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8" r:id="rId3"/>
    <p:sldId id="262" r:id="rId4"/>
    <p:sldId id="305" r:id="rId5"/>
    <p:sldId id="302" r:id="rId6"/>
    <p:sldId id="259" r:id="rId7"/>
    <p:sldId id="282" r:id="rId8"/>
    <p:sldId id="283" r:id="rId9"/>
    <p:sldId id="284" r:id="rId10"/>
    <p:sldId id="285" r:id="rId11"/>
    <p:sldId id="286" r:id="rId12"/>
    <p:sldId id="279" r:id="rId13"/>
    <p:sldId id="265" r:id="rId14"/>
    <p:sldId id="263" r:id="rId15"/>
    <p:sldId id="304" r:id="rId16"/>
    <p:sldId id="271" r:id="rId17"/>
    <p:sldId id="276" r:id="rId18"/>
    <p:sldId id="277" r:id="rId19"/>
    <p:sldId id="278" r:id="rId20"/>
    <p:sldId id="280" r:id="rId21"/>
    <p:sldId id="288" r:id="rId22"/>
    <p:sldId id="290" r:id="rId23"/>
    <p:sldId id="289" r:id="rId24"/>
    <p:sldId id="291" r:id="rId25"/>
    <p:sldId id="292" r:id="rId26"/>
    <p:sldId id="297" r:id="rId27"/>
    <p:sldId id="294" r:id="rId28"/>
    <p:sldId id="295" r:id="rId29"/>
    <p:sldId id="296" r:id="rId3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131" autoAdjust="0"/>
  </p:normalViewPr>
  <p:slideViewPr>
    <p:cSldViewPr snapToGrid="0">
      <p:cViewPr varScale="1">
        <p:scale>
          <a:sx n="51" d="100"/>
          <a:sy n="51" d="100"/>
        </p:scale>
        <p:origin x="1256" y="52"/>
      </p:cViewPr>
      <p:guideLst/>
    </p:cSldViewPr>
  </p:slideViewPr>
  <p:outlineViewPr>
    <p:cViewPr>
      <p:scale>
        <a:sx n="33" d="100"/>
        <a:sy n="33" d="100"/>
      </p:scale>
      <p:origin x="0" y="-9400"/>
    </p:cViewPr>
  </p:outlineViewPr>
  <p:notesTextViewPr>
    <p:cViewPr>
      <p:scale>
        <a:sx n="1" d="1"/>
        <a:sy n="1" d="1"/>
      </p:scale>
      <p:origin x="0" y="0"/>
    </p:cViewPr>
  </p:notesTextViewPr>
  <p:notesViewPr>
    <p:cSldViewPr snapToGrid="0">
      <p:cViewPr varScale="1">
        <p:scale>
          <a:sx n="52" d="100"/>
          <a:sy n="52" d="100"/>
        </p:scale>
        <p:origin x="265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493ABB04-12DA-46A6-A771-BFC38396E909}" type="datetimeFigureOut">
              <a:rPr lang="en-US" smtClean="0"/>
              <a:t>5/14/2018</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F91CC163-5C5A-40AE-85E8-0A08844711E8}" type="slidenum">
              <a:rPr lang="en-US" smtClean="0"/>
              <a:t>‹#›</a:t>
            </a:fld>
            <a:endParaRPr lang="en-US"/>
          </a:p>
        </p:txBody>
      </p:sp>
    </p:spTree>
    <p:extLst>
      <p:ext uri="{BB962C8B-B14F-4D97-AF65-F5344CB8AC3E}">
        <p14:creationId xmlns:p14="http://schemas.microsoft.com/office/powerpoint/2010/main" val="409174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91CC163-5C5A-40AE-85E8-0A08844711E8}" type="slidenum">
              <a:rPr lang="en-US" smtClean="0"/>
              <a:t>1</a:t>
            </a:fld>
            <a:endParaRPr lang="en-US"/>
          </a:p>
        </p:txBody>
      </p:sp>
    </p:spTree>
    <p:extLst>
      <p:ext uri="{BB962C8B-B14F-4D97-AF65-F5344CB8AC3E}">
        <p14:creationId xmlns:p14="http://schemas.microsoft.com/office/powerpoint/2010/main" val="210965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Transnational networks in textiles,</a:t>
            </a:r>
            <a:r>
              <a:rPr lang="en-US" baseline="0" dirty="0" smtClean="0"/>
              <a:t> pulp &amp; paper, machinery, chemicals, electricity, telegraph, railroads &amp; metallurgy.</a:t>
            </a:r>
          </a:p>
          <a:p>
            <a:endParaRPr lang="en-US" baseline="0" dirty="0" smtClean="0"/>
          </a:p>
          <a:p>
            <a:r>
              <a:rPr lang="en-US" baseline="0" dirty="0" smtClean="0"/>
              <a:t>Enrique </a:t>
            </a:r>
            <a:r>
              <a:rPr lang="en-US" baseline="0" dirty="0" err="1" smtClean="0"/>
              <a:t>Disdier</a:t>
            </a:r>
            <a:r>
              <a:rPr lang="en-US" baseline="0" dirty="0" smtClean="0"/>
              <a:t> Crooke, Spanish engineer who worked for </a:t>
            </a:r>
            <a:r>
              <a:rPr lang="en-US" baseline="0" dirty="0" err="1" smtClean="0"/>
              <a:t>Tubos</a:t>
            </a:r>
            <a:r>
              <a:rPr lang="en-US" baseline="0" dirty="0" smtClean="0"/>
              <a:t> </a:t>
            </a:r>
            <a:r>
              <a:rPr lang="en-US" baseline="0" dirty="0" err="1" smtClean="0"/>
              <a:t>Forjados</a:t>
            </a:r>
            <a:r>
              <a:rPr lang="en-US" baseline="0" dirty="0" smtClean="0"/>
              <a:t>, a </a:t>
            </a:r>
            <a:r>
              <a:rPr lang="en-US" baseline="0" dirty="0" err="1" smtClean="0"/>
              <a:t>Bilbaoan</a:t>
            </a:r>
            <a:r>
              <a:rPr lang="en-US" baseline="0" dirty="0" smtClean="0"/>
              <a:t> firm that manufactured metallic products such as steel pipes. Between 1890 and 1927, he obtained over 90 Spanish patents in this area, many of which were modifications of inventions patented in Spain by foreigners.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7BDD67-837F-493F-A8B9-4057D86D3A93}" type="slidenum">
              <a:rPr lang="en-US" smtClean="0"/>
              <a:t>11</a:t>
            </a:fld>
            <a:endParaRPr lang="en-US"/>
          </a:p>
        </p:txBody>
      </p:sp>
    </p:spTree>
    <p:extLst>
      <p:ext uri="{BB962C8B-B14F-4D97-AF65-F5344CB8AC3E}">
        <p14:creationId xmlns:p14="http://schemas.microsoft.com/office/powerpoint/2010/main" val="400350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Steelmaking took off in and around Bilbao (Basque country). Located in North-central Spain, on Bay of Biscay. </a:t>
            </a:r>
          </a:p>
          <a:p>
            <a:endParaRPr lang="en-US" baseline="0" dirty="0" smtClean="0"/>
          </a:p>
          <a:p>
            <a:r>
              <a:rPr lang="en-US" baseline="0" dirty="0" smtClean="0"/>
              <a:t>Due in part to proximity of iron ore &amp; coal. Due in part to procurement policies of Spanish Navy.</a:t>
            </a:r>
          </a:p>
          <a:p>
            <a:endParaRPr lang="en-US" baseline="0" dirty="0" smtClean="0"/>
          </a:p>
          <a:p>
            <a:r>
              <a:rPr lang="en-US" dirty="0" smtClean="0"/>
              <a:t>Basque engineers &amp; skilled workers employed by La Iberia, Altos </a:t>
            </a:r>
            <a:r>
              <a:rPr lang="en-US" dirty="0" err="1" smtClean="0"/>
              <a:t>Hornos</a:t>
            </a:r>
            <a:r>
              <a:rPr lang="en-US" dirty="0" smtClean="0"/>
              <a:t> de Bilbao</a:t>
            </a:r>
            <a:r>
              <a:rPr lang="en-US" baseline="0" dirty="0" smtClean="0"/>
              <a:t> &amp;</a:t>
            </a:r>
            <a:r>
              <a:rPr lang="en-US" dirty="0" smtClean="0"/>
              <a:t> La Vizcaya, as well as smaller firms, took lead role in identifying foreign patents that would increase steel production or cut costs. Also hosted foreign inventors</a:t>
            </a:r>
            <a:r>
              <a:rPr lang="en-US" baseline="0" dirty="0" smtClean="0"/>
              <a:t> &amp; created networks that helped transfer, adjust &amp; improve technology.</a:t>
            </a:r>
            <a:endParaRPr lang="en-US" dirty="0" smtClean="0"/>
          </a:p>
          <a:p>
            <a:endParaRPr lang="en-US" dirty="0" smtClean="0"/>
          </a:p>
          <a:p>
            <a:r>
              <a:rPr lang="en-US" dirty="0" smtClean="0"/>
              <a:t>I looked at hundreds and hundreds</a:t>
            </a:r>
            <a:r>
              <a:rPr lang="en-US" baseline="0" dirty="0" smtClean="0"/>
              <a:t> of patents, both by foreigners &amp; Spaniards.</a:t>
            </a:r>
            <a:endParaRPr lang="en-US" dirty="0" smtClean="0"/>
          </a:p>
          <a:p>
            <a:endParaRPr lang="en-US" dirty="0" smtClean="0"/>
          </a:p>
          <a:p>
            <a:r>
              <a:rPr lang="en-US" dirty="0" smtClean="0"/>
              <a:t>Agglomeration effects:</a:t>
            </a:r>
            <a:r>
              <a:rPr lang="en-US" baseline="0" dirty="0" smtClean="0"/>
              <a:t> </a:t>
            </a:r>
            <a:r>
              <a:rPr lang="en-US" dirty="0" smtClean="0"/>
              <a:t>positive impact on the emergence and consolidation of steelmaking in and around Bilbao. Co-location of several firms working on iron and steel meant a rapid and relatively frictionless spread of knowledge, technology, and innovations (see </a:t>
            </a:r>
            <a:r>
              <a:rPr lang="en-US" dirty="0" err="1" smtClean="0"/>
              <a:t>Pred</a:t>
            </a:r>
            <a:r>
              <a:rPr lang="en-US" dirty="0" smtClean="0"/>
              <a:t> 1966). Also, it meant that a relatively deep pool of skilled laborers could be drawn on by employers.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91CC163-5C5A-40AE-85E8-0A08844711E8}" type="slidenum">
              <a:rPr lang="en-US" smtClean="0"/>
              <a:t>12</a:t>
            </a:fld>
            <a:endParaRPr lang="en-US"/>
          </a:p>
        </p:txBody>
      </p:sp>
    </p:spTree>
    <p:extLst>
      <p:ext uri="{BB962C8B-B14F-4D97-AF65-F5344CB8AC3E}">
        <p14:creationId xmlns:p14="http://schemas.microsoft.com/office/powerpoint/2010/main" val="2593923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obstacles after return of Fernando VII: absolutism, feudalism &amp; mercantilism; Church still important. </a:t>
            </a:r>
          </a:p>
          <a:p>
            <a:pPr marL="171450" indent="-171450">
              <a:buFont typeface="Arial" panose="020B0604020202020204" pitchFamily="34" charset="0"/>
              <a:buChar char="•"/>
            </a:pPr>
            <a:r>
              <a:rPr lang="en-US" baseline="0" dirty="0" smtClean="0"/>
              <a:t>Aristocrats: nobles (cereal &amp; cotton) &amp; Mesta. </a:t>
            </a:r>
          </a:p>
          <a:p>
            <a:pPr marL="171450" indent="-171450">
              <a:buFont typeface="Arial" panose="020B0604020202020204" pitchFamily="34" charset="0"/>
              <a:buChar char="•"/>
            </a:pPr>
            <a:r>
              <a:rPr lang="en-US" baseline="0" dirty="0" smtClean="0"/>
              <a:t>Rents: high import tariffs &amp; banning of competing goods &amp; flag tax on merchandise delivered by foreign vessels.</a:t>
            </a:r>
          </a:p>
          <a:p>
            <a:pPr marL="171450" indent="-171450">
              <a:buFont typeface="Arial" panose="020B0604020202020204" pitchFamily="34" charset="0"/>
              <a:buChar char="•"/>
            </a:pPr>
            <a:r>
              <a:rPr lang="en-US" dirty="0" smtClean="0"/>
              <a:t>too much govt. spending; violence &amp; instability; informal economy/educational system was bad.</a:t>
            </a:r>
          </a:p>
          <a:p>
            <a:endParaRPr lang="en-US" baseline="0" dirty="0" smtClean="0"/>
          </a:p>
          <a:p>
            <a:r>
              <a:rPr lang="en-US" b="1" baseline="0" dirty="0" smtClean="0"/>
              <a:t>1814: Fernando VII rescinds 1812 liberal constitution.</a:t>
            </a:r>
          </a:p>
          <a:p>
            <a:r>
              <a:rPr lang="en-US" baseline="0" dirty="0" smtClean="0"/>
              <a:t>Liberals again restore authority</a:t>
            </a:r>
          </a:p>
          <a:p>
            <a:r>
              <a:rPr lang="en-US" b="1" baseline="0" dirty="0" smtClean="0"/>
              <a:t>1824: Reactionaries strike back with French help/Isabella II installed</a:t>
            </a:r>
          </a:p>
          <a:p>
            <a:r>
              <a:rPr lang="en-US" baseline="0" dirty="0" smtClean="0"/>
              <a:t>1836: Liberals again restore authority (</a:t>
            </a:r>
            <a:r>
              <a:rPr lang="en-US" baseline="0" dirty="0" err="1" smtClean="0"/>
              <a:t>Carlist</a:t>
            </a:r>
            <a:r>
              <a:rPr lang="en-US" baseline="0" dirty="0" smtClean="0"/>
              <a:t> War snuffed out in 1939)</a:t>
            </a:r>
          </a:p>
          <a:p>
            <a:r>
              <a:rPr lang="en-US" b="1" baseline="0" dirty="0" smtClean="0"/>
              <a:t>1850s: Reactionary backlash</a:t>
            </a:r>
          </a:p>
          <a:p>
            <a:r>
              <a:rPr lang="en-US" baseline="0" dirty="0" smtClean="0"/>
              <a:t>1868: Liberal Revolution</a:t>
            </a:r>
          </a:p>
          <a:p>
            <a:r>
              <a:rPr lang="en-US" baseline="0" dirty="0" smtClean="0"/>
              <a:t>1873: Spain’s First Republic</a:t>
            </a:r>
          </a:p>
          <a:p>
            <a:r>
              <a:rPr lang="en-US" baseline="0" dirty="0" smtClean="0"/>
              <a:t>1875: Monarchy restored but with parliamentary supremacy (Alfonso XII). The so-called Restoration.</a:t>
            </a:r>
          </a:p>
        </p:txBody>
      </p:sp>
      <p:sp>
        <p:nvSpPr>
          <p:cNvPr id="4" name="Slide Number Placeholder 3"/>
          <p:cNvSpPr>
            <a:spLocks noGrp="1"/>
          </p:cNvSpPr>
          <p:nvPr>
            <p:ph type="sldNum" sz="quarter" idx="10"/>
          </p:nvPr>
        </p:nvSpPr>
        <p:spPr/>
        <p:txBody>
          <a:bodyPr/>
          <a:lstStyle/>
          <a:p>
            <a:fld id="{F91CC163-5C5A-40AE-85E8-0A08844711E8}" type="slidenum">
              <a:rPr lang="en-US" smtClean="0"/>
              <a:t>13</a:t>
            </a:fld>
            <a:endParaRPr lang="en-US"/>
          </a:p>
        </p:txBody>
      </p:sp>
    </p:spTree>
    <p:extLst>
      <p:ext uri="{BB962C8B-B14F-4D97-AF65-F5344CB8AC3E}">
        <p14:creationId xmlns:p14="http://schemas.microsoft.com/office/powerpoint/2010/main" val="413416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Precursors:</a:t>
            </a:r>
          </a:p>
          <a:p>
            <a:pPr marL="228600" indent="-228600">
              <a:buFont typeface="+mj-lt"/>
              <a:buAutoNum type="arabicPeriod"/>
            </a:pPr>
            <a:r>
              <a:rPr lang="en-US" dirty="0" smtClean="0"/>
              <a:t>exogenous even that precipitated patents: could not hire skilled foreign workers nor import tools &amp; machinery from Britain.</a:t>
            </a:r>
          </a:p>
          <a:p>
            <a:pPr marL="228600" indent="-228600">
              <a:buFont typeface="+mj-lt"/>
              <a:buAutoNum type="arabicPeriod"/>
            </a:pPr>
            <a:r>
              <a:rPr lang="en-US" dirty="0" smtClean="0"/>
              <a:t>1811-1813: Joseph Bonaparte: end feudalism, modernize commerce &amp; promote free trade. </a:t>
            </a:r>
          </a:p>
          <a:p>
            <a:pPr marL="228600" indent="-228600">
              <a:buFont typeface="+mj-lt"/>
              <a:buAutoNum type="arabicPeriod"/>
            </a:pPr>
            <a:r>
              <a:rPr lang="en-US" dirty="0" smtClean="0"/>
              <a:t>1826-1877 Patent Regime: foreign inventors not allowed to </a:t>
            </a:r>
            <a:r>
              <a:rPr lang="en-US" dirty="0" err="1" smtClean="0"/>
              <a:t>repatent</a:t>
            </a:r>
            <a:r>
              <a:rPr lang="en-US" dirty="0" smtClean="0"/>
              <a:t>. Invention patents expensive. Products could not be patented. Stiff working requirement.</a:t>
            </a:r>
          </a:p>
          <a:p>
            <a:pPr marL="228600" indent="-228600">
              <a:buFont typeface="+mj-lt"/>
              <a:buAutoNum type="arabicPeriod"/>
            </a:pPr>
            <a:endParaRPr lang="en-US" dirty="0" smtClean="0"/>
          </a:p>
          <a:p>
            <a:pPr marL="0" indent="0">
              <a:buFont typeface="+mj-lt"/>
              <a:buNone/>
            </a:pPr>
            <a:r>
              <a:rPr lang="en-US" dirty="0" smtClean="0"/>
              <a:t>IUPIP:</a:t>
            </a:r>
          </a:p>
          <a:p>
            <a:pPr marL="0" indent="0">
              <a:buFont typeface="+mj-lt"/>
              <a:buNone/>
            </a:pPr>
            <a:endParaRPr lang="en-US" dirty="0" smtClean="0"/>
          </a:p>
          <a:p>
            <a:pPr marL="0" indent="0">
              <a:buFont typeface="+mj-lt"/>
              <a:buNone/>
            </a:pPr>
            <a:r>
              <a:rPr lang="en-US" dirty="0" smtClean="0"/>
              <a:t>Filing of application for patent in one country gave applicant right in all other IUPIP countries.</a:t>
            </a:r>
          </a:p>
          <a:p>
            <a:pPr marL="0" indent="0">
              <a:buFont typeface="+mj-lt"/>
              <a:buNone/>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91CC163-5C5A-40AE-85E8-0A08844711E8}" type="slidenum">
              <a:rPr lang="en-US" smtClean="0"/>
              <a:t>14</a:t>
            </a:fld>
            <a:endParaRPr lang="en-US"/>
          </a:p>
        </p:txBody>
      </p:sp>
    </p:spTree>
    <p:extLst>
      <p:ext uri="{BB962C8B-B14F-4D97-AF65-F5344CB8AC3E}">
        <p14:creationId xmlns:p14="http://schemas.microsoft.com/office/powerpoint/2010/main" val="212105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F91CC163-5C5A-40AE-85E8-0A08844711E8}" type="slidenum">
              <a:rPr lang="en-US" smtClean="0"/>
              <a:t>15</a:t>
            </a:fld>
            <a:endParaRPr lang="en-US"/>
          </a:p>
        </p:txBody>
      </p:sp>
    </p:spTree>
    <p:extLst>
      <p:ext uri="{BB962C8B-B14F-4D97-AF65-F5344CB8AC3E}">
        <p14:creationId xmlns:p14="http://schemas.microsoft.com/office/powerpoint/2010/main" val="2274587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dirty="0" smtClean="0"/>
              <a:t>Pour</a:t>
            </a:r>
            <a:r>
              <a:rPr lang="en-US" sz="900" baseline="0" dirty="0" smtClean="0"/>
              <a:t> m</a:t>
            </a:r>
            <a:r>
              <a:rPr lang="en-US" sz="900" dirty="0" smtClean="0"/>
              <a:t>olten</a:t>
            </a:r>
            <a:r>
              <a:rPr lang="en-US" sz="900" baseline="0" dirty="0" smtClean="0"/>
              <a:t> pig iron into tilting convertor that you could blow air through to remove impurities (oxidation).</a:t>
            </a:r>
          </a:p>
          <a:p>
            <a:pPr marL="171450" indent="-171450">
              <a:buFont typeface="Arial" panose="020B0604020202020204" pitchFamily="34" charset="0"/>
              <a:buChar char="•"/>
            </a:pPr>
            <a:r>
              <a:rPr lang="en-US" sz="900" baseline="0" dirty="0" smtClean="0"/>
              <a:t>30 tons of steel produced every 30 minutes. Led to stronger &amp; cheaper steel with no outside fuel needed.</a:t>
            </a:r>
          </a:p>
          <a:p>
            <a:r>
              <a:rPr lang="en-US" sz="900" b="1" baseline="0" dirty="0" smtClean="0"/>
              <a:t>Multistep approach:</a:t>
            </a:r>
          </a:p>
          <a:p>
            <a:pPr lvl="1"/>
            <a:r>
              <a:rPr lang="en-US" sz="900" baseline="0" dirty="0" smtClean="0"/>
              <a:t>1) Produce molten pig iron by blasting iron ore &amp; limestone in blast furnace with coke (converted coal)</a:t>
            </a:r>
          </a:p>
          <a:p>
            <a:pPr lvl="1"/>
            <a:r>
              <a:rPr lang="en-US" sz="900" baseline="0" dirty="0" smtClean="0"/>
              <a:t>2) Control &amp; shape flowing mass of molten pig iron via blowing process</a:t>
            </a:r>
          </a:p>
          <a:p>
            <a:pPr lvl="1"/>
            <a:r>
              <a:rPr lang="en-US" sz="900" baseline="0" dirty="0" smtClean="0"/>
              <a:t>3) Make iron into steel by adding alloys</a:t>
            </a:r>
          </a:p>
          <a:p>
            <a:pPr lvl="1"/>
            <a:r>
              <a:rPr lang="en-US" sz="900" baseline="0" dirty="0" smtClean="0"/>
              <a:t>4) Give steel its shape: becomes solid via soaking pits, rolling mills &amp; cutting/smoothing process</a:t>
            </a:r>
          </a:p>
          <a:p>
            <a:r>
              <a:rPr lang="en-US" sz="900" b="1" baseline="0" dirty="0" smtClean="0"/>
              <a:t>Highly skilled &amp; experienced labor for each process:</a:t>
            </a:r>
          </a:p>
          <a:p>
            <a:pPr marL="685800" lvl="1" indent="-228600">
              <a:buAutoNum type="arabicParenR"/>
            </a:pPr>
            <a:r>
              <a:rPr lang="en-US" sz="900" baseline="0" dirty="0" smtClean="0"/>
              <a:t>Movement control: based on blower’s experience &amp; judgment. Knowing how to pour iron in &amp; tilt &amp; pour iron out. </a:t>
            </a:r>
          </a:p>
          <a:p>
            <a:pPr marL="685800" lvl="1" indent="-228600">
              <a:buAutoNum type="arabicParenR"/>
            </a:pPr>
            <a:r>
              <a:rPr lang="en-US" sz="900" baseline="0" dirty="0" smtClean="0"/>
              <a:t>Control temperature.</a:t>
            </a:r>
          </a:p>
          <a:p>
            <a:pPr marL="685800" lvl="1" indent="-228600">
              <a:buAutoNum type="arabicParenR"/>
            </a:pPr>
            <a:r>
              <a:rPr lang="en-US" sz="900" baseline="0" dirty="0" smtClean="0"/>
              <a:t>Mix with right alloys.</a:t>
            </a:r>
          </a:p>
          <a:p>
            <a:pPr lvl="1"/>
            <a:r>
              <a:rPr lang="en-US" sz="900" baseline="0" dirty="0" smtClean="0"/>
              <a:t>4)   Shaping process: manipulate malleable steel to make it right size, with adequate strength &amp; correct internal structure. </a:t>
            </a:r>
          </a:p>
        </p:txBody>
      </p:sp>
      <p:sp>
        <p:nvSpPr>
          <p:cNvPr id="4" name="Slide Number Placeholder 3"/>
          <p:cNvSpPr>
            <a:spLocks noGrp="1"/>
          </p:cNvSpPr>
          <p:nvPr>
            <p:ph type="sldNum" sz="quarter" idx="10"/>
          </p:nvPr>
        </p:nvSpPr>
        <p:spPr/>
        <p:txBody>
          <a:bodyPr/>
          <a:lstStyle/>
          <a:p>
            <a:fld id="{E77BDD67-837F-493F-A8B9-4057D86D3A93}" type="slidenum">
              <a:rPr lang="en-US" smtClean="0"/>
              <a:t>17</a:t>
            </a:fld>
            <a:endParaRPr lang="en-US"/>
          </a:p>
        </p:txBody>
      </p:sp>
    </p:spTree>
    <p:extLst>
      <p:ext uri="{BB962C8B-B14F-4D97-AF65-F5344CB8AC3E}">
        <p14:creationId xmlns:p14="http://schemas.microsoft.com/office/powerpoint/2010/main" val="323784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Bessemer and his envoys took active role in tailoring disparate processes outlined above with whatever raw materials they found in situ. </a:t>
            </a:r>
          </a:p>
          <a:p>
            <a:r>
              <a:rPr lang="en-US" dirty="0" smtClean="0"/>
              <a:t>They taught their licensees the analytic and diagnostic tools associated with each step in the process. This included not only the oxidation process, but also rolling—how to manipulate the malleable metal to make it the right size, shape, and strength—and even blast </a:t>
            </a:r>
            <a:r>
              <a:rPr lang="en-US" dirty="0" err="1" smtClean="0"/>
              <a:t>furnacing</a:t>
            </a:r>
            <a:r>
              <a:rPr lang="en-US" dirty="0" smtClean="0"/>
              <a:t>.</a:t>
            </a:r>
          </a:p>
          <a:p>
            <a:endParaRPr lang="en-US" dirty="0" smtClean="0"/>
          </a:p>
          <a:p>
            <a:pPr marL="171450" indent="-171450">
              <a:buFont typeface="Arial" panose="020B0604020202020204" pitchFamily="34" charset="0"/>
              <a:buChar char="•"/>
            </a:pPr>
            <a:r>
              <a:rPr lang="en-US" dirty="0" smtClean="0"/>
              <a:t>Henry Bessemer acquired a 15-year invention patent for his steelmaking technique in Spain—same year he was granted his first patent in England.</a:t>
            </a:r>
            <a:r>
              <a:rPr lang="en-US" baseline="0" dirty="0" smtClean="0"/>
              <a:t> </a:t>
            </a:r>
          </a:p>
          <a:p>
            <a:pPr marL="171450" indent="-171450">
              <a:buFont typeface="Arial" panose="020B0604020202020204" pitchFamily="34" charset="0"/>
              <a:buChar char="•"/>
            </a:pPr>
            <a:r>
              <a:rPr lang="en-US" dirty="0" smtClean="0"/>
              <a:t>After acquiring Spanish patent, demonstrated his process in London to José de </a:t>
            </a:r>
            <a:r>
              <a:rPr lang="en-US" dirty="0" err="1" smtClean="0"/>
              <a:t>Vilallonga</a:t>
            </a:r>
            <a:r>
              <a:rPr lang="en-US" dirty="0" smtClean="0"/>
              <a:t>, an engineer who worked for Altos </a:t>
            </a:r>
            <a:r>
              <a:rPr lang="en-US" dirty="0" err="1" smtClean="0"/>
              <a:t>Hornos</a:t>
            </a:r>
            <a:r>
              <a:rPr lang="en-US" dirty="0" smtClean="0"/>
              <a:t> de Bilbao. </a:t>
            </a:r>
          </a:p>
          <a:p>
            <a:pPr marL="171450" indent="-171450">
              <a:buFont typeface="Arial" panose="020B0604020202020204" pitchFamily="34" charset="0"/>
              <a:buChar char="•"/>
            </a:pPr>
            <a:r>
              <a:rPr lang="en-US" dirty="0" smtClean="0"/>
              <a:t>Bessemer then sold the firm his patent for Bessemer steelmaking in 1857 upon </a:t>
            </a:r>
            <a:r>
              <a:rPr lang="en-US" dirty="0" err="1" smtClean="0"/>
              <a:t>Vilallonga’s</a:t>
            </a:r>
            <a:r>
              <a:rPr lang="en-US" dirty="0" smtClean="0"/>
              <a:t> urging.</a:t>
            </a:r>
          </a:p>
          <a:p>
            <a:pPr marL="171450" indent="-171450">
              <a:buFont typeface="Arial" panose="020B0604020202020204" pitchFamily="34" charset="0"/>
              <a:buChar char="•"/>
            </a:pPr>
            <a:r>
              <a:rPr lang="en-US" dirty="0" smtClean="0"/>
              <a:t>Bessemer oversaw installation of a converter in one of the Altos </a:t>
            </a:r>
            <a:r>
              <a:rPr lang="en-US" dirty="0" err="1" smtClean="0"/>
              <a:t>Hornos</a:t>
            </a:r>
            <a:r>
              <a:rPr lang="en-US" dirty="0" smtClean="0"/>
              <a:t> steelmaking facilities.</a:t>
            </a:r>
            <a:r>
              <a:rPr lang="en-US" baseline="0" dirty="0" smtClean="0"/>
              <a:t> </a:t>
            </a:r>
            <a:r>
              <a:rPr lang="en-US" dirty="0" smtClean="0"/>
              <a:t>Taught</a:t>
            </a:r>
            <a:r>
              <a:rPr lang="en-US" baseline="0" dirty="0" smtClean="0"/>
              <a:t> </a:t>
            </a:r>
            <a:r>
              <a:rPr lang="en-US" dirty="0" smtClean="0"/>
              <a:t>licensees how to heat, tilt, mix</a:t>
            </a:r>
            <a:r>
              <a:rPr lang="en-US" baseline="0" dirty="0" smtClean="0"/>
              <a:t> &amp;</a:t>
            </a:r>
            <a:r>
              <a:rPr lang="en-US" dirty="0" smtClean="0"/>
              <a:t> cool molten pig iron and other additives.</a:t>
            </a:r>
            <a:r>
              <a:rPr lang="en-US" baseline="0" dirty="0" smtClean="0"/>
              <a:t> </a:t>
            </a:r>
          </a:p>
          <a:p>
            <a:pPr marL="171450" indent="-171450">
              <a:buFont typeface="Arial" panose="020B0604020202020204" pitchFamily="34" charset="0"/>
              <a:buChar char="•"/>
            </a:pPr>
            <a:r>
              <a:rPr lang="en-US" dirty="0" smtClean="0"/>
              <a:t>British also tasked with installing &amp; operating sophisticated hydraulic system/other supporting machinery. </a:t>
            </a:r>
          </a:p>
          <a:p>
            <a:pPr marL="171450" indent="-171450">
              <a:buFont typeface="Arial" panose="020B0604020202020204" pitchFamily="34" charset="0"/>
              <a:buChar char="•"/>
            </a:pPr>
            <a:r>
              <a:rPr lang="en-US" dirty="0" smtClean="0"/>
              <a:t>Bessemer committed himself to sharing any improvements to his process with the company, Altos </a:t>
            </a:r>
            <a:r>
              <a:rPr lang="en-US" dirty="0" err="1" smtClean="0"/>
              <a:t>Hornos</a:t>
            </a:r>
            <a:r>
              <a:rPr lang="en-US" dirty="0" smtClean="0"/>
              <a:t> obligated itself to reciprocity in any advances it discovered.</a:t>
            </a:r>
          </a:p>
        </p:txBody>
      </p:sp>
      <p:sp>
        <p:nvSpPr>
          <p:cNvPr id="4" name="Slide Number Placeholder 3"/>
          <p:cNvSpPr>
            <a:spLocks noGrp="1"/>
          </p:cNvSpPr>
          <p:nvPr>
            <p:ph type="sldNum" sz="quarter" idx="10"/>
          </p:nvPr>
        </p:nvSpPr>
        <p:spPr/>
        <p:txBody>
          <a:bodyPr/>
          <a:lstStyle/>
          <a:p>
            <a:fld id="{E77BDD67-837F-493F-A8B9-4057D86D3A93}" type="slidenum">
              <a:rPr lang="en-US" smtClean="0"/>
              <a:t>18</a:t>
            </a:fld>
            <a:endParaRPr lang="en-US"/>
          </a:p>
        </p:txBody>
      </p:sp>
    </p:spTree>
    <p:extLst>
      <p:ext uri="{BB962C8B-B14F-4D97-AF65-F5344CB8AC3E}">
        <p14:creationId xmlns:p14="http://schemas.microsoft.com/office/powerpoint/2010/main" val="308017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Siemens open hearth furnace (William Siemens</a:t>
            </a:r>
            <a:r>
              <a:rPr lang="en-US" baseline="0" dirty="0" smtClean="0"/>
              <a:t>):</a:t>
            </a:r>
            <a:endParaRPr lang="en-US" dirty="0" smtClean="0"/>
          </a:p>
          <a:p>
            <a:pPr marL="171450" indent="-171450">
              <a:buFont typeface="Arial" panose="020B0604020202020204" pitchFamily="34" charset="0"/>
              <a:buChar char="•"/>
            </a:pPr>
            <a:r>
              <a:rPr lang="en-US" dirty="0" smtClean="0"/>
              <a:t>Slowly boiling a mixture of iron ore or scrap metal into molten pig iron, thus reducing the latter’s carbon content via oxidation. Melting of these materials:</a:t>
            </a:r>
            <a:r>
              <a:rPr lang="en-US" baseline="0" dirty="0" smtClean="0"/>
              <a:t> </a:t>
            </a:r>
            <a:r>
              <a:rPr lang="en-US" dirty="0" smtClean="0"/>
              <a:t>dish like open bath that is heated by a regenerative gas furnace fueled by either coal or natural gas.  </a:t>
            </a:r>
          </a:p>
          <a:p>
            <a:pPr marL="171450" indent="-171450">
              <a:buFont typeface="Arial" panose="020B0604020202020204" pitchFamily="34" charset="0"/>
              <a:buChar char="•"/>
            </a:pPr>
            <a:r>
              <a:rPr lang="en-US" dirty="0" smtClean="0"/>
              <a:t>The open-hearth conversion process differs from Bessemer’s in four key ways. First, it uses the gases generated during the coke making process (which fuels the blast furnace that melts iron ore into pig iron) to fire the furnace, as well as reuses the escaping hot waste gases emitted during the steelmaking itself to preheat incoming fuel and air used to melt the steel and its additives. Second, the process spans hours, therefore allowing the steelmaker to repeatedly evaluate the metal’s chemical and physical features along the way, and make any needed modifications. Third, it enables the production of greater amounts of steel, albeit over a longer period of time. Fourth, it allows for the possibility of using recycled scrap metal.</a:t>
            </a:r>
          </a:p>
          <a:p>
            <a:pPr marL="171450" indent="-171450">
              <a:buFont typeface="Arial" panose="020B0604020202020204" pitchFamily="34" charset="0"/>
              <a:buChar char="•"/>
            </a:pPr>
            <a:r>
              <a:rPr lang="en-US" dirty="0" smtClean="0"/>
              <a:t>Under aegis of his Spanish patents, Friedrich helped the Spaniards install and learn to use the Siemens steelmaking process in exchange for royalties. </a:t>
            </a:r>
          </a:p>
          <a:p>
            <a:pPr marL="171450" indent="-171450">
              <a:buFont typeface="Arial" panose="020B0604020202020204" pitchFamily="34" charset="0"/>
              <a:buChar char="•"/>
            </a:pPr>
            <a:r>
              <a:rPr lang="en-US" dirty="0" smtClean="0"/>
              <a:t>Subsequently, inventors from Belgium, Germany, Italy, France, and the United States also patented close to twenty follow up inventions to the Siemens steelmaking process in Spain (OEPM 2017). This occurred between 1895 and 1954.</a:t>
            </a:r>
          </a:p>
          <a:p>
            <a:pPr marL="171450" indent="-171450">
              <a:buFont typeface="Arial" panose="020B0604020202020204" pitchFamily="34" charset="0"/>
              <a:buChar char="•"/>
            </a:pPr>
            <a:r>
              <a:rPr lang="en-US" dirty="0" smtClean="0"/>
              <a:t>Altos </a:t>
            </a:r>
            <a:r>
              <a:rPr lang="en-US" dirty="0" err="1" smtClean="0"/>
              <a:t>Hornos</a:t>
            </a:r>
            <a:r>
              <a:rPr lang="en-US" dirty="0" smtClean="0"/>
              <a:t> de Bilbao. This firm obtained 9 invention patents between 1893 and 1900 around improvements and additions to these three processes. For its part, the Vizcaya obtained 5 patents. </a:t>
            </a:r>
            <a:r>
              <a:rPr lang="en-US" dirty="0" err="1" smtClean="0"/>
              <a:t>Desdier</a:t>
            </a:r>
            <a:r>
              <a:rPr lang="en-US" dirty="0" smtClean="0"/>
              <a:t> Crooke patented an improvement to the Siemens open-hearth steelmaking process in 1897 (OEPM 2017).</a:t>
            </a:r>
          </a:p>
        </p:txBody>
      </p:sp>
      <p:sp>
        <p:nvSpPr>
          <p:cNvPr id="4" name="Slide Number Placeholder 3"/>
          <p:cNvSpPr>
            <a:spLocks noGrp="1"/>
          </p:cNvSpPr>
          <p:nvPr>
            <p:ph type="sldNum" sz="quarter" idx="10"/>
          </p:nvPr>
        </p:nvSpPr>
        <p:spPr/>
        <p:txBody>
          <a:bodyPr/>
          <a:lstStyle/>
          <a:p>
            <a:fld id="{E77BDD67-837F-493F-A8B9-4057D86D3A93}" type="slidenum">
              <a:rPr lang="en-US" smtClean="0"/>
              <a:t>19</a:t>
            </a:fld>
            <a:endParaRPr lang="en-US"/>
          </a:p>
        </p:txBody>
      </p:sp>
    </p:spTree>
    <p:extLst>
      <p:ext uri="{BB962C8B-B14F-4D97-AF65-F5344CB8AC3E}">
        <p14:creationId xmlns:p14="http://schemas.microsoft.com/office/powerpoint/2010/main" val="2622671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industries where technology transfer occurred on the back of patents &amp; licensing: rubber, telephones, internal combustion engine.</a:t>
            </a:r>
          </a:p>
          <a:p>
            <a:endParaRPr lang="en-US" dirty="0"/>
          </a:p>
        </p:txBody>
      </p:sp>
      <p:sp>
        <p:nvSpPr>
          <p:cNvPr id="4" name="Slide Number Placeholder 3"/>
          <p:cNvSpPr>
            <a:spLocks noGrp="1"/>
          </p:cNvSpPr>
          <p:nvPr>
            <p:ph type="sldNum" sz="quarter" idx="10"/>
          </p:nvPr>
        </p:nvSpPr>
        <p:spPr/>
        <p:txBody>
          <a:bodyPr/>
          <a:lstStyle/>
          <a:p>
            <a:fld id="{F91CC163-5C5A-40AE-85E8-0A08844711E8}" type="slidenum">
              <a:rPr lang="en-US" smtClean="0"/>
              <a:t>20</a:t>
            </a:fld>
            <a:endParaRPr lang="en-US"/>
          </a:p>
        </p:txBody>
      </p:sp>
    </p:spTree>
    <p:extLst>
      <p:ext uri="{BB962C8B-B14F-4D97-AF65-F5344CB8AC3E}">
        <p14:creationId xmlns:p14="http://schemas.microsoft.com/office/powerpoint/2010/main" val="2657999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 based on papers that assess effects of patents cross-nationally. I measured patent strength by including several dimensions:</a:t>
            </a:r>
          </a:p>
          <a:p>
            <a:r>
              <a:rPr lang="en-US" dirty="0" smtClean="0"/>
              <a:t>Strength of invention versus introduction patents</a:t>
            </a:r>
          </a:p>
          <a:p>
            <a:r>
              <a:rPr lang="en-US" dirty="0" smtClean="0"/>
              <a:t>Cost of invention patents</a:t>
            </a:r>
          </a:p>
          <a:p>
            <a:r>
              <a:rPr lang="en-US" dirty="0" smtClean="0"/>
              <a:t>Length of invention patents</a:t>
            </a:r>
          </a:p>
          <a:p>
            <a:r>
              <a:rPr lang="en-US" dirty="0" smtClean="0"/>
              <a:t>Breadth of invention patents</a:t>
            </a:r>
          </a:p>
          <a:p>
            <a:r>
              <a:rPr lang="en-US" dirty="0" smtClean="0"/>
              <a:t>Foreigners’ IPR</a:t>
            </a:r>
          </a:p>
          <a:p>
            <a:r>
              <a:rPr lang="en-US" dirty="0" smtClean="0"/>
              <a:t>How strongly patents were enforced</a:t>
            </a:r>
          </a:p>
          <a:p>
            <a:endParaRPr lang="en-US" dirty="0"/>
          </a:p>
        </p:txBody>
      </p:sp>
      <p:sp>
        <p:nvSpPr>
          <p:cNvPr id="4" name="Slide Number Placeholder 3"/>
          <p:cNvSpPr>
            <a:spLocks noGrp="1"/>
          </p:cNvSpPr>
          <p:nvPr>
            <p:ph type="sldNum" sz="quarter" idx="10"/>
          </p:nvPr>
        </p:nvSpPr>
        <p:spPr/>
        <p:txBody>
          <a:bodyPr/>
          <a:lstStyle/>
          <a:p>
            <a:fld id="{F91CC163-5C5A-40AE-85E8-0A08844711E8}" type="slidenum">
              <a:rPr lang="en-US" smtClean="0"/>
              <a:t>2</a:t>
            </a:fld>
            <a:endParaRPr lang="en-US"/>
          </a:p>
        </p:txBody>
      </p:sp>
    </p:spTree>
    <p:extLst>
      <p:ext uri="{BB962C8B-B14F-4D97-AF65-F5344CB8AC3E}">
        <p14:creationId xmlns:p14="http://schemas.microsoft.com/office/powerpoint/2010/main" val="99460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 transfer:</a:t>
            </a:r>
            <a:r>
              <a:rPr lang="en-US" baseline="0" dirty="0" smtClean="0"/>
              <a:t> across the economy. Railroads, electricity, internal combustion engine &amp; steel.</a:t>
            </a:r>
            <a:endParaRPr lang="en-US" dirty="0" smtClean="0"/>
          </a:p>
          <a:p>
            <a:r>
              <a:rPr lang="en-US" dirty="0" smtClean="0"/>
              <a:t>Homegrown</a:t>
            </a:r>
            <a:r>
              <a:rPr lang="en-US" baseline="0" dirty="0" smtClean="0"/>
              <a:t> technology by Spanish nationals was few &amp; far between:</a:t>
            </a:r>
            <a:endParaRPr lang="en-US" dirty="0" smtClean="0"/>
          </a:p>
          <a:p>
            <a:pPr marL="171450" indent="-171450">
              <a:buFont typeface="Arial" panose="020B0604020202020204" pitchFamily="34" charset="0"/>
              <a:buChar char="•"/>
            </a:pPr>
            <a:r>
              <a:rPr lang="en-US" dirty="0" smtClean="0"/>
              <a:t>Engineer Isaac </a:t>
            </a:r>
            <a:r>
              <a:rPr lang="en-US" dirty="0" err="1" smtClean="0"/>
              <a:t>Peral</a:t>
            </a:r>
            <a:r>
              <a:rPr lang="en-US" dirty="0" smtClean="0"/>
              <a:t> (1888): the submarine</a:t>
            </a:r>
          </a:p>
          <a:p>
            <a:pPr marL="171450" indent="-171450">
              <a:buFont typeface="Arial" panose="020B0604020202020204" pitchFamily="34" charset="0"/>
              <a:buChar char="•"/>
            </a:pPr>
            <a:r>
              <a:rPr lang="en-US" dirty="0" smtClean="0"/>
              <a:t>Engineer &amp; mathematician Leonardo Torres y </a:t>
            </a:r>
            <a:r>
              <a:rPr lang="en-US" dirty="0" err="1" smtClean="0"/>
              <a:t>Quevedo</a:t>
            </a:r>
            <a:r>
              <a:rPr lang="en-US" dirty="0" smtClean="0"/>
              <a:t> (1907): cable car (1914): digital calculator</a:t>
            </a:r>
          </a:p>
          <a:p>
            <a:pPr marL="171450" indent="-171450">
              <a:buFont typeface="Arial" panose="020B0604020202020204" pitchFamily="34" charset="0"/>
              <a:buChar char="•"/>
            </a:pPr>
            <a:r>
              <a:rPr lang="en-US" dirty="0" smtClean="0"/>
              <a:t>Engineer Juan de la </a:t>
            </a:r>
            <a:r>
              <a:rPr lang="en-US" dirty="0" err="1" smtClean="0"/>
              <a:t>Cierva</a:t>
            </a:r>
            <a:r>
              <a:rPr lang="en-US" dirty="0" smtClean="0"/>
              <a:t> (1922): gyroplane (precursor to helicopter).</a:t>
            </a:r>
          </a:p>
          <a:p>
            <a:pPr marL="171450" indent="-171450">
              <a:buFont typeface="Arial" panose="020B0604020202020204" pitchFamily="34" charset="0"/>
              <a:buChar char="•"/>
            </a:pPr>
            <a:r>
              <a:rPr lang="en-US" dirty="0" smtClean="0"/>
              <a:t>Mop</a:t>
            </a:r>
          </a:p>
          <a:p>
            <a:pPr marL="171450" indent="-171450">
              <a:buFont typeface="Arial" panose="020B0604020202020204" pitchFamily="34" charset="0"/>
              <a:buChar char="•"/>
            </a:pPr>
            <a:r>
              <a:rPr lang="en-US" dirty="0" smtClean="0"/>
              <a:t>Lollipop</a:t>
            </a:r>
          </a:p>
          <a:p>
            <a:pPr marL="171450" indent="-171450">
              <a:buFont typeface="Arial" panose="020B0604020202020204" pitchFamily="34" charset="0"/>
              <a:buChar char="•"/>
            </a:pPr>
            <a:r>
              <a:rPr lang="en-US" dirty="0" smtClean="0"/>
              <a:t>Classical guitar</a:t>
            </a:r>
          </a:p>
          <a:p>
            <a:pPr marL="171450" indent="-171450">
              <a:buFont typeface="Arial" panose="020B0604020202020204" pitchFamily="34" charset="0"/>
              <a:buChar char="•"/>
            </a:pPr>
            <a:r>
              <a:rPr lang="en-US" dirty="0" smtClean="0"/>
              <a:t>Foosball table</a:t>
            </a:r>
          </a:p>
          <a:p>
            <a:pPr marL="171450" indent="-171450">
              <a:buFont typeface="Arial" panose="020B0604020202020204" pitchFamily="34" charset="0"/>
              <a:buChar char="•"/>
            </a:pPr>
            <a:r>
              <a:rPr lang="en-US" dirty="0" smtClean="0"/>
              <a:t>Cigarette</a:t>
            </a:r>
            <a:endParaRPr lang="en-US" dirty="0" smtClean="0"/>
          </a:p>
        </p:txBody>
      </p:sp>
      <p:sp>
        <p:nvSpPr>
          <p:cNvPr id="4" name="Slide Number Placeholder 3"/>
          <p:cNvSpPr>
            <a:spLocks noGrp="1"/>
          </p:cNvSpPr>
          <p:nvPr>
            <p:ph type="sldNum" sz="quarter" idx="10"/>
          </p:nvPr>
        </p:nvSpPr>
        <p:spPr/>
        <p:txBody>
          <a:bodyPr/>
          <a:lstStyle/>
          <a:p>
            <a:fld id="{F91CC163-5C5A-40AE-85E8-0A08844711E8}" type="slidenum">
              <a:rPr lang="en-US" smtClean="0"/>
              <a:t>3</a:t>
            </a:fld>
            <a:endParaRPr lang="en-US"/>
          </a:p>
        </p:txBody>
      </p:sp>
    </p:spTree>
    <p:extLst>
      <p:ext uri="{BB962C8B-B14F-4D97-AF65-F5344CB8AC3E}">
        <p14:creationId xmlns:p14="http://schemas.microsoft.com/office/powerpoint/2010/main" val="1415978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Beacon: allows inventors, entrepreneurs, managers, laborers, financiers, manufacturers &amp; distributors to coordinate &amp; contract. </a:t>
            </a:r>
          </a:p>
          <a:p>
            <a:pPr marL="0" indent="0">
              <a:buFont typeface="Arial" panose="020B0604020202020204" pitchFamily="34" charset="0"/>
              <a:buNone/>
            </a:pPr>
            <a:r>
              <a:rPr lang="en-US" dirty="0" smtClean="0"/>
              <a:t>Comparative advantage: inventors invent &amp; entrepreneurs commercialize.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Patents reduce transaction</a:t>
            </a:r>
            <a:r>
              <a:rPr lang="en-US" baseline="0" dirty="0" smtClean="0"/>
              <a:t> costs because they certify &amp; standardize rights.</a:t>
            </a:r>
            <a:endParaRPr lang="en-US" dirty="0" smtClean="0"/>
          </a:p>
          <a:p>
            <a:pPr marL="171450" indent="-171450">
              <a:buFont typeface="Arial" panose="020B0604020202020204" pitchFamily="34" charset="0"/>
              <a:buChar char="•"/>
            </a:pPr>
            <a:r>
              <a:rPr lang="en-US" dirty="0" smtClean="0"/>
              <a:t>Evidence that strong IPR increase inventive activity &amp; innovation: case studies of USA (</a:t>
            </a:r>
            <a:r>
              <a:rPr lang="en-US" dirty="0" err="1" smtClean="0"/>
              <a:t>Lamoreaux</a:t>
            </a:r>
            <a:r>
              <a:rPr lang="en-US" dirty="0" smtClean="0"/>
              <a:t> &amp; Sokoloff 2003; Kahn 2014), Great Britain (Bottomley 2014) &amp; Europe (Lerner 2000).</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E77BDD67-837F-493F-A8B9-4057D86D3A93}" type="slidenum">
              <a:rPr lang="en-US" smtClean="0"/>
              <a:t>4</a:t>
            </a:fld>
            <a:endParaRPr lang="en-US"/>
          </a:p>
        </p:txBody>
      </p:sp>
    </p:spTree>
    <p:extLst>
      <p:ext uri="{BB962C8B-B14F-4D97-AF65-F5344CB8AC3E}">
        <p14:creationId xmlns:p14="http://schemas.microsoft.com/office/powerpoint/2010/main" val="180132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Distinction</a:t>
            </a:r>
            <a:r>
              <a:rPr lang="en-US" baseline="0" dirty="0" smtClean="0"/>
              <a:t> </a:t>
            </a:r>
            <a:r>
              <a:rPr lang="en-US" baseline="0" dirty="0" err="1" smtClean="0"/>
              <a:t>btwn</a:t>
            </a:r>
            <a:r>
              <a:rPr lang="en-US" baseline="0" dirty="0" smtClean="0"/>
              <a:t>. Invention &amp; introduction patents:</a:t>
            </a:r>
          </a:p>
          <a:p>
            <a:endParaRPr lang="en-US" baseline="0" dirty="0" smtClean="0"/>
          </a:p>
          <a:p>
            <a:r>
              <a:rPr lang="en-US" baseline="0" dirty="0" smtClean="0"/>
              <a:t>Invention is your plain old vanilla patent. 20 year property right to your ideas as long as they are novel &amp; non-obvious:</a:t>
            </a:r>
          </a:p>
          <a:p>
            <a:pPr marL="171450" indent="-171450">
              <a:buFont typeface="Arial" panose="020B0604020202020204" pitchFamily="34" charset="0"/>
              <a:buChar char="•"/>
            </a:pPr>
            <a:r>
              <a:rPr lang="en-US" baseline="0" dirty="0" smtClean="0"/>
              <a:t>Right to exclude</a:t>
            </a:r>
          </a:p>
          <a:p>
            <a:pPr marL="171450" indent="-171450">
              <a:buFont typeface="Arial" panose="020B0604020202020204" pitchFamily="34" charset="0"/>
              <a:buChar char="•"/>
            </a:pPr>
            <a:r>
              <a:rPr lang="en-US" baseline="0" dirty="0" smtClean="0"/>
              <a:t>Right to license</a:t>
            </a:r>
          </a:p>
          <a:p>
            <a:pPr marL="171450" indent="-171450">
              <a:buFont typeface="Arial" panose="020B0604020202020204" pitchFamily="34" charset="0"/>
              <a:buChar char="•"/>
            </a:pPr>
            <a:r>
              <a:rPr lang="en-US" baseline="0" dirty="0" smtClean="0"/>
              <a:t>Right to sell</a:t>
            </a:r>
          </a:p>
          <a:p>
            <a:endParaRPr lang="en-US" baseline="0" dirty="0" smtClean="0"/>
          </a:p>
          <a:p>
            <a:r>
              <a:rPr lang="en-US" baseline="0" dirty="0" smtClean="0"/>
              <a:t>Introduction patent: legal monopoly on introducing new process/product to Spain that had already been invented elsewhere. </a:t>
            </a:r>
          </a:p>
          <a:p>
            <a:r>
              <a:rPr lang="en-US" baseline="0" dirty="0" smtClean="0"/>
              <a:t>Coupled with trade protectionism &amp; compulsory working requirements. This meant that Spanish govt. made it so that you did not have to compete with imports made through the same process/competing imports.</a:t>
            </a:r>
            <a:endParaRPr lang="en-US" dirty="0"/>
          </a:p>
        </p:txBody>
      </p:sp>
      <p:sp>
        <p:nvSpPr>
          <p:cNvPr id="4" name="Slide Number Placeholder 3"/>
          <p:cNvSpPr>
            <a:spLocks noGrp="1"/>
          </p:cNvSpPr>
          <p:nvPr>
            <p:ph type="sldNum" sz="quarter" idx="10"/>
          </p:nvPr>
        </p:nvSpPr>
        <p:spPr/>
        <p:txBody>
          <a:bodyPr/>
          <a:lstStyle/>
          <a:p>
            <a:fld id="{F91CC163-5C5A-40AE-85E8-0A08844711E8}" type="slidenum">
              <a:rPr lang="en-US" smtClean="0"/>
              <a:t>6</a:t>
            </a:fld>
            <a:endParaRPr lang="en-US"/>
          </a:p>
        </p:txBody>
      </p:sp>
    </p:spTree>
    <p:extLst>
      <p:ext uri="{BB962C8B-B14F-4D97-AF65-F5344CB8AC3E}">
        <p14:creationId xmlns:p14="http://schemas.microsoft.com/office/powerpoint/2010/main" val="161168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1CC163-5C5A-40AE-85E8-0A08844711E8}" type="slidenum">
              <a:rPr lang="en-US" smtClean="0"/>
              <a:t>7</a:t>
            </a:fld>
            <a:endParaRPr lang="en-US"/>
          </a:p>
        </p:txBody>
      </p:sp>
    </p:spTree>
    <p:extLst>
      <p:ext uri="{BB962C8B-B14F-4D97-AF65-F5344CB8AC3E}">
        <p14:creationId xmlns:p14="http://schemas.microsoft.com/office/powerpoint/2010/main" val="246328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Spain’s</a:t>
            </a:r>
            <a:r>
              <a:rPr lang="en-US" baseline="0" dirty="0" smtClean="0"/>
              <a:t> steelmaking: technology-transfer-via-patent-licensing. </a:t>
            </a:r>
          </a:p>
          <a:p>
            <a:endParaRPr lang="en-US" dirty="0"/>
          </a:p>
        </p:txBody>
      </p:sp>
      <p:sp>
        <p:nvSpPr>
          <p:cNvPr id="4" name="Slide Number Placeholder 3"/>
          <p:cNvSpPr>
            <a:spLocks noGrp="1"/>
          </p:cNvSpPr>
          <p:nvPr>
            <p:ph type="sldNum" sz="quarter" idx="10"/>
          </p:nvPr>
        </p:nvSpPr>
        <p:spPr/>
        <p:txBody>
          <a:bodyPr/>
          <a:lstStyle/>
          <a:p>
            <a:fld id="{F91CC163-5C5A-40AE-85E8-0A08844711E8}" type="slidenum">
              <a:rPr lang="en-US" smtClean="0"/>
              <a:t>8</a:t>
            </a:fld>
            <a:endParaRPr lang="en-US"/>
          </a:p>
        </p:txBody>
      </p:sp>
    </p:spTree>
    <p:extLst>
      <p:ext uri="{BB962C8B-B14F-4D97-AF65-F5344CB8AC3E}">
        <p14:creationId xmlns:p14="http://schemas.microsoft.com/office/powerpoint/2010/main" val="78432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Tacit knowledge just or MORE important!</a:t>
            </a:r>
            <a:endParaRPr lang="en-US" dirty="0"/>
          </a:p>
        </p:txBody>
      </p:sp>
      <p:sp>
        <p:nvSpPr>
          <p:cNvPr id="4" name="Slide Number Placeholder 3"/>
          <p:cNvSpPr>
            <a:spLocks noGrp="1"/>
          </p:cNvSpPr>
          <p:nvPr>
            <p:ph type="sldNum" sz="quarter" idx="10"/>
          </p:nvPr>
        </p:nvSpPr>
        <p:spPr/>
        <p:txBody>
          <a:bodyPr/>
          <a:lstStyle/>
          <a:p>
            <a:fld id="{F91CC163-5C5A-40AE-85E8-0A08844711E8}" type="slidenum">
              <a:rPr lang="en-US" smtClean="0"/>
              <a:t>9</a:t>
            </a:fld>
            <a:endParaRPr lang="en-US"/>
          </a:p>
        </p:txBody>
      </p:sp>
    </p:spTree>
    <p:extLst>
      <p:ext uri="{BB962C8B-B14F-4D97-AF65-F5344CB8AC3E}">
        <p14:creationId xmlns:p14="http://schemas.microsoft.com/office/powerpoint/2010/main" val="3577594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Knowhow is technical, managerial &amp; marketing</a:t>
            </a:r>
          </a:p>
          <a:p>
            <a:endParaRPr lang="en-US" baseline="0" dirty="0" smtClean="0"/>
          </a:p>
          <a:p>
            <a:r>
              <a:rPr lang="en-US" dirty="0" smtClean="0"/>
              <a:t>The original, foreign inventor can sell, license &amp; monitor use of inventions.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91CC163-5C5A-40AE-85E8-0A08844711E8}" type="slidenum">
              <a:rPr lang="en-US" smtClean="0"/>
              <a:t>10</a:t>
            </a:fld>
            <a:endParaRPr lang="en-US"/>
          </a:p>
        </p:txBody>
      </p:sp>
    </p:spTree>
    <p:extLst>
      <p:ext uri="{BB962C8B-B14F-4D97-AF65-F5344CB8AC3E}">
        <p14:creationId xmlns:p14="http://schemas.microsoft.com/office/powerpoint/2010/main" val="264667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ACB747-8E68-42C0-8855-840DDA2A744D}" type="datetime1">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2151114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7357DC-559A-4F40-A5F2-7C886673F729}" type="datetime1">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379297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F2DE8-E549-46B0-AE93-08A8F2A01F93}" type="datetime1">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308622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291E60-896C-49DC-8C5D-80B6ECA9676A}" type="datetime1">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31733618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4BF94D-5E46-4FFE-8298-544FF8D10027}" type="datetime1">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135195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19B476-3183-4313-8575-702F14158D5B}" type="datetime1">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185130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5ED93E-ACB7-4F94-A089-52A8EA54B112}" type="datetime1">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161182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F00503-76D7-4767-984F-46B6C5A3688D}" type="datetime1">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233013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6C068-0003-48AB-B938-2CEA5FF944AB}" type="datetime1">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67260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5B0AEF-1967-4758-BF7C-56AF1B879692}" type="datetime1">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122379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218999-98E0-43D0-8F7B-4E4DCC6A81E8}" type="datetime1">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F10D9-4BAF-4D8D-AB1A-D8296007E079}" type="slidenum">
              <a:rPr lang="en-US" smtClean="0"/>
              <a:t>‹#›</a:t>
            </a:fld>
            <a:endParaRPr lang="en-US"/>
          </a:p>
        </p:txBody>
      </p:sp>
    </p:spTree>
    <p:extLst>
      <p:ext uri="{BB962C8B-B14F-4D97-AF65-F5344CB8AC3E}">
        <p14:creationId xmlns:p14="http://schemas.microsoft.com/office/powerpoint/2010/main" val="58121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B3EEF-4C29-4CCC-846B-3A3FBB8D166D}" type="datetime1">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F10D9-4BAF-4D8D-AB1A-D8296007E079}" type="slidenum">
              <a:rPr lang="en-US" smtClean="0"/>
              <a:t>‹#›</a:t>
            </a:fld>
            <a:endParaRPr lang="en-US"/>
          </a:p>
        </p:txBody>
      </p:sp>
    </p:spTree>
    <p:extLst>
      <p:ext uri="{BB962C8B-B14F-4D97-AF65-F5344CB8AC3E}">
        <p14:creationId xmlns:p14="http://schemas.microsoft.com/office/powerpoint/2010/main" val="1647063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Political Economy &amp; Economic History of Spanish Patents</a:t>
            </a:r>
            <a:endParaRPr lang="en-US" dirty="0"/>
          </a:p>
        </p:txBody>
      </p:sp>
      <p:sp>
        <p:nvSpPr>
          <p:cNvPr id="3" name="Subtitle 2"/>
          <p:cNvSpPr>
            <a:spLocks noGrp="1"/>
          </p:cNvSpPr>
          <p:nvPr>
            <p:ph type="subTitle" idx="1"/>
          </p:nvPr>
        </p:nvSpPr>
        <p:spPr/>
        <p:txBody>
          <a:bodyPr/>
          <a:lstStyle/>
          <a:p>
            <a:pPr>
              <a:lnSpc>
                <a:spcPct val="100000"/>
              </a:lnSpc>
              <a:spcBef>
                <a:spcPts val="0"/>
              </a:spcBef>
            </a:pPr>
            <a:endParaRPr lang="en-US" dirty="0" smtClean="0"/>
          </a:p>
          <a:p>
            <a:pPr>
              <a:lnSpc>
                <a:spcPct val="100000"/>
              </a:lnSpc>
              <a:spcBef>
                <a:spcPts val="0"/>
              </a:spcBef>
            </a:pPr>
            <a:r>
              <a:rPr lang="en-US" dirty="0" smtClean="0"/>
              <a:t>Victor Menaldo</a:t>
            </a:r>
          </a:p>
          <a:p>
            <a:pPr>
              <a:lnSpc>
                <a:spcPct val="100000"/>
              </a:lnSpc>
              <a:spcBef>
                <a:spcPts val="0"/>
              </a:spcBef>
            </a:pPr>
            <a:r>
              <a:rPr lang="en-US" dirty="0" smtClean="0"/>
              <a:t>Associate Professor</a:t>
            </a:r>
          </a:p>
          <a:p>
            <a:pPr>
              <a:lnSpc>
                <a:spcPct val="100000"/>
              </a:lnSpc>
              <a:spcBef>
                <a:spcPts val="0"/>
              </a:spcBef>
            </a:pPr>
            <a:r>
              <a:rPr lang="en-US" dirty="0" smtClean="0"/>
              <a:t>University of Washington</a:t>
            </a:r>
            <a:endParaRPr lang="en-US" dirty="0"/>
          </a:p>
        </p:txBody>
      </p:sp>
    </p:spTree>
    <p:extLst>
      <p:ext uri="{BB962C8B-B14F-4D97-AF65-F5344CB8AC3E}">
        <p14:creationId xmlns:p14="http://schemas.microsoft.com/office/powerpoint/2010/main" val="2993615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Contributions</a:t>
            </a:r>
            <a:endParaRPr lang="en-US" dirty="0"/>
          </a:p>
        </p:txBody>
      </p:sp>
      <p:sp>
        <p:nvSpPr>
          <p:cNvPr id="3" name="Content Placeholder 2"/>
          <p:cNvSpPr>
            <a:spLocks noGrp="1"/>
          </p:cNvSpPr>
          <p:nvPr>
            <p:ph idx="1"/>
          </p:nvPr>
        </p:nvSpPr>
        <p:spPr/>
        <p:txBody>
          <a:bodyPr>
            <a:noAutofit/>
          </a:bodyPr>
          <a:lstStyle/>
          <a:p>
            <a:r>
              <a:rPr lang="en-US" sz="2900" dirty="0" smtClean="0"/>
              <a:t>Patent </a:t>
            </a:r>
            <a:r>
              <a:rPr lang="en-US" sz="2900" dirty="0"/>
              <a:t>licensing contracts </a:t>
            </a:r>
            <a:r>
              <a:rPr lang="en-US" sz="2900" dirty="0" smtClean="0"/>
              <a:t>outline </a:t>
            </a:r>
            <a:r>
              <a:rPr lang="en-US" sz="2900" dirty="0"/>
              <a:t>how critical </a:t>
            </a:r>
            <a:r>
              <a:rPr lang="en-US" sz="2900" dirty="0" smtClean="0"/>
              <a:t>knowhow conveyed. </a:t>
            </a:r>
          </a:p>
          <a:p>
            <a:r>
              <a:rPr lang="en-US" sz="2900" dirty="0" smtClean="0"/>
              <a:t>Contract </a:t>
            </a:r>
            <a:r>
              <a:rPr lang="en-US" sz="2900" dirty="0" smtClean="0">
                <a:sym typeface="Wingdings" panose="05000000000000000000" pitchFamily="2" charset="2"/>
              </a:rPr>
              <a:t> </a:t>
            </a:r>
            <a:r>
              <a:rPr lang="en-US" sz="2900" dirty="0" smtClean="0"/>
              <a:t>licensor gains plans/goods/services/human capital:</a:t>
            </a:r>
          </a:p>
          <a:p>
            <a:pPr lvl="1">
              <a:buFont typeface="Wingdings" panose="05000000000000000000" pitchFamily="2" charset="2"/>
              <a:buChar char="ü"/>
            </a:pPr>
            <a:r>
              <a:rPr lang="en-US" sz="2900" dirty="0" smtClean="0"/>
              <a:t>drawings/blueprints</a:t>
            </a:r>
          </a:p>
          <a:p>
            <a:pPr lvl="1">
              <a:buFont typeface="Wingdings" panose="05000000000000000000" pitchFamily="2" charset="2"/>
              <a:buChar char="ü"/>
            </a:pPr>
            <a:r>
              <a:rPr lang="en-US" sz="2900" dirty="0" smtClean="0"/>
              <a:t>machinery </a:t>
            </a:r>
          </a:p>
          <a:p>
            <a:pPr lvl="1">
              <a:buFont typeface="Wingdings" panose="05000000000000000000" pitchFamily="2" charset="2"/>
              <a:buChar char="ü"/>
            </a:pPr>
            <a:r>
              <a:rPr lang="en-US" sz="2900" dirty="0" smtClean="0"/>
              <a:t>on site tutorials &amp; training</a:t>
            </a:r>
          </a:p>
          <a:p>
            <a:pPr lvl="1">
              <a:buFont typeface="Wingdings" panose="05000000000000000000" pitchFamily="2" charset="2"/>
              <a:buChar char="ü"/>
            </a:pPr>
            <a:r>
              <a:rPr lang="en-US" sz="2900" dirty="0" smtClean="0"/>
              <a:t> new relationships w/suppliers &amp; distributors</a:t>
            </a:r>
          </a:p>
          <a:p>
            <a:pPr lvl="1">
              <a:buFont typeface="Wingdings" panose="05000000000000000000" pitchFamily="2" charset="2"/>
              <a:buChar char="ü"/>
            </a:pPr>
            <a:r>
              <a:rPr lang="en-US" sz="2900" dirty="0" smtClean="0"/>
              <a:t> continued upkeep/improvements</a:t>
            </a:r>
          </a:p>
        </p:txBody>
      </p:sp>
      <p:sp>
        <p:nvSpPr>
          <p:cNvPr id="4" name="Slide Number Placeholder 3"/>
          <p:cNvSpPr>
            <a:spLocks noGrp="1"/>
          </p:cNvSpPr>
          <p:nvPr>
            <p:ph type="sldNum" sz="quarter" idx="12"/>
          </p:nvPr>
        </p:nvSpPr>
        <p:spPr/>
        <p:txBody>
          <a:bodyPr/>
          <a:lstStyle/>
          <a:p>
            <a:fld id="{089ADB1E-CF4A-4BBB-BC32-1FC4EB084301}" type="slidenum">
              <a:rPr lang="en-US" smtClean="0"/>
              <a:t>10</a:t>
            </a:fld>
            <a:endParaRPr lang="en-US"/>
          </a:p>
        </p:txBody>
      </p:sp>
    </p:spTree>
    <p:extLst>
      <p:ext uri="{BB962C8B-B14F-4D97-AF65-F5344CB8AC3E}">
        <p14:creationId xmlns:p14="http://schemas.microsoft.com/office/powerpoint/2010/main" val="404075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Contributions</a:t>
            </a:r>
            <a:endParaRPr lang="en-US" dirty="0"/>
          </a:p>
        </p:txBody>
      </p:sp>
      <p:sp>
        <p:nvSpPr>
          <p:cNvPr id="3" name="Content Placeholder 2"/>
          <p:cNvSpPr>
            <a:spLocks noGrp="1"/>
          </p:cNvSpPr>
          <p:nvPr>
            <p:ph idx="1"/>
          </p:nvPr>
        </p:nvSpPr>
        <p:spPr/>
        <p:txBody>
          <a:bodyPr>
            <a:noAutofit/>
          </a:bodyPr>
          <a:lstStyle/>
          <a:p>
            <a:r>
              <a:rPr lang="en-US" sz="3100" dirty="0"/>
              <a:t>I</a:t>
            </a:r>
            <a:r>
              <a:rPr lang="en-US" sz="3100" dirty="0" smtClean="0"/>
              <a:t>nventors </a:t>
            </a:r>
            <a:r>
              <a:rPr lang="en-US" sz="3100" dirty="0"/>
              <a:t>who license </a:t>
            </a:r>
            <a:r>
              <a:rPr lang="en-US" sz="3100" dirty="0" smtClean="0"/>
              <a:t>patents abroad: travel </a:t>
            </a:r>
            <a:r>
              <a:rPr lang="en-US" sz="3100" dirty="0"/>
              <a:t>to distant lands to help </a:t>
            </a:r>
            <a:r>
              <a:rPr lang="en-US" sz="3100" dirty="0" smtClean="0"/>
              <a:t>licensees acquire knowhow &amp; adapt inventions to differences </a:t>
            </a:r>
            <a:r>
              <a:rPr lang="en-US" sz="3100" dirty="0"/>
              <a:t>in </a:t>
            </a:r>
            <a:r>
              <a:rPr lang="en-US" sz="3100" dirty="0" smtClean="0"/>
              <a:t>raw materials/other </a:t>
            </a:r>
            <a:r>
              <a:rPr lang="en-US" sz="3100" dirty="0"/>
              <a:t>inputs &amp;</a:t>
            </a:r>
            <a:r>
              <a:rPr lang="en-US" sz="3100" dirty="0" smtClean="0"/>
              <a:t> logistical </a:t>
            </a:r>
            <a:r>
              <a:rPr lang="en-US" sz="3100" dirty="0"/>
              <a:t>problems. </a:t>
            </a:r>
          </a:p>
          <a:p>
            <a:r>
              <a:rPr lang="en-US" sz="3100" dirty="0" smtClean="0"/>
              <a:t>Modifications &amp; improvements made abroad patented in both home &amp; host. </a:t>
            </a:r>
          </a:p>
          <a:p>
            <a:r>
              <a:rPr lang="en-US" sz="3100" dirty="0"/>
              <a:t>H</a:t>
            </a:r>
            <a:r>
              <a:rPr lang="en-US" sz="3100" dirty="0" smtClean="0"/>
              <a:t>ost country inventors come out of woodwork &amp; also patent—both in host &amp; home country.</a:t>
            </a:r>
            <a:endParaRPr lang="en-US" sz="3100" dirty="0"/>
          </a:p>
          <a:p>
            <a:endParaRPr lang="en-US" sz="2900" dirty="0"/>
          </a:p>
          <a:p>
            <a:endParaRPr lang="en-US" sz="2900" dirty="0"/>
          </a:p>
        </p:txBody>
      </p:sp>
      <p:sp>
        <p:nvSpPr>
          <p:cNvPr id="4" name="Slide Number Placeholder 3"/>
          <p:cNvSpPr>
            <a:spLocks noGrp="1"/>
          </p:cNvSpPr>
          <p:nvPr>
            <p:ph type="sldNum" sz="quarter" idx="12"/>
          </p:nvPr>
        </p:nvSpPr>
        <p:spPr/>
        <p:txBody>
          <a:bodyPr/>
          <a:lstStyle/>
          <a:p>
            <a:fld id="{089ADB1E-CF4A-4BBB-BC32-1FC4EB084301}" type="slidenum">
              <a:rPr lang="en-US" smtClean="0"/>
              <a:t>11</a:t>
            </a:fld>
            <a:endParaRPr lang="en-US"/>
          </a:p>
        </p:txBody>
      </p:sp>
    </p:spTree>
    <p:extLst>
      <p:ext uri="{BB962C8B-B14F-4D97-AF65-F5344CB8AC3E}">
        <p14:creationId xmlns:p14="http://schemas.microsoft.com/office/powerpoint/2010/main" val="189449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Spanish Steelmaking: </a:t>
            </a:r>
            <a:r>
              <a:rPr lang="en-US" dirty="0"/>
              <a:t>i</a:t>
            </a:r>
            <a:r>
              <a:rPr lang="en-US" dirty="0" smtClean="0"/>
              <a:t>llustrating mechanism</a:t>
            </a:r>
            <a:endParaRPr lang="en-US" dirty="0"/>
          </a:p>
        </p:txBody>
      </p:sp>
      <p:pic>
        <p:nvPicPr>
          <p:cNvPr id="5" name="Content Placeholder 4"/>
          <p:cNvPicPr>
            <a:picLocks noGrp="1" noChangeAspect="1"/>
          </p:cNvPicPr>
          <p:nvPr>
            <p:ph idx="1"/>
          </p:nvPr>
        </p:nvPicPr>
        <p:blipFill>
          <a:blip r:embed="rId3"/>
          <a:stretch>
            <a:fillRect/>
          </a:stretch>
        </p:blipFill>
        <p:spPr>
          <a:xfrm>
            <a:off x="3877056" y="1784210"/>
            <a:ext cx="3948042" cy="5073790"/>
          </a:xfrm>
          <a:prstGeom prst="rect">
            <a:avLst/>
          </a:prstGeom>
        </p:spPr>
      </p:pic>
      <p:sp>
        <p:nvSpPr>
          <p:cNvPr id="4" name="Slide Number Placeholder 3"/>
          <p:cNvSpPr>
            <a:spLocks noGrp="1"/>
          </p:cNvSpPr>
          <p:nvPr>
            <p:ph type="sldNum" sz="quarter" idx="12"/>
          </p:nvPr>
        </p:nvSpPr>
        <p:spPr/>
        <p:txBody>
          <a:bodyPr/>
          <a:lstStyle/>
          <a:p>
            <a:fld id="{089ADB1E-CF4A-4BBB-BC32-1FC4EB084301}" type="slidenum">
              <a:rPr lang="en-US" smtClean="0"/>
              <a:t>12</a:t>
            </a:fld>
            <a:endParaRPr lang="en-US"/>
          </a:p>
        </p:txBody>
      </p:sp>
    </p:spTree>
    <p:extLst>
      <p:ext uri="{BB962C8B-B14F-4D97-AF65-F5344CB8AC3E}">
        <p14:creationId xmlns:p14="http://schemas.microsoft.com/office/powerpoint/2010/main" val="1093367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Economy of Spain’s </a:t>
            </a:r>
            <a:r>
              <a:rPr lang="en-US" dirty="0"/>
              <a:t>REFORMIST Patent Regime (1878 to 1928)</a:t>
            </a:r>
          </a:p>
        </p:txBody>
      </p:sp>
      <p:sp>
        <p:nvSpPr>
          <p:cNvPr id="3" name="Content Placeholder 2"/>
          <p:cNvSpPr>
            <a:spLocks noGrp="1"/>
          </p:cNvSpPr>
          <p:nvPr>
            <p:ph idx="1"/>
          </p:nvPr>
        </p:nvSpPr>
        <p:spPr/>
        <p:txBody>
          <a:bodyPr>
            <a:normAutofit/>
          </a:bodyPr>
          <a:lstStyle/>
          <a:p>
            <a:pPr marL="0" indent="0">
              <a:buNone/>
            </a:pPr>
            <a:r>
              <a:rPr lang="en-US" sz="2700" b="1" dirty="0" smtClean="0"/>
              <a:t>Setting the Stage:</a:t>
            </a:r>
          </a:p>
          <a:p>
            <a:r>
              <a:rPr lang="en-US" sz="2700" dirty="0" smtClean="0"/>
              <a:t>After Napoleonic occupation, surviving imperial rump </a:t>
            </a:r>
            <a:r>
              <a:rPr lang="en-US" sz="2700" dirty="0"/>
              <a:t>=</a:t>
            </a:r>
            <a:r>
              <a:rPr lang="en-US" sz="2700" dirty="0" smtClean="0"/>
              <a:t> bankrupt. Spain vulnerable to invasion. Economy = agrarian &amp; backward. </a:t>
            </a:r>
          </a:p>
          <a:p>
            <a:r>
              <a:rPr lang="en-US" sz="2700" dirty="0" smtClean="0"/>
              <a:t>Reformers—lawyers, intellectuals, bureaucrats, upstart merchants &amp; modernizing army officers—made inroads fixing mess</a:t>
            </a:r>
            <a:r>
              <a:rPr lang="en-US" sz="2700" dirty="0"/>
              <a:t>.</a:t>
            </a:r>
            <a:endParaRPr lang="en-US" sz="2700" dirty="0" smtClean="0"/>
          </a:p>
          <a:p>
            <a:r>
              <a:rPr lang="en-US" sz="2700" dirty="0" smtClean="0"/>
              <a:t>Rent-seekers struck back: municipal government officials, Church officers, merchants involved in mercantile trade routes &amp; provincial, landholding aristocrats w/feudal property rights.</a:t>
            </a:r>
          </a:p>
          <a:p>
            <a:r>
              <a:rPr lang="en-US" sz="2700" dirty="0" smtClean="0"/>
              <a:t>Reformers win 1868 Liberal Revolution.</a:t>
            </a:r>
          </a:p>
        </p:txBody>
      </p:sp>
      <p:sp>
        <p:nvSpPr>
          <p:cNvPr id="4" name="Slide Number Placeholder 3"/>
          <p:cNvSpPr>
            <a:spLocks noGrp="1"/>
          </p:cNvSpPr>
          <p:nvPr>
            <p:ph type="sldNum" sz="quarter" idx="12"/>
          </p:nvPr>
        </p:nvSpPr>
        <p:spPr/>
        <p:txBody>
          <a:bodyPr/>
          <a:lstStyle/>
          <a:p>
            <a:fld id="{AAFF10D9-4BAF-4D8D-AB1A-D8296007E079}" type="slidenum">
              <a:rPr lang="en-US" smtClean="0"/>
              <a:t>13</a:t>
            </a:fld>
            <a:endParaRPr lang="en-US"/>
          </a:p>
        </p:txBody>
      </p:sp>
    </p:spTree>
    <p:extLst>
      <p:ext uri="{BB962C8B-B14F-4D97-AF65-F5344CB8AC3E}">
        <p14:creationId xmlns:p14="http://schemas.microsoft.com/office/powerpoint/2010/main" val="6708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Spain’s REFORMIST Patent Regime (1878 to 1928)</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Nuts &amp; Bolts:</a:t>
            </a:r>
          </a:p>
          <a:p>
            <a:pPr marL="514350" indent="-514350">
              <a:buFont typeface="+mj-lt"/>
              <a:buAutoNum type="arabicPeriod"/>
            </a:pPr>
            <a:r>
              <a:rPr lang="en-US" dirty="0" smtClean="0"/>
              <a:t>Invention patents extended from 15 to 20 years. </a:t>
            </a:r>
          </a:p>
          <a:p>
            <a:pPr marL="514350" indent="-514350">
              <a:buFont typeface="+mj-lt"/>
              <a:buAutoNum type="arabicPeriod"/>
            </a:pPr>
            <a:r>
              <a:rPr lang="en-US" dirty="0" smtClean="0"/>
              <a:t>Original, foreigner inventors: right to re-patent their inventions.</a:t>
            </a:r>
          </a:p>
          <a:p>
            <a:pPr marL="514350" indent="-514350">
              <a:buFont typeface="+mj-lt"/>
              <a:buAutoNum type="arabicPeriod"/>
            </a:pPr>
            <a:r>
              <a:rPr lang="en-US" dirty="0" smtClean="0"/>
              <a:t>Upfront fees reduced/payments spread out over patent life.</a:t>
            </a:r>
          </a:p>
          <a:p>
            <a:pPr marL="514350" indent="-514350">
              <a:buFont typeface="+mj-lt"/>
              <a:buAutoNum type="arabicPeriod"/>
            </a:pPr>
            <a:r>
              <a:rPr lang="en-US" dirty="0" smtClean="0"/>
              <a:t>Working requirement weakened. </a:t>
            </a:r>
          </a:p>
          <a:p>
            <a:pPr marL="514350" indent="-514350">
              <a:buFont typeface="+mj-lt"/>
              <a:buAutoNum type="arabicPeriod"/>
            </a:pPr>
            <a:r>
              <a:rPr lang="en-US" dirty="0"/>
              <a:t>I</a:t>
            </a:r>
            <a:r>
              <a:rPr lang="en-US" dirty="0" smtClean="0"/>
              <a:t>nventors had right to patent products, not only processes. </a:t>
            </a:r>
          </a:p>
          <a:p>
            <a:pPr marL="514350" indent="-514350">
              <a:buFont typeface="+mj-lt"/>
              <a:buAutoNum type="arabicPeriod"/>
            </a:pPr>
            <a:r>
              <a:rPr lang="en-US" dirty="0" smtClean="0"/>
              <a:t>1884: Spain joined International Union for the Protection of Industrial Property. </a:t>
            </a:r>
          </a:p>
          <a:p>
            <a:endParaRPr lang="en-US" dirty="0"/>
          </a:p>
        </p:txBody>
      </p:sp>
      <p:sp>
        <p:nvSpPr>
          <p:cNvPr id="4" name="Slide Number Placeholder 3"/>
          <p:cNvSpPr>
            <a:spLocks noGrp="1"/>
          </p:cNvSpPr>
          <p:nvPr>
            <p:ph type="sldNum" sz="quarter" idx="12"/>
          </p:nvPr>
        </p:nvSpPr>
        <p:spPr/>
        <p:txBody>
          <a:bodyPr/>
          <a:lstStyle/>
          <a:p>
            <a:fld id="{AAFF10D9-4BAF-4D8D-AB1A-D8296007E079}" type="slidenum">
              <a:rPr lang="en-US" smtClean="0"/>
              <a:t>14</a:t>
            </a:fld>
            <a:endParaRPr lang="en-US"/>
          </a:p>
        </p:txBody>
      </p:sp>
    </p:spTree>
    <p:extLst>
      <p:ext uri="{BB962C8B-B14F-4D97-AF65-F5344CB8AC3E}">
        <p14:creationId xmlns:p14="http://schemas.microsoft.com/office/powerpoint/2010/main" val="140984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Economy of Spain’s REFORMIST Patent Regime (1878 to 1928</a:t>
            </a: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sz="3200" b="1" dirty="0" smtClean="0"/>
              <a:t>Complementary Reforms:</a:t>
            </a:r>
          </a:p>
          <a:p>
            <a:pPr marL="0" indent="0">
              <a:buNone/>
            </a:pPr>
            <a:r>
              <a:rPr lang="en-US" sz="3200" dirty="0" smtClean="0"/>
              <a:t>Stronger patents part </a:t>
            </a:r>
            <a:r>
              <a:rPr lang="en-US" sz="3200" dirty="0"/>
              <a:t>of </a:t>
            </a:r>
            <a:r>
              <a:rPr lang="en-US" sz="3200" dirty="0" smtClean="0"/>
              <a:t>broader </a:t>
            </a:r>
            <a:r>
              <a:rPr lang="en-US" sz="3200" dirty="0"/>
              <a:t>reforms that </a:t>
            </a:r>
            <a:r>
              <a:rPr lang="en-US" sz="3200" dirty="0" smtClean="0"/>
              <a:t>ended absolutism/feudalism/mercantilism</a:t>
            </a:r>
            <a:r>
              <a:rPr lang="en-US" sz="3200" dirty="0"/>
              <a:t>:</a:t>
            </a:r>
          </a:p>
          <a:p>
            <a:pPr lvl="1"/>
            <a:r>
              <a:rPr lang="en-US" sz="3200" dirty="0"/>
              <a:t>market for land centered on </a:t>
            </a:r>
            <a:r>
              <a:rPr lang="en-US" sz="3200" dirty="0" smtClean="0"/>
              <a:t>private </a:t>
            </a:r>
            <a:r>
              <a:rPr lang="en-US" sz="3200" dirty="0"/>
              <a:t>property rights.</a:t>
            </a:r>
          </a:p>
          <a:p>
            <a:pPr lvl="1"/>
            <a:r>
              <a:rPr lang="en-US" sz="3200" dirty="0"/>
              <a:t>free wage labor </a:t>
            </a:r>
            <a:r>
              <a:rPr lang="en-US" sz="3200" dirty="0" smtClean="0"/>
              <a:t>centered </a:t>
            </a:r>
            <a:r>
              <a:rPr lang="en-US" sz="3200" dirty="0"/>
              <a:t>on modern commercial code.</a:t>
            </a:r>
          </a:p>
          <a:p>
            <a:pPr lvl="1"/>
            <a:r>
              <a:rPr lang="en-US" sz="3200" dirty="0"/>
              <a:t>more liquid &amp; competitive financial system.</a:t>
            </a:r>
          </a:p>
          <a:p>
            <a:pPr lvl="1"/>
            <a:r>
              <a:rPr lang="en-US" sz="3200" dirty="0"/>
              <a:t>freer internal &amp; international trade. </a:t>
            </a:r>
          </a:p>
          <a:p>
            <a:endParaRPr lang="en-US" dirty="0"/>
          </a:p>
        </p:txBody>
      </p:sp>
      <p:sp>
        <p:nvSpPr>
          <p:cNvPr id="4" name="Slide Number Placeholder 3"/>
          <p:cNvSpPr>
            <a:spLocks noGrp="1"/>
          </p:cNvSpPr>
          <p:nvPr>
            <p:ph type="sldNum" sz="quarter" idx="12"/>
          </p:nvPr>
        </p:nvSpPr>
        <p:spPr/>
        <p:txBody>
          <a:bodyPr/>
          <a:lstStyle/>
          <a:p>
            <a:fld id="{AAFF10D9-4BAF-4D8D-AB1A-D8296007E079}" type="slidenum">
              <a:rPr lang="en-US" smtClean="0"/>
              <a:t>15</a:t>
            </a:fld>
            <a:endParaRPr lang="en-US"/>
          </a:p>
        </p:txBody>
      </p:sp>
    </p:spTree>
    <p:extLst>
      <p:ext uri="{BB962C8B-B14F-4D97-AF65-F5344CB8AC3E}">
        <p14:creationId xmlns:p14="http://schemas.microsoft.com/office/powerpoint/2010/main" val="52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Invention Patents (mostly obtained by foreigners) explode during Second Patent Regime</a:t>
            </a:r>
            <a:endParaRPr lang="en-US" dirty="0"/>
          </a:p>
        </p:txBody>
      </p:sp>
      <p:pic>
        <p:nvPicPr>
          <p:cNvPr id="4" name="Content Placeholder 3"/>
          <p:cNvPicPr>
            <a:picLocks noGrp="1" noChangeAspect="1"/>
          </p:cNvPicPr>
          <p:nvPr>
            <p:ph idx="1"/>
          </p:nvPr>
        </p:nvPicPr>
        <p:blipFill>
          <a:blip r:embed="rId2"/>
          <a:stretch>
            <a:fillRect/>
          </a:stretch>
        </p:blipFill>
        <p:spPr>
          <a:xfrm>
            <a:off x="2809953" y="1690688"/>
            <a:ext cx="6572093" cy="4811711"/>
          </a:xfrm>
          <a:prstGeom prst="rect">
            <a:avLst/>
          </a:prstGeom>
        </p:spPr>
      </p:pic>
      <p:sp>
        <p:nvSpPr>
          <p:cNvPr id="5" name="Slide Number Placeholder 4"/>
          <p:cNvSpPr>
            <a:spLocks noGrp="1"/>
          </p:cNvSpPr>
          <p:nvPr>
            <p:ph type="sldNum" sz="quarter" idx="12"/>
          </p:nvPr>
        </p:nvSpPr>
        <p:spPr/>
        <p:txBody>
          <a:bodyPr/>
          <a:lstStyle/>
          <a:p>
            <a:fld id="{AAFF10D9-4BAF-4D8D-AB1A-D8296007E079}" type="slidenum">
              <a:rPr lang="en-US" smtClean="0"/>
              <a:t>16</a:t>
            </a:fld>
            <a:endParaRPr lang="en-US"/>
          </a:p>
        </p:txBody>
      </p:sp>
    </p:spTree>
    <p:extLst>
      <p:ext uri="{BB962C8B-B14F-4D97-AF65-F5344CB8AC3E}">
        <p14:creationId xmlns:p14="http://schemas.microsoft.com/office/powerpoint/2010/main" val="213301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Bessemer </a:t>
            </a:r>
            <a:r>
              <a:rPr lang="en-US" dirty="0"/>
              <a:t>Steel </a:t>
            </a:r>
            <a:r>
              <a:rPr lang="en-US" dirty="0" smtClean="0"/>
              <a:t>Process Introduced to Spain</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endParaRPr lang="en-US" dirty="0"/>
          </a:p>
          <a:p>
            <a:endParaRPr lang="en-US" dirty="0"/>
          </a:p>
        </p:txBody>
      </p:sp>
      <p:pic>
        <p:nvPicPr>
          <p:cNvPr id="7" name="Picture 6"/>
          <p:cNvPicPr>
            <a:picLocks noChangeAspect="1"/>
          </p:cNvPicPr>
          <p:nvPr/>
        </p:nvPicPr>
        <p:blipFill>
          <a:blip r:embed="rId3"/>
          <a:stretch>
            <a:fillRect/>
          </a:stretch>
        </p:blipFill>
        <p:spPr>
          <a:xfrm>
            <a:off x="4662172" y="1710186"/>
            <a:ext cx="6906274" cy="4466778"/>
          </a:xfrm>
          <a:prstGeom prst="rect">
            <a:avLst/>
          </a:prstGeom>
        </p:spPr>
      </p:pic>
      <p:pic>
        <p:nvPicPr>
          <p:cNvPr id="8" name="Picture 7"/>
          <p:cNvPicPr>
            <a:picLocks noChangeAspect="1"/>
          </p:cNvPicPr>
          <p:nvPr/>
        </p:nvPicPr>
        <p:blipFill>
          <a:blip r:embed="rId4"/>
          <a:stretch>
            <a:fillRect/>
          </a:stretch>
        </p:blipFill>
        <p:spPr>
          <a:xfrm>
            <a:off x="1037916" y="1710185"/>
            <a:ext cx="3380398" cy="5147815"/>
          </a:xfrm>
          <a:prstGeom prst="rect">
            <a:avLst/>
          </a:prstGeom>
        </p:spPr>
      </p:pic>
      <p:sp>
        <p:nvSpPr>
          <p:cNvPr id="9" name="Slide Number Placeholder 8"/>
          <p:cNvSpPr>
            <a:spLocks noGrp="1"/>
          </p:cNvSpPr>
          <p:nvPr>
            <p:ph type="sldNum" sz="quarter" idx="12"/>
          </p:nvPr>
        </p:nvSpPr>
        <p:spPr/>
        <p:txBody>
          <a:bodyPr/>
          <a:lstStyle/>
          <a:p>
            <a:fld id="{089ADB1E-CF4A-4BBB-BC32-1FC4EB084301}" type="slidenum">
              <a:rPr lang="en-US" smtClean="0"/>
              <a:t>17</a:t>
            </a:fld>
            <a:endParaRPr lang="en-US"/>
          </a:p>
        </p:txBody>
      </p:sp>
      <p:pic>
        <p:nvPicPr>
          <p:cNvPr id="10" name="Picture 9" descr="Bessemer process&#10;• The Bessemer process was the first inexpensive industrial process for&#10;the mass-production of steel from..."/>
          <p:cNvPicPr/>
          <p:nvPr/>
        </p:nvPicPr>
        <p:blipFill rotWithShape="1">
          <a:blip r:embed="rId5">
            <a:extLst>
              <a:ext uri="{28A0092B-C50C-407E-A947-70E740481C1C}">
                <a14:useLocalDpi xmlns:a14="http://schemas.microsoft.com/office/drawing/2010/main" val="0"/>
              </a:ext>
            </a:extLst>
          </a:blip>
          <a:srcRect l="-1050" t="40795" r="1050" b="2278"/>
          <a:stretch/>
        </p:blipFill>
        <p:spPr bwMode="auto">
          <a:xfrm>
            <a:off x="12192001" y="4088921"/>
            <a:ext cx="7700512" cy="27690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35013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3320716" y="191601"/>
            <a:ext cx="6119546" cy="6666399"/>
          </a:xfrm>
          <a:prstGeom prst="rect">
            <a:avLst/>
          </a:prstGeom>
        </p:spPr>
      </p:pic>
      <p:sp>
        <p:nvSpPr>
          <p:cNvPr id="4" name="Slide Number Placeholder 3"/>
          <p:cNvSpPr>
            <a:spLocks noGrp="1"/>
          </p:cNvSpPr>
          <p:nvPr>
            <p:ph type="sldNum" sz="quarter" idx="12"/>
          </p:nvPr>
        </p:nvSpPr>
        <p:spPr/>
        <p:txBody>
          <a:bodyPr/>
          <a:lstStyle/>
          <a:p>
            <a:fld id="{089ADB1E-CF4A-4BBB-BC32-1FC4EB084301}" type="slidenum">
              <a:rPr lang="en-US" smtClean="0"/>
              <a:t>18</a:t>
            </a:fld>
            <a:endParaRPr lang="en-US"/>
          </a:p>
        </p:txBody>
      </p:sp>
    </p:spTree>
    <p:extLst>
      <p:ext uri="{BB962C8B-B14F-4D97-AF65-F5344CB8AC3E}">
        <p14:creationId xmlns:p14="http://schemas.microsoft.com/office/powerpoint/2010/main" val="3900970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1668175" y="365125"/>
            <a:ext cx="8855650" cy="6356350"/>
          </a:xfrm>
          <a:prstGeom prst="rect">
            <a:avLst/>
          </a:prstGeom>
        </p:spPr>
      </p:pic>
      <p:sp>
        <p:nvSpPr>
          <p:cNvPr id="4" name="Slide Number Placeholder 3"/>
          <p:cNvSpPr>
            <a:spLocks noGrp="1"/>
          </p:cNvSpPr>
          <p:nvPr>
            <p:ph type="sldNum" sz="quarter" idx="12"/>
          </p:nvPr>
        </p:nvSpPr>
        <p:spPr/>
        <p:txBody>
          <a:bodyPr/>
          <a:lstStyle/>
          <a:p>
            <a:fld id="{089ADB1E-CF4A-4BBB-BC32-1FC4EB084301}" type="slidenum">
              <a:rPr lang="en-US" smtClean="0"/>
              <a:t>19</a:t>
            </a:fld>
            <a:endParaRPr lang="en-US"/>
          </a:p>
        </p:txBody>
      </p:sp>
    </p:spTree>
    <p:extLst>
      <p:ext uri="{BB962C8B-B14F-4D97-AF65-F5344CB8AC3E}">
        <p14:creationId xmlns:p14="http://schemas.microsoft.com/office/powerpoint/2010/main" val="1221113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Questions</a:t>
            </a:r>
            <a:endParaRPr lang="en-US" dirty="0"/>
          </a:p>
        </p:txBody>
      </p:sp>
      <p:sp>
        <p:nvSpPr>
          <p:cNvPr id="3" name="Content Placeholder 2"/>
          <p:cNvSpPr>
            <a:spLocks noGrp="1"/>
          </p:cNvSpPr>
          <p:nvPr>
            <p:ph idx="1"/>
          </p:nvPr>
        </p:nvSpPr>
        <p:spPr/>
        <p:txBody>
          <a:bodyPr>
            <a:normAutofit/>
          </a:bodyPr>
          <a:lstStyle/>
          <a:p>
            <a:pPr marL="0" indent="0">
              <a:buNone/>
            </a:pPr>
            <a:r>
              <a:rPr lang="en-US" i="1" dirty="0" smtClean="0"/>
              <a:t>I. WHAT HAPPENED?</a:t>
            </a:r>
          </a:p>
          <a:p>
            <a:pPr marL="457200" lvl="1" indent="0">
              <a:buNone/>
            </a:pPr>
            <a:r>
              <a:rPr lang="en-US" dirty="0" smtClean="0"/>
              <a:t>1) What’s the history of Spanish patent system?</a:t>
            </a:r>
          </a:p>
          <a:p>
            <a:pPr marL="457200" lvl="1" indent="0">
              <a:buNone/>
            </a:pPr>
            <a:r>
              <a:rPr lang="en-US" dirty="0" smtClean="0"/>
              <a:t>2) How does its evolution fit in with what was happening internationally?</a:t>
            </a:r>
          </a:p>
          <a:p>
            <a:pPr marL="0" indent="0">
              <a:buNone/>
            </a:pPr>
            <a:r>
              <a:rPr lang="en-US" i="1" dirty="0" smtClean="0"/>
              <a:t>II. WHY DID IT HAPPEN?</a:t>
            </a:r>
          </a:p>
          <a:p>
            <a:pPr marL="457200" lvl="1" indent="0">
              <a:buNone/>
            </a:pPr>
            <a:r>
              <a:rPr lang="en-US" dirty="0" smtClean="0"/>
              <a:t>3) What factors explain big changes in system over time?</a:t>
            </a:r>
          </a:p>
          <a:p>
            <a:pPr marL="457200" lvl="1" indent="0">
              <a:buNone/>
            </a:pPr>
            <a:r>
              <a:rPr lang="en-US" dirty="0" smtClean="0"/>
              <a:t>4) What complementary economic reforms were coupled with these changes?</a:t>
            </a:r>
          </a:p>
          <a:p>
            <a:pPr marL="457200" lvl="1" indent="0">
              <a:buNone/>
            </a:pPr>
            <a:r>
              <a:rPr lang="en-US" dirty="0" smtClean="0"/>
              <a:t>5) What exactly were Spanish policymakers trying to achieve?</a:t>
            </a:r>
          </a:p>
          <a:p>
            <a:pPr marL="0" indent="0">
              <a:buNone/>
            </a:pPr>
            <a:r>
              <a:rPr lang="en-US" dirty="0" smtClean="0"/>
              <a:t>III. WHAT EFFECT DID IT HAVE?</a:t>
            </a:r>
          </a:p>
          <a:p>
            <a:pPr lvl="1"/>
            <a:r>
              <a:rPr lang="en-US" dirty="0" smtClean="0"/>
              <a:t>How did </a:t>
            </a:r>
            <a:r>
              <a:rPr lang="en-US" dirty="0" smtClean="0"/>
              <a:t>patents</a:t>
            </a:r>
            <a:r>
              <a:rPr lang="en-US" dirty="0" smtClean="0"/>
              <a:t> </a:t>
            </a:r>
            <a:r>
              <a:rPr lang="en-US" dirty="0" smtClean="0"/>
              <a:t>help Spanish firms acquire technology </a:t>
            </a:r>
            <a:r>
              <a:rPr lang="en-US" dirty="0" smtClean="0"/>
              <a:t>from </a:t>
            </a:r>
            <a:r>
              <a:rPr lang="en-US" dirty="0" smtClean="0"/>
              <a:t>frontier?</a:t>
            </a:r>
          </a:p>
          <a:p>
            <a:pPr marL="0" indent="0">
              <a:buNone/>
            </a:pPr>
            <a:endParaRPr lang="en-US" dirty="0" smtClean="0"/>
          </a:p>
        </p:txBody>
      </p:sp>
      <p:sp>
        <p:nvSpPr>
          <p:cNvPr id="4" name="Slide Number Placeholder 3"/>
          <p:cNvSpPr>
            <a:spLocks noGrp="1"/>
          </p:cNvSpPr>
          <p:nvPr>
            <p:ph type="sldNum" sz="quarter" idx="12"/>
          </p:nvPr>
        </p:nvSpPr>
        <p:spPr/>
        <p:txBody>
          <a:bodyPr/>
          <a:lstStyle/>
          <a:p>
            <a:fld id="{AAFF10D9-4BAF-4D8D-AB1A-D8296007E079}" type="slidenum">
              <a:rPr lang="en-US" smtClean="0"/>
              <a:t>2</a:t>
            </a:fld>
            <a:endParaRPr lang="en-US"/>
          </a:p>
        </p:txBody>
      </p:sp>
    </p:spTree>
    <p:extLst>
      <p:ext uri="{BB962C8B-B14F-4D97-AF65-F5344CB8AC3E}">
        <p14:creationId xmlns:p14="http://schemas.microsoft.com/office/powerpoint/2010/main" val="11920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marL="0" indent="0" algn="ctr">
              <a:buNone/>
            </a:pPr>
            <a:r>
              <a:rPr lang="en-US" sz="7200" dirty="0" smtClean="0"/>
              <a:t>EXTRAS</a:t>
            </a:r>
            <a:endParaRPr lang="en-US" sz="7200" dirty="0"/>
          </a:p>
        </p:txBody>
      </p:sp>
      <p:sp>
        <p:nvSpPr>
          <p:cNvPr id="4" name="Slide Number Placeholder 3"/>
          <p:cNvSpPr>
            <a:spLocks noGrp="1"/>
          </p:cNvSpPr>
          <p:nvPr>
            <p:ph type="sldNum" sz="quarter" idx="12"/>
          </p:nvPr>
        </p:nvSpPr>
        <p:spPr/>
        <p:txBody>
          <a:bodyPr/>
          <a:lstStyle/>
          <a:p>
            <a:fld id="{AAFF10D9-4BAF-4D8D-AB1A-D8296007E079}" type="slidenum">
              <a:rPr lang="en-US" smtClean="0"/>
              <a:t>20</a:t>
            </a:fld>
            <a:endParaRPr lang="en-US"/>
          </a:p>
        </p:txBody>
      </p:sp>
    </p:spTree>
    <p:extLst>
      <p:ext uri="{BB962C8B-B14F-4D97-AF65-F5344CB8AC3E}">
        <p14:creationId xmlns:p14="http://schemas.microsoft.com/office/powerpoint/2010/main" val="4191185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Spain Great Again (1939 to 1977)</a:t>
            </a:r>
            <a:endParaRPr lang="en-US" dirty="0"/>
          </a:p>
        </p:txBody>
      </p:sp>
      <p:pic>
        <p:nvPicPr>
          <p:cNvPr id="4" name="Content Placeholder 3"/>
          <p:cNvPicPr>
            <a:picLocks noGrp="1" noChangeAspect="1"/>
          </p:cNvPicPr>
          <p:nvPr>
            <p:ph idx="1"/>
          </p:nvPr>
        </p:nvPicPr>
        <p:blipFill>
          <a:blip r:embed="rId2"/>
          <a:stretch>
            <a:fillRect/>
          </a:stretch>
        </p:blipFill>
        <p:spPr>
          <a:xfrm>
            <a:off x="3430239" y="1825625"/>
            <a:ext cx="5331522" cy="4351338"/>
          </a:xfrm>
          <a:prstGeom prst="rect">
            <a:avLst/>
          </a:prstGeom>
        </p:spPr>
      </p:pic>
      <p:sp>
        <p:nvSpPr>
          <p:cNvPr id="5" name="Slide Number Placeholder 4"/>
          <p:cNvSpPr>
            <a:spLocks noGrp="1"/>
          </p:cNvSpPr>
          <p:nvPr>
            <p:ph type="sldNum" sz="quarter" idx="12"/>
          </p:nvPr>
        </p:nvSpPr>
        <p:spPr/>
        <p:txBody>
          <a:bodyPr/>
          <a:lstStyle/>
          <a:p>
            <a:fld id="{AAFF10D9-4BAF-4D8D-AB1A-D8296007E079}" type="slidenum">
              <a:rPr lang="en-US" smtClean="0"/>
              <a:t>21</a:t>
            </a:fld>
            <a:endParaRPr lang="en-US"/>
          </a:p>
        </p:txBody>
      </p:sp>
    </p:spTree>
    <p:extLst>
      <p:ext uri="{BB962C8B-B14F-4D97-AF65-F5344CB8AC3E}">
        <p14:creationId xmlns:p14="http://schemas.microsoft.com/office/powerpoint/2010/main" val="2795659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Economy of Fourth Patent Regime</a:t>
            </a:r>
            <a:endParaRPr lang="en-US" dirty="0"/>
          </a:p>
        </p:txBody>
      </p:sp>
      <p:sp>
        <p:nvSpPr>
          <p:cNvPr id="3" name="Content Placeholder 2"/>
          <p:cNvSpPr>
            <a:spLocks noGrp="1"/>
          </p:cNvSpPr>
          <p:nvPr>
            <p:ph idx="1"/>
          </p:nvPr>
        </p:nvSpPr>
        <p:spPr/>
        <p:txBody>
          <a:bodyPr/>
          <a:lstStyle/>
          <a:p>
            <a:r>
              <a:rPr lang="en-US" dirty="0" smtClean="0"/>
              <a:t>Upon Franco’s death in 1975, Spain attempted to recover from deep economic crisis induced by protectionism &amp; crony capitalism.</a:t>
            </a:r>
          </a:p>
          <a:p>
            <a:r>
              <a:rPr lang="en-US" dirty="0" smtClean="0"/>
              <a:t>Spain democratized in 1977. It then joined European Union in 1986. </a:t>
            </a:r>
          </a:p>
          <a:p>
            <a:r>
              <a:rPr lang="en-US" dirty="0" smtClean="0"/>
              <a:t>These developments set off cascade of economic reforms: </a:t>
            </a:r>
          </a:p>
          <a:p>
            <a:pPr lvl="1">
              <a:buFont typeface="Courier New" panose="02070309020205020404" pitchFamily="49" charset="0"/>
              <a:buChar char="o"/>
            </a:pPr>
            <a:r>
              <a:rPr lang="en-US" dirty="0" smtClean="0"/>
              <a:t>(Further) reducing barriers to trade, capital flows &amp; foreign investment. </a:t>
            </a:r>
          </a:p>
          <a:p>
            <a:pPr lvl="1">
              <a:buFont typeface="Courier New" panose="02070309020205020404" pitchFamily="49" charset="0"/>
              <a:buChar char="o"/>
            </a:pPr>
            <a:r>
              <a:rPr lang="en-US" dirty="0" smtClean="0"/>
              <a:t>Reform of financial system to be more competitive &amp; abide by market based allocation of credit.</a:t>
            </a:r>
          </a:p>
          <a:p>
            <a:pPr lvl="1">
              <a:buFont typeface="Courier New" panose="02070309020205020404" pitchFamily="49" charset="0"/>
              <a:buChar char="o"/>
            </a:pPr>
            <a:r>
              <a:rPr lang="en-US" dirty="0" smtClean="0"/>
              <a:t>And,  of course, liberalizing the patent system &amp; harmonizing it with international best practices!</a:t>
            </a:r>
          </a:p>
        </p:txBody>
      </p:sp>
      <p:sp>
        <p:nvSpPr>
          <p:cNvPr id="4" name="Slide Number Placeholder 3"/>
          <p:cNvSpPr>
            <a:spLocks noGrp="1"/>
          </p:cNvSpPr>
          <p:nvPr>
            <p:ph type="sldNum" sz="quarter" idx="12"/>
          </p:nvPr>
        </p:nvSpPr>
        <p:spPr/>
        <p:txBody>
          <a:bodyPr/>
          <a:lstStyle/>
          <a:p>
            <a:fld id="{AAFF10D9-4BAF-4D8D-AB1A-D8296007E079}" type="slidenum">
              <a:rPr lang="en-US" smtClean="0"/>
              <a:t>22</a:t>
            </a:fld>
            <a:endParaRPr lang="en-US"/>
          </a:p>
        </p:txBody>
      </p:sp>
    </p:spTree>
    <p:extLst>
      <p:ext uri="{BB962C8B-B14F-4D97-AF65-F5344CB8AC3E}">
        <p14:creationId xmlns:p14="http://schemas.microsoft.com/office/powerpoint/2010/main" val="3205534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Spain’s Fourth Patent Regime (1986 to today)</a:t>
            </a:r>
            <a:endParaRPr lang="en-US" dirty="0"/>
          </a:p>
        </p:txBody>
      </p:sp>
      <p:sp>
        <p:nvSpPr>
          <p:cNvPr id="3" name="Content Placeholder 2"/>
          <p:cNvSpPr>
            <a:spLocks noGrp="1"/>
          </p:cNvSpPr>
          <p:nvPr>
            <p:ph idx="1"/>
          </p:nvPr>
        </p:nvSpPr>
        <p:spPr/>
        <p:txBody>
          <a:bodyPr>
            <a:normAutofit lnSpcReduction="10000"/>
          </a:bodyPr>
          <a:lstStyle/>
          <a:p>
            <a:r>
              <a:rPr lang="en-US" dirty="0" smtClean="0"/>
              <a:t>Introduction patents eliminated. </a:t>
            </a:r>
          </a:p>
          <a:p>
            <a:r>
              <a:rPr lang="en-US" dirty="0" smtClean="0"/>
              <a:t>A technical examination &amp; novelty requirement introduced. </a:t>
            </a:r>
          </a:p>
          <a:p>
            <a:r>
              <a:rPr lang="en-US" dirty="0" smtClean="0"/>
              <a:t>Working requirements weakened.</a:t>
            </a:r>
          </a:p>
          <a:p>
            <a:r>
              <a:rPr lang="en-US" dirty="0" smtClean="0"/>
              <a:t>Products could be patented, not only processes. </a:t>
            </a:r>
          </a:p>
          <a:p>
            <a:r>
              <a:rPr lang="en-US" dirty="0" smtClean="0"/>
              <a:t>Spain signs Europe’s Patent Cooperation Treaty: Europeans receive patent in European Patent Office, which is valid across as many EU countries as inventor cares to designate. </a:t>
            </a:r>
          </a:p>
          <a:p>
            <a:r>
              <a:rPr lang="en-US" dirty="0" smtClean="0"/>
              <a:t>1989</a:t>
            </a:r>
            <a:r>
              <a:rPr lang="en-US" dirty="0"/>
              <a:t>:</a:t>
            </a:r>
            <a:r>
              <a:rPr lang="en-US" dirty="0" smtClean="0"/>
              <a:t> Spain joins Patent Cooperation Treaty: allows inventors to obtain a single patent with World Intellectual Property Organization and list Spain as participating country.</a:t>
            </a:r>
          </a:p>
          <a:p>
            <a:endParaRPr lang="en-US" dirty="0"/>
          </a:p>
        </p:txBody>
      </p:sp>
      <p:sp>
        <p:nvSpPr>
          <p:cNvPr id="4" name="Slide Number Placeholder 3"/>
          <p:cNvSpPr>
            <a:spLocks noGrp="1"/>
          </p:cNvSpPr>
          <p:nvPr>
            <p:ph type="sldNum" sz="quarter" idx="12"/>
          </p:nvPr>
        </p:nvSpPr>
        <p:spPr/>
        <p:txBody>
          <a:bodyPr/>
          <a:lstStyle/>
          <a:p>
            <a:fld id="{AAFF10D9-4BAF-4D8D-AB1A-D8296007E079}" type="slidenum">
              <a:rPr lang="en-US" smtClean="0"/>
              <a:t>23</a:t>
            </a:fld>
            <a:endParaRPr lang="en-US"/>
          </a:p>
        </p:txBody>
      </p:sp>
    </p:spTree>
    <p:extLst>
      <p:ext uri="{BB962C8B-B14F-4D97-AF65-F5344CB8AC3E}">
        <p14:creationId xmlns:p14="http://schemas.microsoft.com/office/powerpoint/2010/main" val="2077916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Figure 1. Patenting by Foreigners in Spain (1834-2001)</a:t>
            </a:r>
          </a:p>
        </p:txBody>
      </p:sp>
      <p:pic>
        <p:nvPicPr>
          <p:cNvPr id="4" name="Content Placeholder 3"/>
          <p:cNvPicPr>
            <a:picLocks noGrp="1" noChangeAspect="1"/>
          </p:cNvPicPr>
          <p:nvPr>
            <p:ph idx="1"/>
          </p:nvPr>
        </p:nvPicPr>
        <p:blipFill>
          <a:blip r:embed="rId2"/>
          <a:stretch>
            <a:fillRect/>
          </a:stretch>
        </p:blipFill>
        <p:spPr>
          <a:xfrm>
            <a:off x="2804496" y="1812159"/>
            <a:ext cx="6199804" cy="4537163"/>
          </a:xfrm>
          <a:prstGeom prst="rect">
            <a:avLst/>
          </a:prstGeom>
        </p:spPr>
      </p:pic>
      <p:sp>
        <p:nvSpPr>
          <p:cNvPr id="5" name="Slide Number Placeholder 4"/>
          <p:cNvSpPr>
            <a:spLocks noGrp="1"/>
          </p:cNvSpPr>
          <p:nvPr>
            <p:ph type="sldNum" sz="quarter" idx="12"/>
          </p:nvPr>
        </p:nvSpPr>
        <p:spPr/>
        <p:txBody>
          <a:bodyPr/>
          <a:lstStyle/>
          <a:p>
            <a:fld id="{AAFF10D9-4BAF-4D8D-AB1A-D8296007E079}" type="slidenum">
              <a:rPr lang="en-US" smtClean="0"/>
              <a:t>24</a:t>
            </a:fld>
            <a:endParaRPr lang="en-US"/>
          </a:p>
        </p:txBody>
      </p:sp>
    </p:spTree>
    <p:extLst>
      <p:ext uri="{BB962C8B-B14F-4D97-AF65-F5344CB8AC3E}">
        <p14:creationId xmlns:p14="http://schemas.microsoft.com/office/powerpoint/2010/main" val="1696798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3. Spanish Patents by Economic Sector (1826 to 2000)</a:t>
            </a:r>
          </a:p>
        </p:txBody>
      </p:sp>
      <p:pic>
        <p:nvPicPr>
          <p:cNvPr id="5" name="Content Placeholder 4"/>
          <p:cNvPicPr>
            <a:picLocks noGrp="1" noChangeAspect="1"/>
          </p:cNvPicPr>
          <p:nvPr>
            <p:ph idx="1"/>
          </p:nvPr>
        </p:nvPicPr>
        <p:blipFill>
          <a:blip r:embed="rId2"/>
          <a:stretch>
            <a:fillRect/>
          </a:stretch>
        </p:blipFill>
        <p:spPr>
          <a:xfrm>
            <a:off x="2489200" y="1794215"/>
            <a:ext cx="6480562" cy="4744697"/>
          </a:xfrm>
          <a:prstGeom prst="rect">
            <a:avLst/>
          </a:prstGeom>
        </p:spPr>
      </p:pic>
      <p:sp>
        <p:nvSpPr>
          <p:cNvPr id="4" name="Slide Number Placeholder 3"/>
          <p:cNvSpPr>
            <a:spLocks noGrp="1"/>
          </p:cNvSpPr>
          <p:nvPr>
            <p:ph type="sldNum" sz="quarter" idx="12"/>
          </p:nvPr>
        </p:nvSpPr>
        <p:spPr/>
        <p:txBody>
          <a:bodyPr/>
          <a:lstStyle/>
          <a:p>
            <a:fld id="{AAFF10D9-4BAF-4D8D-AB1A-D8296007E079}" type="slidenum">
              <a:rPr lang="en-US" smtClean="0"/>
              <a:t>25</a:t>
            </a:fld>
            <a:endParaRPr lang="en-US"/>
          </a:p>
        </p:txBody>
      </p:sp>
    </p:spTree>
    <p:extLst>
      <p:ext uri="{BB962C8B-B14F-4D97-AF65-F5344CB8AC3E}">
        <p14:creationId xmlns:p14="http://schemas.microsoft.com/office/powerpoint/2010/main" val="1365515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 Spain’s Income from Iron Ore (1830 to 1996)</a:t>
            </a:r>
          </a:p>
        </p:txBody>
      </p:sp>
      <p:pic>
        <p:nvPicPr>
          <p:cNvPr id="5" name="Content Placeholder 4"/>
          <p:cNvPicPr>
            <a:picLocks noGrp="1" noChangeAspect="1"/>
          </p:cNvPicPr>
          <p:nvPr>
            <p:ph idx="1"/>
          </p:nvPr>
        </p:nvPicPr>
        <p:blipFill>
          <a:blip r:embed="rId2"/>
          <a:stretch>
            <a:fillRect/>
          </a:stretch>
        </p:blipFill>
        <p:spPr>
          <a:xfrm>
            <a:off x="2482158" y="1817365"/>
            <a:ext cx="6644791" cy="4904110"/>
          </a:xfrm>
          <a:prstGeom prst="rect">
            <a:avLst/>
          </a:prstGeom>
        </p:spPr>
      </p:pic>
      <p:sp>
        <p:nvSpPr>
          <p:cNvPr id="4" name="Slide Number Placeholder 3"/>
          <p:cNvSpPr>
            <a:spLocks noGrp="1"/>
          </p:cNvSpPr>
          <p:nvPr>
            <p:ph type="sldNum" sz="quarter" idx="12"/>
          </p:nvPr>
        </p:nvSpPr>
        <p:spPr/>
        <p:txBody>
          <a:bodyPr/>
          <a:lstStyle/>
          <a:p>
            <a:fld id="{AAFF10D9-4BAF-4D8D-AB1A-D8296007E079}" type="slidenum">
              <a:rPr lang="en-US" smtClean="0"/>
              <a:t>26</a:t>
            </a:fld>
            <a:endParaRPr lang="en-US"/>
          </a:p>
        </p:txBody>
      </p:sp>
    </p:spTree>
    <p:extLst>
      <p:ext uri="{BB962C8B-B14F-4D97-AF65-F5344CB8AC3E}">
        <p14:creationId xmlns:p14="http://schemas.microsoft.com/office/powerpoint/2010/main" val="2006328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 Spanish Industrialization (1830 to 2000)</a:t>
            </a:r>
          </a:p>
        </p:txBody>
      </p:sp>
      <p:pic>
        <p:nvPicPr>
          <p:cNvPr id="5" name="Content Placeholder 4"/>
          <p:cNvPicPr>
            <a:picLocks noGrp="1" noChangeAspect="1"/>
          </p:cNvPicPr>
          <p:nvPr>
            <p:ph idx="1"/>
          </p:nvPr>
        </p:nvPicPr>
        <p:blipFill>
          <a:blip r:embed="rId2"/>
          <a:stretch>
            <a:fillRect/>
          </a:stretch>
        </p:blipFill>
        <p:spPr>
          <a:xfrm>
            <a:off x="2531651" y="1802084"/>
            <a:ext cx="6535461" cy="4776515"/>
          </a:xfrm>
          <a:prstGeom prst="rect">
            <a:avLst/>
          </a:prstGeom>
        </p:spPr>
      </p:pic>
      <p:sp>
        <p:nvSpPr>
          <p:cNvPr id="4" name="Slide Number Placeholder 3"/>
          <p:cNvSpPr>
            <a:spLocks noGrp="1"/>
          </p:cNvSpPr>
          <p:nvPr>
            <p:ph type="sldNum" sz="quarter" idx="12"/>
          </p:nvPr>
        </p:nvSpPr>
        <p:spPr/>
        <p:txBody>
          <a:bodyPr/>
          <a:lstStyle/>
          <a:p>
            <a:fld id="{AAFF10D9-4BAF-4D8D-AB1A-D8296007E079}" type="slidenum">
              <a:rPr lang="en-US" smtClean="0"/>
              <a:t>27</a:t>
            </a:fld>
            <a:endParaRPr lang="en-US"/>
          </a:p>
        </p:txBody>
      </p:sp>
    </p:spTree>
    <p:extLst>
      <p:ext uri="{BB962C8B-B14F-4D97-AF65-F5344CB8AC3E}">
        <p14:creationId xmlns:p14="http://schemas.microsoft.com/office/powerpoint/2010/main" val="1494824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7. Expenditures on Royalties, Copyrights and Licenses (1963 to 1973)</a:t>
            </a:r>
          </a:p>
        </p:txBody>
      </p:sp>
      <p:pic>
        <p:nvPicPr>
          <p:cNvPr id="5" name="Content Placeholder 4"/>
          <p:cNvPicPr>
            <a:picLocks noGrp="1" noChangeAspect="1"/>
          </p:cNvPicPr>
          <p:nvPr>
            <p:ph idx="1"/>
          </p:nvPr>
        </p:nvPicPr>
        <p:blipFill>
          <a:blip r:embed="rId2"/>
          <a:stretch>
            <a:fillRect/>
          </a:stretch>
        </p:blipFill>
        <p:spPr>
          <a:xfrm>
            <a:off x="2417279" y="1744322"/>
            <a:ext cx="6798063" cy="4977153"/>
          </a:xfrm>
          <a:prstGeom prst="rect">
            <a:avLst/>
          </a:prstGeom>
        </p:spPr>
      </p:pic>
      <p:sp>
        <p:nvSpPr>
          <p:cNvPr id="4" name="Slide Number Placeholder 3"/>
          <p:cNvSpPr>
            <a:spLocks noGrp="1"/>
          </p:cNvSpPr>
          <p:nvPr>
            <p:ph type="sldNum" sz="quarter" idx="12"/>
          </p:nvPr>
        </p:nvSpPr>
        <p:spPr/>
        <p:txBody>
          <a:bodyPr/>
          <a:lstStyle/>
          <a:p>
            <a:fld id="{AAFF10D9-4BAF-4D8D-AB1A-D8296007E079}" type="slidenum">
              <a:rPr lang="en-US" smtClean="0"/>
              <a:t>28</a:t>
            </a:fld>
            <a:endParaRPr lang="en-US"/>
          </a:p>
        </p:txBody>
      </p:sp>
    </p:spTree>
    <p:extLst>
      <p:ext uri="{BB962C8B-B14F-4D97-AF65-F5344CB8AC3E}">
        <p14:creationId xmlns:p14="http://schemas.microsoft.com/office/powerpoint/2010/main" val="1994025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8. Technical Assistance Payments in Spanish License Contracts (1961 to 1971)</a:t>
            </a:r>
          </a:p>
        </p:txBody>
      </p:sp>
      <p:pic>
        <p:nvPicPr>
          <p:cNvPr id="5" name="Content Placeholder 4"/>
          <p:cNvPicPr>
            <a:picLocks noGrp="1" noChangeAspect="1"/>
          </p:cNvPicPr>
          <p:nvPr>
            <p:ph idx="1"/>
          </p:nvPr>
        </p:nvPicPr>
        <p:blipFill>
          <a:blip r:embed="rId2"/>
          <a:stretch>
            <a:fillRect/>
          </a:stretch>
        </p:blipFill>
        <p:spPr>
          <a:xfrm>
            <a:off x="2569510" y="1764535"/>
            <a:ext cx="6274484" cy="4591815"/>
          </a:xfrm>
          <a:prstGeom prst="rect">
            <a:avLst/>
          </a:prstGeom>
        </p:spPr>
      </p:pic>
      <p:sp>
        <p:nvSpPr>
          <p:cNvPr id="4" name="Slide Number Placeholder 3"/>
          <p:cNvSpPr>
            <a:spLocks noGrp="1"/>
          </p:cNvSpPr>
          <p:nvPr>
            <p:ph type="sldNum" sz="quarter" idx="12"/>
          </p:nvPr>
        </p:nvSpPr>
        <p:spPr/>
        <p:txBody>
          <a:bodyPr/>
          <a:lstStyle/>
          <a:p>
            <a:fld id="{AAFF10D9-4BAF-4D8D-AB1A-D8296007E079}" type="slidenum">
              <a:rPr lang="en-US" smtClean="0"/>
              <a:t>29</a:t>
            </a:fld>
            <a:endParaRPr lang="en-US"/>
          </a:p>
        </p:txBody>
      </p:sp>
    </p:spTree>
    <p:extLst>
      <p:ext uri="{BB962C8B-B14F-4D97-AF65-F5344CB8AC3E}">
        <p14:creationId xmlns:p14="http://schemas.microsoft.com/office/powerpoint/2010/main" val="1143363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 </a:t>
            </a:r>
            <a:r>
              <a:rPr lang="en-US" dirty="0" smtClean="0"/>
              <a:t>Up Front</a:t>
            </a:r>
            <a:endParaRPr lang="en-US" dirty="0"/>
          </a:p>
        </p:txBody>
      </p:sp>
      <p:sp>
        <p:nvSpPr>
          <p:cNvPr id="3" name="Content Placeholder 2"/>
          <p:cNvSpPr>
            <a:spLocks noGrp="1"/>
          </p:cNvSpPr>
          <p:nvPr>
            <p:ph idx="1"/>
          </p:nvPr>
        </p:nvSpPr>
        <p:spPr/>
        <p:txBody>
          <a:bodyPr>
            <a:normAutofit/>
          </a:bodyPr>
          <a:lstStyle/>
          <a:p>
            <a:r>
              <a:rPr lang="en-US" dirty="0"/>
              <a:t>T</a:t>
            </a:r>
            <a:r>
              <a:rPr lang="en-US" dirty="0" smtClean="0"/>
              <a:t>echnology transfer from frontier important for </a:t>
            </a:r>
            <a:r>
              <a:rPr lang="en-US" dirty="0" smtClean="0"/>
              <a:t>Spanish </a:t>
            </a:r>
            <a:r>
              <a:rPr lang="en-US" dirty="0" smtClean="0"/>
              <a:t>industries. </a:t>
            </a:r>
          </a:p>
          <a:p>
            <a:r>
              <a:rPr lang="en-US" dirty="0" smtClean="0"/>
              <a:t>When </a:t>
            </a:r>
            <a:r>
              <a:rPr lang="en-US" dirty="0" smtClean="0"/>
              <a:t>foreign inventors had modicum of security, this meant they had framework to transfer knowhow &amp; commercialize inventions in sectors such as iron &amp; steel.</a:t>
            </a:r>
          </a:p>
          <a:p>
            <a:r>
              <a:rPr lang="en-US" dirty="0"/>
              <a:t>P</a:t>
            </a:r>
            <a:r>
              <a:rPr lang="en-US" dirty="0" smtClean="0"/>
              <a:t>atent system did </a:t>
            </a:r>
            <a:r>
              <a:rPr lang="en-US" dirty="0" smtClean="0"/>
              <a:t>trick</a:t>
            </a:r>
            <a:r>
              <a:rPr lang="en-US" dirty="0" smtClean="0"/>
              <a:t>, provided </a:t>
            </a:r>
            <a:r>
              <a:rPr lang="en-US" dirty="0" smtClean="0"/>
              <a:t>it protected foreigners’ rights.</a:t>
            </a:r>
          </a:p>
          <a:p>
            <a:r>
              <a:rPr lang="en-US" dirty="0"/>
              <a:t>Licensing/technical agreements underwritten by patent system</a:t>
            </a:r>
            <a:r>
              <a:rPr lang="en-US" dirty="0" smtClean="0"/>
              <a:t>.</a:t>
            </a:r>
            <a:endParaRPr lang="en-US" dirty="0" smtClean="0"/>
          </a:p>
          <a:p>
            <a:r>
              <a:rPr lang="en-US" dirty="0" smtClean="0"/>
              <a:t>But there were winners &amp; losers </a:t>
            </a:r>
            <a:r>
              <a:rPr lang="en-US" dirty="0" smtClean="0"/>
              <a:t>from patent </a:t>
            </a:r>
            <a:r>
              <a:rPr lang="en-US" dirty="0" smtClean="0"/>
              <a:t>reform &amp; complementary </a:t>
            </a:r>
            <a:r>
              <a:rPr lang="en-US" dirty="0" smtClean="0"/>
              <a:t>reforms. </a:t>
            </a:r>
            <a:r>
              <a:rPr lang="en-US" dirty="0"/>
              <a:t>L</a:t>
            </a:r>
            <a:r>
              <a:rPr lang="en-US" dirty="0" smtClean="0"/>
              <a:t>osers </a:t>
            </a:r>
            <a:r>
              <a:rPr lang="en-US" dirty="0" smtClean="0"/>
              <a:t>did not go willingly into the night.</a:t>
            </a:r>
          </a:p>
        </p:txBody>
      </p:sp>
      <p:sp>
        <p:nvSpPr>
          <p:cNvPr id="4" name="Slide Number Placeholder 3"/>
          <p:cNvSpPr>
            <a:spLocks noGrp="1"/>
          </p:cNvSpPr>
          <p:nvPr>
            <p:ph type="sldNum" sz="quarter" idx="12"/>
          </p:nvPr>
        </p:nvSpPr>
        <p:spPr/>
        <p:txBody>
          <a:bodyPr/>
          <a:lstStyle/>
          <a:p>
            <a:fld id="{AAFF10D9-4BAF-4D8D-AB1A-D8296007E079}" type="slidenum">
              <a:rPr lang="en-US" smtClean="0"/>
              <a:t>3</a:t>
            </a:fld>
            <a:endParaRPr lang="en-US"/>
          </a:p>
        </p:txBody>
      </p:sp>
    </p:spTree>
    <p:extLst>
      <p:ext uri="{BB962C8B-B14F-4D97-AF65-F5344CB8AC3E}">
        <p14:creationId xmlns:p14="http://schemas.microsoft.com/office/powerpoint/2010/main" val="130225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a:t>
            </a:r>
            <a:r>
              <a:rPr lang="en-US" dirty="0" smtClean="0"/>
              <a:t> </a:t>
            </a:r>
            <a:r>
              <a:rPr lang="en-US" dirty="0" smtClean="0"/>
              <a:t>do patents lead to invention &amp; innovation </a:t>
            </a:r>
            <a:r>
              <a:rPr lang="en-US" dirty="0" smtClean="0"/>
              <a:t>(Barnett; Haber; </a:t>
            </a:r>
            <a:r>
              <a:rPr lang="en-US" dirty="0" err="1" smtClean="0"/>
              <a:t>Kieff</a:t>
            </a:r>
            <a:r>
              <a:rPr lang="en-US" dirty="0" smtClean="0"/>
              <a:t>; </a:t>
            </a:r>
            <a:r>
              <a:rPr lang="en-US" dirty="0" err="1" smtClean="0"/>
              <a:t>Spulber</a:t>
            </a:r>
            <a:r>
              <a:rPr lang="en-US" dirty="0" smtClean="0"/>
              <a:t>)?</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500" dirty="0" smtClean="0"/>
              <a:t>Because they’re property rights, allow inventors to capture R on I.</a:t>
            </a:r>
          </a:p>
          <a:p>
            <a:pPr marL="514350" indent="-514350">
              <a:buFont typeface="+mj-lt"/>
              <a:buAutoNum type="arabicPeriod"/>
            </a:pPr>
            <a:r>
              <a:rPr lang="en-US" sz="2500" dirty="0" smtClean="0"/>
              <a:t>Because they’re property rights, underpin </a:t>
            </a:r>
            <a:r>
              <a:rPr lang="en-US" sz="2500" dirty="0"/>
              <a:t>web of contracts behind innovation: allow </a:t>
            </a:r>
            <a:r>
              <a:rPr lang="en-US" sz="2500" dirty="0" smtClean="0"/>
              <a:t>ideas to </a:t>
            </a:r>
            <a:r>
              <a:rPr lang="en-US" sz="2500" dirty="0"/>
              <a:t>be sold, licensed, </a:t>
            </a:r>
            <a:r>
              <a:rPr lang="en-US" sz="2500" dirty="0" smtClean="0"/>
              <a:t>separated &amp; bundled. </a:t>
            </a:r>
          </a:p>
          <a:p>
            <a:pPr marL="514350" indent="-514350">
              <a:buFont typeface="+mj-lt"/>
              <a:buAutoNum type="arabicPeriod"/>
            </a:pPr>
            <a:r>
              <a:rPr lang="en-US" sz="2500" dirty="0"/>
              <a:t>Publicly recorded patent discloses </a:t>
            </a:r>
            <a:r>
              <a:rPr lang="en-US" sz="2500" dirty="0" smtClean="0"/>
              <a:t>info. </a:t>
            </a:r>
            <a:r>
              <a:rPr lang="en-US" sz="2500" dirty="0"/>
              <a:t>about invention &amp; threatens exclusion, </a:t>
            </a:r>
            <a:r>
              <a:rPr lang="en-US" sz="2500" dirty="0" smtClean="0"/>
              <a:t>acting </a:t>
            </a:r>
            <a:r>
              <a:rPr lang="en-US" sz="2500" dirty="0"/>
              <a:t>as </a:t>
            </a:r>
            <a:r>
              <a:rPr lang="en-US" sz="2500" dirty="0" smtClean="0"/>
              <a:t>beacon</a:t>
            </a:r>
            <a:r>
              <a:rPr lang="en-US" sz="2500" dirty="0"/>
              <a:t>.</a:t>
            </a:r>
          </a:p>
          <a:p>
            <a:pPr marL="514350" indent="-514350">
              <a:buFont typeface="+mj-lt"/>
              <a:buAutoNum type="arabicPeriod"/>
            </a:pPr>
            <a:r>
              <a:rPr lang="en-US" sz="2500" dirty="0" smtClean="0"/>
              <a:t>Patents promote specialization: market participants focus on their comparative advantage.</a:t>
            </a:r>
          </a:p>
          <a:p>
            <a:pPr marL="514350" indent="-514350">
              <a:buFont typeface="+mj-lt"/>
              <a:buAutoNum type="arabicPeriod"/>
            </a:pPr>
            <a:r>
              <a:rPr lang="en-US" sz="2500" dirty="0" smtClean="0"/>
              <a:t>Collateral/intermediation/new, more nimble firms/stimulates new ideas.</a:t>
            </a:r>
            <a:endParaRPr lang="en-US" sz="2500" dirty="0"/>
          </a:p>
        </p:txBody>
      </p:sp>
      <p:sp>
        <p:nvSpPr>
          <p:cNvPr id="4" name="Slide Number Placeholder 3"/>
          <p:cNvSpPr>
            <a:spLocks noGrp="1"/>
          </p:cNvSpPr>
          <p:nvPr>
            <p:ph type="sldNum" sz="quarter" idx="12"/>
          </p:nvPr>
        </p:nvSpPr>
        <p:spPr/>
        <p:txBody>
          <a:bodyPr/>
          <a:lstStyle/>
          <a:p>
            <a:fld id="{089ADB1E-CF4A-4BBB-BC32-1FC4EB084301}" type="slidenum">
              <a:rPr lang="en-US" smtClean="0"/>
              <a:t>4</a:t>
            </a:fld>
            <a:endParaRPr lang="en-US"/>
          </a:p>
        </p:txBody>
      </p:sp>
    </p:spTree>
    <p:extLst>
      <p:ext uri="{BB962C8B-B14F-4D97-AF65-F5344CB8AC3E}">
        <p14:creationId xmlns:p14="http://schemas.microsoft.com/office/powerpoint/2010/main" val="2123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a:t>
            </a:r>
            <a:r>
              <a:rPr lang="en-US" dirty="0" smtClean="0"/>
              <a:t> </a:t>
            </a:r>
            <a:r>
              <a:rPr lang="en-US" dirty="0" smtClean="0"/>
              <a:t>Consensus: Gainsays IPR Importance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a:t>S</a:t>
            </a:r>
            <a:r>
              <a:rPr lang="en-US" sz="3200" dirty="0" smtClean="0"/>
              <a:t>trong </a:t>
            </a:r>
            <a:r>
              <a:rPr lang="en-US" sz="3200" dirty="0"/>
              <a:t>intellectual property rights </a:t>
            </a:r>
            <a:r>
              <a:rPr lang="en-US" sz="3200" i="1" dirty="0"/>
              <a:t>retard</a:t>
            </a:r>
            <a:r>
              <a:rPr lang="en-US" sz="3200" dirty="0"/>
              <a:t> econ. development in late industrializing countries (</a:t>
            </a:r>
            <a:r>
              <a:rPr lang="en-US" sz="3200" dirty="0" err="1"/>
              <a:t>Boldrin</a:t>
            </a:r>
            <a:r>
              <a:rPr lang="en-US" sz="3200" dirty="0"/>
              <a:t> &amp; Levine 2013</a:t>
            </a:r>
            <a:r>
              <a:rPr lang="en-US" sz="3200" dirty="0" smtClean="0"/>
              <a:t>):</a:t>
            </a:r>
            <a:endParaRPr lang="en-US" sz="3200" dirty="0"/>
          </a:p>
          <a:p>
            <a:pPr lvl="1"/>
            <a:r>
              <a:rPr lang="en-US" sz="3200" dirty="0" smtClean="0"/>
              <a:t>Patents </a:t>
            </a:r>
            <a:r>
              <a:rPr lang="en-US" sz="3200" dirty="0"/>
              <a:t>increase costs of acquiring state-of-the-art technology from countries @ innovation frontier. </a:t>
            </a:r>
          </a:p>
          <a:p>
            <a:pPr lvl="1"/>
            <a:r>
              <a:rPr lang="en-US" sz="3200" dirty="0"/>
              <a:t>Weaker IPR </a:t>
            </a:r>
            <a:r>
              <a:rPr lang="en-US" sz="3200" dirty="0" smtClean="0"/>
              <a:t>allows </a:t>
            </a:r>
            <a:r>
              <a:rPr lang="en-US" sz="3200" dirty="0"/>
              <a:t>developing countries to </a:t>
            </a:r>
            <a:r>
              <a:rPr lang="en-US" sz="3200" dirty="0" smtClean="0"/>
              <a:t>draw freely upon </a:t>
            </a:r>
            <a:r>
              <a:rPr lang="en-US" sz="3200" dirty="0"/>
              <a:t>best ideas &amp; imitate most innovative practices. </a:t>
            </a:r>
          </a:p>
          <a:p>
            <a:pPr lvl="1"/>
            <a:r>
              <a:rPr lang="en-US" sz="3200" dirty="0" smtClean="0"/>
              <a:t>Asian Tigers = imported </a:t>
            </a:r>
            <a:r>
              <a:rPr lang="en-US" sz="3200" dirty="0"/>
              <a:t>machinery, FDI, or </a:t>
            </a:r>
            <a:r>
              <a:rPr lang="en-US" sz="3200" dirty="0" smtClean="0"/>
              <a:t>espionage.</a:t>
            </a:r>
            <a:endParaRPr lang="en-US" sz="3200" dirty="0"/>
          </a:p>
        </p:txBody>
      </p:sp>
      <p:sp>
        <p:nvSpPr>
          <p:cNvPr id="4" name="Slide Number Placeholder 3"/>
          <p:cNvSpPr>
            <a:spLocks noGrp="1"/>
          </p:cNvSpPr>
          <p:nvPr>
            <p:ph type="sldNum" sz="quarter" idx="12"/>
          </p:nvPr>
        </p:nvSpPr>
        <p:spPr/>
        <p:txBody>
          <a:bodyPr/>
          <a:lstStyle/>
          <a:p>
            <a:fld id="{AAFF10D9-4BAF-4D8D-AB1A-D8296007E079}" type="slidenum">
              <a:rPr lang="en-US" smtClean="0"/>
              <a:t>5</a:t>
            </a:fld>
            <a:endParaRPr lang="en-US"/>
          </a:p>
        </p:txBody>
      </p:sp>
    </p:spTree>
    <p:extLst>
      <p:ext uri="{BB962C8B-B14F-4D97-AF65-F5344CB8AC3E}">
        <p14:creationId xmlns:p14="http://schemas.microsoft.com/office/powerpoint/2010/main" val="76890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a:t>
            </a:r>
            <a:r>
              <a:rPr lang="en-US" dirty="0" smtClean="0"/>
              <a:t>Contributions of this Paper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Document long history of Spanish patent system; identify four distinct regimes:</a:t>
            </a:r>
          </a:p>
          <a:p>
            <a:pPr marL="971550" lvl="1" indent="-514350">
              <a:buFont typeface="+mj-lt"/>
              <a:buAutoNum type="romanLcPeriod"/>
            </a:pPr>
            <a:r>
              <a:rPr lang="en-US" b="1" dirty="0" smtClean="0"/>
              <a:t>HYBRID 1826-1877</a:t>
            </a:r>
            <a:r>
              <a:rPr lang="en-US" dirty="0" smtClean="0"/>
              <a:t>: invention &amp; introduction patents of equal strength/foreigners’ rights somewhat curtailed.</a:t>
            </a:r>
          </a:p>
          <a:p>
            <a:pPr marL="971550" lvl="1" indent="-514350">
              <a:buFont typeface="+mj-lt"/>
              <a:buAutoNum type="romanLcPeriod"/>
            </a:pPr>
            <a:r>
              <a:rPr lang="en-US" b="1" dirty="0" smtClean="0"/>
              <a:t>REFORMIST 1878-1928</a:t>
            </a:r>
            <a:r>
              <a:rPr lang="en-US" dirty="0" smtClean="0"/>
              <a:t>: stronger invention patents/foreigners’ rights improved.</a:t>
            </a:r>
          </a:p>
          <a:p>
            <a:pPr marL="971550" lvl="1" indent="-514350">
              <a:buFont typeface="+mj-lt"/>
              <a:buAutoNum type="romanLcPeriod"/>
            </a:pPr>
            <a:r>
              <a:rPr lang="en-US" b="1" dirty="0" smtClean="0"/>
              <a:t>RENTIER 1929-1985</a:t>
            </a:r>
            <a:r>
              <a:rPr lang="en-US" dirty="0" smtClean="0"/>
              <a:t>: much stronger introduction patents/foreigners’ rights greatly curtailed.</a:t>
            </a:r>
          </a:p>
          <a:p>
            <a:pPr marL="971550" lvl="1" indent="-514350">
              <a:buFont typeface="+mj-lt"/>
              <a:buAutoNum type="romanLcPeriod"/>
            </a:pPr>
            <a:r>
              <a:rPr lang="en-US" b="1" dirty="0" smtClean="0"/>
              <a:t>REFORMIST 1986-today</a:t>
            </a:r>
            <a:r>
              <a:rPr lang="en-US" dirty="0" smtClean="0"/>
              <a:t>: strong invention patents/introduction patents abolished/foreigners’ rights very strong.</a:t>
            </a:r>
          </a:p>
        </p:txBody>
      </p:sp>
      <p:sp>
        <p:nvSpPr>
          <p:cNvPr id="4" name="Slide Number Placeholder 3"/>
          <p:cNvSpPr>
            <a:spLocks noGrp="1"/>
          </p:cNvSpPr>
          <p:nvPr>
            <p:ph type="sldNum" sz="quarter" idx="12"/>
          </p:nvPr>
        </p:nvSpPr>
        <p:spPr/>
        <p:txBody>
          <a:bodyPr/>
          <a:lstStyle/>
          <a:p>
            <a:fld id="{AAFF10D9-4BAF-4D8D-AB1A-D8296007E079}" type="slidenum">
              <a:rPr lang="en-US" smtClean="0"/>
              <a:t>6</a:t>
            </a:fld>
            <a:endParaRPr lang="en-US"/>
          </a:p>
        </p:txBody>
      </p:sp>
    </p:spTree>
    <p:extLst>
      <p:ext uri="{BB962C8B-B14F-4D97-AF65-F5344CB8AC3E}">
        <p14:creationId xmlns:p14="http://schemas.microsoft.com/office/powerpoint/2010/main" val="18931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Contributions</a:t>
            </a:r>
            <a:endParaRPr lang="en-US" dirty="0"/>
          </a:p>
        </p:txBody>
      </p:sp>
      <p:sp>
        <p:nvSpPr>
          <p:cNvPr id="3" name="Content Placeholder 2"/>
          <p:cNvSpPr>
            <a:spLocks noGrp="1"/>
          </p:cNvSpPr>
          <p:nvPr>
            <p:ph idx="1"/>
          </p:nvPr>
        </p:nvSpPr>
        <p:spPr/>
        <p:txBody>
          <a:bodyPr/>
          <a:lstStyle/>
          <a:p>
            <a:pPr marL="0" indent="0">
              <a:buNone/>
            </a:pPr>
            <a:r>
              <a:rPr lang="en-US" sz="3200" dirty="0"/>
              <a:t>2) Identify political economy </a:t>
            </a:r>
            <a:r>
              <a:rPr lang="en-US" sz="3200" dirty="0" smtClean="0"/>
              <a:t>of </a:t>
            </a:r>
            <a:r>
              <a:rPr lang="en-US" sz="3200" dirty="0"/>
              <a:t>reformist &amp; rentier regimes:</a:t>
            </a:r>
          </a:p>
          <a:p>
            <a:pPr lvl="1"/>
            <a:r>
              <a:rPr lang="en-US" sz="3200" dirty="0"/>
              <a:t>Rentier </a:t>
            </a:r>
            <a:r>
              <a:rPr lang="en-US" sz="3200" dirty="0" smtClean="0"/>
              <a:t>regimes: rents </a:t>
            </a:r>
            <a:r>
              <a:rPr lang="en-US" sz="3200" dirty="0"/>
              <a:t>via introduction patents coupled w/protectionist tariffs &amp; </a:t>
            </a:r>
            <a:r>
              <a:rPr lang="en-US" sz="3200" dirty="0" smtClean="0"/>
              <a:t>cronyism. Ex. Franco</a:t>
            </a:r>
            <a:r>
              <a:rPr lang="en-US" sz="3200" dirty="0"/>
              <a:t>:</a:t>
            </a:r>
            <a:r>
              <a:rPr lang="en-US" sz="3200" dirty="0" smtClean="0"/>
              <a:t> 1939-1959. </a:t>
            </a:r>
            <a:endParaRPr lang="en-US" sz="3200" dirty="0"/>
          </a:p>
          <a:p>
            <a:pPr lvl="1"/>
            <a:r>
              <a:rPr lang="en-US" sz="3200" dirty="0" smtClean="0"/>
              <a:t>Reformists: strengthened rights </a:t>
            </a:r>
            <a:r>
              <a:rPr lang="en-US" sz="3200" dirty="0"/>
              <a:t>of original, foreign inventors. Favored trade liberalization &amp; other economic </a:t>
            </a:r>
            <a:r>
              <a:rPr lang="en-US" sz="3200" dirty="0" smtClean="0"/>
              <a:t>reforms. </a:t>
            </a:r>
            <a:r>
              <a:rPr lang="en-US" sz="3200" dirty="0"/>
              <a:t>Reform </a:t>
            </a:r>
            <a:r>
              <a:rPr lang="en-US" sz="3200" dirty="0" smtClean="0"/>
              <a:t>coalition after </a:t>
            </a:r>
            <a:r>
              <a:rPr lang="en-US" sz="3200" dirty="0"/>
              <a:t>1868 Revolution; </a:t>
            </a:r>
            <a:r>
              <a:rPr lang="en-US" sz="3200" dirty="0" smtClean="0"/>
              <a:t>similarly after 1977 </a:t>
            </a:r>
            <a:r>
              <a:rPr lang="en-US" sz="3200" dirty="0"/>
              <a:t>democratization.</a:t>
            </a:r>
          </a:p>
          <a:p>
            <a:endParaRPr lang="en-US" dirty="0"/>
          </a:p>
        </p:txBody>
      </p:sp>
      <p:sp>
        <p:nvSpPr>
          <p:cNvPr id="4" name="Slide Number Placeholder 3"/>
          <p:cNvSpPr>
            <a:spLocks noGrp="1"/>
          </p:cNvSpPr>
          <p:nvPr>
            <p:ph type="sldNum" sz="quarter" idx="12"/>
          </p:nvPr>
        </p:nvSpPr>
        <p:spPr/>
        <p:txBody>
          <a:bodyPr/>
          <a:lstStyle/>
          <a:p>
            <a:fld id="{AAFF10D9-4BAF-4D8D-AB1A-D8296007E079}" type="slidenum">
              <a:rPr lang="en-US" smtClean="0"/>
              <a:t>7</a:t>
            </a:fld>
            <a:endParaRPr lang="en-US"/>
          </a:p>
        </p:txBody>
      </p:sp>
    </p:spTree>
    <p:extLst>
      <p:ext uri="{BB962C8B-B14F-4D97-AF65-F5344CB8AC3E}">
        <p14:creationId xmlns:p14="http://schemas.microsoft.com/office/powerpoint/2010/main" val="16055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Contributions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3) Exploit long run datasets to document technology transfer process via patents:</a:t>
            </a:r>
          </a:p>
          <a:p>
            <a:pPr marL="971550" lvl="1" indent="-514350">
              <a:buFont typeface="+mj-lt"/>
              <a:buAutoNum type="arabicPeriod"/>
            </a:pPr>
            <a:r>
              <a:rPr lang="en-US" sz="2800" dirty="0" smtClean="0"/>
              <a:t>patent </a:t>
            </a:r>
            <a:r>
              <a:rPr lang="en-US" sz="2800" dirty="0" smtClean="0"/>
              <a:t>types (invention v. introduction)</a:t>
            </a:r>
          </a:p>
          <a:p>
            <a:pPr marL="971550" lvl="1" indent="-514350">
              <a:buFont typeface="+mj-lt"/>
              <a:buAutoNum type="arabicPeriod"/>
            </a:pPr>
            <a:r>
              <a:rPr lang="en-US" sz="2800" dirty="0" smtClean="0"/>
              <a:t>real cost of obtaining patents (as ratio of avg. wages)</a:t>
            </a:r>
            <a:endParaRPr lang="en-US" sz="2800" dirty="0" smtClean="0"/>
          </a:p>
          <a:p>
            <a:pPr marL="971550" lvl="1" indent="-514350">
              <a:buFont typeface="+mj-lt"/>
              <a:buAutoNum type="arabicPeriod"/>
            </a:pPr>
            <a:r>
              <a:rPr lang="en-US" sz="2800" dirty="0" smtClean="0"/>
              <a:t>who obtained </a:t>
            </a:r>
            <a:r>
              <a:rPr lang="en-US" sz="2800" dirty="0" smtClean="0"/>
              <a:t>patents (foreigners v. Spaniards)? </a:t>
            </a:r>
            <a:endParaRPr lang="en-US" sz="2800" dirty="0"/>
          </a:p>
          <a:p>
            <a:pPr marL="971550" lvl="1" indent="-514350">
              <a:buFont typeface="+mj-lt"/>
              <a:buAutoNum type="arabicPeriod"/>
            </a:pPr>
            <a:r>
              <a:rPr lang="en-US" sz="2800" dirty="0" smtClean="0"/>
              <a:t>what economic sector?</a:t>
            </a:r>
          </a:p>
          <a:p>
            <a:pPr marL="971550" lvl="1" indent="-514350">
              <a:buFont typeface="+mj-lt"/>
              <a:buAutoNum type="arabicPeriod"/>
            </a:pPr>
            <a:r>
              <a:rPr lang="en-US" sz="2800" dirty="0" smtClean="0"/>
              <a:t>patent royalties/technical assistance fees </a:t>
            </a:r>
          </a:p>
          <a:p>
            <a:pPr marL="971550" lvl="1" indent="-514350">
              <a:buFont typeface="+mj-lt"/>
              <a:buAutoNum type="arabicPeriod"/>
            </a:pPr>
            <a:r>
              <a:rPr lang="en-US" sz="2800" dirty="0" smtClean="0"/>
              <a:t>evolution of Spain’s industrial base</a:t>
            </a:r>
          </a:p>
          <a:p>
            <a:pPr marL="971550" lvl="1" indent="-514350">
              <a:buFont typeface="+mj-lt"/>
              <a:buAutoNum type="arabicPeriod"/>
            </a:pPr>
            <a:r>
              <a:rPr lang="en-US" sz="2800" dirty="0" smtClean="0"/>
              <a:t>case </a:t>
            </a:r>
            <a:r>
              <a:rPr lang="en-US" sz="2800" dirty="0"/>
              <a:t>study of </a:t>
            </a:r>
            <a:r>
              <a:rPr lang="en-US" sz="2800" dirty="0" smtClean="0"/>
              <a:t>Spain’s </a:t>
            </a:r>
            <a:r>
              <a:rPr lang="en-US" sz="2800" dirty="0"/>
              <a:t>steelmaking </a:t>
            </a:r>
            <a:r>
              <a:rPr lang="en-US" sz="2800" dirty="0" smtClean="0"/>
              <a:t>industry</a:t>
            </a:r>
            <a:endParaRPr lang="en-US" sz="2800" dirty="0"/>
          </a:p>
        </p:txBody>
      </p:sp>
      <p:sp>
        <p:nvSpPr>
          <p:cNvPr id="4" name="Slide Number Placeholder 3"/>
          <p:cNvSpPr>
            <a:spLocks noGrp="1"/>
          </p:cNvSpPr>
          <p:nvPr>
            <p:ph type="sldNum" sz="quarter" idx="12"/>
          </p:nvPr>
        </p:nvSpPr>
        <p:spPr/>
        <p:txBody>
          <a:bodyPr/>
          <a:lstStyle/>
          <a:p>
            <a:fld id="{AAFF10D9-4BAF-4D8D-AB1A-D8296007E079}" type="slidenum">
              <a:rPr lang="en-US" smtClean="0"/>
              <a:t>8</a:t>
            </a:fld>
            <a:endParaRPr lang="en-US"/>
          </a:p>
        </p:txBody>
      </p:sp>
    </p:spTree>
    <p:extLst>
      <p:ext uri="{BB962C8B-B14F-4D97-AF65-F5344CB8AC3E}">
        <p14:creationId xmlns:p14="http://schemas.microsoft.com/office/powerpoint/2010/main" val="400212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Theoretical </a:t>
            </a:r>
            <a:r>
              <a:rPr lang="en-US" dirty="0" smtClean="0"/>
              <a:t>Contributions of this Paper</a:t>
            </a:r>
            <a:endParaRPr lang="en-US" dirty="0"/>
          </a:p>
        </p:txBody>
      </p:sp>
      <p:sp>
        <p:nvSpPr>
          <p:cNvPr id="3" name="Content Placeholder 2"/>
          <p:cNvSpPr>
            <a:spLocks noGrp="1"/>
          </p:cNvSpPr>
          <p:nvPr>
            <p:ph idx="1"/>
          </p:nvPr>
        </p:nvSpPr>
        <p:spPr/>
        <p:txBody>
          <a:bodyPr>
            <a:normAutofit/>
          </a:bodyPr>
          <a:lstStyle/>
          <a:p>
            <a:r>
              <a:rPr lang="en-US" sz="3000" dirty="0" smtClean="0"/>
              <a:t>Inventions: both </a:t>
            </a:r>
            <a:r>
              <a:rPr lang="en-US" sz="3000" dirty="0" err="1" smtClean="0"/>
              <a:t>codifiable</a:t>
            </a:r>
            <a:r>
              <a:rPr lang="en-US" sz="3000" dirty="0" smtClean="0"/>
              <a:t> and non-</a:t>
            </a:r>
            <a:r>
              <a:rPr lang="en-US" sz="3000" dirty="0" err="1" smtClean="0"/>
              <a:t>codifiable</a:t>
            </a:r>
            <a:r>
              <a:rPr lang="en-US" sz="3000" dirty="0" smtClean="0"/>
              <a:t> components.</a:t>
            </a:r>
          </a:p>
          <a:p>
            <a:r>
              <a:rPr lang="en-US" sz="3000" dirty="0" smtClean="0"/>
              <a:t>Espionage </a:t>
            </a:r>
            <a:r>
              <a:rPr lang="en-US" sz="3000" dirty="0"/>
              <a:t>conducted by late industrializers CANNOT deliver knowhow required for </a:t>
            </a:r>
            <a:r>
              <a:rPr lang="en-US" sz="3000" dirty="0" smtClean="0"/>
              <a:t>inventions tied </a:t>
            </a:r>
            <a:r>
              <a:rPr lang="en-US" sz="3000" dirty="0"/>
              <a:t>to advances in physics, chemistry, electromagnetism &amp; organizational dynamics. </a:t>
            </a:r>
          </a:p>
          <a:p>
            <a:r>
              <a:rPr lang="en-US" sz="3000" dirty="0"/>
              <a:t>Nor can they rely on </a:t>
            </a:r>
            <a:r>
              <a:rPr lang="en-US" sz="3000" dirty="0" smtClean="0"/>
              <a:t>their citizens </a:t>
            </a:r>
            <a:r>
              <a:rPr lang="en-US" sz="3000" dirty="0"/>
              <a:t>studying &amp; working abroad, knowledge of basic science, exposure to technical literature, membership in </a:t>
            </a:r>
            <a:r>
              <a:rPr lang="en-US" sz="3000" dirty="0" smtClean="0"/>
              <a:t>international societies </a:t>
            </a:r>
            <a:r>
              <a:rPr lang="en-US" sz="3000" dirty="0"/>
              <a:t>&amp; travel </a:t>
            </a:r>
            <a:r>
              <a:rPr lang="en-US" sz="3000" dirty="0" smtClean="0"/>
              <a:t>to </a:t>
            </a:r>
            <a:r>
              <a:rPr lang="en-US" sz="3000" dirty="0"/>
              <a:t>exhibitions. </a:t>
            </a:r>
            <a:endParaRPr lang="en-US" sz="3000" dirty="0" smtClean="0"/>
          </a:p>
        </p:txBody>
      </p:sp>
      <p:sp>
        <p:nvSpPr>
          <p:cNvPr id="4" name="Slide Number Placeholder 3"/>
          <p:cNvSpPr>
            <a:spLocks noGrp="1"/>
          </p:cNvSpPr>
          <p:nvPr>
            <p:ph type="sldNum" sz="quarter" idx="12"/>
          </p:nvPr>
        </p:nvSpPr>
        <p:spPr/>
        <p:txBody>
          <a:bodyPr/>
          <a:lstStyle/>
          <a:p>
            <a:fld id="{089ADB1E-CF4A-4BBB-BC32-1FC4EB084301}" type="slidenum">
              <a:rPr lang="en-US" smtClean="0"/>
              <a:t>9</a:t>
            </a:fld>
            <a:endParaRPr lang="en-US"/>
          </a:p>
        </p:txBody>
      </p:sp>
    </p:spTree>
    <p:extLst>
      <p:ext uri="{BB962C8B-B14F-4D97-AF65-F5344CB8AC3E}">
        <p14:creationId xmlns:p14="http://schemas.microsoft.com/office/powerpoint/2010/main" val="112134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20212</TotalTime>
  <Words>2745</Words>
  <Application>Microsoft Office PowerPoint</Application>
  <PresentationFormat>Widescreen</PresentationFormat>
  <Paragraphs>262</Paragraphs>
  <Slides>29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Courier New</vt:lpstr>
      <vt:lpstr>Wingdings</vt:lpstr>
      <vt:lpstr>Office Theme</vt:lpstr>
      <vt:lpstr>The Political Economy &amp; Economic History of Spanish Patents</vt:lpstr>
      <vt:lpstr>Main Questions</vt:lpstr>
      <vt:lpstr>Bottom Line Up Front</vt:lpstr>
      <vt:lpstr>Why do patents lead to invention &amp; innovation (Barnett; Haber; Kieff; Spulber)?</vt:lpstr>
      <vt:lpstr>New Consensus: Gainsays IPR Importance </vt:lpstr>
      <vt:lpstr>Empirical Contributions of this Paper</vt:lpstr>
      <vt:lpstr>Empirical Contributions</vt:lpstr>
      <vt:lpstr>Empirical Contributions</vt:lpstr>
      <vt:lpstr>Theoretical Contributions of this Paper</vt:lpstr>
      <vt:lpstr>Theoretical Contributions</vt:lpstr>
      <vt:lpstr>Theoretical Contributions</vt:lpstr>
      <vt:lpstr>Spanish Steelmaking: illustrating mechanism</vt:lpstr>
      <vt:lpstr>Political Economy of Spain’s REFORMIST Patent Regime (1878 to 1928)</vt:lpstr>
      <vt:lpstr>Spain’s REFORMIST Patent Regime (1878 to 1928)</vt:lpstr>
      <vt:lpstr>Political Economy of Spain’s REFORMIST Patent Regime (1878 to 1928). </vt:lpstr>
      <vt:lpstr>Invention Patents (mostly obtained by foreigners) explode during Second Patent Regime</vt:lpstr>
      <vt:lpstr>Bessemer Steel Process Introduced to Spain</vt:lpstr>
      <vt:lpstr>PowerPoint Presentation</vt:lpstr>
      <vt:lpstr>PowerPoint Presentation</vt:lpstr>
      <vt:lpstr>PowerPoint Presentation</vt:lpstr>
      <vt:lpstr>Making Spain Great Again (1939 to 1977)</vt:lpstr>
      <vt:lpstr>Political Economy of Fourth Patent Regime</vt:lpstr>
      <vt:lpstr>Spain’s Fourth Patent Regime (1986 to today)</vt:lpstr>
      <vt:lpstr>Figure 1. Patenting by Foreigners in Spain (1834-2001)</vt:lpstr>
      <vt:lpstr>Figure 3. Spanish Patents by Economic Sector (1826 to 2000)</vt:lpstr>
      <vt:lpstr>Figure 9. Spain’s Income from Iron Ore (1830 to 1996)</vt:lpstr>
      <vt:lpstr>Figure 4. Spanish Industrialization (1830 to 2000)</vt:lpstr>
      <vt:lpstr>Figure 7. Expenditures on Royalties, Copyrights and Licenses (1963 to 1973)</vt:lpstr>
      <vt:lpstr>Figure 8. Technical Assistance Payments in Spanish License Contracts (1961 to 1971)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Menaldo</dc:creator>
  <cp:lastModifiedBy>Victor Menaldo</cp:lastModifiedBy>
  <cp:revision>144</cp:revision>
  <cp:lastPrinted>2018-05-17T03:51:19Z</cp:lastPrinted>
  <dcterms:created xsi:type="dcterms:W3CDTF">2018-03-07T20:49:32Z</dcterms:created>
  <dcterms:modified xsi:type="dcterms:W3CDTF">2018-05-18T05:14:16Z</dcterms:modified>
</cp:coreProperties>
</file>