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9" r:id="rId3"/>
    <p:sldId id="268" r:id="rId4"/>
    <p:sldId id="267" r:id="rId5"/>
    <p:sldId id="264" r:id="rId6"/>
    <p:sldId id="266" r:id="rId7"/>
    <p:sldId id="265" r:id="rId8"/>
    <p:sldId id="270" r:id="rId9"/>
    <p:sldId id="257" r:id="rId10"/>
    <p:sldId id="260" r:id="rId11"/>
    <p:sldId id="261" r:id="rId12"/>
    <p:sldId id="262" r:id="rId13"/>
    <p:sldId id="263" r:id="rId14"/>
    <p:sldId id="258" r:id="rId15"/>
    <p:sldId id="25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8" autoAdjust="0"/>
    <p:restoredTop sz="77261" autoAdjust="0"/>
  </p:normalViewPr>
  <p:slideViewPr>
    <p:cSldViewPr snapToGrid="0">
      <p:cViewPr varScale="1">
        <p:scale>
          <a:sx n="52" d="100"/>
          <a:sy n="52" d="100"/>
        </p:scale>
        <p:origin x="119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6B5E9A-3B0F-46C1-B2C9-ADC397761662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53F26-A288-4193-A3B8-48E80F146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388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/>
              <a:t>semiconductors, 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computer manufacturing, 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software publishing, 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wireless telecom, 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data processing &amp; hosting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computers system design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253F26-A288-4193-A3B8-48E80F146FC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80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Other patent facts for high tech sectors: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More patents per firm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Firms’ patents more highly cited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Firms do more backward citations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More co-patenting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Distribution of patents more uniform; so is distribution of forward &amp; as I said backward citations.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253F26-A288-4193-A3B8-48E80F146FC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381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Granovetter’s</a:t>
            </a:r>
            <a:r>
              <a:rPr lang="en-US" dirty="0"/>
              <a:t> (1973) research on referral networks within labor markets.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253F26-A288-4193-A3B8-48E80F146FC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35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Electricity </a:t>
            </a:r>
          </a:p>
          <a:p>
            <a:r>
              <a:rPr lang="en-US" dirty="0"/>
              <a:t>Automobiles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253F26-A288-4193-A3B8-48E80F146FC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9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B9A30-7A18-4523-932A-34E0BD9BE8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DEF38F-EC2C-4031-805A-099F112291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03DFA-230A-41B9-9EA7-84C928BE2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79FA-112E-41C6-8908-48CBC3EE993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8B2FF0-C233-45DE-8E57-8DB29D8CF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452E5-D93E-44A5-9025-7877E7B91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42765-8E13-42B6-8F51-3A18B131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20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45AC7-1887-429A-AFF0-43B0E6BBC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1460F7-22FF-42A2-B160-DAD7F9B00C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BAB7D-14F4-43CF-8CF7-EB7BC4E87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79FA-112E-41C6-8908-48CBC3EE993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4DFE6-D49B-4E31-97E0-3E67344A8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D6B17-DB3B-40E2-9A2E-F638DCB3F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42765-8E13-42B6-8F51-3A18B131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17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52568C-D770-48BF-8D6D-93CFCE2C04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D73543-B00C-4C13-A18F-1DBA04FE1C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7A9FF-A45C-4C6D-9BDE-12A4216E5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79FA-112E-41C6-8908-48CBC3EE993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59C0A3-CCE3-4CCE-9253-21E0F3D0B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3D328-4863-4B93-B003-3DAA9F446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42765-8E13-42B6-8F51-3A18B131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36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2A2A7-C5D2-4DE5-8E65-503FEA45A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42E79-1639-4B95-B5F4-775A6A7DF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2C8ED-F3FF-4B0B-B324-83B626C8B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79FA-112E-41C6-8908-48CBC3EE993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F01C7-EBD7-415C-A027-D6DA0DB2D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8FA6F-C521-40EA-A8F6-616826466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42765-8E13-42B6-8F51-3A18B131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146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82B61-9517-4F3B-8BF0-F37393230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494C9C-868F-40C8-8A2C-E1FACC9D3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857A5-74DF-42BA-9D70-DD2C83BE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79FA-112E-41C6-8908-48CBC3EE993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F89B9F-D0CA-41EB-AACE-5650AF7B4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51969-453B-495F-93D7-B3BC28FE5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42765-8E13-42B6-8F51-3A18B131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623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3FC12-D8D4-4669-A35D-95EEF3F47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9601B-65C5-45AA-B9BA-D57101599E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0F2BA3-A65D-4E38-AA0A-BD4C53DE07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7D849-EC1A-47F8-B2C7-539865ED5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79FA-112E-41C6-8908-48CBC3EE993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EF702-A90C-4FBD-B6BD-6D161DBE5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6DE182-B179-4ADB-AB61-B3D867D19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42765-8E13-42B6-8F51-3A18B131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6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18F09-34D2-4EB2-8DE7-8EE36C2A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99E4CD-A5F4-4DB7-9008-B2A6049C3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7D4D73-CDAF-4167-83FD-92CE6A9DD0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E1F280-B9D9-426C-A13E-4FEDD9AD26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D73709-5449-40EB-8472-F971F448C9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B0D39C-7098-42E5-AAE6-6251465A7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79FA-112E-41C6-8908-48CBC3EE993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C086EE-7327-43DF-BC47-A65B4B65F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B55589-E85D-400B-8474-33940F94F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42765-8E13-42B6-8F51-3A18B131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822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8D510-B2B5-48B3-A324-D04489E24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4B6311-326C-4B00-B50C-EF7108C83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79FA-112E-41C6-8908-48CBC3EE993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9A6478-111C-42A4-900C-CCD78110D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166070-8FB5-48C0-9ACE-8E8009EE2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42765-8E13-42B6-8F51-3A18B131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31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E482BD-AD2A-467A-8471-E1929E1DA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79FA-112E-41C6-8908-48CBC3EE993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EA8344-FDEA-4804-9FE1-74EBE55C7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C21B92-DA18-4658-81B1-916531015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42765-8E13-42B6-8F51-3A18B131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320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6A6D0-3D11-433F-A790-1AF0630C6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29BDE-AEFE-48F8-9CCB-4AE2FD2AD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8DDA80-B7FA-43ED-A328-1A4B76C03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084E44-3AE2-4FE5-AB21-9B3F91B00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79FA-112E-41C6-8908-48CBC3EE993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A25BFF-E778-4894-94CF-CA54556F8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959B98-80B5-4DA9-A075-A269D3A2A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42765-8E13-42B6-8F51-3A18B131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17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85D0D-597F-4FDC-9C84-E16B01676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C46A13-1B95-4CB2-994F-58D0B856CE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44EF0D-AC7F-49FD-8910-3A3BBBF141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732ED7-69A9-46C4-A61E-7BC4B777F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79FA-112E-41C6-8908-48CBC3EE993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B43E12-8605-43C3-A81F-04F384944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50CD0D-8465-46B1-82BF-5B5C4989F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42765-8E13-42B6-8F51-3A18B131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717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2ACBBD-9501-43AA-A81E-DCAD06126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50974C-EC3A-46EE-BD6D-376C4BC900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EC3D3-79B4-4832-942B-3D65CCBF72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079FA-112E-41C6-8908-48CBC3EE993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D8B11-108C-44F9-A1B0-4D9C6AEB72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B1245A-134A-468D-898A-EAA2810750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42765-8E13-42B6-8F51-3A18B131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86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DB36D-9DA3-401A-93D2-439B6AAF94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Notes for Wednesday Podcast on Future </a:t>
            </a:r>
            <a:r>
              <a:rPr lang="en-US"/>
              <a:t>of 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D65338-B4CF-4089-9F07-E9C69C1263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1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60E94-575A-4D43-95FA-F251A0A51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Key to understanding productivity slowdown &amp; heterogeneity in productivity &amp; profits </a:t>
            </a:r>
            <a:r>
              <a:rPr lang="en-US" b="1" dirty="0" err="1"/>
              <a:t>btwn</a:t>
            </a:r>
            <a:r>
              <a:rPr lang="en-US" b="1" dirty="0"/>
              <a:t>. &amp; within sectors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9E3D2-4DC0-4DEB-9C71-64EC99ED7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Consider that 59% of your level of productivity </a:t>
            </a:r>
            <a:r>
              <a:rPr lang="en-US" dirty="0" err="1"/>
              <a:t>btwn</a:t>
            </a:r>
            <a:r>
              <a:rPr lang="en-US" dirty="0"/>
              <a:t>. 2007 &amp; ’15 explained by your sector’s level of productivity.</a:t>
            </a:r>
          </a:p>
          <a:p>
            <a:r>
              <a:rPr lang="en-US" dirty="0"/>
              <a:t>Suggests technological diffusion story to make sense of productivity slowdown &amp; heterogeneity in productivity &amp; profits </a:t>
            </a:r>
            <a:r>
              <a:rPr lang="en-US" dirty="0" err="1"/>
              <a:t>btwn</a:t>
            </a:r>
            <a:r>
              <a:rPr lang="en-US" dirty="0"/>
              <a:t>. &amp; within sectors.</a:t>
            </a:r>
          </a:p>
          <a:p>
            <a:r>
              <a:rPr lang="en-US" dirty="0"/>
              <a:t>In high tech sectors, firms all speaking same language around GPTs that are widely used, such as semiconductors &amp; wireless infrastructure. [</a:t>
            </a:r>
            <a:r>
              <a:rPr lang="en-US" i="1" dirty="0"/>
              <a:t>info. on patents citing high tech patents come from many technology classes</a:t>
            </a:r>
            <a:r>
              <a:rPr lang="en-US" dirty="0"/>
              <a:t>.]</a:t>
            </a:r>
          </a:p>
          <a:p>
            <a:r>
              <a:rPr lang="en-US" dirty="0"/>
              <a:t>Standardization: these firms simply speak to each other more often &amp; there are stronger connections </a:t>
            </a:r>
            <a:r>
              <a:rPr lang="en-US" dirty="0" err="1"/>
              <a:t>btwn</a:t>
            </a:r>
            <a:r>
              <a:rPr lang="en-US" dirty="0"/>
              <a:t>. [</a:t>
            </a:r>
            <a:r>
              <a:rPr lang="en-US" i="1" dirty="0"/>
              <a:t>info. on distribution of backward citations by firms—high tech sectors have less citation inequality</a:t>
            </a:r>
            <a:r>
              <a:rPr lang="en-US" dirty="0"/>
              <a:t>.]</a:t>
            </a:r>
          </a:p>
        </p:txBody>
      </p:sp>
    </p:spTree>
    <p:extLst>
      <p:ext uri="{BB962C8B-B14F-4D97-AF65-F5344CB8AC3E}">
        <p14:creationId xmlns:p14="http://schemas.microsoft.com/office/powerpoint/2010/main" val="925753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12834-489C-4014-83C5-1546E40B8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Standardiztion</a:t>
            </a:r>
            <a:r>
              <a:rPr lang="en-US" b="1" dirty="0"/>
              <a:t> via SEPs of more general technologies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B7A3D-5375-4AFB-9838-3227B100B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Modems technology in wireless devices.</a:t>
            </a:r>
          </a:p>
          <a:p>
            <a:r>
              <a:rPr lang="en-US" dirty="0"/>
              <a:t>Data transmission = achieves higher data rates &amp; system throughput</a:t>
            </a:r>
          </a:p>
          <a:p>
            <a:r>
              <a:rPr lang="en-US" dirty="0"/>
              <a:t>Carrier aggregation: create high capacity networks from fragmented radio spectrum.</a:t>
            </a:r>
          </a:p>
          <a:p>
            <a:r>
              <a:rPr lang="en-US" dirty="0"/>
              <a:t>Battery solutions: enhanced sleep modes that enhance battery life.</a:t>
            </a:r>
          </a:p>
          <a:p>
            <a:r>
              <a:rPr lang="en-US" dirty="0"/>
              <a:t>Resource allocation: coordinating transmission to prevent interference such as when multiple phones attempt to access same cell tower to increase user data rates &amp; higher system throughput.</a:t>
            </a:r>
          </a:p>
        </p:txBody>
      </p:sp>
    </p:spTree>
    <p:extLst>
      <p:ext uri="{BB962C8B-B14F-4D97-AF65-F5344CB8AC3E}">
        <p14:creationId xmlns:p14="http://schemas.microsoft.com/office/powerpoint/2010/main" val="4202426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7DCB0-4271-448E-9811-FE1C60E12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tech clusters? Look to sociology &amp; social network analysis (</a:t>
            </a:r>
            <a:r>
              <a:rPr lang="en-US" b="1" dirty="0" err="1"/>
              <a:t>Granovetter</a:t>
            </a:r>
            <a:r>
              <a:rPr lang="en-US" b="1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C7877-DBDA-44C6-80C7-BC8B47B6E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Social networks link senior managers (</a:t>
            </a:r>
            <a:r>
              <a:rPr lang="en-US" dirty="0" err="1"/>
              <a:t>Saxenian</a:t>
            </a:r>
            <a:r>
              <a:rPr lang="en-US" dirty="0"/>
              <a:t>; Casper):</a:t>
            </a:r>
          </a:p>
          <a:p>
            <a:pPr lvl="1"/>
            <a:r>
              <a:rPr lang="en-US" dirty="0"/>
              <a:t>culture of decentralized social ties linking scientists &amp; engineers across local companies helps diffuse innovation—information sharing </a:t>
            </a:r>
            <a:r>
              <a:rPr lang="en-US" dirty="0" err="1"/>
              <a:t>btwn</a:t>
            </a:r>
            <a:r>
              <a:rPr lang="en-US" dirty="0"/>
              <a:t>. firms.</a:t>
            </a:r>
          </a:p>
          <a:p>
            <a:pPr marL="0" indent="0">
              <a:buNone/>
            </a:pPr>
            <a:r>
              <a:rPr lang="en-US" dirty="0"/>
              <a:t>Skilled individuals help manage career risks of working in failure-prone firms. Create flexible labor pools with high mobility </a:t>
            </a:r>
            <a:r>
              <a:rPr lang="en-US" dirty="0" err="1"/>
              <a:t>btwn</a:t>
            </a:r>
            <a:r>
              <a:rPr lang="en-US" dirty="0"/>
              <a:t>. firms:</a:t>
            </a:r>
          </a:p>
          <a:p>
            <a:pPr lvl="1"/>
            <a:r>
              <a:rPr lang="en-US" dirty="0"/>
              <a:t>dense social networks across key personnel supporting career mobility</a:t>
            </a:r>
          </a:p>
          <a:p>
            <a:pPr lvl="1"/>
            <a:r>
              <a:rPr lang="en-US" dirty="0"/>
              <a:t>this incentivizes </a:t>
            </a:r>
            <a:r>
              <a:rPr lang="en-US" dirty="0" err="1"/>
              <a:t>risktaking</a:t>
            </a:r>
            <a:r>
              <a:rPr lang="en-US" dirty="0"/>
              <a:t> because if your startup fails, there’s a safety net: high density of other tech firms.</a:t>
            </a:r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pPr marL="457200" lvl="1" indent="0">
              <a:buNone/>
            </a:pPr>
            <a:r>
              <a:rPr lang="en-US" dirty="0" err="1"/>
              <a:t>Hybritech</a:t>
            </a:r>
            <a:r>
              <a:rPr lang="en-US" dirty="0"/>
              <a:t> played dominant role in seeding development of two generations of successor biotech companies in San Diego: startup &amp; successors embraced &amp; commercialized UCSD tech.</a:t>
            </a:r>
          </a:p>
          <a:p>
            <a:pPr marL="457200" lvl="1" indent="0">
              <a:buNone/>
            </a:pPr>
            <a:r>
              <a:rPr lang="en-US" dirty="0"/>
              <a:t>Cleveland during development of electric machinery: Brush Electric Co.</a:t>
            </a:r>
          </a:p>
          <a:p>
            <a:pPr marL="457200" lvl="1" indent="0">
              <a:buNone/>
            </a:pPr>
            <a:r>
              <a:rPr lang="en-US" dirty="0"/>
              <a:t>Detroit: </a:t>
            </a:r>
            <a:r>
              <a:rPr lang="en-US" dirty="0" err="1"/>
              <a:t>Olds</a:t>
            </a:r>
            <a:r>
              <a:rPr lang="en-US" dirty="0"/>
              <a:t> Motor Works; Cadillac Motor; Ford; Buick.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580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442A7-9A2D-4787-81B9-B474E534A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venture capital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B4941-F428-432F-9775-5C5271B58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Technologies become focal points of conversation as managers &amp; employees exchange scientific &amp; technical information.</a:t>
            </a:r>
          </a:p>
          <a:p>
            <a:r>
              <a:rPr lang="en-US" dirty="0"/>
              <a:t>Venture capital acts as receiver &amp; conduit of information—they can screen good ideas &amp; develop reputation for doing so effectively.</a:t>
            </a:r>
          </a:p>
          <a:p>
            <a:r>
              <a:rPr lang="en-US" dirty="0"/>
              <a:t>Serving as hub to do demos &amp; venture capital gets to know inventors &amp; entrepreneurs.</a:t>
            </a:r>
          </a:p>
          <a:p>
            <a:r>
              <a:rPr lang="en-US" dirty="0"/>
              <a:t>Seed money from VC is Good Housekeeping Seal of Approval; once you get your start you can tap other funding sources, including loans.</a:t>
            </a:r>
          </a:p>
          <a:p>
            <a:r>
              <a:rPr lang="en-US" dirty="0"/>
              <a:t>Demonstration &amp; information effects/can help create buzz.</a:t>
            </a:r>
          </a:p>
        </p:txBody>
      </p:sp>
    </p:spTree>
    <p:extLst>
      <p:ext uri="{BB962C8B-B14F-4D97-AF65-F5344CB8AC3E}">
        <p14:creationId xmlns:p14="http://schemas.microsoft.com/office/powerpoint/2010/main" val="3625328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6B3C4-F992-4DF3-9165-106FC2501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Facts on TFP Growth, TFP levels &amp; TFP variance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480AF-58DD-435A-A0B9-8EEA0AFB1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Avg. TFP growth for firms </a:t>
            </a:r>
            <a:r>
              <a:rPr lang="en-US" dirty="0" err="1"/>
              <a:t>btwn</a:t>
            </a:r>
            <a:r>
              <a:rPr lang="en-US" dirty="0"/>
              <a:t>. 2000 &amp; 2015: -2.7%; median: -1.5%</a:t>
            </a:r>
          </a:p>
          <a:p>
            <a:r>
              <a:rPr lang="en-US" dirty="0"/>
              <a:t>Yet, things have slightly improved over time; less negative by .44% a year: pre-2006, -3.7%; post 2006 -1.89% per yr.</a:t>
            </a:r>
          </a:p>
          <a:p>
            <a:r>
              <a:rPr lang="en-US" dirty="0"/>
              <a:t>High-tech firms (semiconductors, computer manufacturing, software publishing, wireless telecom, data processing &amp; hosting &amp; computers system design) are exception: TFP growth: 3.3% per </a:t>
            </a:r>
            <a:r>
              <a:rPr lang="en-US" dirty="0" err="1"/>
              <a:t>yr</a:t>
            </a:r>
            <a:r>
              <a:rPr lang="en-US" dirty="0"/>
              <a:t> (3,201 obs.), with slight deterioration over time (4.4% </a:t>
            </a:r>
            <a:r>
              <a:rPr lang="en-US" dirty="0" err="1"/>
              <a:t>btwn</a:t>
            </a:r>
            <a:r>
              <a:rPr lang="en-US" dirty="0"/>
              <a:t>. 2000 &amp; 2005; 2.4% </a:t>
            </a:r>
            <a:r>
              <a:rPr lang="en-US" dirty="0" err="1"/>
              <a:t>btwn</a:t>
            </a:r>
            <a:r>
              <a:rPr lang="en-US" dirty="0"/>
              <a:t>. 2007 &amp; 2015), despite its higher baseline levels.</a:t>
            </a:r>
          </a:p>
          <a:p>
            <a:r>
              <a:rPr lang="en-US" dirty="0"/>
              <a:t>Due to high tech, TFP level has been stagnant instead of negative.</a:t>
            </a:r>
          </a:p>
          <a:p>
            <a:r>
              <a:rPr lang="en-US" dirty="0"/>
              <a:t>Increased variance over time in TFP driven by non high tech firms.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13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CA99B-5E66-46FC-97AE-C78EF841F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Facts on Profit Growth, Profit levels &amp; Profit variance (gross profits/costs of goods &amp; services).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B0BBE-BCF4-44F1-99FE-2EC2FF980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Avg. profit growth for firms </a:t>
            </a:r>
            <a:r>
              <a:rPr lang="en-US" dirty="0" err="1"/>
              <a:t>btwn</a:t>
            </a:r>
            <a:r>
              <a:rPr lang="en-US" dirty="0"/>
              <a:t>. 2000 &amp; 2015: 22% yr.</a:t>
            </a:r>
          </a:p>
          <a:p>
            <a:r>
              <a:rPr lang="en-US" dirty="0"/>
              <a:t>Things have improved 4% a yr.: pre-2006, 15%; post 2006, 32% per yr.</a:t>
            </a:r>
          </a:p>
          <a:p>
            <a:r>
              <a:rPr lang="en-US" dirty="0"/>
              <a:t>High-tech firms (semiconductors, computer manufacturing, software publishing, wireless telecom, data processing &amp; hosting &amp; computers system design) are exception: TFP growth: 3.3% per </a:t>
            </a:r>
            <a:r>
              <a:rPr lang="en-US" dirty="0" err="1"/>
              <a:t>yr</a:t>
            </a:r>
            <a:r>
              <a:rPr lang="en-US" dirty="0"/>
              <a:t> (3,201 obs.), with slight deterioration over time (4.4% </a:t>
            </a:r>
            <a:r>
              <a:rPr lang="en-US" dirty="0" err="1"/>
              <a:t>btwn</a:t>
            </a:r>
            <a:r>
              <a:rPr lang="en-US" dirty="0"/>
              <a:t>. 2000 &amp; 2005; 2.4% </a:t>
            </a:r>
            <a:r>
              <a:rPr lang="en-US" dirty="0" err="1"/>
              <a:t>btwn</a:t>
            </a:r>
            <a:r>
              <a:rPr lang="en-US" dirty="0"/>
              <a:t>. 2007 &amp; 2015), despite its higher baseline levels (145% more profits during sample period).</a:t>
            </a:r>
          </a:p>
          <a:p>
            <a:r>
              <a:rPr lang="en-US" dirty="0"/>
              <a:t>Modest convergence over time </a:t>
            </a:r>
            <a:r>
              <a:rPr lang="en-US" dirty="0" err="1"/>
              <a:t>btwn</a:t>
            </a:r>
            <a:r>
              <a:rPr lang="en-US" dirty="0"/>
              <a:t>. tech &amp; non-tech in profit margins.</a:t>
            </a:r>
          </a:p>
          <a:p>
            <a:r>
              <a:rPr lang="en-US" dirty="0"/>
              <a:t>Increased variance over time in profits driven by non high tech firms.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EFB40-0D55-40D6-8312-5AA70BF5F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general, why automation creates jobs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78AC9-3FF4-41AF-B525-A51624628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Historically, waves of innovation drive demand </a:t>
            </a:r>
          </a:p>
          <a:p>
            <a:r>
              <a:rPr lang="en-US" dirty="0"/>
              <a:t>Someone has to make, program &amp; hone the machines</a:t>
            </a:r>
          </a:p>
          <a:p>
            <a:r>
              <a:rPr lang="en-US" dirty="0"/>
              <a:t>Someone has to design the products &amp; sell them</a:t>
            </a:r>
          </a:p>
          <a:p>
            <a:r>
              <a:rPr lang="en-US" dirty="0"/>
              <a:t>That means advertising &amp; marketing</a:t>
            </a:r>
          </a:p>
          <a:p>
            <a:r>
              <a:rPr lang="en-US" dirty="0"/>
              <a:t>It might mean harnessing big data/machine learning</a:t>
            </a:r>
          </a:p>
          <a:p>
            <a:pPr marL="0" indent="0">
              <a:buNone/>
            </a:pPr>
            <a:r>
              <a:rPr lang="en-US" dirty="0"/>
              <a:t>There also several indirect effects.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484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11040-04A3-478B-BA62-D3B595EAC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Lessons from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17EC6-839A-4CF1-878B-4AB37210D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Partial equilibrium view is just that: partial. The idea is that automation sometimes reduces jobs in labor intensive manufacturing. </a:t>
            </a:r>
          </a:p>
          <a:p>
            <a:r>
              <a:rPr lang="en-US" dirty="0"/>
              <a:t>But what about the general equilibrium? Since Industrial Revolution, industries have become automated. Textiles were the first, first with water power and then with steam.</a:t>
            </a:r>
          </a:p>
          <a:p>
            <a:r>
              <a:rPr lang="en-US" dirty="0"/>
              <a:t>Another germane example is agriculture. 1870: North of 80% employed in agriculture; 1900: 40%. Today only 1%. Combine harvesters/economies of scale/computers.</a:t>
            </a:r>
          </a:p>
          <a:p>
            <a:r>
              <a:rPr lang="en-US" dirty="0"/>
              <a:t>Displaced workers found new jobs—urbanization.</a:t>
            </a:r>
          </a:p>
        </p:txBody>
      </p:sp>
    </p:spTree>
    <p:extLst>
      <p:ext uri="{BB962C8B-B14F-4D97-AF65-F5344CB8AC3E}">
        <p14:creationId xmlns:p14="http://schemas.microsoft.com/office/powerpoint/2010/main" val="2066324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2C9A9-584B-4EC7-9ACC-E53A4CA27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New innovations lead to new markets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24E70-D997-4A5E-8A8B-BDDA49138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Digital platforms: gig economy and independent contractors due to reduction in transaction costs. Ability to match &amp; reduce information &amp; coordination costs.</a:t>
            </a:r>
          </a:p>
          <a:p>
            <a:r>
              <a:rPr lang="en-US" dirty="0"/>
              <a:t>New financial engineers associated with algorithms &amp; big data. New opportunities to save &amp; invest. Better risk assessment. Microloans with higher yields.</a:t>
            </a:r>
          </a:p>
          <a:p>
            <a:r>
              <a:rPr lang="en-US" dirty="0"/>
              <a:t>IOT: device to device exchanges. Devices might be optimize to exchange with each other on behalf of individuals – so new payment services &amp; ecosystem around these exchanges.</a:t>
            </a:r>
          </a:p>
        </p:txBody>
      </p:sp>
    </p:spTree>
    <p:extLst>
      <p:ext uri="{BB962C8B-B14F-4D97-AF65-F5344CB8AC3E}">
        <p14:creationId xmlns:p14="http://schemas.microsoft.com/office/powerpoint/2010/main" val="2913514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91065-CF95-4D18-BED1-93F56C1BD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Where will the new jobs come from?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40E44-36FB-48F8-AEF3-815176C2E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Lower costs for firms due to process innovation </a:t>
            </a:r>
            <a:r>
              <a:rPr lang="en-US" dirty="0">
                <a:sym typeface="Wingdings" panose="05000000000000000000" pitchFamily="2" charset="2"/>
              </a:rPr>
              <a:t> shift supply curve out.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Direct effect</a:t>
            </a:r>
          </a:p>
          <a:p>
            <a:r>
              <a:rPr lang="en-US" dirty="0">
                <a:sym typeface="Wingdings" panose="05000000000000000000" pitchFamily="2" charset="2"/>
              </a:rPr>
              <a:t>Lower prices means more disposable income for consumers: new demand for old stuff and new stuff: entertainment, VR, healthcare</a:t>
            </a:r>
          </a:p>
          <a:p>
            <a:r>
              <a:rPr lang="en-US" dirty="0">
                <a:sym typeface="Wingdings" panose="05000000000000000000" pitchFamily="2" charset="2"/>
              </a:rPr>
              <a:t>More leisure time: new leisure industries. </a:t>
            </a:r>
          </a:p>
          <a:p>
            <a:r>
              <a:rPr lang="en-US" dirty="0">
                <a:sym typeface="Wingdings" panose="05000000000000000000" pitchFamily="2" charset="2"/>
              </a:rPr>
              <a:t>Healthcare: cosmetic &amp; optional (enhancements).</a:t>
            </a:r>
          </a:p>
        </p:txBody>
      </p:sp>
    </p:spTree>
    <p:extLst>
      <p:ext uri="{BB962C8B-B14F-4D97-AF65-F5344CB8AC3E}">
        <p14:creationId xmlns:p14="http://schemas.microsoft.com/office/powerpoint/2010/main" val="4214453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4B537-988A-4BDE-8E27-46DECDD0E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Product Innovation Effect: shifting demand curves 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E8419-A7ED-4266-B434-D23D53D68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products are associated with R&amp;D, design, consumer surveys and marketing: someone has to make and sell products that folks willing to pay for. </a:t>
            </a:r>
          </a:p>
          <a:p>
            <a:r>
              <a:rPr lang="en-US" dirty="0"/>
              <a:t>In other words, demand curves shifted out.</a:t>
            </a:r>
          </a:p>
          <a:p>
            <a:r>
              <a:rPr lang="en-US" dirty="0"/>
              <a:t>Who gets employed:</a:t>
            </a:r>
          </a:p>
          <a:p>
            <a:r>
              <a:rPr lang="en-US" dirty="0"/>
              <a:t>Scientists</a:t>
            </a:r>
          </a:p>
          <a:p>
            <a:r>
              <a:rPr lang="en-US" dirty="0"/>
              <a:t>Engineers</a:t>
            </a:r>
          </a:p>
          <a:p>
            <a:r>
              <a:rPr lang="en-US" dirty="0"/>
              <a:t>managers</a:t>
            </a:r>
          </a:p>
        </p:txBody>
      </p:sp>
    </p:spTree>
    <p:extLst>
      <p:ext uri="{BB962C8B-B14F-4D97-AF65-F5344CB8AC3E}">
        <p14:creationId xmlns:p14="http://schemas.microsoft.com/office/powerpoint/2010/main" val="847988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5AA22-B6C1-4790-9410-7930D9E8B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Indirect effect of shifting supply curve 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BD031-399B-44DB-8F2C-3B35009D5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Lower costs for firms due to process innovation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shift supply curve out.</a:t>
            </a:r>
          </a:p>
          <a:p>
            <a:r>
              <a:rPr lang="en-US" dirty="0">
                <a:sym typeface="Wingdings" panose="05000000000000000000" pitchFamily="2" charset="2"/>
              </a:rPr>
              <a:t>Indirect effect: skills to complement automation related to new process innovation, such as monitoring and finetuning. Many skilled labor/technicians for last mile (textile automation).</a:t>
            </a:r>
          </a:p>
          <a:p>
            <a:r>
              <a:rPr lang="en-US" dirty="0">
                <a:sym typeface="Wingdings" panose="05000000000000000000" pitchFamily="2" charset="2"/>
              </a:rPr>
              <a:t>Automation can sometimes lead to MORE jobs: ATM machines made it cheaper to operate a bank &amp; thus more branches. More tellers needed, but their skillset changed: softer.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404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AF3E7-4D45-4F23-826A-85E53EBE3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the context we are in today? Factoids from my book in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4E571-6D75-44DA-8414-3BC1F2151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our point of departure?</a:t>
            </a:r>
          </a:p>
          <a:p>
            <a:r>
              <a:rPr lang="en-US" dirty="0"/>
              <a:t>What are the facts on the ground and salient patterns.</a:t>
            </a:r>
          </a:p>
          <a:p>
            <a:r>
              <a:rPr lang="en-US" dirty="0"/>
              <a:t>The takeaway point here: there are two economies. A high tech one that is quite healthy and a non tech sector that has not kept pace.</a:t>
            </a:r>
          </a:p>
        </p:txBody>
      </p:sp>
    </p:spTree>
    <p:extLst>
      <p:ext uri="{BB962C8B-B14F-4D97-AF65-F5344CB8AC3E}">
        <p14:creationId xmlns:p14="http://schemas.microsoft.com/office/powerpoint/2010/main" val="3309765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D7835-39BA-49F1-B6CC-70ED59769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b="1" dirty="0"/>
              <a:t>TFP (growth rate, level &amp; distribution within sectors) &amp; profits (growth rate, level &amp; distribution w/in sectors).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3E001-DB81-4764-8384-78077ED5A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/>
              <a:t>Firm level &amp; inventor level panel datasets for USA. Firm level </a:t>
            </a:r>
            <a:r>
              <a:rPr lang="en-US" sz="1600" dirty="0" err="1"/>
              <a:t>d.s.</a:t>
            </a:r>
            <a:r>
              <a:rPr lang="en-US" sz="1600" dirty="0"/>
              <a:t> has ~45K observations (6,500 firms) </a:t>
            </a:r>
            <a:r>
              <a:rPr lang="en-US" sz="1600" dirty="0" err="1"/>
              <a:t>btwn</a:t>
            </a:r>
            <a:r>
              <a:rPr lang="en-US" sz="1600" dirty="0"/>
              <a:t>. 2000 &amp; 2015. Inventor level </a:t>
            </a:r>
            <a:r>
              <a:rPr lang="en-US" sz="1600" dirty="0" err="1"/>
              <a:t>d.s.</a:t>
            </a:r>
            <a:r>
              <a:rPr lang="en-US" sz="1600" dirty="0"/>
              <a:t> has ~59K observations </a:t>
            </a:r>
            <a:r>
              <a:rPr lang="en-US" sz="1600" dirty="0" err="1"/>
              <a:t>btwn</a:t>
            </a:r>
            <a:r>
              <a:rPr lang="en-US" sz="1600" dirty="0"/>
              <a:t>. 1976 &amp; 2003; plus firm level patents </a:t>
            </a:r>
            <a:r>
              <a:rPr lang="en-US" sz="1600" dirty="0" err="1"/>
              <a:t>btwn</a:t>
            </a:r>
            <a:r>
              <a:rPr lang="en-US" sz="1600" dirty="0"/>
              <a:t>. 1973 &amp; 2006.</a:t>
            </a:r>
          </a:p>
          <a:p>
            <a:r>
              <a:rPr lang="en-US" sz="1600" dirty="0"/>
              <a:t>TFP: how efficient firms are @ converting capital &amp; labor into goods &amp; services; Why should we care about it?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Most important source of differences in country living standards.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TFP grew tons during post WWII; explains higher real wages, lower inequality, bigger middle class &amp; upward mobility.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When TFP high &amp; growth faster, fewer zero sum battles centered on redistributing stagnant or shrinking pie.</a:t>
            </a:r>
          </a:p>
          <a:p>
            <a:r>
              <a:rPr lang="en-US" sz="1600" dirty="0"/>
              <a:t>Bottom line upfront: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Growth rate of TFP has been negative since 2000. High-tech firms’ TFP has grown, non-high tech firms have not, despite fact that high tech firms have had higher baseline levels of TFP.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Yet, high-tech firms’ profit margins have largely stayed same; non-high tech firms’ profit growth rate that’s increased.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Variance of TFP &amp; profits has increased for non high-tech firms, not for high tech firms—instead, compression.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Less technological diffusion = superstar firms in non high tech sectors with systematically lower costs &amp; higher TFP earn Ricardian Rents; more marginal firms struggle just to stay solvent. In high tech sectors, firms share technological knowhow via standardization &amp; tighter networks.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Why more diffusion in some sectors, less in others &amp; different rates </a:t>
            </a:r>
            <a:r>
              <a:rPr lang="en-US" sz="1600" dirty="0" err="1"/>
              <a:t>btwn</a:t>
            </a:r>
            <a:r>
              <a:rPr lang="en-US" sz="1600" dirty="0"/>
              <a:t>. sectors? I look to IP &amp; tacit knowledge. 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5105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3627</TotalTime>
  <Words>1665</Words>
  <Application>Microsoft Office PowerPoint</Application>
  <PresentationFormat>Widescreen</PresentationFormat>
  <Paragraphs>109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Wingdings</vt:lpstr>
      <vt:lpstr>Office Theme</vt:lpstr>
      <vt:lpstr>Notes for Wednesday Podcast on Future of Work</vt:lpstr>
      <vt:lpstr>In general, why automation creates jobs</vt:lpstr>
      <vt:lpstr>Lessons from history</vt:lpstr>
      <vt:lpstr>New innovations lead to new markets</vt:lpstr>
      <vt:lpstr>Where will the new jobs come from?</vt:lpstr>
      <vt:lpstr>Product Innovation Effect: shifting demand curves out</vt:lpstr>
      <vt:lpstr>Indirect effect of shifting supply curve out</vt:lpstr>
      <vt:lpstr>What is the context we are in today? Factoids from my book in progress</vt:lpstr>
      <vt:lpstr>TFP (growth rate, level &amp; distribution within sectors) &amp; profits (growth rate, level &amp; distribution w/in sectors).</vt:lpstr>
      <vt:lpstr>Key to understanding productivity slowdown &amp; heterogeneity in productivity &amp; profits btwn. &amp; within sectors</vt:lpstr>
      <vt:lpstr>Standardiztion via SEPs of more general technologies</vt:lpstr>
      <vt:lpstr>Why tech clusters? Look to sociology &amp; social network analysis (Granovetter)</vt:lpstr>
      <vt:lpstr>Importance of venture capital</vt:lpstr>
      <vt:lpstr>Facts on TFP Growth, TFP levels &amp; TFP variance</vt:lpstr>
      <vt:lpstr>Facts on Profit Growth, Profit levels &amp; Profit variance (gross profits/costs of goods &amp; services).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 Menaldo</dc:creator>
  <cp:lastModifiedBy>Victor Menaldo</cp:lastModifiedBy>
  <cp:revision>22</cp:revision>
  <dcterms:created xsi:type="dcterms:W3CDTF">2020-09-08T05:26:17Z</dcterms:created>
  <dcterms:modified xsi:type="dcterms:W3CDTF">2020-10-20T18:33:51Z</dcterms:modified>
</cp:coreProperties>
</file>