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64" r:id="rId4"/>
    <p:sldId id="297" r:id="rId5"/>
    <p:sldId id="263" r:id="rId6"/>
    <p:sldId id="266" r:id="rId7"/>
    <p:sldId id="296" r:id="rId8"/>
    <p:sldId id="267" r:id="rId9"/>
    <p:sldId id="268" r:id="rId10"/>
    <p:sldId id="270" r:id="rId11"/>
    <p:sldId id="271" r:id="rId12"/>
    <p:sldId id="273" r:id="rId13"/>
    <p:sldId id="278" r:id="rId14"/>
    <p:sldId id="269" r:id="rId15"/>
    <p:sldId id="298" r:id="rId16"/>
    <p:sldId id="272" r:id="rId17"/>
    <p:sldId id="277" r:id="rId18"/>
    <p:sldId id="274" r:id="rId19"/>
    <p:sldId id="275" r:id="rId20"/>
    <p:sldId id="265" r:id="rId21"/>
    <p:sldId id="279" r:id="rId22"/>
    <p:sldId id="280" r:id="rId23"/>
    <p:sldId id="281" r:id="rId24"/>
    <p:sldId id="286" r:id="rId25"/>
    <p:sldId id="283" r:id="rId26"/>
    <p:sldId id="287" r:id="rId27"/>
    <p:sldId id="295" r:id="rId28"/>
    <p:sldId id="284" r:id="rId29"/>
    <p:sldId id="285" r:id="rId3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149" autoAdjust="0"/>
  </p:normalViewPr>
  <p:slideViewPr>
    <p:cSldViewPr snapToGrid="0">
      <p:cViewPr varScale="1">
        <p:scale>
          <a:sx n="47" d="100"/>
          <a:sy n="47" d="100"/>
        </p:scale>
        <p:origin x="14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DEB5AF8-2908-41FD-9C9A-E32837917E2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4C2A6ED-DAEF-4DE8-BBE6-AE5920EE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2A6ED-DAEF-4DE8-BBE6-AE5920EE6F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5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Linear Regression (OLS) that controls for potential confounders.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Matching methods that use algorithms to create treatment &amp; control groups.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Difference-in-differences techniques that segregate data into treatment &amp; control groups &amp; exploit time to allow a comparison in their post-treatment trends.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Regression discontinuity design that exploits arbitrary thresholds that determine assignment into a “treatment” versus “control” group.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2A6ED-DAEF-4DE8-BBE6-AE5920EE6F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1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934721" y="4387136"/>
            <a:ext cx="5140959" cy="4156234"/>
          </a:xfrm>
          <a:prstGeom prst="rect">
            <a:avLst/>
          </a:prstGeom>
        </p:spPr>
        <p:txBody>
          <a:bodyPr lIns="92815" tIns="92815" rIns="92815" bIns="92815" anchor="t" anchorCtr="0">
            <a:noAutofit/>
          </a:bodyPr>
          <a:lstStyle/>
          <a:p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14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5E86-1470-42D3-BFBB-4887F4C76F54}" type="datetime1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3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59D1-EEEE-4F40-9B78-819E50CA7423}" type="datetime1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1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166F-4D5E-40B8-9C59-35CC4597AFB8}" type="datetime1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1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765B-2F1D-4314-9327-ED3F5888BB1B}" type="datetime1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030E-1583-436C-A75C-F0B6C7A8DACD}" type="datetime1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8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BA41-308F-460C-A38A-AFE21D63D52D}" type="datetime1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3F26-B07B-4BF7-9EEA-EF0A9C4030B2}" type="datetime1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8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0CBC-E0C3-44D1-B9F4-997859F50C98}" type="datetime1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70D1-E8F1-4320-9643-82FAD24815D5}" type="datetime1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0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3537-E818-4888-9366-D376C50A1CDD}" type="datetime1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3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5AA3-5496-4810-9CF3-2DE0C543A2DB}" type="datetime1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84EE0-EC97-49BA-AB8D-9677376C93DA}" type="datetime1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489C-71C4-4C97-8E13-E88E2513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5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636" y="3653126"/>
            <a:ext cx="9144000" cy="2387600"/>
          </a:xfrm>
        </p:spPr>
        <p:txBody>
          <a:bodyPr>
            <a:normAutofit/>
          </a:bodyPr>
          <a:lstStyle/>
          <a:p>
            <a:r>
              <a:rPr lang="en-US" sz="3000" dirty="0"/>
              <a:t>Victor Menaldo</a:t>
            </a:r>
            <a:br>
              <a:rPr lang="en-US" sz="3000" dirty="0"/>
            </a:br>
            <a:r>
              <a:rPr lang="en-US" sz="3000" dirty="0"/>
              <a:t>Professor </a:t>
            </a:r>
            <a:br>
              <a:rPr lang="en-US" sz="3000" dirty="0"/>
            </a:br>
            <a:r>
              <a:rPr lang="en-US" sz="3000" dirty="0"/>
              <a:t>Political Science</a:t>
            </a:r>
            <a:br>
              <a:rPr lang="en-US" sz="3000" dirty="0"/>
            </a:br>
            <a:r>
              <a:rPr lang="en-US" sz="3000" dirty="0"/>
              <a:t>University of Washington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891" y="1486911"/>
            <a:ext cx="9144000" cy="1655762"/>
          </a:xfrm>
        </p:spPr>
        <p:txBody>
          <a:bodyPr>
            <a:normAutofit/>
          </a:bodyPr>
          <a:lstStyle/>
          <a:p>
            <a:r>
              <a:rPr lang="en-US" sz="5000" dirty="0"/>
              <a:t>Evidence Based Policy</a:t>
            </a:r>
          </a:p>
          <a:p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4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STAKES INVOLVED &amp; CONTEXT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Increasingly, obtaining a high paying job requires a college degree. Yet tuition is increasing at a staggering rate, much above inflation.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500% increase for private schools since early 1970s.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600% increase for public schools since early 1970s.</a:t>
            </a:r>
          </a:p>
          <a:p>
            <a:r>
              <a:rPr lang="en-US" sz="2000" dirty="0"/>
              <a:t>During that time, the student loan market exploded.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75% of students now graduate with loan debt.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Average student loan debt has more than doubled since 1993, to over $37K.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1.5 trillion in federal student loan debt.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Default rates are 10%.</a:t>
            </a:r>
          </a:p>
          <a:p>
            <a:r>
              <a:rPr lang="en-US" sz="2400" dirty="0"/>
              <a:t>Student loan market evolved from private sector centered system with federal govt. guarantees (1965) to direct loan program (1993) to one in which repayment is increasingly tied to income (2010). </a:t>
            </a:r>
          </a:p>
          <a:p>
            <a:r>
              <a:rPr lang="en-US" sz="2400" dirty="0"/>
              <a:t>Over 90% student loans owed to federal govt.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1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 DEBATE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Arguments in favor of govt. involvement in direct lending: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Students unique set of borrowers: no credit history, no collateral &amp; no cosigner. Few incentives for private banks to get involved (adverse selection &amp; moral hazard).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Education public good underprovided if govt. did not get involved: society benefits from a diverse workforce that is well educated &amp; more informed citizenry.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Govt. involvement can allow for greater flexibility, such as providing a flexible repayment schedule &amp; loan forgiveness.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Arguments against govt. involvement in direct lending: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Creates potential harm to borrowers:</a:t>
            </a:r>
          </a:p>
          <a:p>
            <a:pPr lvl="2"/>
            <a:r>
              <a:rPr lang="en-US" dirty="0"/>
              <a:t>Face perverse incentives to borrow more than needed or choose low paying majors.</a:t>
            </a:r>
          </a:p>
          <a:p>
            <a:pPr lvl="2"/>
            <a:r>
              <a:rPr lang="en-US" dirty="0"/>
              <a:t>Incur this debt with no guaranteed income to repay.</a:t>
            </a:r>
          </a:p>
          <a:p>
            <a:pPr lvl="2"/>
            <a:r>
              <a:rPr lang="en-US" dirty="0"/>
              <a:t>Default &amp; ruin their personal finances.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Creates perverse incentives for schools to increase tuition: subsidies encourage overconsumption/students willing to pile on debt. 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Cream skimming: borrowers with high incomes are able to refinance debt with private lenders at lower interest rates. Those with lower incomes &amp; higher default risk cannot &amp; govt. system is left with only risky borrowers.</a:t>
            </a:r>
          </a:p>
          <a:p>
            <a:pPr marL="914400" lvl="1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Deregulation may be a good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Perhaps private banks, which are disciplined by market forces, should take on a larger role in student loan market. This might: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Lead to fewer loans &amp; less risky loans.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Decrease demand for education among students who are paying too much for school or who are not graduating.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Reduce tuition &amp; increase grants.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Translate into several hypotheses: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relationship </a:t>
            </a:r>
            <a:r>
              <a:rPr lang="en-US" dirty="0" err="1"/>
              <a:t>btwn</a:t>
            </a:r>
            <a:r>
              <a:rPr lang="en-US" dirty="0"/>
              <a:t>. direct lending by federal govt. &amp; college tuition prices?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relationship </a:t>
            </a:r>
            <a:r>
              <a:rPr lang="en-US" dirty="0" err="1"/>
              <a:t>btwn</a:t>
            </a:r>
            <a:r>
              <a:rPr lang="en-US" dirty="0"/>
              <a:t>. direct lending &amp; tuition grants awarded by colleges? (crowding out effect)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relationship </a:t>
            </a:r>
            <a:r>
              <a:rPr lang="en-US" dirty="0" err="1"/>
              <a:t>btwn</a:t>
            </a:r>
            <a:r>
              <a:rPr lang="en-US" dirty="0"/>
              <a:t>. direct lending &amp; type of major chosen?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relationship </a:t>
            </a:r>
            <a:r>
              <a:rPr lang="en-US" dirty="0" err="1"/>
              <a:t>btwn</a:t>
            </a:r>
            <a:r>
              <a:rPr lang="en-US" dirty="0"/>
              <a:t>. direct lending &amp; retention at colleges?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relationship </a:t>
            </a:r>
            <a:r>
              <a:rPr lang="en-US" dirty="0" err="1"/>
              <a:t>btwn</a:t>
            </a:r>
            <a:r>
              <a:rPr lang="en-US" dirty="0"/>
              <a:t>. direct lending &amp; graduation rates?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43F3-BE7C-478E-85F8-5B982C0A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2165"/>
          </a:xfrm>
        </p:spPr>
        <p:txBody>
          <a:bodyPr>
            <a:noAutofit/>
          </a:bodyPr>
          <a:lstStyle/>
          <a:p>
            <a:r>
              <a:rPr lang="en-US" b="1" dirty="0"/>
              <a:t>Examples of Evidence Based Policy Projects Undertaken by Students (Aspiring US &amp; International Policymakers)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F372-2A0A-4149-A617-19D9252BB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7289"/>
            <a:ext cx="10515600" cy="397967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400" i="1" dirty="0"/>
              <a:t>The following are examples of research designs and findings from students who participated in Stanford/Hoover Institution’s IP2 from 2014 to 2018. Professor Victor Menaldo acquired permission to share these; he helped students craft &amp; present these.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B877B-2D5A-4A80-9B7A-5909090E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11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STRATEGY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Used </a:t>
            </a:r>
            <a:r>
              <a:rPr lang="en-US" i="1" dirty="0"/>
              <a:t>Integrated Postsecondary Education Data System</a:t>
            </a:r>
            <a:r>
              <a:rPr lang="en-US" dirty="0"/>
              <a:t> to compile data on variables that operationalized their hypotheses.</a:t>
            </a:r>
          </a:p>
          <a:p>
            <a:r>
              <a:rPr lang="en-US" dirty="0"/>
              <a:t>Has data on dozens of variables for 4 yr. institutions with college or university in its name &amp; enrollment &gt; 1,000 students.</a:t>
            </a:r>
          </a:p>
          <a:p>
            <a:r>
              <a:rPr lang="en-US" dirty="0"/>
              <a:t>Unit of analysis was the college/university.</a:t>
            </a:r>
          </a:p>
          <a:p>
            <a:r>
              <a:rPr lang="en-US" dirty="0"/>
              <a:t>7,500 data points.</a:t>
            </a:r>
          </a:p>
          <a:p>
            <a:r>
              <a:rPr lang="en-US" dirty="0"/>
              <a:t>Key explanatory variable that operationalizes govt.’s role on direct lending: Average Federal Student Loan Amount (key explanatory variable)</a:t>
            </a:r>
          </a:p>
          <a:p>
            <a:pPr marL="0" indent="0">
              <a:buNone/>
            </a:pPr>
            <a:r>
              <a:rPr lang="en-US" dirty="0"/>
              <a:t>OUTCOMES OF INTEREST: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Net Tuition Price (outcome variable)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Tuition Grants Awarded (outcome variable)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Share of STEM Majors (outcome variable)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Retention Rates (outcome variable)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Graduation Rates (outcome variable)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Research Project Example 1: Innovation &amp;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V. RESEARCH STRATEGY</a:t>
            </a:r>
          </a:p>
          <a:p>
            <a:r>
              <a:rPr lang="en-US" dirty="0"/>
              <a:t>They conducted statistical analyses using OLS to evaluate the relationship </a:t>
            </a:r>
            <a:r>
              <a:rPr lang="en-US" dirty="0" err="1"/>
              <a:t>btwn</a:t>
            </a:r>
            <a:r>
              <a:rPr lang="en-US" dirty="0"/>
              <a:t>. Average Federal Student Loan Amount and: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Net Tuition Price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Tuition Grants Awarded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Share of STEM Majors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Retention Rates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Graduation Rates</a:t>
            </a:r>
          </a:p>
          <a:p>
            <a:r>
              <a:rPr lang="en-US" dirty="0"/>
              <a:t>They controlled for factors that may confound the relationship </a:t>
            </a:r>
            <a:r>
              <a:rPr lang="en-US" dirty="0" err="1"/>
              <a:t>btwn</a:t>
            </a:r>
            <a:r>
              <a:rPr lang="en-US" dirty="0"/>
              <a:t>. federal student loans &amp; these outcomes, such as the cost of education &amp; the returns to education (real wages for those with BAs).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9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Research Project Example 1: Innovation &amp;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VI. FINDINGS</a:t>
            </a:r>
          </a:p>
          <a:p>
            <a:r>
              <a:rPr lang="en-US" dirty="0"/>
              <a:t>They found that as the federal govt.’s lending increases: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Schools charge higher tuition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Schools reduce the amount of grant money available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Students are less likely to stay in school &amp; less likely to graduate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They surmised that the federal govt.’s involvement in direct lending is distorting the student loan market, creating inefficiencies &amp; inducing risky behavior.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0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15636" y="525850"/>
            <a:ext cx="10861964" cy="7287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9A0B09"/>
              </a:buClr>
              <a:buSzPct val="25000"/>
            </a:pPr>
            <a:r>
              <a:rPr lang="en-US" dirty="0"/>
              <a:t>Crowding-Out of Private Aid Hypothesis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2209800" y="11430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/>
              <a:t>Negative relationship between federal loan aid &amp; institutional grants provides evidence of crowding-out</a:t>
            </a: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</a:pPr>
            <a:endParaRPr dirty="0"/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4226" y="2094800"/>
            <a:ext cx="5591175" cy="45536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6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Evidence Based Policy: fluency in details, political economy, microeconomics &amp; scientific method to adjudicate claims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1. Fluency in the Details:</a:t>
            </a:r>
          </a:p>
          <a:p>
            <a:pPr marL="0" indent="0">
              <a:buNone/>
            </a:pPr>
            <a:r>
              <a:rPr lang="en-US" dirty="0"/>
              <a:t>Knowledge of policy debates—including assumptions made by regulation advocates &amp; critics, their descriptive/causal claims about the world &amp; fallacies in their logic &amp; evidence.</a:t>
            </a:r>
          </a:p>
          <a:p>
            <a:pPr marL="0" indent="0">
              <a:buNone/>
            </a:pPr>
            <a:r>
              <a:rPr lang="en-US" b="1" dirty="0"/>
              <a:t>2. Political Economy:</a:t>
            </a:r>
          </a:p>
          <a:p>
            <a:pPr marL="0" indent="0">
              <a:buNone/>
            </a:pPr>
            <a:r>
              <a:rPr lang="en-US" dirty="0"/>
              <a:t>Identifying politics behind those debates &amp; winners &amp; losers from regulation. </a:t>
            </a:r>
          </a:p>
          <a:p>
            <a:pPr marL="0" indent="0">
              <a:buNone/>
            </a:pPr>
            <a:r>
              <a:rPr lang="en-US" b="1" dirty="0"/>
              <a:t>3. Microeconomics:</a:t>
            </a:r>
          </a:p>
          <a:p>
            <a:pPr marL="0" indent="0">
              <a:buNone/>
            </a:pPr>
            <a:r>
              <a:rPr lang="en-US" dirty="0"/>
              <a:t>Economic logic behind positions taken in those debates. This means understanding supply &amp; demand curves, tradeoffs involved &amp; behavioral adjustments made by rational actors to avoid, lessen impact of or change policy.</a:t>
            </a:r>
          </a:p>
          <a:p>
            <a:pPr marL="0" indent="0">
              <a:buNone/>
            </a:pPr>
            <a:r>
              <a:rPr lang="en-US" b="1" dirty="0"/>
              <a:t>4. Scientific method:</a:t>
            </a:r>
          </a:p>
          <a:p>
            <a:pPr marL="0" indent="0">
              <a:buNone/>
            </a:pPr>
            <a:r>
              <a:rPr lang="en-US" dirty="0"/>
              <a:t>Research design &amp; data to judge how regulation/deregulation will affect economy &amp; society: translate policy question about what govt. should do into testable research questions &amp; strategies about </a:t>
            </a:r>
            <a:r>
              <a:rPr lang="en-US" i="1" dirty="0"/>
              <a:t>real world effects </a:t>
            </a:r>
            <a:r>
              <a:rPr lang="en-US" dirty="0"/>
              <a:t>of policies.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1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Research Strategy: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If direct ways to measure your outcomes of interest (the things you believe are affected by the regulation) are not available, consider indirect ways.</a:t>
            </a:r>
          </a:p>
          <a:p>
            <a:r>
              <a:rPr lang="en-US" dirty="0"/>
              <a:t>For example, what if you want to evaluate the effect of a regulation on firms’ innovation policies? Hard to get records on this. </a:t>
            </a:r>
          </a:p>
          <a:p>
            <a:r>
              <a:rPr lang="en-US" dirty="0"/>
              <a:t>You may thus consider exploiting indirect ways of measuring innovation: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R&amp;D spending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changes in productivity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scientific publications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participation in international expositions/fairs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patent registrations!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8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Research Project Example 2: Patents &amp;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I. POLICY QUESTION</a:t>
            </a:r>
          </a:p>
          <a:p>
            <a:pPr marL="0" indent="0">
              <a:buNone/>
            </a:pPr>
            <a:r>
              <a:rPr lang="en-US" dirty="0"/>
              <a:t>Should governments stop weakening intellectual property rights in the pharma industry to avoid harming </a:t>
            </a:r>
            <a:r>
              <a:rPr lang="en-US" dirty="0" err="1"/>
              <a:t>drugmakers</a:t>
            </a:r>
            <a:r>
              <a:rPr lang="en-US" dirty="0"/>
              <a:t>’ R&amp;D efforts?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II. RESEARCH QUESTION</a:t>
            </a:r>
          </a:p>
          <a:p>
            <a:pPr marL="0" indent="0">
              <a:buNone/>
            </a:pPr>
            <a:r>
              <a:rPr lang="en-US" dirty="0"/>
              <a:t>What is the effect of compulsory licensing regimes in the developing world on the R&amp;D efforts expended by pharmaceutical firms?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5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Research Project Example 2: Patents &amp;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III. STAKES INVOLVED &amp; CONTEXT</a:t>
            </a:r>
          </a:p>
          <a:p>
            <a:r>
              <a:rPr lang="en-US" dirty="0"/>
              <a:t>Deadly diseases such as HIV/AIDS are a big problem in developing countries. Many patients go untreated, even if lifesaving drugs exist.</a:t>
            </a:r>
          </a:p>
          <a:p>
            <a:r>
              <a:rPr lang="en-US" dirty="0"/>
              <a:t>However, the R&amp;D costs that go into making these drugs are huge, so prices for these drugs tend to be very high.</a:t>
            </a:r>
          </a:p>
          <a:p>
            <a:r>
              <a:rPr lang="en-US" dirty="0"/>
              <a:t>Many </a:t>
            </a:r>
            <a:r>
              <a:rPr lang="en-US" dirty="0" err="1"/>
              <a:t>govts</a:t>
            </a:r>
            <a:r>
              <a:rPr lang="en-US" dirty="0"/>
              <a:t>. thus force pharmaceutical companies to issue compulsory licenses: allows the govt. or generic </a:t>
            </a:r>
            <a:r>
              <a:rPr lang="en-US" dirty="0" err="1"/>
              <a:t>drugmakers</a:t>
            </a:r>
            <a:r>
              <a:rPr lang="en-US" dirty="0"/>
              <a:t> to manufacture a drug w/out obtaining approval of the patent owner &amp; in exchange for reduced royalties.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3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Research Project Example 2: Patents &amp;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IV. POLICY DEBATE</a:t>
            </a:r>
          </a:p>
          <a:p>
            <a:pPr marL="0" indent="0">
              <a:buNone/>
            </a:pPr>
            <a:r>
              <a:rPr lang="en-US" dirty="0"/>
              <a:t>1) Those who support compulsory licensing claim: </a:t>
            </a:r>
          </a:p>
          <a:p>
            <a:r>
              <a:rPr lang="en-US" dirty="0"/>
              <a:t>In case of lifesaving drugs a patent confers an economic monopoly upon the owner &amp; thus creates a significant deadweight loss as supply does not match demand. A compulsory license should overcome this problem.</a:t>
            </a:r>
          </a:p>
          <a:p>
            <a:pPr marL="0" indent="0">
              <a:buNone/>
            </a:pPr>
            <a:r>
              <a:rPr lang="en-US" dirty="0"/>
              <a:t>2) Those who argue against compulsory licensing claim: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Creates gray markets due to arbitrage: some buy drugs cheaply in the developing world, in which they are manufactured via compulsory licensing, &amp; resell them in developed world at a substantial markup.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Harms incentives to invest in R&amp;D—especially for lifesaving drugs that affect a small portion of population &amp; in relatively poor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02546" y="364881"/>
            <a:ext cx="11224435" cy="1512719"/>
          </a:xfrm>
        </p:spPr>
        <p:txBody>
          <a:bodyPr>
            <a:noAutofit/>
          </a:bodyPr>
          <a:lstStyle/>
          <a:p>
            <a:br>
              <a:rPr lang="en-US" altLang="en-US" sz="2800" dirty="0">
                <a:ea typeface="ＭＳ Ｐゴシック" charset="-128"/>
              </a:rPr>
            </a:br>
            <a:r>
              <a:rPr lang="en-US" altLang="en-US" sz="2400" dirty="0">
                <a:latin typeface="+mn-lt"/>
                <a:ea typeface="ＭＳ Ｐゴシック" charset="-128"/>
              </a:rPr>
              <a:t>V. RESEARCH STRATEGY: Created matched comparisons—developing countries that adopted compulsory licensing versus those that didn’t. The countries that didn’t adopt compulsory licensing represent the counterfactual for those countries that did adopt.</a:t>
            </a:r>
            <a:br>
              <a:rPr lang="en-US" altLang="en-US" sz="2800" dirty="0">
                <a:latin typeface="+mn-lt"/>
                <a:ea typeface="ＭＳ Ｐゴシック" charset="-128"/>
              </a:rPr>
            </a:br>
            <a:endParaRPr lang="en-US" altLang="en-US" sz="2800" dirty="0">
              <a:latin typeface="+mn-lt"/>
              <a:ea typeface="ＭＳ Ｐゴシック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3514" y="1837901"/>
            <a:ext cx="10267951" cy="5012267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 cap="small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1" fontAlgn="auto" hangingPunct="1">
              <a:spcAft>
                <a:spcPts val="0"/>
              </a:spcAft>
              <a:buNone/>
              <a:defRPr/>
            </a:pP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00447"/>
              </p:ext>
            </p:extLst>
          </p:nvPr>
        </p:nvGraphicFramePr>
        <p:xfrm>
          <a:off x="2318326" y="1966595"/>
          <a:ext cx="739832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164">
                  <a:extLst>
                    <a:ext uri="{9D8B030D-6E8A-4147-A177-3AD203B41FA5}">
                      <a16:colId xmlns:a16="http://schemas.microsoft.com/office/drawing/2014/main" val="1007123425"/>
                    </a:ext>
                  </a:extLst>
                </a:gridCol>
                <a:gridCol w="3699164">
                  <a:extLst>
                    <a:ext uri="{9D8B030D-6E8A-4147-A177-3AD203B41FA5}">
                      <a16:colId xmlns:a16="http://schemas.microsoft.com/office/drawing/2014/main" val="1417529342"/>
                    </a:ext>
                  </a:extLst>
                </a:gridCol>
              </a:tblGrid>
              <a:tr h="737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Treatment Group </a:t>
                      </a:r>
                    </a:p>
                    <a:p>
                      <a:pPr algn="ctr"/>
                      <a:r>
                        <a:rPr lang="en-US" sz="2400" dirty="0"/>
                        <a:t>(Year C.L.</a:t>
                      </a:r>
                      <a:r>
                        <a:rPr lang="en-US" sz="2400" baseline="0" dirty="0"/>
                        <a:t> Issued</a:t>
                      </a:r>
                      <a:r>
                        <a:rPr lang="en-US" sz="2400" dirty="0"/>
                        <a:t>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Control Group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67557654"/>
                  </a:ext>
                </a:extLst>
              </a:tr>
              <a:tr h="421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Brazil (2001)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Mexico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25978657"/>
                  </a:ext>
                </a:extLst>
              </a:tr>
              <a:tr h="421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Argentina (2005)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Chile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140766708"/>
                  </a:ext>
                </a:extLst>
              </a:tr>
              <a:tr h="421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Canada (2001)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Australia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416721466"/>
                  </a:ext>
                </a:extLst>
              </a:tr>
              <a:tr h="421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Ecuador (2010)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Peru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02370217"/>
                  </a:ext>
                </a:extLst>
              </a:tr>
              <a:tr h="421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India (2006)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China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77585688"/>
                  </a:ext>
                </a:extLst>
              </a:tr>
              <a:tr h="421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Indonesia (2005)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Philippines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05525946"/>
                  </a:ext>
                </a:extLst>
              </a:tr>
              <a:tr h="421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Malaysia (2003)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Philippines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626830925"/>
                  </a:ext>
                </a:extLst>
              </a:tr>
              <a:tr h="421368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Note: countries are matched by GDP per Capita.</a:t>
                      </a:r>
                    </a:p>
                  </a:txBody>
                  <a:tcPr marL="121920" marR="121920" marT="60960" marB="60960"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31321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24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Research Project Example 2: Patents &amp;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V. RESEARCH STRATEGY</a:t>
            </a:r>
          </a:p>
          <a:p>
            <a:r>
              <a:rPr lang="en-US" sz="3000" dirty="0"/>
              <a:t>They figured out the year in which a compulsory license was imposed on each company in each country.</a:t>
            </a:r>
          </a:p>
          <a:p>
            <a:r>
              <a:rPr lang="en-US" sz="3000" dirty="0"/>
              <a:t>They collected data on patenting activity from companies directly affected by the compulsory licenses: Merck, Abbott, Gilead, etc.</a:t>
            </a:r>
          </a:p>
          <a:p>
            <a:r>
              <a:rPr lang="en-US" sz="3000" dirty="0"/>
              <a:t>Did this for each company across each of their countries (treatment &amp; control cases) between 1996 &amp; 2011.</a:t>
            </a:r>
          </a:p>
          <a:p>
            <a:r>
              <a:rPr lang="en-US" sz="3000" dirty="0"/>
              <a:t>They used a data source called </a:t>
            </a:r>
            <a:r>
              <a:rPr lang="en-US" sz="3000" i="1" dirty="0" err="1"/>
              <a:t>Espacenet</a:t>
            </a:r>
            <a:r>
              <a:rPr lang="en-US" sz="3000" dirty="0"/>
              <a:t>. </a:t>
            </a:r>
          </a:p>
          <a:p>
            <a:r>
              <a:rPr lang="en-US" sz="3000" dirty="0"/>
              <a:t>Their dataset had 520 company year observations.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94910" y="722471"/>
            <a:ext cx="10276417" cy="9356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The Dataset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4910" y="1471997"/>
            <a:ext cx="11350473" cy="5012267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 cap="small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98451" y="1796660"/>
          <a:ext cx="11366500" cy="459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Worksheet" r:id="rId3" imgW="6636927" imgH="2682351" progId="Excel.Sheet.12">
                  <p:embed/>
                </p:oleObj>
              </mc:Choice>
              <mc:Fallback>
                <p:oleObj name="Worksheet" r:id="rId3" imgW="6636927" imgH="2682351" progId="Excel.Sheet.12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451" y="1796660"/>
                        <a:ext cx="11366500" cy="4595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54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5004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+mn-lt"/>
              </a:rPr>
              <a:t>V. RESEARCH STRATEGY: Difference-in-differences design compared trends in patenting new drugs after compulsory licensing for country that enacted C.L. &amp; matched country that did not enact. 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508" y="2438401"/>
            <a:ext cx="7773211" cy="421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68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Research Project Example 2: Patents &amp;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VI. FINDINGS</a:t>
            </a:r>
          </a:p>
          <a:p>
            <a:r>
              <a:rPr lang="en-US" dirty="0"/>
              <a:t>On a case by case basis, they found a large, negative effect of compulsory licensing on patent registrations across their “treatment” countries &amp; across firms such as Abbott, Gilead &amp; Merck.</a:t>
            </a:r>
          </a:p>
          <a:p>
            <a:endParaRPr lang="en-US" dirty="0"/>
          </a:p>
          <a:p>
            <a:r>
              <a:rPr lang="en-US" dirty="0"/>
              <a:t>They also found this to be the case on average (pooling across countries &amp; creating one large dataset).</a:t>
            </a:r>
          </a:p>
          <a:p>
            <a:endParaRPr lang="en-US" dirty="0"/>
          </a:p>
          <a:p>
            <a:r>
              <a:rPr lang="en-US" dirty="0"/>
              <a:t>Results held after controlling for potentially confounding factors, such as countries’ macro-economic characteristics.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3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Research Project Example 2: Patents &amp;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POLICY PRESCRIPTIONS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Developing countries should be more cautious when issuing compulsory licensing if they care about future innovations in the pharmaceutical industry.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They should consider other methods for broadening the availability &amp; reducing the price of lifesaving drugs: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dirty="0" err="1"/>
              <a:t>Govts</a:t>
            </a:r>
            <a:r>
              <a:rPr lang="en-US" sz="2800" dirty="0"/>
              <a:t>. themselves might finance R&amp;D to bring more of these drugs to market.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dirty="0"/>
              <a:t>Might reduce barriers to entry in pharmaceutical industry so that increased competition helps reduce R&amp;D costs &amp; prices.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Policy Debate &amp; Political Economy go hand in 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For those stakeholders who favor regulation or deregulation: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What’s their theory of the world &amp; ideological view?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Who are they advocating on behalf of?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What kind of economic arguments are they putting forth?</a:t>
            </a:r>
          </a:p>
          <a:p>
            <a:pPr lvl="1"/>
            <a:r>
              <a:rPr lang="en-US" sz="2600" dirty="0"/>
              <a:t>Do they claim that regulation will promote greater efficiency?</a:t>
            </a:r>
          </a:p>
          <a:p>
            <a:pPr lvl="1"/>
            <a:r>
              <a:rPr lang="en-US" sz="2600" dirty="0"/>
              <a:t>Lead to more innovation?</a:t>
            </a:r>
          </a:p>
          <a:p>
            <a:pPr lvl="1"/>
            <a:r>
              <a:rPr lang="en-US" sz="2600" dirty="0"/>
              <a:t>Create more jobs?</a:t>
            </a:r>
          </a:p>
          <a:p>
            <a:pPr lvl="1"/>
            <a:r>
              <a:rPr lang="en-US" sz="2600" dirty="0"/>
              <a:t>Improve public safety?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What kind of evidence do they put forth to defend their claims?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62C53-1D7D-42E2-9B6D-DEA7D90E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848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Debates about regulation often about distribution of surplus but dressed up in language of efficiency: what is best for economy &amp; society.</a:t>
            </a: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E749B-69E7-4187-8CC3-EC515B7CB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211" y="237013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Especially when players up &amp; down vertically disintegrated supply chain fight over spoils: how to divide producer surplus.</a:t>
            </a:r>
          </a:p>
          <a:p>
            <a:r>
              <a:rPr lang="en-US" sz="2600" dirty="0"/>
              <a:t>For example, debates about intellectual property rights: those @ top of chain specialize in ideas. Those @ bottom specialize in making products.</a:t>
            </a:r>
          </a:p>
          <a:p>
            <a:r>
              <a:rPr lang="en-US" sz="2600" dirty="0"/>
              <a:t>Those @ top want royalties for their ideas &amp; thus want stronger IPR. Those @ bottom want to pay less $$ to those at top.</a:t>
            </a:r>
          </a:p>
          <a:p>
            <a:r>
              <a:rPr lang="en-US" sz="2600" dirty="0"/>
              <a:t>To negotiate better terms, they accuse idea makers of monopolistic pricing &amp; anticompetitive practices; frivolous lawsuits &amp; harming innovation; or just contributing very little value added.</a:t>
            </a:r>
          </a:p>
          <a:p>
            <a:r>
              <a:rPr lang="en-US" sz="2600" dirty="0"/>
              <a:t>Those at the top of the chain may over-inflate the importance of intel. property &amp; try to strengthen their property rights @ expense of other players in the chain.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AFD30-11E3-472E-8C03-4407046B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4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My own interests: around the marketplace &amp; in particular firm behavior &amp; market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Evaluating effects of regulation on firms: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How does </a:t>
            </a:r>
            <a:r>
              <a:rPr lang="en-US" sz="2800" b="1" i="1" dirty="0"/>
              <a:t>Policy</a:t>
            </a:r>
            <a:r>
              <a:rPr lang="en-US" sz="2800" i="1" dirty="0"/>
              <a:t> </a:t>
            </a:r>
            <a:r>
              <a:rPr lang="en-US" sz="2800" b="1" i="1" dirty="0"/>
              <a:t>X</a:t>
            </a:r>
            <a:r>
              <a:rPr lang="en-US" sz="2800" b="1" dirty="0"/>
              <a:t> </a:t>
            </a:r>
            <a:r>
              <a:rPr lang="en-US" sz="2800" dirty="0"/>
              <a:t>affect firms’ business strategy? These are things such as investment decisions &amp; innovation policies.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How does </a:t>
            </a:r>
            <a:r>
              <a:rPr lang="en-US" sz="2800" b="1" i="1" dirty="0"/>
              <a:t>Policy</a:t>
            </a:r>
            <a:r>
              <a:rPr lang="en-US" sz="2800" dirty="0"/>
              <a:t> </a:t>
            </a:r>
            <a:r>
              <a:rPr lang="en-US" sz="2800" b="1" dirty="0"/>
              <a:t>X</a:t>
            </a:r>
            <a:r>
              <a:rPr lang="en-US" sz="2800" dirty="0"/>
              <a:t> affect firms’ revenues, budgets &amp; profits?</a:t>
            </a:r>
          </a:p>
          <a:p>
            <a:r>
              <a:rPr lang="en-US" dirty="0"/>
              <a:t>Evaluating effects of regulation on market outcomes: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How does </a:t>
            </a:r>
            <a:r>
              <a:rPr lang="en-US" sz="2800" b="1" i="1" dirty="0"/>
              <a:t>Policy </a:t>
            </a:r>
            <a:r>
              <a:rPr lang="en-US" sz="2800" b="1" dirty="0"/>
              <a:t>X </a:t>
            </a:r>
            <a:r>
              <a:rPr lang="en-US" sz="2800" dirty="0"/>
              <a:t>affect structure of particular market, such as how concentrated it is (how many firms compete)?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How does </a:t>
            </a:r>
            <a:r>
              <a:rPr lang="en-US" sz="2800" b="1" i="1" dirty="0"/>
              <a:t>Policy</a:t>
            </a:r>
            <a:r>
              <a:rPr lang="en-US" sz="2800" dirty="0"/>
              <a:t> </a:t>
            </a:r>
            <a:r>
              <a:rPr lang="en-US" sz="2800" b="1" dirty="0"/>
              <a:t>X</a:t>
            </a:r>
            <a:r>
              <a:rPr lang="en-US" sz="2800" dirty="0"/>
              <a:t> affect prices paid for products?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How does </a:t>
            </a:r>
            <a:r>
              <a:rPr lang="en-US" sz="2800" b="1" i="1" dirty="0"/>
              <a:t>Policy X</a:t>
            </a:r>
            <a:r>
              <a:rPr lang="en-US" sz="2800" dirty="0"/>
              <a:t> affect actual products &amp; their quality?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2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own approach: Observational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Choose way of measuring regulation that gives you leverage: maximizes # data points you have to work with. </a:t>
            </a:r>
          </a:p>
          <a:p>
            <a:r>
              <a:rPr lang="en-US" dirty="0"/>
              <a:t>Effects of a discrete, one off policy change: proxy for this change that exploits more than one data point.</a:t>
            </a:r>
          </a:p>
          <a:p>
            <a:r>
              <a:rPr lang="en-US" dirty="0"/>
              <a:t>Rather than evaluate the effects of a single policy change made at the federal level, you might exploit variation in similar regulations among the 50 U.S. states:</a:t>
            </a:r>
          </a:p>
          <a:p>
            <a:pPr lvl="1"/>
            <a:r>
              <a:rPr lang="en-US" dirty="0"/>
              <a:t>Some adopt the policy &amp; some do not.</a:t>
            </a:r>
          </a:p>
          <a:p>
            <a:pPr lvl="1"/>
            <a:r>
              <a:rPr lang="en-US" dirty="0"/>
              <a:t>Variation in the timing of adoption.</a:t>
            </a:r>
          </a:p>
          <a:p>
            <a:pPr lvl="1"/>
            <a:r>
              <a:rPr lang="en-US" dirty="0"/>
              <a:t>Variation in the degree to which they adopt the policy.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6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440" y="446405"/>
            <a:ext cx="10515600" cy="1325563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 descr="Image result for state minimum wage law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0"/>
          <a:stretch/>
        </p:blipFill>
        <p:spPr bwMode="auto">
          <a:xfrm>
            <a:off x="561511" y="0"/>
            <a:ext cx="106805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72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Best Practices for Research Strategy: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Choose research strategy centered on logic of counterfactuals.</a:t>
            </a:r>
          </a:p>
          <a:p>
            <a:r>
              <a:rPr lang="en-US" sz="3400" dirty="0"/>
              <a:t>Use observational data in way that mimics logic of experiment conducted using randomized controlled trials, where assignment to treatment is random.</a:t>
            </a:r>
          </a:p>
          <a:p>
            <a:r>
              <a:rPr lang="en-US" sz="3400" dirty="0"/>
              <a:t>In other words, think about your data in terms of treatment groups &amp; control groups.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6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B050"/>
                </a:solidFill>
              </a:rPr>
            </a:br>
            <a:r>
              <a:rPr lang="en-US" b="1" dirty="0"/>
              <a:t>Should govt. regulate student loan industry with intention of making college more affordable for greater # of people?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400" b="1" dirty="0"/>
          </a:p>
          <a:p>
            <a:pPr marL="0" indent="0">
              <a:buNone/>
            </a:pPr>
            <a:r>
              <a:rPr lang="en-US" sz="3400" b="1" dirty="0"/>
              <a:t>Translate into testable questions</a:t>
            </a:r>
          </a:p>
          <a:p>
            <a:pPr marL="0" indent="0">
              <a:buNone/>
            </a:pPr>
            <a:r>
              <a:rPr lang="en-US" sz="3400" dirty="0"/>
              <a:t>What effect of federal govt.’s intervention in student loan market on?</a:t>
            </a:r>
          </a:p>
          <a:p>
            <a:pPr marL="571500" indent="-571500">
              <a:buAutoNum type="romanLcParenBoth"/>
            </a:pPr>
            <a:r>
              <a:rPr lang="en-US" sz="3400" dirty="0"/>
              <a:t>college affordability </a:t>
            </a:r>
          </a:p>
          <a:p>
            <a:pPr marL="571500" indent="-571500">
              <a:buAutoNum type="romanLcParenBoth"/>
            </a:pPr>
            <a:r>
              <a:rPr lang="en-US" sz="3400" dirty="0"/>
              <a:t>student educational choices </a:t>
            </a:r>
          </a:p>
          <a:p>
            <a:pPr marL="571500" indent="-571500">
              <a:buAutoNum type="romanLcParenBoth"/>
            </a:pPr>
            <a:r>
              <a:rPr lang="en-US" sz="3400" dirty="0"/>
              <a:t> student outcomes?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89C-71C4-4C97-8E13-E88E251388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6004</TotalTime>
  <Words>2453</Words>
  <Application>Microsoft Office PowerPoint</Application>
  <PresentationFormat>Widescreen</PresentationFormat>
  <Paragraphs>227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Calibri Light</vt:lpstr>
      <vt:lpstr>Courier New</vt:lpstr>
      <vt:lpstr>Wingdings</vt:lpstr>
      <vt:lpstr>Office Theme</vt:lpstr>
      <vt:lpstr>Worksheet</vt:lpstr>
      <vt:lpstr>Victor Menaldo Professor  Political Science University of Washington</vt:lpstr>
      <vt:lpstr>Evidence Based Policy: fluency in details, political economy, microeconomics &amp; scientific method to adjudicate claims</vt:lpstr>
      <vt:lpstr>Understanding Policy Debate &amp; Political Economy go hand in hand</vt:lpstr>
      <vt:lpstr>   Debates about regulation often about distribution of surplus but dressed up in language of efficiency: what is best for economy &amp; society.   </vt:lpstr>
      <vt:lpstr>My own interests: around the marketplace &amp; in particular firm behavior &amp; market structure</vt:lpstr>
      <vt:lpstr>My own approach: Observational Data</vt:lpstr>
      <vt:lpstr>PowerPoint Presentation</vt:lpstr>
      <vt:lpstr>Best Practices for Research Strategy: Analysis</vt:lpstr>
      <vt:lpstr> Should govt. regulate student loan industry with intention of making college more affordable for greater # of people?  </vt:lpstr>
      <vt:lpstr> STAKES INVOLVED &amp; CONTEXT </vt:lpstr>
      <vt:lpstr>POLICY DEBATE </vt:lpstr>
      <vt:lpstr>POLICY DEBATE</vt:lpstr>
      <vt:lpstr>Deregulation may be a good idea</vt:lpstr>
      <vt:lpstr>Translate into several hypotheses: </vt:lpstr>
      <vt:lpstr>Examples of Evidence Based Policy Projects Undertaken by Students (Aspiring US &amp; International Policymakers)</vt:lpstr>
      <vt:lpstr>RESEARCH STRATEGY </vt:lpstr>
      <vt:lpstr>Research Project Example 1: Innovation &amp; Finance</vt:lpstr>
      <vt:lpstr>Research Project Example 1: Innovation &amp; Finance</vt:lpstr>
      <vt:lpstr>Crowding-Out of Private Aid Hypothesis</vt:lpstr>
      <vt:lpstr>Best Practices for Research Strategy: Measurement</vt:lpstr>
      <vt:lpstr>Research Project Example 2: Patents &amp; Innovation</vt:lpstr>
      <vt:lpstr>Research Project Example 2: Patents &amp; Innovation</vt:lpstr>
      <vt:lpstr>Research Project Example 2: Patents &amp; Innovation</vt:lpstr>
      <vt:lpstr> V. RESEARCH STRATEGY: Created matched comparisons—developing countries that adopted compulsory licensing versus those that didn’t. The countries that didn’t adopt compulsory licensing represent the counterfactual for those countries that did adopt. </vt:lpstr>
      <vt:lpstr>Research Project Example 2: Patents &amp; Innovation</vt:lpstr>
      <vt:lpstr>The Dataset</vt:lpstr>
      <vt:lpstr>V. RESEARCH STRATEGY: Difference-in-differences design compared trends in patenting new drugs after compulsory licensing for country that enacted C.L. &amp; matched country that did not enact.  </vt:lpstr>
      <vt:lpstr>Research Project Example 2: Patents &amp; Innovation</vt:lpstr>
      <vt:lpstr>Research Project Example 2: Patents &amp; Innovation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 Menaldo Associate Professor  Political Science University of Washington</dc:title>
  <dc:creator>Victor Menaldo</dc:creator>
  <cp:lastModifiedBy>Victor Menaldo</cp:lastModifiedBy>
  <cp:revision>178</cp:revision>
  <cp:lastPrinted>2017-08-04T17:56:30Z</cp:lastPrinted>
  <dcterms:created xsi:type="dcterms:W3CDTF">2017-08-02T21:01:06Z</dcterms:created>
  <dcterms:modified xsi:type="dcterms:W3CDTF">2020-12-29T19:47:01Z</dcterms:modified>
</cp:coreProperties>
</file>