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4" r:id="rId2"/>
    <p:sldId id="257" r:id="rId3"/>
    <p:sldId id="258" r:id="rId4"/>
    <p:sldId id="259" r:id="rId5"/>
    <p:sldId id="279" r:id="rId6"/>
    <p:sldId id="261" r:id="rId7"/>
    <p:sldId id="283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75" autoAdjust="0"/>
    <p:restoredTop sz="67420" autoAdjust="0"/>
  </p:normalViewPr>
  <p:slideViewPr>
    <p:cSldViewPr snapToGrid="0">
      <p:cViewPr varScale="1">
        <p:scale>
          <a:sx n="45" d="100"/>
          <a:sy n="45" d="100"/>
        </p:scale>
        <p:origin x="14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F0AD4-5B8E-4593-A38E-E3002DF6CB5E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87DB1-C7A3-4234-B6EA-F1DE981FB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1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EHRs more than digitization of patient encounter information: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clinical documentation &amp; health information display,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results management,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computerized provider order entry &amp; management (CPOE),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clinical decision support (CDS),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electronic communication &amp; connectivity,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patient support,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administrative processes,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reporting &amp; population health management.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87DB1-C7A3-4234-B6EA-F1DE981FBB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4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 though there are deadweight losses when a startup enters the market and establishes a monopoly with </a:t>
            </a:r>
          </a:p>
          <a:p>
            <a:r>
              <a:rPr lang="en-US" dirty="0"/>
              <a:t>a product innovation, consumers are better off than they were before that in a competitive market with the old</a:t>
            </a:r>
          </a:p>
          <a:p>
            <a:r>
              <a:rPr lang="en-US" dirty="0"/>
              <a:t>demand curve. </a:t>
            </a:r>
          </a:p>
          <a:p>
            <a:endParaRPr lang="en-US" dirty="0"/>
          </a:p>
          <a:p>
            <a:r>
              <a:rPr lang="en-US" dirty="0"/>
              <a:t>The startup shifts out the demand curve so drastically that </a:t>
            </a:r>
            <a:r>
              <a:rPr lang="en-US" b="1" dirty="0"/>
              <a:t>the new monopoly price (</a:t>
            </a:r>
            <a:r>
              <a:rPr lang="en-US" b="1" dirty="0" err="1"/>
              <a:t>Va</a:t>
            </a:r>
            <a:r>
              <a:rPr lang="en-US" b="1" dirty="0"/>
              <a:t> +c)/2 is actually less than the </a:t>
            </a:r>
            <a:r>
              <a:rPr lang="en-US" b="1" dirty="0" err="1"/>
              <a:t>Va-Vb</a:t>
            </a:r>
            <a:r>
              <a:rPr lang="en-US" dirty="0"/>
              <a:t>, the increase in value between the product before the invention and the product after the invention. Obviously, the amount produced also increases. </a:t>
            </a:r>
          </a:p>
          <a:p>
            <a:endParaRPr lang="en-US" dirty="0"/>
          </a:p>
          <a:p>
            <a:r>
              <a:rPr lang="en-US" dirty="0" err="1"/>
              <a:t>Va</a:t>
            </a:r>
            <a:r>
              <a:rPr lang="en-US" dirty="0"/>
              <a:t> (willingness to pay for new product) – </a:t>
            </a:r>
            <a:r>
              <a:rPr lang="en-US" dirty="0" err="1"/>
              <a:t>Vb</a:t>
            </a:r>
            <a:r>
              <a:rPr lang="en-US" dirty="0"/>
              <a:t> (willingness to pay for old product)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6C036-6BDB-4F4E-8587-46F72204E2B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6E10-6114-485F-8B7C-7ACB2C09E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AEF57-09A8-4738-83B9-C2549B3FF1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88EC1-454A-44D0-84CD-23336519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C86B6-38F8-4B84-8D7B-7A49D613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6E6FB-ED11-46B6-8E7E-1749C1D6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6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48EC5-546F-4712-A527-94B62BF0F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24F97B-2A29-44B9-B044-2FF2BF5EE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8E53C-2476-4060-9939-C6D03FD2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F8CA9-D767-4EC6-8C63-310670E62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C2B81-808C-4A76-B641-BCE11153E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2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A73D9-312D-4602-850F-10B88B0DAA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A1D45-A8A8-4675-BDAE-D50323781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8A50-202F-46A6-A45B-2D3422D4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A874A-017D-4464-8823-6FF59C6E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8BE73-7A38-4266-80FF-B5D64DC3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8B40-1B56-441D-9865-A21FCA90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35DE6-5A9B-4426-B6C9-C56B82E9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FEC38-8B96-4589-85B4-319A7980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F3AFD-6B02-4602-82D6-94C8D06E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0F332-DA23-4DF4-8AC4-12BC1AAA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2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0645-7C5F-4A01-BD4A-C03D82B6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46E7B-EB4F-4C27-85C9-E541D07AB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0B591-1789-41FC-B26C-65A7EE68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FDD00-078F-4092-84BF-45903C65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AA721-C096-41A9-AB95-8FBE00AD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9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A897-43B0-4EC8-ACF2-078BE7ECA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B4C50-F508-4497-8603-7278694EF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45B62-7EE8-47AF-B7AD-CB10C5901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E3C9A-0EDC-47FB-9E46-0D4D846FB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AA693-6B5F-4AF8-B188-9C8F718B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9302F-C0CC-4BD6-B49E-7BF3D33B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2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3723-67BE-4473-90F5-1487C3D35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3E1A84-E55E-4F1F-917B-D17773776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0D89E-0C5B-4FC1-AFDF-0548B8E42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4403E9-0F02-4A96-BC21-1898FB82F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7C8EE-E130-4B53-967F-F086421A48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F0C56-8A40-40AC-A302-C1A9A2F7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985870-DBAC-4E4C-8DE1-CEEABC70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86FA2-A1EC-40C5-A910-37615CDC0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3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6476-A266-4A05-84E4-3B056883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A5149-50AC-4C3C-BEF4-243692DF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D5029-5E79-4E40-A887-57BAF114F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E1AEB9-73BA-4BDC-B613-C993A068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5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0FCFA-B917-4F0E-A900-126EE5C5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F395D8-7074-477C-93BA-F419C16B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52339-328B-4475-9CAD-1022252D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0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5946-29A1-47A9-86DE-93570F7F1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7C1FC-0A20-49AA-8591-FA10700D9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7F7DB-B9D4-4E68-B10D-8F42A5999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176A1-B1D5-4B3F-99FF-34EB0CDA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A49B5-0561-4A5B-B6AD-66F87CF0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7DC20-C197-40F9-9D45-05ED6395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E2898-F8AA-4D8F-9CCC-8913B0FE8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5DB93-302B-44A5-BC11-17375AA19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4200F-CE39-488E-B6C9-7C69593C21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6CE26-AB8B-45A0-8338-8AABF562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7CDDF-D4A5-4FA9-ACB1-E08107F2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0D318-38C0-468F-8303-97F7E81F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8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52625F-2FC5-4B1A-95B8-6ACE0BBC0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7D63E-F212-4D48-9A3B-DA767348F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1589C-8A6E-4C71-A226-4B78B8029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742D-8914-4DA6-8FB6-C2AA82272413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E3E90-87B0-4B46-97E2-205C5A362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70DC7-9300-446F-856F-5BD28315E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DE15-9EE6-404A-9B33-6521FE3D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6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2C16-87DE-4E9A-9557-CE07AB1C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INNOVATION BEYOND THE IMAGINATION OF THE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D05CC-03EB-49DF-84EE-479A5C1B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KONRAD POSCH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POLITICAL SCIENCE PH.D. CANDIDATE</a:t>
            </a:r>
          </a:p>
          <a:p>
            <a:pPr marL="0" indent="0">
              <a:buNone/>
            </a:pPr>
            <a:r>
              <a:rPr lang="en-US" sz="3600" dirty="0"/>
              <a:t>UNIVERSITY OF CALIFORNIA, BERKELEY</a:t>
            </a:r>
          </a:p>
        </p:txBody>
      </p:sp>
    </p:spTree>
    <p:extLst>
      <p:ext uri="{BB962C8B-B14F-4D97-AF65-F5344CB8AC3E}">
        <p14:creationId xmlns:p14="http://schemas.microsoft.com/office/powerpoint/2010/main" val="135268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DFA1F-9557-47D9-A02D-F2EC15DF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this about distribution?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108A-CE0C-47CD-B74E-76EA73D7D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consumers got paid for their data, then they would earn a bigger chunk of the surplus &amp; firms would earn a smaller chunk. </a:t>
            </a:r>
          </a:p>
          <a:p>
            <a:r>
              <a:rPr lang="en-US" dirty="0"/>
              <a:t>However, if efficiency is enhanced by redistributing property rights to consumers, then firms would still enjoy a larger pie, even if the portion of the pie they eat is smaller than it was before.</a:t>
            </a:r>
          </a:p>
          <a:p>
            <a:r>
              <a:rPr lang="en-US" dirty="0"/>
              <a:t>Might firms realize this &amp; support paying users for their data, therefore obviating regulations about privacy?</a:t>
            </a:r>
          </a:p>
          <a:p>
            <a:r>
              <a:rPr lang="en-US" dirty="0"/>
              <a:t>If users did get paid for their data, then why would we need privacy protections?</a:t>
            </a:r>
          </a:p>
        </p:txBody>
      </p:sp>
    </p:spTree>
    <p:extLst>
      <p:ext uri="{BB962C8B-B14F-4D97-AF65-F5344CB8AC3E}">
        <p14:creationId xmlns:p14="http://schemas.microsoft.com/office/powerpoint/2010/main" val="737878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27EE-C225-4505-A60F-9718E8D21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Basic Argument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796C1-70DD-4901-8841-677F03A3C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Interoperability of health records creates a lot of private &amp; social value!</a:t>
            </a:r>
          </a:p>
          <a:p>
            <a:r>
              <a:rPr lang="en-US" dirty="0"/>
              <a:t>New technologies that would achieve interoperability met with resistance from medical professionals who may not perceive a personal benefit…physicians reluctant to upset “tried and true” workflows unless they could clearly see a benefit...reluctant physicians could be persuaded to adopt new technologies &amp; procedures when they were made to “see the personal utility of the new technology.”</a:t>
            </a:r>
          </a:p>
          <a:p>
            <a:r>
              <a:rPr lang="en-US" dirty="0"/>
              <a:t>Adoption Catalyst model of regulatory response to disruptive technological innovation (DTI): regulator as driver of innovation adoption—has higher access to information than firms in regulated sector &amp; seeks to catalyze change from one state of business as usual to another where the DTI has become a sectoral general purpose technology.</a:t>
            </a:r>
          </a:p>
        </p:txBody>
      </p:sp>
    </p:spTree>
    <p:extLst>
      <p:ext uri="{BB962C8B-B14F-4D97-AF65-F5344CB8AC3E}">
        <p14:creationId xmlns:p14="http://schemas.microsoft.com/office/powerpoint/2010/main" val="264955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B7B68-5E14-4E2C-9031-10E692D0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it really </a:t>
            </a:r>
            <a:r>
              <a:rPr lang="en-US" b="1" i="1" dirty="0"/>
              <a:t>not obvious</a:t>
            </a:r>
            <a:r>
              <a:rPr lang="en-US" b="1" dirty="0"/>
              <a:t> that benefits of interoperability outweigh transition costs?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D9E3-8B8C-4202-8D19-2D4A68023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Your willingness to pay for products that are interoperable derives from various sources:</a:t>
            </a:r>
          </a:p>
          <a:p>
            <a:pPr marL="0" indent="0">
              <a:buNone/>
            </a:pPr>
            <a:r>
              <a:rPr lang="en-US" dirty="0"/>
              <a:t>1. You’re willing to pay for using the product (type notes to yourself).</a:t>
            </a:r>
          </a:p>
          <a:p>
            <a:pPr marL="0" indent="0">
              <a:buNone/>
            </a:pPr>
            <a:r>
              <a:rPr lang="en-US" dirty="0"/>
              <a:t>2. You’re willing to pay to interact with:</a:t>
            </a:r>
          </a:p>
          <a:p>
            <a:pPr marL="0" indent="0">
              <a:buNone/>
            </a:pPr>
            <a:r>
              <a:rPr lang="en-US" dirty="0"/>
              <a:t>– Other consumers (call your friend)</a:t>
            </a:r>
          </a:p>
          <a:p>
            <a:pPr marL="0" indent="0">
              <a:buNone/>
            </a:pPr>
            <a:r>
              <a:rPr lang="en-US" dirty="0"/>
              <a:t>– Sellers (purchase an Uber ride)</a:t>
            </a:r>
          </a:p>
          <a:p>
            <a:pPr marL="0" indent="0">
              <a:buNone/>
            </a:pPr>
            <a:r>
              <a:rPr lang="en-US" dirty="0"/>
              <a:t>3. You’re willing to pay to interact with other products (send pictures from phone to PC).</a:t>
            </a:r>
          </a:p>
          <a:p>
            <a:pPr marL="0" indent="0">
              <a:buNone/>
            </a:pPr>
            <a:r>
              <a:rPr lang="en-US" dirty="0"/>
              <a:t>4. You’re willing to pay to use old files with your new devices (you upgrade your notebook, but you value your old files).</a:t>
            </a:r>
          </a:p>
        </p:txBody>
      </p:sp>
    </p:spTree>
    <p:extLst>
      <p:ext uri="{BB962C8B-B14F-4D97-AF65-F5344CB8AC3E}">
        <p14:creationId xmlns:p14="http://schemas.microsoft.com/office/powerpoint/2010/main" val="16509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73358-D620-404C-86CB-E66A1557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Interoperability raises willingness to pay &amp; shifts out the demand curve.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2D5AB48-1E61-4D84-849C-5E2C4ED34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9763" y="1825625"/>
            <a:ext cx="55524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96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36E9-3B6D-458F-AF6C-A6997DA9F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FF33A1-5A41-4A0F-8AA4-1891F25A1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66520" y="225729"/>
            <a:ext cx="9258959" cy="616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5CEC-2977-475A-B754-9B40ABA5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Puzzle: if greater demand for interoperable products is self-evident &amp; strong incentives to supply new demand curve, why doesn’t market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7D97-E1F3-472B-9FE0-8BB23BEF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Voluntary standard setting organizations have been able to bring private market players together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Standardize electrical outlets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Standardize smartphone modems (specialized microchips)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Standardize ring binders (3, of course) &amp; deck screws!</a:t>
            </a:r>
          </a:p>
          <a:p>
            <a:r>
              <a:rPr lang="en-US" dirty="0"/>
              <a:t>What informational &amp; coordination costs prevented suppliers of technology from providing it to potentially willing consumers?</a:t>
            </a:r>
          </a:p>
          <a:p>
            <a:r>
              <a:rPr lang="en-US" dirty="0"/>
              <a:t>Need more convincing that consumers (doctors &amp; patients) were unwilling &amp; if so why exactly?</a:t>
            </a:r>
          </a:p>
        </p:txBody>
      </p:sp>
    </p:spTree>
    <p:extLst>
      <p:ext uri="{BB962C8B-B14F-4D97-AF65-F5344CB8AC3E}">
        <p14:creationId xmlns:p14="http://schemas.microsoft.com/office/powerpoint/2010/main" val="183210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42C16-87DE-4E9A-9557-CE07AB1C4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A Discourse Network Analysis of the Data</a:t>
            </a:r>
            <a:br>
              <a:rPr lang="en-US" b="1" dirty="0"/>
            </a:br>
            <a:r>
              <a:rPr lang="en-US" b="1" dirty="0"/>
              <a:t>Protection Debate in California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D05CC-03EB-49DF-84EE-479A5C1BB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Matthew Maguire, </a:t>
            </a:r>
          </a:p>
          <a:p>
            <a:pPr marL="0" indent="0">
              <a:buNone/>
            </a:pPr>
            <a:r>
              <a:rPr lang="en-US" sz="3600" dirty="0"/>
              <a:t>San José State University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Thomas Altura, </a:t>
            </a:r>
          </a:p>
          <a:p>
            <a:pPr marL="0" indent="0">
              <a:buNone/>
            </a:pPr>
            <a:r>
              <a:rPr lang="en-US" sz="3600" dirty="0"/>
              <a:t>San José State University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1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5CDDB-FFD6-4D6A-AF28-E7416152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Do consumers really care all that much about privacy?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6DB7A-290F-452F-BD40-99428CBF5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 What do surveys say?</a:t>
            </a:r>
          </a:p>
          <a:p>
            <a:r>
              <a:rPr lang="en-US" sz="3600" dirty="0"/>
              <a:t>Revealed preferences say they don’t. If they did, they would not be so eager to be on social media all day, sharing all their data indiscriminately.</a:t>
            </a:r>
          </a:p>
          <a:p>
            <a:r>
              <a:rPr lang="en-US" sz="3600" dirty="0"/>
              <a:t>My own intuition is that concerns about privacy are overblown &amp; driven by elites &amp; the media.</a:t>
            </a:r>
          </a:p>
          <a:p>
            <a:r>
              <a:rPr lang="en-US" sz="3600" dirty="0"/>
              <a:t>We’ve seen this movie before—privacy panics around telephones, toll roads, loyalty cards, cameras &amp; computers.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3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C1E6-7FCC-4139-B9B7-69178E622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What exactly is the problem a privacy law is intended to solve?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CD19E-D9E8-4CE5-B1AE-7D17B1B67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At the end of the day, this is about property rights over data. </a:t>
            </a:r>
          </a:p>
          <a:p>
            <a:r>
              <a:rPr lang="en-US" dirty="0"/>
              <a:t>So, let’s imagine an actual redistribution of property rights to consumers.</a:t>
            </a:r>
          </a:p>
          <a:p>
            <a:r>
              <a:rPr lang="en-US" dirty="0"/>
              <a:t>Would we be better off if consumers got paid for their data?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If consumers had property rights to their data, instead of companies, then that may be better for society: companies would probably pay for higher quality data &amp; not just focus on high volumes of data.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Consumers may be incentivized to be more judicious about their use of social media—post things that get them paid; this might reduce adverse selection &amp; be good for productivity &amp; innovation.</a:t>
            </a:r>
          </a:p>
          <a:p>
            <a:r>
              <a:rPr lang="en-US" dirty="0"/>
              <a:t>However: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AI algorithms often rely on brute force techniques &amp; perhaps if they had to pay for data they simply would not have access to the large pool they have access to now.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There might be perverse incentives: moral hazard is that consumers would be even more rewarded for trolling &amp; shock value.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7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</TotalTime>
  <Words>950</Words>
  <Application>Microsoft Office PowerPoint</Application>
  <PresentationFormat>Widescreen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INNOVATION BEYOND THE IMAGINATION OF THE MARKET</vt:lpstr>
      <vt:lpstr>The Basic Argument</vt:lpstr>
      <vt:lpstr>Is it really not obvious that benefits of interoperability outweigh transition costs?</vt:lpstr>
      <vt:lpstr>Interoperability raises willingness to pay &amp; shifts out the demand curve.</vt:lpstr>
      <vt:lpstr>PowerPoint Presentation</vt:lpstr>
      <vt:lpstr>Puzzle: if greater demand for interoperable products is self-evident &amp; strong incentives to supply new demand curve, why doesn’t market work?</vt:lpstr>
      <vt:lpstr> A Discourse Network Analysis of the Data Protection Debate in California </vt:lpstr>
      <vt:lpstr> Do consumers really care all that much about privacy? </vt:lpstr>
      <vt:lpstr> What exactly is the problem a privacy law is intended to solve? </vt:lpstr>
      <vt:lpstr>Is this about distribution?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Menaldo</dc:creator>
  <cp:lastModifiedBy>Victor Menaldo</cp:lastModifiedBy>
  <cp:revision>17</cp:revision>
  <dcterms:created xsi:type="dcterms:W3CDTF">2020-09-10T22:04:30Z</dcterms:created>
  <dcterms:modified xsi:type="dcterms:W3CDTF">2020-09-12T04:33:37Z</dcterms:modified>
</cp:coreProperties>
</file>