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mtClean="0"/>
              <a:t>EDC&amp;I 585</a:t>
            </a:r>
            <a:br>
              <a:rPr lang="en-US" smtClean="0"/>
            </a:br>
            <a:r>
              <a:rPr lang="en-US" smtClean="0"/>
              <a:t>4/13/11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Our Discussions for This Week</a:t>
            </a:r>
          </a:p>
          <a:p>
            <a:pPr algn="r"/>
            <a:r>
              <a:rPr lang="en-US" sz="2800" dirty="0" smtClean="0"/>
              <a:t>Setting the Stage for Next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mtClean="0"/>
              <a:t>Our Reactions to Brown (2000) and Brown &amp; Adler (2008)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Virtual vs. F2F engagement: </a:t>
            </a:r>
          </a:p>
          <a:p>
            <a:pPr lvl="1"/>
            <a:r>
              <a:rPr lang="en-US"/>
              <a:t>V</a:t>
            </a:r>
            <a:r>
              <a:rPr lang="en-US" smtClean="0"/>
              <a:t>irtual encounters maybe = as good as F2F, </a:t>
            </a:r>
            <a:r>
              <a:rPr lang="en-US" i="1" smtClean="0"/>
              <a:t>but </a:t>
            </a:r>
            <a:r>
              <a:rPr lang="en-US" smtClean="0"/>
              <a:t>harder to access; F2F </a:t>
            </a:r>
            <a:r>
              <a:rPr lang="en-US" i="1" smtClean="0"/>
              <a:t>forces attention</a:t>
            </a:r>
          </a:p>
          <a:p>
            <a:r>
              <a:rPr lang="en-US" smtClean="0"/>
              <a:t>Open Ed Resources and TL Commons:</a:t>
            </a:r>
          </a:p>
          <a:p>
            <a:pPr lvl="1"/>
            <a:r>
              <a:rPr lang="en-US" smtClean="0"/>
              <a:t>Trade off between quality and quantity? If a course is “free,” what are guarantees of quality?</a:t>
            </a:r>
          </a:p>
          <a:p>
            <a:r>
              <a:rPr lang="en-US" smtClean="0"/>
              <a:t>“Passion-Based Learning”:</a:t>
            </a:r>
          </a:p>
          <a:p>
            <a:pPr lvl="1"/>
            <a:r>
              <a:rPr lang="en-US" smtClean="0"/>
              <a:t>Shift in how individuals see selves as learners – hi-tech = easier and more widespread -&gt; Move towards more </a:t>
            </a:r>
            <a:r>
              <a:rPr lang="en-US" i="1" smtClean="0"/>
              <a:t>low-tech</a:t>
            </a:r>
            <a:r>
              <a:rPr lang="en-US" smtClean="0"/>
              <a:t> approaches?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Lead-in to Cuban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keep doing the same studies over and over</a:t>
            </a:r>
          </a:p>
          <a:p>
            <a:r>
              <a:rPr lang="en-US" dirty="0" smtClean="0"/>
              <a:t>What we learned from 50 years of research on “teacher adoption” of </a:t>
            </a:r>
            <a:r>
              <a:rPr lang="en-US" dirty="0" err="1" smtClean="0"/>
              <a:t>ed</a:t>
            </a:r>
            <a:r>
              <a:rPr lang="en-US" dirty="0" smtClean="0"/>
              <a:t> tech</a:t>
            </a:r>
          </a:p>
          <a:p>
            <a:r>
              <a:rPr lang="en-US" dirty="0" smtClean="0"/>
              <a:t>Does the </a:t>
            </a:r>
            <a:r>
              <a:rPr lang="en-US" i="1" dirty="0" smtClean="0"/>
              <a:t>current crop</a:t>
            </a:r>
            <a:r>
              <a:rPr lang="en-US" dirty="0" smtClean="0"/>
              <a:t> of </a:t>
            </a:r>
            <a:r>
              <a:rPr lang="en-US" dirty="0" err="1" smtClean="0"/>
              <a:t>ed</a:t>
            </a:r>
            <a:r>
              <a:rPr lang="en-US" dirty="0" smtClean="0"/>
              <a:t> tech differ in significant ways?</a:t>
            </a:r>
          </a:p>
          <a:p>
            <a:r>
              <a:rPr lang="en-US" dirty="0" smtClean="0"/>
              <a:t>If not, does the </a:t>
            </a:r>
            <a:r>
              <a:rPr lang="en-US" i="1" dirty="0" smtClean="0"/>
              <a:t>context</a:t>
            </a:r>
            <a:r>
              <a:rPr lang="en-US" dirty="0" smtClean="0"/>
              <a:t> differ?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0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Why </a:t>
            </a:r>
            <a:r>
              <a:rPr lang="en-US" dirty="0" smtClean="0"/>
              <a:t>We Keep Doing </a:t>
            </a:r>
            <a:r>
              <a:rPr lang="en-US" dirty="0" smtClean="0"/>
              <a:t>the </a:t>
            </a:r>
            <a:r>
              <a:rPr lang="en-US" dirty="0" smtClean="0"/>
              <a:t>Same Studies Over </a:t>
            </a:r>
            <a:r>
              <a:rPr lang="en-US" dirty="0" smtClean="0"/>
              <a:t>and O</a:t>
            </a:r>
            <a:r>
              <a:rPr lang="en-US" dirty="0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“Teacher adoption” of </a:t>
            </a:r>
            <a:r>
              <a:rPr lang="en-US" dirty="0" err="1" smtClean="0"/>
              <a:t>ed</a:t>
            </a:r>
            <a:r>
              <a:rPr lang="en-US" dirty="0" smtClean="0"/>
              <a:t> tech ≠ a problem </a:t>
            </a:r>
            <a:r>
              <a:rPr lang="en-US" dirty="0" err="1" smtClean="0"/>
              <a:t>til</a:t>
            </a:r>
            <a:r>
              <a:rPr lang="en-US" dirty="0" smtClean="0"/>
              <a:t> there was something to adopt</a:t>
            </a:r>
          </a:p>
          <a:p>
            <a:r>
              <a:rPr lang="en-US" dirty="0" smtClean="0"/>
              <a:t>Earlier waves of </a:t>
            </a:r>
            <a:r>
              <a:rPr lang="en-US" dirty="0" err="1" smtClean="0"/>
              <a:t>ed</a:t>
            </a:r>
            <a:r>
              <a:rPr lang="en-US" dirty="0" smtClean="0"/>
              <a:t> tech:</a:t>
            </a:r>
          </a:p>
          <a:p>
            <a:pPr lvl="1"/>
            <a:r>
              <a:rPr lang="en-US" dirty="0" smtClean="0"/>
              <a:t>Chalkboard (blackboard): 1870s-90s</a:t>
            </a:r>
          </a:p>
          <a:p>
            <a:pPr lvl="1"/>
            <a:r>
              <a:rPr lang="en-US" dirty="0" smtClean="0"/>
              <a:t>Film/filmstrips: 1940s-60s</a:t>
            </a:r>
          </a:p>
          <a:p>
            <a:pPr lvl="1"/>
            <a:r>
              <a:rPr lang="en-US" dirty="0" smtClean="0"/>
              <a:t>VCR: 1970s-80s</a:t>
            </a:r>
          </a:p>
          <a:p>
            <a:pPr lvl="1"/>
            <a:r>
              <a:rPr lang="en-US" dirty="0" smtClean="0"/>
              <a:t>Computers: 1980s-</a:t>
            </a:r>
          </a:p>
          <a:p>
            <a:r>
              <a:rPr lang="en-US" dirty="0" smtClean="0"/>
              <a:t>We assumed they’re all fundamentally different (</a:t>
            </a:r>
            <a:r>
              <a:rPr lang="en-US" i="1" dirty="0" smtClean="0"/>
              <a:t>and </a:t>
            </a:r>
            <a:r>
              <a:rPr lang="en-US" dirty="0" smtClean="0"/>
              <a:t>fundamentally revolutionary)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What </a:t>
            </a:r>
            <a:r>
              <a:rPr lang="en-US" sz="3600" dirty="0" smtClean="0"/>
              <a:t>We Learned </a:t>
            </a:r>
            <a:r>
              <a:rPr lang="en-US" sz="3600" dirty="0" smtClean="0"/>
              <a:t>from 50 </a:t>
            </a:r>
            <a:r>
              <a:rPr lang="en-US" sz="3600" dirty="0" smtClean="0"/>
              <a:t>Years </a:t>
            </a:r>
            <a:r>
              <a:rPr lang="en-US" sz="3600" dirty="0" smtClean="0"/>
              <a:t>of </a:t>
            </a:r>
            <a:r>
              <a:rPr lang="en-US" sz="3600" dirty="0" smtClean="0"/>
              <a:t>Research </a:t>
            </a:r>
            <a:r>
              <a:rPr lang="en-US" sz="3600" dirty="0" smtClean="0"/>
              <a:t>on </a:t>
            </a:r>
            <a:r>
              <a:rPr lang="en-US" sz="3600" dirty="0" smtClean="0"/>
              <a:t>“Teacher Adoption</a:t>
            </a:r>
            <a:r>
              <a:rPr lang="en-US" sz="3600" dirty="0" smtClean="0"/>
              <a:t>” of </a:t>
            </a:r>
            <a:r>
              <a:rPr lang="en-US" sz="3600" dirty="0" smtClean="0"/>
              <a:t>Ed Tech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Early assumption:  “If we put it in the classroom, they’ll use it.” (But: they didn’t.)</a:t>
            </a:r>
          </a:p>
          <a:p>
            <a:r>
              <a:rPr lang="en-US" dirty="0" smtClean="0"/>
              <a:t>Then: “Adoption of Innovation” model (Rogers) – based on rural </a:t>
            </a:r>
            <a:r>
              <a:rPr lang="en-US" dirty="0" err="1" smtClean="0"/>
              <a:t>ag</a:t>
            </a:r>
            <a:r>
              <a:rPr lang="en-US" dirty="0" smtClean="0"/>
              <a:t> extension work in 1950s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Later Adoption Research (1980s-90s)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Concerns-Based Adoption Model (CBAM)</a:t>
            </a:r>
            <a:endParaRPr lang="en-US" dirty="0" smtClean="0"/>
          </a:p>
          <a:p>
            <a:pPr lvl="1"/>
            <a:r>
              <a:rPr lang="en-US" dirty="0" smtClean="0"/>
              <a:t> 6. Refocusing  I have some ideas about something that would work even better.  </a:t>
            </a: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dirty="0" smtClean="0"/>
              <a:t>. Collaboration  How can I relate what I am doing to what others are doing?  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dirty="0" smtClean="0"/>
              <a:t>. Consequence  How is my use affecting learners? How can I refine it to have more impact?  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dirty="0" smtClean="0"/>
              <a:t>. Management  I seem to be spending all my time getting materials ready.  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 smtClean="0"/>
              <a:t>. Personal  How will using it affect me?  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 smtClean="0"/>
              <a:t>. Informational  I would like to know more about it.  </a:t>
            </a:r>
            <a:endParaRPr lang="en-US" dirty="0" smtClean="0"/>
          </a:p>
          <a:p>
            <a:pPr lvl="1"/>
            <a:r>
              <a:rPr lang="en-US" dirty="0" smtClean="0"/>
              <a:t>0</a:t>
            </a:r>
            <a:r>
              <a:rPr lang="en-US" dirty="0" smtClean="0"/>
              <a:t>. Awareness  I am not concerned about it.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Levels of Use </a:t>
            </a:r>
            <a:endParaRPr lang="en-US" b="1" dirty="0" smtClean="0"/>
          </a:p>
          <a:p>
            <a:pPr lvl="1"/>
            <a:r>
              <a:rPr lang="en-US" dirty="0" smtClean="0"/>
              <a:t> VI. Renewal The user is seeking more effective alternatives to the established use of the innovation. </a:t>
            </a:r>
            <a:endParaRPr lang="en-US" dirty="0" smtClean="0"/>
          </a:p>
          <a:p>
            <a:pPr lvl="1"/>
            <a:r>
              <a:rPr lang="en-US" dirty="0" smtClean="0"/>
              <a:t> V. Integration The user is making deliberate efforts to coordinate with others in using the innovation.  </a:t>
            </a:r>
            <a:endParaRPr lang="en-US" dirty="0" smtClean="0"/>
          </a:p>
          <a:p>
            <a:pPr lvl="1"/>
            <a:r>
              <a:rPr lang="en-US" dirty="0" smtClean="0"/>
              <a:t>IVB</a:t>
            </a:r>
            <a:r>
              <a:rPr lang="en-US" dirty="0" smtClean="0"/>
              <a:t>. Refinement The user is making changes to increase outcomes.  </a:t>
            </a:r>
            <a:endParaRPr lang="en-US" dirty="0" smtClean="0"/>
          </a:p>
          <a:p>
            <a:pPr lvl="1"/>
            <a:r>
              <a:rPr lang="en-US" dirty="0" smtClean="0"/>
              <a:t>IVA</a:t>
            </a:r>
            <a:r>
              <a:rPr lang="en-US" dirty="0" smtClean="0"/>
              <a:t>. Routine The user is making few or no changes and has an established pattern of use.  </a:t>
            </a:r>
            <a:endParaRPr lang="en-US" dirty="0" smtClean="0"/>
          </a:p>
          <a:p>
            <a:pPr lvl="1"/>
            <a:r>
              <a:rPr lang="en-US" dirty="0" smtClean="0"/>
              <a:t>III</a:t>
            </a:r>
            <a:r>
              <a:rPr lang="en-US" dirty="0" smtClean="0"/>
              <a:t>. Mechanical The user is making changes to better organize use of the innovation.  </a:t>
            </a:r>
            <a:endParaRPr lang="en-US" dirty="0" smtClean="0"/>
          </a:p>
          <a:p>
            <a:pPr lvl="1"/>
            <a:r>
              <a:rPr lang="en-US" dirty="0" smtClean="0"/>
              <a:t>II</a:t>
            </a:r>
            <a:r>
              <a:rPr lang="en-US" dirty="0" smtClean="0"/>
              <a:t>. Preparation The user has definite plans to begin using the innovation.  </a:t>
            </a:r>
            <a:endParaRPr lang="en-US" dirty="0" smtClean="0"/>
          </a:p>
          <a:p>
            <a:pPr lvl="1"/>
            <a:r>
              <a:rPr lang="en-US" dirty="0" smtClean="0"/>
              <a:t>0I</a:t>
            </a:r>
            <a:r>
              <a:rPr lang="en-US" dirty="0" smtClean="0"/>
              <a:t>. Orientation The user is taking the initiative to learn more about the innovation.  </a:t>
            </a:r>
            <a:endParaRPr lang="en-US" dirty="0" smtClean="0"/>
          </a:p>
          <a:p>
            <a:pPr lvl="1"/>
            <a:r>
              <a:rPr lang="en-US" dirty="0" smtClean="0"/>
              <a:t>0 </a:t>
            </a:r>
            <a:r>
              <a:rPr lang="en-US" dirty="0" smtClean="0"/>
              <a:t>. Non-Use The user has no interest, is taking no action. 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Most Recent (2000s- 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away from individual teacher as unit of analysis –&gt; school, school culture</a:t>
            </a:r>
          </a:p>
          <a:p>
            <a:pPr lvl="1"/>
            <a:r>
              <a:rPr lang="en-US" dirty="0" smtClean="0"/>
              <a:t>Cuban (1987): “What gets adopted is </a:t>
            </a:r>
            <a:r>
              <a:rPr lang="en-US" dirty="0" err="1" smtClean="0"/>
              <a:t>ed</a:t>
            </a:r>
            <a:r>
              <a:rPr lang="en-US" dirty="0" smtClean="0"/>
              <a:t> tech that reinforces teacher’s role &amp; authority”</a:t>
            </a:r>
          </a:p>
          <a:p>
            <a:pPr lvl="1"/>
            <a:r>
              <a:rPr lang="en-US" dirty="0" err="1" smtClean="0"/>
              <a:t>Lampert</a:t>
            </a:r>
            <a:r>
              <a:rPr lang="en-US" dirty="0" smtClean="0"/>
              <a:t> &amp; Ball (1998): “Ed tech </a:t>
            </a:r>
            <a:r>
              <a:rPr lang="en-US" i="1" dirty="0" smtClean="0"/>
              <a:t>can</a:t>
            </a:r>
            <a:r>
              <a:rPr lang="en-US" dirty="0" smtClean="0"/>
              <a:t> change teachers’ real practice (and here’s how…)”</a:t>
            </a:r>
          </a:p>
          <a:p>
            <a:pPr lvl="1"/>
            <a:r>
              <a:rPr lang="en-US" dirty="0" smtClean="0"/>
              <a:t>Collins &amp; Halverson (2009): “How can we leverage </a:t>
            </a:r>
            <a:r>
              <a:rPr lang="en-US" dirty="0" err="1" smtClean="0"/>
              <a:t>ed</a:t>
            </a:r>
            <a:r>
              <a:rPr lang="en-US" dirty="0" smtClean="0"/>
              <a:t> tech </a:t>
            </a:r>
            <a:r>
              <a:rPr lang="en-US" i="1" dirty="0" smtClean="0"/>
              <a:t>in </a:t>
            </a:r>
            <a:r>
              <a:rPr lang="en-US" dirty="0" smtClean="0"/>
              <a:t>teaching to improve </a:t>
            </a:r>
            <a:r>
              <a:rPr lang="en-US" i="1" dirty="0" smtClean="0"/>
              <a:t>learning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mtClean="0"/>
              <a:t>Cuban (2001)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you recall a situation (from your </a:t>
            </a:r>
            <a:r>
              <a:rPr lang="en-US" dirty="0" smtClean="0"/>
              <a:t>own </a:t>
            </a:r>
            <a:r>
              <a:rPr lang="en-US" dirty="0" smtClean="0"/>
              <a:t>experience) where technology </a:t>
            </a:r>
            <a:r>
              <a:rPr lang="en-US" u="sng" dirty="0" smtClean="0"/>
              <a:t>changed what happened in the classroom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In a setting where </a:t>
            </a:r>
            <a:r>
              <a:rPr lang="en-US" dirty="0" err="1" smtClean="0"/>
              <a:t>ed</a:t>
            </a:r>
            <a:r>
              <a:rPr lang="en-US" dirty="0" smtClean="0"/>
              <a:t> tech policy was made, </a:t>
            </a:r>
            <a:r>
              <a:rPr lang="en-US" u="sng" dirty="0" smtClean="0"/>
              <a:t>what </a:t>
            </a:r>
            <a:r>
              <a:rPr lang="en-US" u="sng" dirty="0" smtClean="0"/>
              <a:t>arguments, assumptions were used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recall a situation where </a:t>
            </a:r>
            <a:r>
              <a:rPr lang="en-US" i="1" u="sng" dirty="0" smtClean="0"/>
              <a:t>setting</a:t>
            </a:r>
            <a:r>
              <a:rPr lang="en-US" u="sng" dirty="0" smtClean="0"/>
              <a:t> molded </a:t>
            </a:r>
            <a:r>
              <a:rPr lang="en-US" dirty="0" smtClean="0"/>
              <a:t>how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tech </a:t>
            </a:r>
            <a:r>
              <a:rPr lang="en-US" dirty="0" smtClean="0"/>
              <a:t>was used?</a:t>
            </a:r>
            <a:endParaRPr lang="en-US" dirty="0" smtClean="0"/>
          </a:p>
          <a:p>
            <a:r>
              <a:rPr lang="en-US" dirty="0" smtClean="0"/>
              <a:t>Is there a role for </a:t>
            </a:r>
            <a:r>
              <a:rPr lang="en-US" dirty="0" err="1" smtClean="0"/>
              <a:t>ed</a:t>
            </a:r>
            <a:r>
              <a:rPr lang="en-US" dirty="0" smtClean="0"/>
              <a:t> tech in </a:t>
            </a:r>
            <a:r>
              <a:rPr lang="en-US" u="sng" dirty="0" smtClean="0"/>
              <a:t>schools with </a:t>
            </a:r>
            <a:r>
              <a:rPr lang="en-US" i="1" u="sng" dirty="0" smtClean="0"/>
              <a:t>very young </a:t>
            </a:r>
            <a:r>
              <a:rPr lang="en-US" i="1" u="sng" dirty="0" smtClean="0"/>
              <a:t>children?</a:t>
            </a:r>
            <a:r>
              <a:rPr lang="en-US" i="1" dirty="0" smtClean="0"/>
              <a:t> </a:t>
            </a:r>
            <a:r>
              <a:rPr lang="en-US" dirty="0" smtClean="0"/>
              <a:t>(Kindergarten, etc.)</a:t>
            </a:r>
          </a:p>
          <a:p>
            <a:r>
              <a:rPr lang="en-US" dirty="0" smtClean="0"/>
              <a:t>What does it mean to </a:t>
            </a:r>
            <a:r>
              <a:rPr lang="en-US" u="sng" dirty="0" smtClean="0"/>
              <a:t>“integrate” technology</a:t>
            </a:r>
            <a:r>
              <a:rPr lang="en-US" dirty="0" smtClean="0"/>
              <a:t> into a classroom?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CLASS MEETING!</a:t>
            </a:r>
          </a:p>
          <a:p>
            <a:r>
              <a:rPr lang="en-US" i="1" u="sng" dirty="0" smtClean="0"/>
              <a:t>Non-traditional media exercise</a:t>
            </a:r>
            <a:r>
              <a:rPr lang="en-US" dirty="0" smtClean="0"/>
              <a:t>:  Fine </a:t>
            </a:r>
            <a:r>
              <a:rPr lang="en-US" i="1" dirty="0" smtClean="0"/>
              <a:t>one</a:t>
            </a:r>
            <a:r>
              <a:rPr lang="en-US" dirty="0" smtClean="0"/>
              <a:t> interesting web-based resource (video, graphic, animation) that you feel captures an important aspect of our themes in this course; post to the existing thread in </a:t>
            </a:r>
            <a:r>
              <a:rPr lang="en-US" dirty="0" err="1" smtClean="0"/>
              <a:t>GoPost</a:t>
            </a:r>
            <a:endParaRPr lang="en-US" dirty="0" smtClean="0"/>
          </a:p>
          <a:p>
            <a:r>
              <a:rPr lang="en-US" u="sng" dirty="0" smtClean="0"/>
              <a:t>Cuban 4-6</a:t>
            </a:r>
            <a:r>
              <a:rPr lang="en-US" dirty="0" smtClean="0"/>
              <a:t>:  Is </a:t>
            </a:r>
            <a:r>
              <a:rPr lang="en-US" dirty="0" err="1" smtClean="0"/>
              <a:t>ed</a:t>
            </a:r>
            <a:r>
              <a:rPr lang="en-US" dirty="0" smtClean="0"/>
              <a:t> tech being used effectively in higher </a:t>
            </a:r>
            <a:r>
              <a:rPr lang="en-US" dirty="0" err="1" smtClean="0"/>
              <a:t>ed</a:t>
            </a:r>
            <a:r>
              <a:rPr lang="en-US" dirty="0" smtClean="0"/>
              <a:t>?  If there’s so little evidence of value in improving student learning, why so much emphasis?  What contextual factors in schools account for slow up-take?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538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EDC&amp;I 585 4/13/11</vt:lpstr>
      <vt:lpstr>Our Reactions to Brown (2000) and Brown &amp; Adler (2008)</vt:lpstr>
      <vt:lpstr>Lead-in to Cuban</vt:lpstr>
      <vt:lpstr>Why We Keep Doing the Same Studies Over and Over</vt:lpstr>
      <vt:lpstr>What We Learned from 50 Years of Research on “Teacher Adoption” of Ed Tech</vt:lpstr>
      <vt:lpstr>Later Adoption Research (1980s-90s)</vt:lpstr>
      <vt:lpstr>Most Recent (2000s- )</vt:lpstr>
      <vt:lpstr>Cuban (2001)</vt:lpstr>
      <vt:lpstr>For next week…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stkerr</cp:lastModifiedBy>
  <cp:revision>31</cp:revision>
  <dcterms:created xsi:type="dcterms:W3CDTF">2011-04-06T18:26:25Z</dcterms:created>
  <dcterms:modified xsi:type="dcterms:W3CDTF">2011-04-13T23:06:48Z</dcterms:modified>
</cp:coreProperties>
</file>