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58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D45FA-001B-4C3A-95E5-DF6484FA692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598EE-6DBB-4305-8FA5-D98F5BBAAC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1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598EE-6DBB-4305-8FA5-D98F5BBAAC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8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10B6-9BA4-FB37-4ED2-978740097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7C53D-B6BC-CB72-A2E7-335440480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BCCA1-96FF-1697-19C3-46EAF438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6E09-0904-828B-9073-4DC3BCB9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8E6CD-FB8D-F2F9-BAB7-A7CA177A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1CB2-67C8-4218-395B-2F1F907D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57B32-BA7F-679C-31A5-90D1DB519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DC578-295A-DD23-A217-7D0A0B26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BF033-D467-9F06-A927-8C262E45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F49E3-D12C-4ACF-ED88-F0ADDB6C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72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D66A9C-AD32-82A8-7054-4B2D52752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6725F-950A-A4CA-5499-6777A8B13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EB33-34E6-05DD-E8B5-85F2A478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0EE77-9CAE-E298-80A0-DEC056200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08F5-92DA-0ABE-9F15-463BD589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8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6C4F-EFEB-4D35-28D7-2FA55E123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4C4D1-F006-516D-B707-55F599DB0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52750-667C-B1B7-366F-1DF92E32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7C2FA-930D-345C-2114-DDCC6D2C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41C71-201E-FF82-7BD7-C86146F0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3EA9-E558-F8CF-4A12-E261CE0DF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B5AA8-90D5-8204-5F7D-9FA390D25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853B6-0D1E-52DE-E4DB-2CB86B11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9E0E9-350F-6378-3CCE-33DA1092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C6C70-8598-C7A4-7134-F4F276EC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5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B5C0F-B643-13AD-4F7D-29FE1850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7FD8F-FA5E-E4F8-48A7-9898C819B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17D72-B3A7-3C9E-432C-41E58939F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91842-8E49-4CD2-F78D-758BB1656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4DAEA-32CC-B62E-1982-D87FBC0C4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E834D-6F0C-4464-D0EE-759FDBE6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6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4091C-C0F6-F649-8954-6088863D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1C35E-5EEA-BC62-1AB1-0FB2A9A97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1D315-63C3-6D5A-6880-2A1B3A88C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907C6-2CBA-1882-8CEA-ABBBDD99D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226131-C898-A228-ED21-4BD2C9C1C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4FE15F-B4FD-7E37-3A2F-9D6008F5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8A51E-07D4-B1FD-EDD3-BEA047107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3EA4FD-511A-43AA-0678-D37C41BE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7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4C24-EC36-0E16-25AA-08257A16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A87B82-1D97-E5F2-4216-331C977D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5B19B-1C8E-257A-0083-2AB359A9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4B338-AD3B-4054-ED9E-98F6FBE5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3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FF09C-1F44-3E51-6D53-DB0C9872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59F9EC-6EBD-FE10-2E32-A7B50740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39F84-2DB7-A78A-784F-46747432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6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8FB9-D44D-31DD-D4B0-BAB6B431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AF92D-F964-9B10-8066-B1E7AECD2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D4C28-5A30-055A-9BEF-5BC015D9E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06561-2BD2-A9C9-F7D7-5A1EA0E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F0402-B087-371C-BD7A-7320B69B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696B9-C513-4E8A-E306-DDB1B3C5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4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C3A94-B8C4-4611-7668-673CBD4F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9479E-58B4-85EB-2287-2121C4043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7D2A7-094F-E830-E19D-E9863F89E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558EA-6DD5-DB01-6F0B-43F3D1817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0BDEE-DFB9-2682-6495-891496C4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C2F8E-41A2-6C5D-0E90-1D02414B5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04899-1A99-0A9D-79D9-D085A8B6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D5067-C089-0D63-F982-9B62CA983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A6AC4-920C-73DE-07DE-CD49E4FDF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29F831-82DF-483D-8B1F-477D7E3FC32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185E7-0E1D-19C4-F1FC-F709BEF55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B3D5-B69B-467E-697D-CC43D0653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E4F41-1C13-4F7E-A3EA-FB44E72C6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3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3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cation &amp; Hours — Seattle Japanese Garden">
            <a:extLst>
              <a:ext uri="{FF2B5EF4-FFF2-40B4-BE49-F238E27FC236}">
                <a16:creationId xmlns:a16="http://schemas.microsoft.com/office/drawing/2014/main" id="{D4CD3341-DC38-B7EF-D397-4BD7DAA3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" r="-1" b="14459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B49D2-898E-5268-D676-4492BCE6C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WELCOME TO THE SEATTLE JAPANESE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EE1A2-BBAE-8616-CCB2-75C9B0AFF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OPERATIONS &amp; SAFETY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4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08025-0A02-3251-2FE7-2FD024E4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MEDICAL EMERGENCIES</a:t>
            </a:r>
          </a:p>
        </p:txBody>
      </p:sp>
      <p:sp>
        <p:nvSpPr>
          <p:cNvPr id="71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A13A0-0AEE-29F0-A27E-D8010B4AA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lvl="1"/>
            <a:r>
              <a:rPr lang="en-US" sz="2400" b="1" dirty="0">
                <a:cs typeface="Calibri"/>
              </a:rPr>
              <a:t>Heat Stroke/Exhaustion</a:t>
            </a:r>
          </a:p>
          <a:p>
            <a:pPr lvl="1"/>
            <a:r>
              <a:rPr lang="en-US" sz="2400" b="1" dirty="0">
                <a:cs typeface="Calibri"/>
              </a:rPr>
              <a:t>Difficulty Breathing/Choking </a:t>
            </a:r>
          </a:p>
          <a:p>
            <a:pPr lvl="1"/>
            <a:r>
              <a:rPr lang="en-US" sz="2400" b="1" dirty="0">
                <a:cs typeface="Calibri"/>
              </a:rPr>
              <a:t>Loss of Consciousness</a:t>
            </a:r>
            <a:endParaRPr lang="en-US" sz="2200" b="1" dirty="0">
              <a:cs typeface="Calibri"/>
            </a:endParaRPr>
          </a:p>
          <a:p>
            <a:pPr lvl="1"/>
            <a:r>
              <a:rPr lang="en-US" sz="2200" b="1" dirty="0">
                <a:cs typeface="Calibri"/>
              </a:rPr>
              <a:t>Sprain or break</a:t>
            </a:r>
          </a:p>
          <a:p>
            <a:pPr lvl="1"/>
            <a:r>
              <a:rPr lang="en-US" sz="2200" b="1" dirty="0">
                <a:cs typeface="Calibri"/>
              </a:rPr>
              <a:t>Etc.</a:t>
            </a:r>
            <a:endParaRPr lang="en-US" sz="2400" b="1" dirty="0">
              <a:cs typeface="Calibri"/>
            </a:endParaRPr>
          </a:p>
        </p:txBody>
      </p:sp>
      <p:pic>
        <p:nvPicPr>
          <p:cNvPr id="7170" name="Picture 2" descr="Tea Ceremony — Seattle Japanese Garden">
            <a:extLst>
              <a:ext uri="{FF2B5EF4-FFF2-40B4-BE49-F238E27FC236}">
                <a16:creationId xmlns:a16="http://schemas.microsoft.com/office/drawing/2014/main" id="{8E4AE179-1573-0529-743E-67CDA071F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r="2106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7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6" name="Rectangle 820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603F2-3214-0434-F7E3-70E649E6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/>
              <a:t>EARTHQUAKE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F60EF-8AD5-BF18-A0B7-D8559DD6C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>
                <a:cs typeface="Calibri"/>
              </a:rPr>
              <a:t>Remain Calm – Assess the Situation</a:t>
            </a:r>
            <a:endParaRPr lang="en-US" sz="2000"/>
          </a:p>
          <a:p>
            <a:pPr marL="914400" lvl="1" indent="-457200"/>
            <a:r>
              <a:rPr lang="en-US" sz="2000" b="1">
                <a:cs typeface="Calibri"/>
              </a:rPr>
              <a:t>Avoid Structures</a:t>
            </a:r>
          </a:p>
          <a:p>
            <a:pPr marL="914400" lvl="1" indent="-457200"/>
            <a:r>
              <a:rPr lang="en-US" sz="2000" b="1">
                <a:cs typeface="Calibri"/>
              </a:rPr>
              <a:t>Look out for unstable trees &amp; sluffing (mudslides)</a:t>
            </a:r>
          </a:p>
          <a:p>
            <a:pPr marL="914400" lvl="1" indent="-457200"/>
            <a:r>
              <a:rPr lang="en-US" sz="2000" b="1">
                <a:cs typeface="Calibri"/>
              </a:rPr>
              <a:t>Drop, Cover, Hold </a:t>
            </a:r>
            <a:endParaRPr lang="en-US" sz="2000" b="1"/>
          </a:p>
          <a:p>
            <a:pPr marL="0" indent="0">
              <a:buNone/>
            </a:pPr>
            <a:r>
              <a:rPr lang="en-US" sz="2000">
                <a:cs typeface="Calibri"/>
              </a:rPr>
              <a:t>Proceed to Emergency Evacuation Point</a:t>
            </a:r>
          </a:p>
          <a:p>
            <a:pPr marL="914400" lvl="1" indent="-457200"/>
            <a:r>
              <a:rPr lang="en-US" sz="2000" b="1">
                <a:cs typeface="Calibri"/>
              </a:rPr>
              <a:t>Listen to instructions </a:t>
            </a:r>
          </a:p>
          <a:p>
            <a:pPr marL="914400" lvl="1" indent="-457200"/>
            <a:r>
              <a:rPr lang="en-US" sz="2000" b="1">
                <a:cs typeface="Calibri"/>
              </a:rPr>
              <a:t>Initiate your personal communication plan </a:t>
            </a:r>
          </a:p>
        </p:txBody>
      </p:sp>
      <p:sp>
        <p:nvSpPr>
          <p:cNvPr id="8208" name="Rectangle 820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 descr="Goodbye for Now! Winter Closure in 2020 — Seattle Japanese Garden">
            <a:extLst>
              <a:ext uri="{FF2B5EF4-FFF2-40B4-BE49-F238E27FC236}">
                <a16:creationId xmlns:a16="http://schemas.microsoft.com/office/drawing/2014/main" id="{9F8A8213-BED0-1D32-3812-D889D96CB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9333" y="909081"/>
            <a:ext cx="3803798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1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B2D5D-DDC3-737F-C63B-6EA0CDF4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ATTACKER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F869A-A1B2-0CB3-CFFB-31C9E4D9E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Run/Hide/Fight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Remain calm, call 911,  run, hide, fight, move to high ground, use egress points, get far and fast away, seek cover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Active Shooters are looking for motion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Cell phone use</a:t>
            </a:r>
          </a:p>
        </p:txBody>
      </p:sp>
    </p:spTree>
    <p:extLst>
      <p:ext uri="{BB962C8B-B14F-4D97-AF65-F5344CB8AC3E}">
        <p14:creationId xmlns:p14="http://schemas.microsoft.com/office/powerpoint/2010/main" val="3544914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33" name="Freeform: Shape 923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70DCC-96D5-DCC1-5F48-6A9241AAC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LET’S GO FOR A WALK</a:t>
            </a:r>
          </a:p>
        </p:txBody>
      </p:sp>
      <p:pic>
        <p:nvPicPr>
          <p:cNvPr id="9220" name="Picture 4" descr="danger garden: The Seattle Japanese Garden">
            <a:extLst>
              <a:ext uri="{FF2B5EF4-FFF2-40B4-BE49-F238E27FC236}">
                <a16:creationId xmlns:a16="http://schemas.microsoft.com/office/drawing/2014/main" id="{ABA46705-93F0-8C90-6186-594E1C65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791602"/>
            <a:ext cx="7225748" cy="527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065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attle Japanese Garden">
            <a:extLst>
              <a:ext uri="{FF2B5EF4-FFF2-40B4-BE49-F238E27FC236}">
                <a16:creationId xmlns:a16="http://schemas.microsoft.com/office/drawing/2014/main" id="{49E6C64E-9BD5-D29E-FFA0-53CC1B1BE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BCB76-C22D-C434-0AA5-23A0D982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GATEHOUSE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6ACE-A955-38AA-5C68-B1BCC1E7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1400"/>
              <a:t>Tashika Cormier – Senior Customer Service Representative</a:t>
            </a:r>
          </a:p>
          <a:p>
            <a:r>
              <a:rPr lang="en-US" sz="1400"/>
              <a:t>Johnny Townsend – Customer Service Representative</a:t>
            </a:r>
          </a:p>
          <a:p>
            <a:r>
              <a:rPr lang="en-US" sz="1400"/>
              <a:t>Kayleah Wheless – Customer Service Representative</a:t>
            </a:r>
          </a:p>
          <a:p>
            <a:r>
              <a:rPr lang="en-US" sz="1400"/>
              <a:t>Raphael Borromeo – Customer Service Representative</a:t>
            </a:r>
          </a:p>
          <a:p>
            <a:r>
              <a:rPr lang="en-US" sz="1400"/>
              <a:t>Elizabeth Duran – Customer Service Representative</a:t>
            </a:r>
          </a:p>
          <a:p>
            <a:r>
              <a:rPr lang="en-US" sz="1400"/>
              <a:t>Joshua Khan – Customer Service Representative</a:t>
            </a:r>
          </a:p>
          <a:p>
            <a:r>
              <a:rPr lang="en-US" sz="1400"/>
              <a:t>Andrew Pritzkau – Specialty Garden Coordinator</a:t>
            </a:r>
          </a:p>
          <a:p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29640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8" name="Rectangle 4107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Location &amp; Hours — Seattle Japanese Garden">
            <a:extLst>
              <a:ext uri="{FF2B5EF4-FFF2-40B4-BE49-F238E27FC236}">
                <a16:creationId xmlns:a16="http://schemas.microsoft.com/office/drawing/2014/main" id="{666A55F7-994A-2805-EAD1-A9A5BCCC2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r="3496"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10" name="Freeform: Shape 410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07" name="Freeform: Shape 410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DA9D2-5B75-8AAE-69D9-346BB93A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2800"/>
              <a:t>JAPANESE GARDEN CODE OF CONDUCT</a:t>
            </a: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BF590-9131-BFD3-E95D-2E1B810EC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No smoking or vaping</a:t>
            </a:r>
          </a:p>
          <a:p>
            <a:r>
              <a:rPr lang="en-US" sz="1700"/>
              <a:t>No food or drinks (water is acceptable)</a:t>
            </a:r>
          </a:p>
          <a:p>
            <a:r>
              <a:rPr lang="en-US" sz="1700"/>
              <a:t>No professional camera equipment or tripods</a:t>
            </a:r>
          </a:p>
          <a:p>
            <a:r>
              <a:rPr lang="en-US" sz="1700"/>
              <a:t>No formal photography</a:t>
            </a:r>
          </a:p>
          <a:p>
            <a:pPr lvl="1"/>
            <a:r>
              <a:rPr lang="en-US" sz="1700"/>
              <a:t>Including wedding, fashion, prom, etc.</a:t>
            </a:r>
          </a:p>
          <a:p>
            <a:r>
              <a:rPr lang="en-US" sz="1700"/>
              <a:t>No drones</a:t>
            </a:r>
          </a:p>
          <a:p>
            <a:r>
              <a:rPr lang="en-US" sz="1700"/>
              <a:t>Service animals only</a:t>
            </a:r>
          </a:p>
        </p:txBody>
      </p:sp>
    </p:spTree>
    <p:extLst>
      <p:ext uri="{BB962C8B-B14F-4D97-AF65-F5344CB8AC3E}">
        <p14:creationId xmlns:p14="http://schemas.microsoft.com/office/powerpoint/2010/main" val="3958221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0805-4311-D426-CED1-178C9B44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GARDEN PROPERTY</a:t>
            </a:r>
          </a:p>
        </p:txBody>
      </p:sp>
      <p:pic>
        <p:nvPicPr>
          <p:cNvPr id="4" name="Picture 2" descr="Seattle Japanese Garden Society - Garden">
            <a:extLst>
              <a:ext uri="{FF2B5EF4-FFF2-40B4-BE49-F238E27FC236}">
                <a16:creationId xmlns:a16="http://schemas.microsoft.com/office/drawing/2014/main" id="{362DC97F-B6AE-8353-1E31-3F4CAB67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4736"/>
            <a:ext cx="10625942" cy="393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97B396-046C-8A63-0045-B4FFE857175F}"/>
              </a:ext>
            </a:extLst>
          </p:cNvPr>
          <p:cNvCxnSpPr/>
          <p:nvPr/>
        </p:nvCxnSpPr>
        <p:spPr>
          <a:xfrm flipH="1">
            <a:off x="1888289" y="1752412"/>
            <a:ext cx="7263441" cy="623828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Left 6">
            <a:extLst>
              <a:ext uri="{FF2B5EF4-FFF2-40B4-BE49-F238E27FC236}">
                <a16:creationId xmlns:a16="http://schemas.microsoft.com/office/drawing/2014/main" id="{09060ACE-EAAC-613F-0B9B-4AD1201292E2}"/>
              </a:ext>
            </a:extLst>
          </p:cNvPr>
          <p:cNvSpPr/>
          <p:nvPr/>
        </p:nvSpPr>
        <p:spPr>
          <a:xfrm rot="4141741">
            <a:off x="9033907" y="1985770"/>
            <a:ext cx="618979" cy="17328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AE934CB-1C07-1A66-33FB-4D83DD45708B}"/>
              </a:ext>
            </a:extLst>
          </p:cNvPr>
          <p:cNvSpPr/>
          <p:nvPr/>
        </p:nvSpPr>
        <p:spPr>
          <a:xfrm>
            <a:off x="1980835" y="5000242"/>
            <a:ext cx="618979" cy="17328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North Arrow Clip art - Arrow png download - 1280*1280 - Free Transparent North png Download ...">
            <a:extLst>
              <a:ext uri="{FF2B5EF4-FFF2-40B4-BE49-F238E27FC236}">
                <a16:creationId xmlns:a16="http://schemas.microsoft.com/office/drawing/2014/main" id="{F35F6E59-23E8-C859-8F34-336142AC5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38209">
            <a:off x="476002" y="1756274"/>
            <a:ext cx="1736952" cy="17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302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enced in yard with trees and a house in the background&#10;&#10;AI-generated content may be incorrect.">
            <a:extLst>
              <a:ext uri="{FF2B5EF4-FFF2-40B4-BE49-F238E27FC236}">
                <a16:creationId xmlns:a16="http://schemas.microsoft.com/office/drawing/2014/main" id="{C9AAAB27-ECA3-8A31-1FF6-29C14ED96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38" y="3474188"/>
            <a:ext cx="4024916" cy="30186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92C59A-1D5C-E2E9-A3D5-32CB1C14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EMERGENCY EXITS</a:t>
            </a:r>
          </a:p>
        </p:txBody>
      </p:sp>
      <p:pic>
        <p:nvPicPr>
          <p:cNvPr id="4" name="Picture 2" descr="Free Emergency Exit Signs, Download Free Clip Art, Free Clip Art On - Free Printable No Exit ...">
            <a:extLst>
              <a:ext uri="{FF2B5EF4-FFF2-40B4-BE49-F238E27FC236}">
                <a16:creationId xmlns:a16="http://schemas.microsoft.com/office/drawing/2014/main" id="{70414D11-59C0-AB36-AAD6-88052C1D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5" y="2485030"/>
            <a:ext cx="1801008" cy="13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mergency Vehicles Only Sign - USA Traffic Signs">
            <a:extLst>
              <a:ext uri="{FF2B5EF4-FFF2-40B4-BE49-F238E27FC236}">
                <a16:creationId xmlns:a16="http://schemas.microsoft.com/office/drawing/2014/main" id="{9F23BFB8-1BF0-70B8-D454-9C0AC21A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67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570" y="1678607"/>
            <a:ext cx="1339796" cy="205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418755-6385-D47F-D5CC-D98A2508097A}"/>
              </a:ext>
            </a:extLst>
          </p:cNvPr>
          <p:cNvCxnSpPr>
            <a:cxnSpLocks/>
          </p:cNvCxnSpPr>
          <p:nvPr/>
        </p:nvCxnSpPr>
        <p:spPr>
          <a:xfrm>
            <a:off x="2115127" y="3839313"/>
            <a:ext cx="2567709" cy="9728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395C5C8-2BC9-8866-0EC9-841D3729E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233" y="4007668"/>
            <a:ext cx="4296567" cy="2485208"/>
          </a:xfrm>
          <a:prstGeom prst="rect">
            <a:avLst/>
          </a:prstGeom>
          <a:ln w="47625">
            <a:solidFill>
              <a:srgbClr val="FFFEE8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CFF084-E3A3-DE1F-FC52-339A2591DD0E}"/>
              </a:ext>
            </a:extLst>
          </p:cNvPr>
          <p:cNvCxnSpPr>
            <a:cxnSpLocks/>
          </p:cNvCxnSpPr>
          <p:nvPr/>
        </p:nvCxnSpPr>
        <p:spPr>
          <a:xfrm flipH="1">
            <a:off x="10598346" y="3578087"/>
            <a:ext cx="265035" cy="7868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613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enced in yard with trees and a house in the background&#10;&#10;AI-generated content may be incorrect.">
            <a:extLst>
              <a:ext uri="{FF2B5EF4-FFF2-40B4-BE49-F238E27FC236}">
                <a16:creationId xmlns:a16="http://schemas.microsoft.com/office/drawing/2014/main" id="{9F520000-FA18-487A-2C93-1894232DA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31" y="3675534"/>
            <a:ext cx="3458448" cy="2593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C7B2E-0C67-E74D-7296-E2374493C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NW EMERGENCY GATE ROUTE</a:t>
            </a:r>
          </a:p>
        </p:txBody>
      </p:sp>
      <p:pic>
        <p:nvPicPr>
          <p:cNvPr id="4" name="Picture 2" descr="Free Emergency Exit Signs, Download Free Clip Art, Free Clip Art On - Free Printable No Exit ...">
            <a:extLst>
              <a:ext uri="{FF2B5EF4-FFF2-40B4-BE49-F238E27FC236}">
                <a16:creationId xmlns:a16="http://schemas.microsoft.com/office/drawing/2014/main" id="{BECDBB16-9DDD-040F-1EC5-E35A4F411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5" y="2485030"/>
            <a:ext cx="1801008" cy="13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73A448F-09DE-5EAC-91F9-FB94DCBF3B7E}"/>
              </a:ext>
            </a:extLst>
          </p:cNvPr>
          <p:cNvCxnSpPr>
            <a:cxnSpLocks/>
          </p:cNvCxnSpPr>
          <p:nvPr/>
        </p:nvCxnSpPr>
        <p:spPr>
          <a:xfrm>
            <a:off x="1978103" y="3839313"/>
            <a:ext cx="2313669" cy="9635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grass, outdoor, tree, building&#10;&#10;Description automatically generated">
            <a:extLst>
              <a:ext uri="{FF2B5EF4-FFF2-40B4-BE49-F238E27FC236}">
                <a16:creationId xmlns:a16="http://schemas.microsoft.com/office/drawing/2014/main" id="{23717186-7606-6787-1F20-6DFAD58BC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14" y="4063600"/>
            <a:ext cx="1512168" cy="2429275"/>
          </a:xfrm>
          <a:prstGeom prst="rect">
            <a:avLst/>
          </a:prstGeom>
          <a:ln>
            <a:solidFill>
              <a:srgbClr val="FFFEE8"/>
            </a:solidFill>
          </a:ln>
        </p:spPr>
      </p:pic>
      <p:pic>
        <p:nvPicPr>
          <p:cNvPr id="7" name="Picture 6" descr="A picture containing tree, outdoor, ground, grass&#10;&#10;Description automatically generated">
            <a:extLst>
              <a:ext uri="{FF2B5EF4-FFF2-40B4-BE49-F238E27FC236}">
                <a16:creationId xmlns:a16="http://schemas.microsoft.com/office/drawing/2014/main" id="{CF2F0AB1-90FF-3667-293D-E34CC31EFF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r="12581"/>
          <a:stretch/>
        </p:blipFill>
        <p:spPr>
          <a:xfrm>
            <a:off x="6044980" y="1964875"/>
            <a:ext cx="2710834" cy="1987446"/>
          </a:xfrm>
          <a:prstGeom prst="rect">
            <a:avLst/>
          </a:prstGeom>
          <a:ln>
            <a:solidFill>
              <a:srgbClr val="FFFEE8"/>
            </a:solidFill>
          </a:ln>
        </p:spPr>
      </p:pic>
      <p:pic>
        <p:nvPicPr>
          <p:cNvPr id="8" name="Picture 7" descr="A dirt path through a forest&#10;&#10;Description automatically generated with low confidence">
            <a:extLst>
              <a:ext uri="{FF2B5EF4-FFF2-40B4-BE49-F238E27FC236}">
                <a16:creationId xmlns:a16="http://schemas.microsoft.com/office/drawing/2014/main" id="{31BE15E2-FEBF-5E65-0EA3-CE1B3CCB6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526" y="1187599"/>
            <a:ext cx="3023538" cy="2803223"/>
          </a:xfrm>
          <a:prstGeom prst="rect">
            <a:avLst/>
          </a:prstGeom>
          <a:ln>
            <a:solidFill>
              <a:srgbClr val="FFFEE8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F48E3A-36AC-64B4-AE30-7A67CF4B3CEE}"/>
              </a:ext>
            </a:extLst>
          </p:cNvPr>
          <p:cNvCxnSpPr>
            <a:cxnSpLocks/>
          </p:cNvCxnSpPr>
          <p:nvPr/>
        </p:nvCxnSpPr>
        <p:spPr>
          <a:xfrm flipV="1">
            <a:off x="9548261" y="2143506"/>
            <a:ext cx="1050085" cy="24131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0B400C-4926-E31E-EABD-A2B39B953780}"/>
              </a:ext>
            </a:extLst>
          </p:cNvPr>
          <p:cNvCxnSpPr>
            <a:cxnSpLocks/>
          </p:cNvCxnSpPr>
          <p:nvPr/>
        </p:nvCxnSpPr>
        <p:spPr>
          <a:xfrm flipH="1" flipV="1">
            <a:off x="6737684" y="2794400"/>
            <a:ext cx="2018130" cy="17622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267538-6735-51ED-07D2-52D372BE18A2}"/>
              </a:ext>
            </a:extLst>
          </p:cNvPr>
          <p:cNvCxnSpPr>
            <a:cxnSpLocks/>
          </p:cNvCxnSpPr>
          <p:nvPr/>
        </p:nvCxnSpPr>
        <p:spPr>
          <a:xfrm>
            <a:off x="5890220" y="5116703"/>
            <a:ext cx="272439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420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36E22-FAC9-970A-8D02-CB5BF557D4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23" b="1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DB132-6F7C-898B-987F-1FEB7DF3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EVACUATION ROUTE</a:t>
            </a:r>
            <a:br>
              <a:rPr lang="en-US" sz="3600" dirty="0"/>
            </a:br>
            <a:r>
              <a:rPr lang="en-US" sz="3600" dirty="0"/>
              <a:t>&amp; MEETING POINT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020E0-907B-3E85-2B1E-8B32032FB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Washington Park Restrooms</a:t>
            </a:r>
          </a:p>
          <a:p>
            <a:pPr lvl="1"/>
            <a:r>
              <a:rPr lang="en-US" sz="1600" dirty="0"/>
              <a:t>Located near the Playfield</a:t>
            </a:r>
          </a:p>
          <a:p>
            <a:r>
              <a:rPr lang="en-US" sz="2000" dirty="0"/>
              <a:t>Gather information &amp; check in with SPR staff</a:t>
            </a:r>
          </a:p>
        </p:txBody>
      </p:sp>
      <p:pic>
        <p:nvPicPr>
          <p:cNvPr id="5" name="Picture 4" descr="North Arrow Clip art - Arrow png download - 1280*1280 - Free Transparent North png Download ...">
            <a:extLst>
              <a:ext uri="{FF2B5EF4-FFF2-40B4-BE49-F238E27FC236}">
                <a16:creationId xmlns:a16="http://schemas.microsoft.com/office/drawing/2014/main" id="{504A5B6E-3344-4438-0729-21BE5689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3870">
            <a:off x="9504918" y="872565"/>
            <a:ext cx="1736952" cy="17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000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F67B-34B9-3A55-3B6A-0D9C34E5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TO CALL &amp; WHEN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B4D1163-4D9C-0D44-42CA-94993FFD6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818262"/>
              </p:ext>
            </p:extLst>
          </p:nvPr>
        </p:nvGraphicFramePr>
        <p:xfrm>
          <a:off x="392042" y="1594309"/>
          <a:ext cx="11380858" cy="4155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9390">
                  <a:extLst>
                    <a:ext uri="{9D8B030D-6E8A-4147-A177-3AD203B41FA5}">
                      <a16:colId xmlns:a16="http://schemas.microsoft.com/office/drawing/2014/main" val="717346925"/>
                    </a:ext>
                  </a:extLst>
                </a:gridCol>
                <a:gridCol w="2323527">
                  <a:extLst>
                    <a:ext uri="{9D8B030D-6E8A-4147-A177-3AD203B41FA5}">
                      <a16:colId xmlns:a16="http://schemas.microsoft.com/office/drawing/2014/main" val="2050243584"/>
                    </a:ext>
                  </a:extLst>
                </a:gridCol>
                <a:gridCol w="3157941">
                  <a:extLst>
                    <a:ext uri="{9D8B030D-6E8A-4147-A177-3AD203B41FA5}">
                      <a16:colId xmlns:a16="http://schemas.microsoft.com/office/drawing/2014/main" val="576418527"/>
                    </a:ext>
                  </a:extLst>
                </a:gridCol>
              </a:tblGrid>
              <a:tr h="65983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Situation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PHONE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9-1-1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Walkie Talkie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Cashiers / Gardeners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021440"/>
                  </a:ext>
                </a:extLst>
              </a:tr>
              <a:tr h="659830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Medical/Fire/Police Emergency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Secondary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725148"/>
                  </a:ext>
                </a:extLst>
              </a:tr>
              <a:tr h="659830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Missing Person (within the park)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326369"/>
                  </a:ext>
                </a:extLst>
              </a:tr>
              <a:tr h="6507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Someone Fell into the Pond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910387"/>
                  </a:ext>
                </a:extLst>
              </a:tr>
              <a:tr h="6507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Fallen Tree/Branch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325649"/>
                  </a:ext>
                </a:extLst>
              </a:tr>
              <a:tr h="650791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Broken Step/Bench/Statue/etc.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791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68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6117D-C453-45FE-BB5C-194FE894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/>
              <a:t>THE GO BAG</a:t>
            </a:r>
          </a:p>
        </p:txBody>
      </p:sp>
      <p:pic>
        <p:nvPicPr>
          <p:cNvPr id="6146" name="Picture 2" descr="5/11 -- Family Saturday May: Koi Day — Seattle Japanese Garden">
            <a:extLst>
              <a:ext uri="{FF2B5EF4-FFF2-40B4-BE49-F238E27FC236}">
                <a16:creationId xmlns:a16="http://schemas.microsoft.com/office/drawing/2014/main" id="{A9A5A59B-F9EF-8DD2-BEF8-097B8F44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20812" b="1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949EB-3DE5-D652-54B7-C3C0B6243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en-US" sz="1800" dirty="0"/>
              <a:t>Basic First Aid</a:t>
            </a:r>
          </a:p>
          <a:p>
            <a:pPr lvl="1"/>
            <a:r>
              <a:rPr lang="en-US" sz="1800" dirty="0"/>
              <a:t>Aid for small injuries like bumps, scraps, etc.</a:t>
            </a:r>
          </a:p>
          <a:p>
            <a:pPr lvl="1"/>
            <a:r>
              <a:rPr lang="en-US" sz="1800" dirty="0"/>
              <a:t>Assess injury &amp; contact SPR staff if need</a:t>
            </a:r>
          </a:p>
          <a:p>
            <a:pPr lvl="1"/>
            <a:r>
              <a:rPr lang="en-US" sz="1800" dirty="0"/>
              <a:t>Ice packs located in gatehouse</a:t>
            </a:r>
          </a:p>
          <a:p>
            <a:r>
              <a:rPr lang="en-US" sz="1800" dirty="0"/>
              <a:t>Walkie Talkie</a:t>
            </a:r>
          </a:p>
          <a:p>
            <a:pPr lvl="1"/>
            <a:r>
              <a:rPr lang="en-US" sz="1800" dirty="0"/>
              <a:t>Access to gatehouse staff</a:t>
            </a:r>
          </a:p>
          <a:p>
            <a:r>
              <a:rPr lang="en-US" sz="1800" dirty="0"/>
              <a:t>Emergency Numbers</a:t>
            </a:r>
          </a:p>
        </p:txBody>
      </p:sp>
    </p:spTree>
    <p:extLst>
      <p:ext uri="{BB962C8B-B14F-4D97-AF65-F5344CB8AC3E}">
        <p14:creationId xmlns:p14="http://schemas.microsoft.com/office/powerpoint/2010/main" val="2687072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320</Words>
  <Application>Microsoft Office PowerPoint</Application>
  <PresentationFormat>Widescreen</PresentationFormat>
  <Paragraphs>71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Arial Black</vt:lpstr>
      <vt:lpstr>Calibri</vt:lpstr>
      <vt:lpstr>Office Theme</vt:lpstr>
      <vt:lpstr>WELCOME TO THE SEATTLE JAPANESE GARDEN</vt:lpstr>
      <vt:lpstr>GATEHOUSE STAFF</vt:lpstr>
      <vt:lpstr>JAPANESE GARDEN CODE OF CONDUCT</vt:lpstr>
      <vt:lpstr>THE GARDEN PROPERTY</vt:lpstr>
      <vt:lpstr>EMERGENCY EXITS</vt:lpstr>
      <vt:lpstr>NW EMERGENCY GATE ROUTE</vt:lpstr>
      <vt:lpstr>EVACUATION ROUTE &amp; MEETING POINT</vt:lpstr>
      <vt:lpstr>WHO TO CALL &amp; WHEN</vt:lpstr>
      <vt:lpstr>THE GO BAG</vt:lpstr>
      <vt:lpstr>MEDICAL EMERGENCIES</vt:lpstr>
      <vt:lpstr>EARTHQUAKE</vt:lpstr>
      <vt:lpstr>ACTIVE ATTACKER</vt:lpstr>
      <vt:lpstr>LET’S GO FOR A WALK</vt:lpstr>
    </vt:vector>
  </TitlesOfParts>
  <Company>City of Seattle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Pritzkau, Andrew</dc:creator>
  <cp:lastModifiedBy>Pritzkau, Andrew</cp:lastModifiedBy>
  <cp:revision>1</cp:revision>
  <dcterms:created xsi:type="dcterms:W3CDTF">2025-03-17T18:58:53Z</dcterms:created>
  <dcterms:modified xsi:type="dcterms:W3CDTF">2025-03-18T22:35:33Z</dcterms:modified>
</cp:coreProperties>
</file>