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75" r:id="rId2"/>
    <p:sldId id="274" r:id="rId3"/>
    <p:sldId id="257" r:id="rId4"/>
    <p:sldId id="258" r:id="rId5"/>
    <p:sldId id="259" r:id="rId6"/>
    <p:sldId id="260" r:id="rId7"/>
    <p:sldId id="261" r:id="rId8"/>
    <p:sldId id="277" r:id="rId9"/>
    <p:sldId id="262" r:id="rId10"/>
    <p:sldId id="264" r:id="rId11"/>
    <p:sldId id="265" r:id="rId12"/>
    <p:sldId id="266" r:id="rId13"/>
    <p:sldId id="267" r:id="rId14"/>
    <p:sldId id="268" r:id="rId15"/>
    <p:sldId id="269" r:id="rId16"/>
    <p:sldId id="276" r:id="rId17"/>
    <p:sldId id="270" r:id="rId18"/>
    <p:sldId id="271" r:id="rId19"/>
    <p:sldId id="272" r:id="rId20"/>
    <p:sldId id="273"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p:cViewPr varScale="1">
        <p:scale>
          <a:sx n="117" d="100"/>
          <a:sy n="117" d="100"/>
        </p:scale>
        <p:origin x="1928" y="16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77906F8-CAF1-5C4A-BBEC-2274232801E0}" type="datetimeFigureOut">
              <a:rPr lang="en-US" smtClean="0"/>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3635172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906F8-CAF1-5C4A-BBEC-2274232801E0}" type="datetimeFigureOut">
              <a:rPr lang="en-US" smtClean="0"/>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18606918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906F8-CAF1-5C4A-BBEC-2274232801E0}" type="datetimeFigureOut">
              <a:rPr lang="en-US" smtClean="0"/>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31802102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7906F8-CAF1-5C4A-BBEC-2274232801E0}" type="datetimeFigureOut">
              <a:rPr lang="en-US" smtClean="0"/>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21472664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77906F8-CAF1-5C4A-BBEC-2274232801E0}" type="datetimeFigureOut">
              <a:rPr lang="en-US" smtClean="0"/>
              <a:t>4/30/23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3874772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77906F8-CAF1-5C4A-BBEC-2274232801E0}" type="datetimeFigureOut">
              <a:rPr lang="en-US" smtClean="0"/>
              <a:t>4/30/23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30393095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77906F8-CAF1-5C4A-BBEC-2274232801E0}" type="datetimeFigureOut">
              <a:rPr lang="en-US" smtClean="0"/>
              <a:t>4/30/23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2901672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77906F8-CAF1-5C4A-BBEC-2274232801E0}" type="datetimeFigureOut">
              <a:rPr lang="en-US" smtClean="0"/>
              <a:t>4/30/23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2725494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7906F8-CAF1-5C4A-BBEC-2274232801E0}" type="datetimeFigureOut">
              <a:rPr lang="en-US" smtClean="0"/>
              <a:t>4/30/23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3990464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7906F8-CAF1-5C4A-BBEC-2274232801E0}" type="datetimeFigureOut">
              <a:rPr lang="en-US" smtClean="0"/>
              <a:t>4/30/23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484166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77906F8-CAF1-5C4A-BBEC-2274232801E0}" type="datetimeFigureOut">
              <a:rPr lang="en-US" smtClean="0"/>
              <a:t>4/30/23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6725B0-CF4F-9347-8D4D-4A295105389C}" type="slidenum">
              <a:rPr lang="en-US" smtClean="0"/>
              <a:t>‹#›</a:t>
            </a:fld>
            <a:endParaRPr lang="en-US"/>
          </a:p>
        </p:txBody>
      </p:sp>
    </p:spTree>
    <p:extLst>
      <p:ext uri="{BB962C8B-B14F-4D97-AF65-F5344CB8AC3E}">
        <p14:creationId xmlns:p14="http://schemas.microsoft.com/office/powerpoint/2010/main" val="2143227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7906F8-CAF1-5C4A-BBEC-2274232801E0}" type="datetimeFigureOut">
              <a:rPr lang="en-US" smtClean="0"/>
              <a:t>4/30/23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6725B0-CF4F-9347-8D4D-4A295105389C}" type="slidenum">
              <a:rPr lang="en-US" smtClean="0"/>
              <a:t>‹#›</a:t>
            </a:fld>
            <a:endParaRPr lang="en-US"/>
          </a:p>
        </p:txBody>
      </p:sp>
    </p:spTree>
    <p:extLst>
      <p:ext uri="{BB962C8B-B14F-4D97-AF65-F5344CB8AC3E}">
        <p14:creationId xmlns:p14="http://schemas.microsoft.com/office/powerpoint/2010/main" val="36785413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EF7D9C-41B4-A482-4853-05A38092A4DF}"/>
              </a:ext>
            </a:extLst>
          </p:cNvPr>
          <p:cNvPicPr>
            <a:picLocks noChangeAspect="1"/>
          </p:cNvPicPr>
          <p:nvPr/>
        </p:nvPicPr>
        <p:blipFill>
          <a:blip r:embed="rId2"/>
          <a:stretch>
            <a:fillRect/>
          </a:stretch>
        </p:blipFill>
        <p:spPr>
          <a:xfrm>
            <a:off x="0" y="1507954"/>
            <a:ext cx="9144000" cy="3842092"/>
          </a:xfrm>
          <a:prstGeom prst="rect">
            <a:avLst/>
          </a:prstGeom>
        </p:spPr>
      </p:pic>
      <p:pic>
        <p:nvPicPr>
          <p:cNvPr id="9" name="Picture 8">
            <a:extLst>
              <a:ext uri="{FF2B5EF4-FFF2-40B4-BE49-F238E27FC236}">
                <a16:creationId xmlns:a16="http://schemas.microsoft.com/office/drawing/2014/main" id="{EF631EAA-55D2-DB5F-0701-0B620E477E2D}"/>
              </a:ext>
            </a:extLst>
          </p:cNvPr>
          <p:cNvPicPr>
            <a:picLocks noChangeAspect="1"/>
          </p:cNvPicPr>
          <p:nvPr/>
        </p:nvPicPr>
        <p:blipFill>
          <a:blip r:embed="rId3"/>
          <a:stretch>
            <a:fillRect/>
          </a:stretch>
        </p:blipFill>
        <p:spPr>
          <a:xfrm>
            <a:off x="2590800" y="459014"/>
            <a:ext cx="3962400" cy="736600"/>
          </a:xfrm>
          <a:prstGeom prst="rect">
            <a:avLst/>
          </a:prstGeom>
        </p:spPr>
      </p:pic>
    </p:spTree>
    <p:extLst>
      <p:ext uri="{BB962C8B-B14F-4D97-AF65-F5344CB8AC3E}">
        <p14:creationId xmlns:p14="http://schemas.microsoft.com/office/powerpoint/2010/main" val="7994459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C9A600-8E74-5DEF-559F-058EB3CC7526}"/>
              </a:ext>
            </a:extLst>
          </p:cNvPr>
          <p:cNvPicPr>
            <a:picLocks noChangeAspect="1"/>
          </p:cNvPicPr>
          <p:nvPr/>
        </p:nvPicPr>
        <p:blipFill>
          <a:blip r:embed="rId2"/>
          <a:stretch>
            <a:fillRect/>
          </a:stretch>
        </p:blipFill>
        <p:spPr>
          <a:xfrm>
            <a:off x="685800" y="653143"/>
            <a:ext cx="7772400" cy="5181600"/>
          </a:xfrm>
          <a:prstGeom prst="rect">
            <a:avLst/>
          </a:prstGeom>
        </p:spPr>
      </p:pic>
    </p:spTree>
    <p:extLst>
      <p:ext uri="{BB962C8B-B14F-4D97-AF65-F5344CB8AC3E}">
        <p14:creationId xmlns:p14="http://schemas.microsoft.com/office/powerpoint/2010/main" val="1780007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9DA8E-4B9E-8258-5196-5DE32ADC76A8}"/>
              </a:ext>
            </a:extLst>
          </p:cNvPr>
          <p:cNvPicPr>
            <a:picLocks noChangeAspect="1"/>
          </p:cNvPicPr>
          <p:nvPr/>
        </p:nvPicPr>
        <p:blipFill>
          <a:blip r:embed="rId2"/>
          <a:stretch>
            <a:fillRect/>
          </a:stretch>
        </p:blipFill>
        <p:spPr>
          <a:xfrm>
            <a:off x="816428" y="598714"/>
            <a:ext cx="7772400" cy="5181600"/>
          </a:xfrm>
          <a:prstGeom prst="rect">
            <a:avLst/>
          </a:prstGeom>
        </p:spPr>
      </p:pic>
    </p:spTree>
    <p:extLst>
      <p:ext uri="{BB962C8B-B14F-4D97-AF65-F5344CB8AC3E}">
        <p14:creationId xmlns:p14="http://schemas.microsoft.com/office/powerpoint/2010/main" val="38645045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73FFC-C9E2-F0BB-6176-BD4D4FB82A49}"/>
              </a:ext>
            </a:extLst>
          </p:cNvPr>
          <p:cNvPicPr>
            <a:picLocks noChangeAspect="1"/>
          </p:cNvPicPr>
          <p:nvPr/>
        </p:nvPicPr>
        <p:blipFill>
          <a:blip r:embed="rId2"/>
          <a:stretch>
            <a:fillRect/>
          </a:stretch>
        </p:blipFill>
        <p:spPr>
          <a:xfrm>
            <a:off x="797970" y="373931"/>
            <a:ext cx="7772400" cy="6110138"/>
          </a:xfrm>
          <a:prstGeom prst="rect">
            <a:avLst/>
          </a:prstGeom>
        </p:spPr>
      </p:pic>
    </p:spTree>
    <p:extLst>
      <p:ext uri="{BB962C8B-B14F-4D97-AF65-F5344CB8AC3E}">
        <p14:creationId xmlns:p14="http://schemas.microsoft.com/office/powerpoint/2010/main" val="2560589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AD2B87BA-2D89-8F01-C3BD-4423FF0626C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95763" y="555172"/>
            <a:ext cx="7552474" cy="5584371"/>
          </a:xfrm>
          <a:prstGeom prst="rect">
            <a:avLst/>
          </a:prstGeom>
        </p:spPr>
      </p:pic>
    </p:spTree>
    <p:extLst>
      <p:ext uri="{BB962C8B-B14F-4D97-AF65-F5344CB8AC3E}">
        <p14:creationId xmlns:p14="http://schemas.microsoft.com/office/powerpoint/2010/main" val="3785397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outdoor, tree, grass, ground&#10;&#10;Description automatically generated">
            <a:extLst>
              <a:ext uri="{FF2B5EF4-FFF2-40B4-BE49-F238E27FC236}">
                <a16:creationId xmlns:a16="http://schemas.microsoft.com/office/drawing/2014/main" id="{2CEAF14C-F56B-2D08-E645-87C02E9450A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03664" y="182323"/>
            <a:ext cx="4867250" cy="6493353"/>
          </a:xfrm>
          <a:prstGeom prst="rect">
            <a:avLst/>
          </a:prstGeom>
        </p:spPr>
      </p:pic>
      <p:sp>
        <p:nvSpPr>
          <p:cNvPr id="3" name="TextBox 2">
            <a:extLst>
              <a:ext uri="{FF2B5EF4-FFF2-40B4-BE49-F238E27FC236}">
                <a16:creationId xmlns:a16="http://schemas.microsoft.com/office/drawing/2014/main" id="{F53FAE3D-265B-5A8A-BE7D-BAA36C17A400}"/>
              </a:ext>
            </a:extLst>
          </p:cNvPr>
          <p:cNvSpPr txBox="1"/>
          <p:nvPr/>
        </p:nvSpPr>
        <p:spPr>
          <a:xfrm>
            <a:off x="7097486" y="2579915"/>
            <a:ext cx="1694631" cy="369332"/>
          </a:xfrm>
          <a:prstGeom prst="rect">
            <a:avLst/>
          </a:prstGeom>
          <a:noFill/>
        </p:spPr>
        <p:txBody>
          <a:bodyPr wrap="none" rtlCol="0">
            <a:spAutoFit/>
          </a:bodyPr>
          <a:lstStyle/>
          <a:p>
            <a:r>
              <a:rPr lang="en-US" dirty="0"/>
              <a:t>November 2021</a:t>
            </a:r>
          </a:p>
        </p:txBody>
      </p:sp>
    </p:spTree>
    <p:extLst>
      <p:ext uri="{BB962C8B-B14F-4D97-AF65-F5344CB8AC3E}">
        <p14:creationId xmlns:p14="http://schemas.microsoft.com/office/powerpoint/2010/main" val="38180757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ree, outdoor, sky, plant&#10;&#10;Description automatically generated">
            <a:extLst>
              <a:ext uri="{FF2B5EF4-FFF2-40B4-BE49-F238E27FC236}">
                <a16:creationId xmlns:a16="http://schemas.microsoft.com/office/drawing/2014/main" id="{A5700CD4-3291-96B8-B6CD-4459A52283F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094014" y="952501"/>
            <a:ext cx="6749142" cy="5061857"/>
          </a:xfrm>
          <a:prstGeom prst="rect">
            <a:avLst/>
          </a:prstGeom>
        </p:spPr>
      </p:pic>
      <p:sp>
        <p:nvSpPr>
          <p:cNvPr id="3" name="TextBox 2">
            <a:extLst>
              <a:ext uri="{FF2B5EF4-FFF2-40B4-BE49-F238E27FC236}">
                <a16:creationId xmlns:a16="http://schemas.microsoft.com/office/drawing/2014/main" id="{E9B763A3-F94A-DBFC-1CD2-C517C3A46225}"/>
              </a:ext>
            </a:extLst>
          </p:cNvPr>
          <p:cNvSpPr txBox="1"/>
          <p:nvPr/>
        </p:nvSpPr>
        <p:spPr>
          <a:xfrm>
            <a:off x="7630886" y="3058886"/>
            <a:ext cx="1173655" cy="646331"/>
          </a:xfrm>
          <a:prstGeom prst="rect">
            <a:avLst/>
          </a:prstGeom>
          <a:noFill/>
        </p:spPr>
        <p:txBody>
          <a:bodyPr wrap="none" rtlCol="0">
            <a:spAutoFit/>
          </a:bodyPr>
          <a:lstStyle/>
          <a:p>
            <a:r>
              <a:rPr lang="en-US" dirty="0"/>
              <a:t>November</a:t>
            </a:r>
          </a:p>
          <a:p>
            <a:r>
              <a:rPr lang="en-US" dirty="0"/>
              <a:t>2022</a:t>
            </a:r>
          </a:p>
        </p:txBody>
      </p:sp>
    </p:spTree>
    <p:extLst>
      <p:ext uri="{BB962C8B-B14F-4D97-AF65-F5344CB8AC3E}">
        <p14:creationId xmlns:p14="http://schemas.microsoft.com/office/powerpoint/2010/main" val="6779379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1E8F52A-8A43-B385-5995-BE5E2576295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708797" y="4870948"/>
            <a:ext cx="1374194" cy="1910170"/>
          </a:xfrm>
          <a:prstGeom prst="rect">
            <a:avLst/>
          </a:prstGeom>
          <a:ln>
            <a:solidFill>
              <a:schemeClr val="tx1"/>
            </a:solidFill>
          </a:ln>
        </p:spPr>
      </p:pic>
      <p:pic>
        <p:nvPicPr>
          <p:cNvPr id="7" name="Picture 6">
            <a:extLst>
              <a:ext uri="{FF2B5EF4-FFF2-40B4-BE49-F238E27FC236}">
                <a16:creationId xmlns:a16="http://schemas.microsoft.com/office/drawing/2014/main" id="{32386732-C62D-0E51-3D85-DFE527BC84DF}"/>
              </a:ext>
            </a:extLst>
          </p:cNvPr>
          <p:cNvPicPr>
            <a:picLocks noChangeAspect="1"/>
          </p:cNvPicPr>
          <p:nvPr/>
        </p:nvPicPr>
        <p:blipFill>
          <a:blip r:embed="rId3"/>
          <a:stretch>
            <a:fillRect/>
          </a:stretch>
        </p:blipFill>
        <p:spPr>
          <a:xfrm>
            <a:off x="4151725" y="272153"/>
            <a:ext cx="4094361" cy="4138386"/>
          </a:xfrm>
          <a:prstGeom prst="rect">
            <a:avLst/>
          </a:prstGeom>
        </p:spPr>
      </p:pic>
      <p:pic>
        <p:nvPicPr>
          <p:cNvPr id="8" name="Picture 7">
            <a:extLst>
              <a:ext uri="{FF2B5EF4-FFF2-40B4-BE49-F238E27FC236}">
                <a16:creationId xmlns:a16="http://schemas.microsoft.com/office/drawing/2014/main" id="{EAA57473-C984-302B-C013-621FD5247109}"/>
              </a:ext>
            </a:extLst>
          </p:cNvPr>
          <p:cNvPicPr>
            <a:picLocks noChangeAspect="1"/>
          </p:cNvPicPr>
          <p:nvPr/>
        </p:nvPicPr>
        <p:blipFill>
          <a:blip r:embed="rId4"/>
          <a:stretch>
            <a:fillRect/>
          </a:stretch>
        </p:blipFill>
        <p:spPr>
          <a:xfrm>
            <a:off x="5082991" y="4332311"/>
            <a:ext cx="3833866" cy="2525689"/>
          </a:xfrm>
          <a:prstGeom prst="rect">
            <a:avLst/>
          </a:prstGeom>
        </p:spPr>
      </p:pic>
      <p:pic>
        <p:nvPicPr>
          <p:cNvPr id="5" name="Picture 4">
            <a:extLst>
              <a:ext uri="{FF2B5EF4-FFF2-40B4-BE49-F238E27FC236}">
                <a16:creationId xmlns:a16="http://schemas.microsoft.com/office/drawing/2014/main" id="{714A2F55-BCD6-5B94-FEFB-9B50D4B6B53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10165" y="4227815"/>
            <a:ext cx="1613796" cy="2168980"/>
          </a:xfrm>
          <a:prstGeom prst="rect">
            <a:avLst/>
          </a:prstGeom>
          <a:ln>
            <a:solidFill>
              <a:schemeClr val="tx1"/>
            </a:solidFill>
          </a:ln>
        </p:spPr>
      </p:pic>
      <p:pic>
        <p:nvPicPr>
          <p:cNvPr id="3" name="Picture 2">
            <a:extLst>
              <a:ext uri="{FF2B5EF4-FFF2-40B4-BE49-F238E27FC236}">
                <a16:creationId xmlns:a16="http://schemas.microsoft.com/office/drawing/2014/main" id="{19909AAB-A1E0-E2CC-7FAF-8D1C0B66DD0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2231009" y="3502117"/>
            <a:ext cx="1800258" cy="2380341"/>
          </a:xfrm>
          <a:prstGeom prst="rect">
            <a:avLst/>
          </a:prstGeom>
          <a:ln>
            <a:solidFill>
              <a:schemeClr val="tx1"/>
            </a:solidFill>
          </a:ln>
        </p:spPr>
      </p:pic>
      <p:pic>
        <p:nvPicPr>
          <p:cNvPr id="4" name="Picture 3">
            <a:extLst>
              <a:ext uri="{FF2B5EF4-FFF2-40B4-BE49-F238E27FC236}">
                <a16:creationId xmlns:a16="http://schemas.microsoft.com/office/drawing/2014/main" id="{16BD4FD4-2894-11E7-8D48-BBFF083D7DD0}"/>
              </a:ext>
            </a:extLst>
          </p:cNvPr>
          <p:cNvPicPr>
            <a:picLocks noChangeAspect="1"/>
          </p:cNvPicPr>
          <p:nvPr/>
        </p:nvPicPr>
        <p:blipFill>
          <a:blip r:embed="rId7"/>
          <a:stretch>
            <a:fillRect/>
          </a:stretch>
        </p:blipFill>
        <p:spPr>
          <a:xfrm>
            <a:off x="1449804" y="2483364"/>
            <a:ext cx="2182495" cy="2828941"/>
          </a:xfrm>
          <a:prstGeom prst="rect">
            <a:avLst/>
          </a:prstGeom>
          <a:ln>
            <a:solidFill>
              <a:schemeClr val="tx1"/>
            </a:solidFill>
          </a:ln>
        </p:spPr>
      </p:pic>
      <p:pic>
        <p:nvPicPr>
          <p:cNvPr id="2" name="Picture 1">
            <a:extLst>
              <a:ext uri="{FF2B5EF4-FFF2-40B4-BE49-F238E27FC236}">
                <a16:creationId xmlns:a16="http://schemas.microsoft.com/office/drawing/2014/main" id="{9FD153BE-E9EC-E111-69B7-67C9BF808C02}"/>
              </a:ext>
            </a:extLst>
          </p:cNvPr>
          <p:cNvPicPr>
            <a:picLocks noChangeAspect="1"/>
          </p:cNvPicPr>
          <p:nvPr/>
        </p:nvPicPr>
        <p:blipFill>
          <a:blip r:embed="rId8"/>
          <a:stretch>
            <a:fillRect/>
          </a:stretch>
        </p:blipFill>
        <p:spPr>
          <a:xfrm>
            <a:off x="68697" y="169203"/>
            <a:ext cx="3283579" cy="4344287"/>
          </a:xfrm>
          <a:prstGeom prst="rect">
            <a:avLst/>
          </a:prstGeom>
          <a:ln>
            <a:solidFill>
              <a:schemeClr val="tx1"/>
            </a:solidFill>
          </a:ln>
        </p:spPr>
      </p:pic>
    </p:spTree>
    <p:extLst>
      <p:ext uri="{BB962C8B-B14F-4D97-AF65-F5344CB8AC3E}">
        <p14:creationId xmlns:p14="http://schemas.microsoft.com/office/powerpoint/2010/main" val="1591804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several&#10;&#10;Description automatically generated">
            <a:extLst>
              <a:ext uri="{FF2B5EF4-FFF2-40B4-BE49-F238E27FC236}">
                <a16:creationId xmlns:a16="http://schemas.microsoft.com/office/drawing/2014/main" id="{2E70ADCD-DB48-73A3-1A26-5869EBB431C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1117599" y="968829"/>
            <a:ext cx="6560456" cy="4920342"/>
          </a:xfrm>
          <a:prstGeom prst="rect">
            <a:avLst/>
          </a:prstGeom>
        </p:spPr>
      </p:pic>
    </p:spTree>
    <p:extLst>
      <p:ext uri="{BB962C8B-B14F-4D97-AF65-F5344CB8AC3E}">
        <p14:creationId xmlns:p14="http://schemas.microsoft.com/office/powerpoint/2010/main" val="3610595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succulent garden&#10;&#10;Description automatically generated with low confidence">
            <a:extLst>
              <a:ext uri="{FF2B5EF4-FFF2-40B4-BE49-F238E27FC236}">
                <a16:creationId xmlns:a16="http://schemas.microsoft.com/office/drawing/2014/main" id="{D65B4B4D-D480-FCAE-095E-9F1516B4D7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6424" y="1095829"/>
            <a:ext cx="3098800" cy="3098800"/>
          </a:xfrm>
          <a:prstGeom prst="rect">
            <a:avLst/>
          </a:prstGeom>
        </p:spPr>
      </p:pic>
      <p:pic>
        <p:nvPicPr>
          <p:cNvPr id="3" name="Picture 2" descr="A picture containing indoor, window, several&#10;&#10;Description automatically generated">
            <a:extLst>
              <a:ext uri="{FF2B5EF4-FFF2-40B4-BE49-F238E27FC236}">
                <a16:creationId xmlns:a16="http://schemas.microsoft.com/office/drawing/2014/main" id="{48C1766C-0FE1-5D54-E172-B21E220EE1D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5224" y="0"/>
            <a:ext cx="2964180" cy="3952240"/>
          </a:xfrm>
          <a:prstGeom prst="rect">
            <a:avLst/>
          </a:prstGeom>
        </p:spPr>
      </p:pic>
      <p:pic>
        <p:nvPicPr>
          <p:cNvPr id="4" name="Picture 3" descr="A picture containing plant&#10;&#10;Description automatically generated">
            <a:extLst>
              <a:ext uri="{FF2B5EF4-FFF2-40B4-BE49-F238E27FC236}">
                <a16:creationId xmlns:a16="http://schemas.microsoft.com/office/drawing/2014/main" id="{A26340D7-E39B-607D-0658-43D66F6033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324430" y="3170374"/>
            <a:ext cx="4199255" cy="3148965"/>
          </a:xfrm>
          <a:prstGeom prst="rect">
            <a:avLst/>
          </a:prstGeom>
        </p:spPr>
      </p:pic>
    </p:spTree>
    <p:extLst>
      <p:ext uri="{BB962C8B-B14F-4D97-AF65-F5344CB8AC3E}">
        <p14:creationId xmlns:p14="http://schemas.microsoft.com/office/powerpoint/2010/main" val="18375238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lant in a pot&#10;&#10;Description automatically generated with low confidence">
            <a:extLst>
              <a:ext uri="{FF2B5EF4-FFF2-40B4-BE49-F238E27FC236}">
                <a16:creationId xmlns:a16="http://schemas.microsoft.com/office/drawing/2014/main" id="{0D423D51-CF45-8382-F2C0-54C8D680B33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16560" y="110308"/>
            <a:ext cx="2665549" cy="2665549"/>
          </a:xfrm>
          <a:prstGeom prst="rect">
            <a:avLst/>
          </a:prstGeom>
        </p:spPr>
      </p:pic>
      <p:pic>
        <p:nvPicPr>
          <p:cNvPr id="3" name="Picture 2" descr="A picture containing table, chocolate, vegetable, close&#10;&#10;Description automatically generated">
            <a:extLst>
              <a:ext uri="{FF2B5EF4-FFF2-40B4-BE49-F238E27FC236}">
                <a16:creationId xmlns:a16="http://schemas.microsoft.com/office/drawing/2014/main" id="{D2254DB2-3F7A-EC52-C6D2-8FDC1462066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749334" y="3214914"/>
            <a:ext cx="2162629" cy="2162629"/>
          </a:xfrm>
          <a:prstGeom prst="rect">
            <a:avLst/>
          </a:prstGeom>
        </p:spPr>
      </p:pic>
      <p:pic>
        <p:nvPicPr>
          <p:cNvPr id="4" name="Picture 3" descr="A group of plants in pots&#10;&#10;Description automatically generated with low confidence">
            <a:extLst>
              <a:ext uri="{FF2B5EF4-FFF2-40B4-BE49-F238E27FC236}">
                <a16:creationId xmlns:a16="http://schemas.microsoft.com/office/drawing/2014/main" id="{705D34C0-65F5-D029-E1B8-98E3B11276F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072709" y="110308"/>
            <a:ext cx="4889107" cy="6518637"/>
          </a:xfrm>
          <a:prstGeom prst="rect">
            <a:avLst/>
          </a:prstGeom>
        </p:spPr>
      </p:pic>
    </p:spTree>
    <p:extLst>
      <p:ext uri="{BB962C8B-B14F-4D97-AF65-F5344CB8AC3E}">
        <p14:creationId xmlns:p14="http://schemas.microsoft.com/office/powerpoint/2010/main" val="30043759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EAE4201-E037-AEA9-5656-B4A2745B18C6}"/>
              </a:ext>
            </a:extLst>
          </p:cNvPr>
          <p:cNvSpPr txBox="1">
            <a:spLocks noGrp="1"/>
          </p:cNvSpPr>
          <p:nvPr>
            <p:ph type="title"/>
          </p:nvPr>
        </p:nvSpPr>
        <p:spPr>
          <a:xfrm>
            <a:off x="2022022" y="176506"/>
            <a:ext cx="4722768" cy="701731"/>
          </a:xfrm>
          <a:prstGeom prst="rect">
            <a:avLst/>
          </a:prstGeom>
          <a:noFill/>
        </p:spPr>
        <p:txBody>
          <a:bodyPr wrap="none" rtlCol="0">
            <a:spAutoFit/>
          </a:bodyPr>
          <a:lstStyle/>
          <a:p>
            <a:r>
              <a:rPr lang="en-US" b="1" dirty="0" err="1">
                <a:latin typeface="Julius Sans One" panose="02000000000000000000" pitchFamily="2" charset="77"/>
              </a:rPr>
              <a:t>Hibaku</a:t>
            </a:r>
            <a:r>
              <a:rPr lang="en-US" b="1" dirty="0">
                <a:latin typeface="Julius Sans One" panose="02000000000000000000" pitchFamily="2" charset="77"/>
              </a:rPr>
              <a:t> </a:t>
            </a:r>
            <a:r>
              <a:rPr lang="en-US" b="1" dirty="0" err="1">
                <a:latin typeface="Julius Sans One" panose="02000000000000000000" pitchFamily="2" charset="77"/>
              </a:rPr>
              <a:t>jumoku</a:t>
            </a:r>
            <a:endParaRPr lang="en-US" b="1" dirty="0">
              <a:latin typeface="Julius Sans One" panose="02000000000000000000" pitchFamily="2" charset="77"/>
            </a:endParaRPr>
          </a:p>
        </p:txBody>
      </p:sp>
      <p:pic>
        <p:nvPicPr>
          <p:cNvPr id="6" name="Picture 5">
            <a:extLst>
              <a:ext uri="{FF2B5EF4-FFF2-40B4-BE49-F238E27FC236}">
                <a16:creationId xmlns:a16="http://schemas.microsoft.com/office/drawing/2014/main" id="{088F833A-08C8-BE73-61EC-EBD388F40712}"/>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572000" y="919447"/>
            <a:ext cx="4514982" cy="5606143"/>
          </a:xfrm>
          <a:prstGeom prst="rect">
            <a:avLst/>
          </a:prstGeom>
        </p:spPr>
      </p:pic>
      <p:sp>
        <p:nvSpPr>
          <p:cNvPr id="8" name="TextBox 7">
            <a:extLst>
              <a:ext uri="{FF2B5EF4-FFF2-40B4-BE49-F238E27FC236}">
                <a16:creationId xmlns:a16="http://schemas.microsoft.com/office/drawing/2014/main" id="{72CB64C7-F37F-6A53-0529-374FA515C480}"/>
              </a:ext>
            </a:extLst>
          </p:cNvPr>
          <p:cNvSpPr txBox="1"/>
          <p:nvPr/>
        </p:nvSpPr>
        <p:spPr>
          <a:xfrm>
            <a:off x="174171" y="1332201"/>
            <a:ext cx="4397829" cy="4801314"/>
          </a:xfrm>
          <a:prstGeom prst="rect">
            <a:avLst/>
          </a:prstGeom>
          <a:noFill/>
        </p:spPr>
        <p:txBody>
          <a:bodyPr wrap="square">
            <a:spAutoFit/>
          </a:bodyPr>
          <a:lstStyle/>
          <a:p>
            <a:r>
              <a:rPr lang="en-US" b="0" i="0" dirty="0" err="1">
                <a:solidFill>
                  <a:srgbClr val="333333"/>
                </a:solidFill>
                <a:effectLst/>
                <a:latin typeface="Inter"/>
              </a:rPr>
              <a:t>Shukkeien</a:t>
            </a:r>
            <a:r>
              <a:rPr lang="en-US" b="0" i="0" dirty="0">
                <a:solidFill>
                  <a:srgbClr val="333333"/>
                </a:solidFill>
                <a:effectLst/>
                <a:latin typeface="Inter"/>
              </a:rPr>
              <a:t> Garden was created in 1620 by Ueda </a:t>
            </a:r>
            <a:r>
              <a:rPr lang="en-US" b="0" i="0" dirty="0" err="1">
                <a:solidFill>
                  <a:srgbClr val="333333"/>
                </a:solidFill>
                <a:effectLst/>
                <a:latin typeface="Inter"/>
              </a:rPr>
              <a:t>Soko</a:t>
            </a:r>
            <a:r>
              <a:rPr lang="en-US" b="0" i="0" dirty="0">
                <a:solidFill>
                  <a:srgbClr val="333333"/>
                </a:solidFill>
                <a:effectLst/>
                <a:latin typeface="Inter"/>
              </a:rPr>
              <a:t>  for the lord Asano </a:t>
            </a:r>
            <a:r>
              <a:rPr lang="en-US" b="0" i="0" dirty="0" err="1">
                <a:solidFill>
                  <a:srgbClr val="333333"/>
                </a:solidFill>
                <a:effectLst/>
                <a:latin typeface="Inter"/>
              </a:rPr>
              <a:t>Nagaakira</a:t>
            </a:r>
            <a:r>
              <a:rPr lang="en-US" b="0" i="0" dirty="0">
                <a:solidFill>
                  <a:srgbClr val="333333"/>
                </a:solidFill>
                <a:effectLst/>
                <a:latin typeface="Inter"/>
              </a:rPr>
              <a:t>.</a:t>
            </a:r>
          </a:p>
          <a:p>
            <a:endParaRPr lang="en-US" b="0" i="0" dirty="0">
              <a:solidFill>
                <a:srgbClr val="333333"/>
              </a:solidFill>
              <a:effectLst/>
              <a:latin typeface="Inter"/>
            </a:endParaRPr>
          </a:p>
          <a:p>
            <a:r>
              <a:rPr lang="en-US" b="0" i="0" dirty="0">
                <a:solidFill>
                  <a:srgbClr val="333333"/>
                </a:solidFill>
                <a:effectLst/>
                <a:latin typeface="Inter"/>
              </a:rPr>
              <a:t> </a:t>
            </a:r>
            <a:r>
              <a:rPr lang="en-US" b="0" i="0" dirty="0" err="1">
                <a:solidFill>
                  <a:srgbClr val="333333"/>
                </a:solidFill>
                <a:effectLst/>
                <a:latin typeface="Inter"/>
              </a:rPr>
              <a:t>Soko</a:t>
            </a:r>
            <a:r>
              <a:rPr lang="en-US" b="0" i="0" dirty="0">
                <a:solidFill>
                  <a:srgbClr val="333333"/>
                </a:solidFill>
                <a:effectLst/>
                <a:latin typeface="Inter"/>
              </a:rPr>
              <a:t>, a samurai, was one of the greatest tea masters of that time and the tea school originated by him has continued for 16 generations. </a:t>
            </a:r>
          </a:p>
          <a:p>
            <a:endParaRPr lang="en-US" b="0" i="0" dirty="0">
              <a:solidFill>
                <a:srgbClr val="333333"/>
              </a:solidFill>
              <a:effectLst/>
              <a:latin typeface="Inter"/>
            </a:endParaRPr>
          </a:p>
          <a:p>
            <a:r>
              <a:rPr lang="en-US" b="0" i="0" dirty="0">
                <a:solidFill>
                  <a:srgbClr val="333333"/>
                </a:solidFill>
                <a:effectLst/>
                <a:latin typeface="Inter"/>
              </a:rPr>
              <a:t>The ginkgo tree is more than 200 years old. It is slanting toward the hypocenter because after the blast moved outward from the city center, the air gushed back in. The trunk of the tree is about 4 meters in circumference and about 17 meters tall. The branches are pruned so that the tree won't fall down. After the atomic bomb, many people fled to this garden and died here.</a:t>
            </a:r>
            <a:endParaRPr lang="en-US" dirty="0"/>
          </a:p>
        </p:txBody>
      </p:sp>
    </p:spTree>
    <p:extLst>
      <p:ext uri="{BB962C8B-B14F-4D97-AF65-F5344CB8AC3E}">
        <p14:creationId xmlns:p14="http://schemas.microsoft.com/office/powerpoint/2010/main" val="3132780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4C42E7-9BA8-5909-E7C2-A141B3952F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43000" y="148364"/>
            <a:ext cx="6858000" cy="6125845"/>
          </a:xfrm>
          <a:prstGeom prst="rect">
            <a:avLst/>
          </a:prstGeom>
        </p:spPr>
      </p:pic>
      <p:sp>
        <p:nvSpPr>
          <p:cNvPr id="3" name="TextBox 2">
            <a:extLst>
              <a:ext uri="{FF2B5EF4-FFF2-40B4-BE49-F238E27FC236}">
                <a16:creationId xmlns:a16="http://schemas.microsoft.com/office/drawing/2014/main" id="{61EB8265-3C19-0A4B-15A2-EAA042DEDEC6}"/>
              </a:ext>
            </a:extLst>
          </p:cNvPr>
          <p:cNvSpPr txBox="1"/>
          <p:nvPr/>
        </p:nvSpPr>
        <p:spPr>
          <a:xfrm>
            <a:off x="718457" y="6386470"/>
            <a:ext cx="8206477" cy="646331"/>
          </a:xfrm>
          <a:prstGeom prst="rect">
            <a:avLst/>
          </a:prstGeom>
          <a:noFill/>
        </p:spPr>
        <p:txBody>
          <a:bodyPr wrap="none" rtlCol="0">
            <a:spAutoFit/>
          </a:bodyPr>
          <a:lstStyle/>
          <a:p>
            <a:r>
              <a:rPr lang="en-US" sz="1800" dirty="0">
                <a:effectLst/>
                <a:latin typeface="Calibri" panose="020F0502020204030204" pitchFamily="34" charset="0"/>
                <a:ea typeface="Calibri" panose="020F0502020204030204" pitchFamily="34" charset="0"/>
                <a:cs typeface="Times New Roman" panose="02020603050405020304" pitchFamily="18" charset="0"/>
              </a:rPr>
              <a:t>Ilex rotunda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Kurogane</a:t>
            </a:r>
            <a:r>
              <a:rPr lang="en-US" sz="1800" dirty="0">
                <a:effectLst/>
                <a:latin typeface="Calibri" panose="020F0502020204030204" pitchFamily="34" charset="0"/>
                <a:ea typeface="Calibri" panose="020F0502020204030204" pitchFamily="34" charset="0"/>
                <a:cs typeface="Times New Roman" panose="02020603050405020304" pitchFamily="18" charset="0"/>
              </a:rPr>
              <a:t> holly) in October 2022.  These seeds took a year to germinate!</a:t>
            </a:r>
          </a:p>
          <a:p>
            <a:endParaRPr lang="en-US" dirty="0"/>
          </a:p>
        </p:txBody>
      </p:sp>
    </p:spTree>
    <p:extLst>
      <p:ext uri="{BB962C8B-B14F-4D97-AF65-F5344CB8AC3E}">
        <p14:creationId xmlns:p14="http://schemas.microsoft.com/office/powerpoint/2010/main" val="18815098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D51834-244C-5CBF-6F09-C53919DCB8F9}"/>
              </a:ext>
            </a:extLst>
          </p:cNvPr>
          <p:cNvPicPr>
            <a:picLocks noChangeAspect="1"/>
          </p:cNvPicPr>
          <p:nvPr/>
        </p:nvPicPr>
        <p:blipFill>
          <a:blip r:embed="rId2"/>
          <a:stretch>
            <a:fillRect/>
          </a:stretch>
        </p:blipFill>
        <p:spPr>
          <a:xfrm>
            <a:off x="2133600" y="177800"/>
            <a:ext cx="4876800" cy="6502400"/>
          </a:xfrm>
          <a:prstGeom prst="rect">
            <a:avLst/>
          </a:prstGeom>
        </p:spPr>
      </p:pic>
      <p:sp>
        <p:nvSpPr>
          <p:cNvPr id="2" name="TextBox 1">
            <a:extLst>
              <a:ext uri="{FF2B5EF4-FFF2-40B4-BE49-F238E27FC236}">
                <a16:creationId xmlns:a16="http://schemas.microsoft.com/office/drawing/2014/main" id="{3CC338D3-C5FD-9F2B-F987-B1C28B43CEB0}"/>
              </a:ext>
            </a:extLst>
          </p:cNvPr>
          <p:cNvSpPr txBox="1"/>
          <p:nvPr/>
        </p:nvSpPr>
        <p:spPr>
          <a:xfrm>
            <a:off x="0" y="6033869"/>
            <a:ext cx="1933863" cy="646331"/>
          </a:xfrm>
          <a:prstGeom prst="rect">
            <a:avLst/>
          </a:prstGeom>
          <a:noFill/>
        </p:spPr>
        <p:txBody>
          <a:bodyPr wrap="none" rtlCol="0">
            <a:spAutoFit/>
          </a:bodyPr>
          <a:lstStyle/>
          <a:p>
            <a:r>
              <a:rPr lang="en-US" dirty="0"/>
              <a:t>Azar </a:t>
            </a:r>
            <a:r>
              <a:rPr lang="en-US" dirty="0" err="1"/>
              <a:t>Azimi</a:t>
            </a:r>
            <a:r>
              <a:rPr lang="en-US" dirty="0"/>
              <a:t>,</a:t>
            </a:r>
          </a:p>
          <a:p>
            <a:r>
              <a:rPr lang="en-US" dirty="0"/>
              <a:t> </a:t>
            </a:r>
            <a:r>
              <a:rPr lang="en-US" dirty="0" err="1"/>
              <a:t>Nassrine’s</a:t>
            </a:r>
            <a:r>
              <a:rPr lang="en-US" dirty="0"/>
              <a:t> mother</a:t>
            </a:r>
          </a:p>
        </p:txBody>
      </p:sp>
    </p:spTree>
    <p:extLst>
      <p:ext uri="{BB962C8B-B14F-4D97-AF65-F5344CB8AC3E}">
        <p14:creationId xmlns:p14="http://schemas.microsoft.com/office/powerpoint/2010/main" val="36825567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3B26728-49E0-E5FA-6A58-57C8916A1FDC}"/>
              </a:ext>
            </a:extLst>
          </p:cNvPr>
          <p:cNvPicPr>
            <a:picLocks noChangeAspect="1"/>
          </p:cNvPicPr>
          <p:nvPr/>
        </p:nvPicPr>
        <p:blipFill>
          <a:blip r:embed="rId2"/>
          <a:stretch>
            <a:fillRect/>
          </a:stretch>
        </p:blipFill>
        <p:spPr>
          <a:xfrm>
            <a:off x="2133600" y="177800"/>
            <a:ext cx="4876800" cy="6502400"/>
          </a:xfrm>
          <a:prstGeom prst="rect">
            <a:avLst/>
          </a:prstGeom>
        </p:spPr>
      </p:pic>
    </p:spTree>
    <p:extLst>
      <p:ext uri="{BB962C8B-B14F-4D97-AF65-F5344CB8AC3E}">
        <p14:creationId xmlns:p14="http://schemas.microsoft.com/office/powerpoint/2010/main" val="2968610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33E038-8B12-36D8-937D-C6B65696A3F3}"/>
              </a:ext>
            </a:extLst>
          </p:cNvPr>
          <p:cNvPicPr>
            <a:picLocks noChangeAspect="1"/>
          </p:cNvPicPr>
          <p:nvPr/>
        </p:nvPicPr>
        <p:blipFill>
          <a:blip r:embed="rId2"/>
          <a:stretch>
            <a:fillRect/>
          </a:stretch>
        </p:blipFill>
        <p:spPr>
          <a:xfrm>
            <a:off x="1320800" y="990600"/>
            <a:ext cx="6502400" cy="4876800"/>
          </a:xfrm>
          <a:prstGeom prst="rect">
            <a:avLst/>
          </a:prstGeom>
        </p:spPr>
      </p:pic>
    </p:spTree>
    <p:extLst>
      <p:ext uri="{BB962C8B-B14F-4D97-AF65-F5344CB8AC3E}">
        <p14:creationId xmlns:p14="http://schemas.microsoft.com/office/powerpoint/2010/main" val="28956449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AAFB67-1443-297A-D02C-8F5CF145B85C}"/>
              </a:ext>
            </a:extLst>
          </p:cNvPr>
          <p:cNvPicPr>
            <a:picLocks noChangeAspect="1"/>
          </p:cNvPicPr>
          <p:nvPr/>
        </p:nvPicPr>
        <p:blipFill>
          <a:blip r:embed="rId2"/>
          <a:stretch>
            <a:fillRect/>
          </a:stretch>
        </p:blipFill>
        <p:spPr>
          <a:xfrm>
            <a:off x="1320800" y="990600"/>
            <a:ext cx="6502400" cy="4876800"/>
          </a:xfrm>
          <a:prstGeom prst="rect">
            <a:avLst/>
          </a:prstGeom>
        </p:spPr>
      </p:pic>
      <p:sp>
        <p:nvSpPr>
          <p:cNvPr id="2" name="TextBox 1">
            <a:extLst>
              <a:ext uri="{FF2B5EF4-FFF2-40B4-BE49-F238E27FC236}">
                <a16:creationId xmlns:a16="http://schemas.microsoft.com/office/drawing/2014/main" id="{9F14BB55-7C9E-76CA-8C0B-3121CC38CD31}"/>
              </a:ext>
            </a:extLst>
          </p:cNvPr>
          <p:cNvSpPr txBox="1"/>
          <p:nvPr/>
        </p:nvSpPr>
        <p:spPr>
          <a:xfrm>
            <a:off x="892629" y="6063342"/>
            <a:ext cx="7622536" cy="369332"/>
          </a:xfrm>
          <a:prstGeom prst="rect">
            <a:avLst/>
          </a:prstGeom>
          <a:noFill/>
        </p:spPr>
        <p:txBody>
          <a:bodyPr wrap="none" rtlCol="0">
            <a:spAutoFit/>
          </a:bodyPr>
          <a:lstStyle/>
          <a:p>
            <a:r>
              <a:rPr lang="en-US" dirty="0"/>
              <a:t>Ray Larson, Curator of Living Collections, Director of the UW Botanical Gardens </a:t>
            </a:r>
          </a:p>
        </p:txBody>
      </p:sp>
    </p:spTree>
    <p:extLst>
      <p:ext uri="{BB962C8B-B14F-4D97-AF65-F5344CB8AC3E}">
        <p14:creationId xmlns:p14="http://schemas.microsoft.com/office/powerpoint/2010/main" val="2697633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B76783-8FE5-5CAB-6779-31056EC55B43}"/>
              </a:ext>
            </a:extLst>
          </p:cNvPr>
          <p:cNvPicPr>
            <a:picLocks noChangeAspect="1"/>
          </p:cNvPicPr>
          <p:nvPr/>
        </p:nvPicPr>
        <p:blipFill>
          <a:blip r:embed="rId2"/>
          <a:stretch>
            <a:fillRect/>
          </a:stretch>
        </p:blipFill>
        <p:spPr>
          <a:xfrm>
            <a:off x="685800" y="816430"/>
            <a:ext cx="7772400" cy="5829300"/>
          </a:xfrm>
          <a:prstGeom prst="rect">
            <a:avLst/>
          </a:prstGeom>
        </p:spPr>
      </p:pic>
      <p:sp>
        <p:nvSpPr>
          <p:cNvPr id="4" name="TextBox 3">
            <a:extLst>
              <a:ext uri="{FF2B5EF4-FFF2-40B4-BE49-F238E27FC236}">
                <a16:creationId xmlns:a16="http://schemas.microsoft.com/office/drawing/2014/main" id="{7C6ED9E8-1D55-1E92-01AF-19E14AD8AEAB}"/>
              </a:ext>
            </a:extLst>
          </p:cNvPr>
          <p:cNvSpPr txBox="1"/>
          <p:nvPr/>
        </p:nvSpPr>
        <p:spPr>
          <a:xfrm>
            <a:off x="3494314" y="212270"/>
            <a:ext cx="1888017" cy="369332"/>
          </a:xfrm>
          <a:prstGeom prst="rect">
            <a:avLst/>
          </a:prstGeom>
          <a:noFill/>
        </p:spPr>
        <p:txBody>
          <a:bodyPr wrap="none" rtlCol="0">
            <a:spAutoFit/>
          </a:bodyPr>
          <a:lstStyle/>
          <a:p>
            <a:r>
              <a:rPr lang="en-US" dirty="0"/>
              <a:t>February 27, 2020</a:t>
            </a:r>
          </a:p>
        </p:txBody>
      </p:sp>
    </p:spTree>
    <p:extLst>
      <p:ext uri="{BB962C8B-B14F-4D97-AF65-F5344CB8AC3E}">
        <p14:creationId xmlns:p14="http://schemas.microsoft.com/office/powerpoint/2010/main" val="483743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511D52-5949-B0A1-F285-06201A9C1C07}"/>
              </a:ext>
            </a:extLst>
          </p:cNvPr>
          <p:cNvPicPr>
            <a:picLocks noChangeAspect="1"/>
          </p:cNvPicPr>
          <p:nvPr/>
        </p:nvPicPr>
        <p:blipFill>
          <a:blip r:embed="rId2"/>
          <a:stretch>
            <a:fillRect/>
          </a:stretch>
        </p:blipFill>
        <p:spPr>
          <a:xfrm>
            <a:off x="1317172" y="837526"/>
            <a:ext cx="6379028" cy="5117638"/>
          </a:xfrm>
          <a:prstGeom prst="rect">
            <a:avLst/>
          </a:prstGeom>
        </p:spPr>
      </p:pic>
      <p:sp>
        <p:nvSpPr>
          <p:cNvPr id="4" name="TextBox 3">
            <a:extLst>
              <a:ext uri="{FF2B5EF4-FFF2-40B4-BE49-F238E27FC236}">
                <a16:creationId xmlns:a16="http://schemas.microsoft.com/office/drawing/2014/main" id="{CC933CA8-4D46-CB38-0C53-E0AE3A0445AD}"/>
              </a:ext>
            </a:extLst>
          </p:cNvPr>
          <p:cNvSpPr txBox="1"/>
          <p:nvPr/>
        </p:nvSpPr>
        <p:spPr>
          <a:xfrm>
            <a:off x="3570514" y="105452"/>
            <a:ext cx="1697260" cy="369332"/>
          </a:xfrm>
          <a:prstGeom prst="rect">
            <a:avLst/>
          </a:prstGeom>
          <a:noFill/>
        </p:spPr>
        <p:txBody>
          <a:bodyPr wrap="none" rtlCol="0">
            <a:spAutoFit/>
          </a:bodyPr>
          <a:lstStyle/>
          <a:p>
            <a:r>
              <a:rPr lang="en-US" dirty="0"/>
              <a:t>October 5, 1960</a:t>
            </a:r>
          </a:p>
        </p:txBody>
      </p:sp>
      <p:sp>
        <p:nvSpPr>
          <p:cNvPr id="5" name="TextBox 4">
            <a:extLst>
              <a:ext uri="{FF2B5EF4-FFF2-40B4-BE49-F238E27FC236}">
                <a16:creationId xmlns:a16="http://schemas.microsoft.com/office/drawing/2014/main" id="{30DC2F29-C19F-E606-BF28-37D31387C63B}"/>
              </a:ext>
            </a:extLst>
          </p:cNvPr>
          <p:cNvSpPr txBox="1"/>
          <p:nvPr/>
        </p:nvSpPr>
        <p:spPr>
          <a:xfrm>
            <a:off x="1099030" y="6096676"/>
            <a:ext cx="6945940" cy="646331"/>
          </a:xfrm>
          <a:prstGeom prst="rect">
            <a:avLst/>
          </a:prstGeom>
          <a:noFill/>
        </p:spPr>
        <p:txBody>
          <a:bodyPr wrap="none" rtlCol="0">
            <a:spAutoFit/>
          </a:bodyPr>
          <a:lstStyle/>
          <a:p>
            <a:r>
              <a:rPr lang="en-US" sz="1800" dirty="0">
                <a:effectLst/>
                <a:latin typeface="CrimsonText"/>
              </a:rPr>
              <a:t>Crown Prince Akihito watches while Princess Michiko plants a birch tree </a:t>
            </a:r>
            <a:endParaRPr lang="en-US" dirty="0">
              <a:effectLst/>
            </a:endParaRPr>
          </a:p>
          <a:p>
            <a:endParaRPr lang="en-US" dirty="0"/>
          </a:p>
        </p:txBody>
      </p:sp>
    </p:spTree>
    <p:extLst>
      <p:ext uri="{BB962C8B-B14F-4D97-AF65-F5344CB8AC3E}">
        <p14:creationId xmlns:p14="http://schemas.microsoft.com/office/powerpoint/2010/main" val="19384165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DAC10C-8F8A-C7CE-3C7A-7B0FE63FD3CF}"/>
              </a:ext>
            </a:extLst>
          </p:cNvPr>
          <p:cNvPicPr>
            <a:picLocks noChangeAspect="1"/>
          </p:cNvPicPr>
          <p:nvPr/>
        </p:nvPicPr>
        <p:blipFill>
          <a:blip r:embed="rId2"/>
          <a:stretch>
            <a:fillRect/>
          </a:stretch>
        </p:blipFill>
        <p:spPr>
          <a:xfrm>
            <a:off x="685800" y="548063"/>
            <a:ext cx="7772400" cy="5761873"/>
          </a:xfrm>
          <a:prstGeom prst="rect">
            <a:avLst/>
          </a:prstGeom>
        </p:spPr>
      </p:pic>
    </p:spTree>
    <p:extLst>
      <p:ext uri="{BB962C8B-B14F-4D97-AF65-F5344CB8AC3E}">
        <p14:creationId xmlns:p14="http://schemas.microsoft.com/office/powerpoint/2010/main" val="17745373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95</TotalTime>
  <Words>184</Words>
  <Application>Microsoft Macintosh PowerPoint</Application>
  <PresentationFormat>On-screen Show (4:3)</PresentationFormat>
  <Paragraphs>16</Paragraphs>
  <Slides>20</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CrimsonText</vt:lpstr>
      <vt:lpstr>Inter</vt:lpstr>
      <vt:lpstr>Arial</vt:lpstr>
      <vt:lpstr>Calibri</vt:lpstr>
      <vt:lpstr>Calibri Light</vt:lpstr>
      <vt:lpstr>Julius Sans One</vt:lpstr>
      <vt:lpstr>Office Theme</vt:lpstr>
      <vt:lpstr>PowerPoint Presentation</vt:lpstr>
      <vt:lpstr>Hibaku jumoku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dc:creator>
  <cp:lastModifiedBy>SUSAN</cp:lastModifiedBy>
  <cp:revision>6</cp:revision>
  <dcterms:created xsi:type="dcterms:W3CDTF">2023-04-28T03:48:05Z</dcterms:created>
  <dcterms:modified xsi:type="dcterms:W3CDTF">2023-05-01T06:07:38Z</dcterms:modified>
</cp:coreProperties>
</file>