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83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67"/>
  </p:notesMasterIdLst>
  <p:sldIdLst>
    <p:sldId id="349" r:id="rId3"/>
    <p:sldId id="335" r:id="rId4"/>
    <p:sldId id="338" r:id="rId5"/>
    <p:sldId id="336" r:id="rId6"/>
    <p:sldId id="445" r:id="rId7"/>
    <p:sldId id="467" r:id="rId8"/>
    <p:sldId id="446" r:id="rId9"/>
    <p:sldId id="449" r:id="rId10"/>
    <p:sldId id="450" r:id="rId11"/>
    <p:sldId id="279" r:id="rId12"/>
    <p:sldId id="344" r:id="rId13"/>
    <p:sldId id="280" r:id="rId14"/>
    <p:sldId id="356" r:id="rId15"/>
    <p:sldId id="357" r:id="rId16"/>
    <p:sldId id="358" r:id="rId17"/>
    <p:sldId id="359" r:id="rId18"/>
    <p:sldId id="360" r:id="rId19"/>
    <p:sldId id="377" r:id="rId20"/>
    <p:sldId id="378" r:id="rId21"/>
    <p:sldId id="363" r:id="rId22"/>
    <p:sldId id="403" r:id="rId23"/>
    <p:sldId id="365" r:id="rId24"/>
    <p:sldId id="470" r:id="rId25"/>
    <p:sldId id="469" r:id="rId26"/>
    <p:sldId id="471" r:id="rId27"/>
    <p:sldId id="468" r:id="rId28"/>
    <p:sldId id="473" r:id="rId29"/>
    <p:sldId id="475" r:id="rId30"/>
    <p:sldId id="476" r:id="rId31"/>
    <p:sldId id="477" r:id="rId32"/>
    <p:sldId id="478" r:id="rId33"/>
    <p:sldId id="474" r:id="rId34"/>
    <p:sldId id="452" r:id="rId35"/>
    <p:sldId id="453" r:id="rId36"/>
    <p:sldId id="458" r:id="rId37"/>
    <p:sldId id="460" r:id="rId38"/>
    <p:sldId id="461" r:id="rId39"/>
    <p:sldId id="270" r:id="rId40"/>
    <p:sldId id="271" r:id="rId41"/>
    <p:sldId id="457" r:id="rId42"/>
    <p:sldId id="267" r:id="rId43"/>
    <p:sldId id="268" r:id="rId44"/>
    <p:sldId id="272" r:id="rId45"/>
    <p:sldId id="275" r:id="rId46"/>
    <p:sldId id="276" r:id="rId47"/>
    <p:sldId id="455" r:id="rId48"/>
    <p:sldId id="480" r:id="rId49"/>
    <p:sldId id="296" r:id="rId50"/>
    <p:sldId id="465" r:id="rId51"/>
    <p:sldId id="369" r:id="rId52"/>
    <p:sldId id="371" r:id="rId53"/>
    <p:sldId id="372" r:id="rId54"/>
    <p:sldId id="373" r:id="rId55"/>
    <p:sldId id="370" r:id="rId56"/>
    <p:sldId id="402" r:id="rId57"/>
    <p:sldId id="314" r:id="rId58"/>
    <p:sldId id="315" r:id="rId59"/>
    <p:sldId id="413" r:id="rId60"/>
    <p:sldId id="386" r:id="rId61"/>
    <p:sldId id="389" r:id="rId62"/>
    <p:sldId id="392" r:id="rId63"/>
    <p:sldId id="407" r:id="rId64"/>
    <p:sldId id="479" r:id="rId65"/>
    <p:sldId id="464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00"/>
    <a:srgbClr val="FFFFFF"/>
    <a:srgbClr val="190037"/>
    <a:srgbClr val="260053"/>
    <a:srgbClr val="FF6666"/>
    <a:srgbClr val="FFC000"/>
    <a:srgbClr val="003F00"/>
    <a:srgbClr val="0054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6"/>
    <p:restoredTop sz="97026"/>
  </p:normalViewPr>
  <p:slideViewPr>
    <p:cSldViewPr snapToGrid="0" snapToObjects="1" showGuides="1">
      <p:cViewPr varScale="1">
        <p:scale>
          <a:sx n="105" d="100"/>
          <a:sy n="105" d="100"/>
        </p:scale>
        <p:origin x="258" y="39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80" d="100"/>
        <a:sy n="180" d="100"/>
      </p:scale>
      <p:origin x="0" y="-133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7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89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1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4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3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2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5" r:id="rId9"/>
    <p:sldLayoutId id="2147483677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7.em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41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7.png"/><Relationship Id="rId7" Type="http://schemas.openxmlformats.org/officeDocument/2006/relationships/image" Target="../media/image80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5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97.png"/><Relationship Id="rId9" Type="http://schemas.openxmlformats.org/officeDocument/2006/relationships/image" Target="../media/image9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6.png"/><Relationship Id="rId18" Type="http://schemas.openxmlformats.org/officeDocument/2006/relationships/image" Target="../media/image108.png"/><Relationship Id="rId3" Type="http://schemas.openxmlformats.org/officeDocument/2006/relationships/image" Target="../media/image100.png"/><Relationship Id="rId21" Type="http://schemas.openxmlformats.org/officeDocument/2006/relationships/image" Target="../media/image109.png"/><Relationship Id="rId7" Type="http://schemas.openxmlformats.org/officeDocument/2006/relationships/image" Target="../media/image31.png"/><Relationship Id="rId12" Type="http://schemas.openxmlformats.org/officeDocument/2006/relationships/image" Target="../media/image104.png"/><Relationship Id="rId17" Type="http://schemas.openxmlformats.org/officeDocument/2006/relationships/image" Target="../media/image85.jpg"/><Relationship Id="rId25" Type="http://schemas.openxmlformats.org/officeDocument/2006/relationships/image" Target="../media/image110.png"/><Relationship Id="rId2" Type="http://schemas.openxmlformats.org/officeDocument/2006/relationships/image" Target="../media/image84.jpg"/><Relationship Id="rId16" Type="http://schemas.openxmlformats.org/officeDocument/2006/relationships/image" Target="../media/image107.png"/><Relationship Id="rId20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0.png"/><Relationship Id="rId24" Type="http://schemas.openxmlformats.org/officeDocument/2006/relationships/image" Target="../media/image65.png"/><Relationship Id="rId5" Type="http://schemas.openxmlformats.org/officeDocument/2006/relationships/image" Target="../media/image51.png"/><Relationship Id="rId15" Type="http://schemas.openxmlformats.org/officeDocument/2006/relationships/image" Target="../media/image106.png"/><Relationship Id="rId23" Type="http://schemas.openxmlformats.org/officeDocument/2006/relationships/image" Target="../media/image63.png"/><Relationship Id="rId10" Type="http://schemas.openxmlformats.org/officeDocument/2006/relationships/image" Target="../media/image103.png"/><Relationship Id="rId19" Type="http://schemas.openxmlformats.org/officeDocument/2006/relationships/image" Target="../media/image79.jpg"/><Relationship Id="rId4" Type="http://schemas.openxmlformats.org/officeDocument/2006/relationships/image" Target="../media/image52.png"/><Relationship Id="rId9" Type="http://schemas.openxmlformats.org/officeDocument/2006/relationships/image" Target="../media/image102.png"/><Relationship Id="rId14" Type="http://schemas.openxmlformats.org/officeDocument/2006/relationships/image" Target="../media/image105.png"/><Relationship Id="rId2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4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em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19.jp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0.jpg"/><Relationship Id="rId7" Type="http://schemas.openxmlformats.org/officeDocument/2006/relationships/image" Target="../media/image129.sv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svg"/><Relationship Id="rId5" Type="http://schemas.openxmlformats.org/officeDocument/2006/relationships/image" Target="../media/image127.sv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149904"/>
            <a:ext cx="9688054" cy="233290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Toward </a:t>
            </a:r>
            <a:r>
              <a:rPr lang="en-US" sz="4400" b="1" dirty="0" err="1">
                <a:solidFill>
                  <a:schemeClr val="bg2"/>
                </a:solidFill>
              </a:rPr>
              <a:t>telelocomotion</a:t>
            </a:r>
            <a:r>
              <a:rPr lang="en-US" sz="4400" b="1" dirty="0">
                <a:solidFill>
                  <a:schemeClr val="bg2"/>
                </a:solidFill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human sensorimotor control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of contact-rich robot dynamics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170774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locomotion through fluid governed by continuous </a:t>
            </a:r>
            <a:r>
              <a:rPr lang="en-US" b="1" dirty="0"/>
              <a:t>hydro-</a:t>
            </a:r>
            <a:r>
              <a:rPr lang="en-US" dirty="0"/>
              <a:t> and </a:t>
            </a:r>
            <a:r>
              <a:rPr lang="en-US" b="1" dirty="0"/>
              <a:t>aero-</a:t>
            </a:r>
            <a:r>
              <a:rPr lang="en-US" dirty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/>
              <a:t>locomotion on land governed by intermittent </a:t>
            </a:r>
            <a:r>
              <a:rPr lang="en-US" b="1" dirty="0"/>
              <a:t>terra-</a:t>
            </a:r>
            <a:r>
              <a:rPr lang="en-US" dirty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/>
              <a:t>Tytell</a:t>
            </a:r>
            <a:r>
              <a:rPr lang="en-US" sz="1400" dirty="0"/>
              <a:t>, </a:t>
            </a:r>
            <a:r>
              <a:rPr lang="en-US" sz="1400" dirty="0" err="1"/>
              <a:t>Standen</a:t>
            </a:r>
            <a:r>
              <a:rPr lang="en-US" sz="1400" dirty="0"/>
              <a:t>, Lauder </a:t>
            </a:r>
            <a:r>
              <a:rPr lang="en-US" sz="1400" i="1" dirty="0"/>
              <a:t>JEB</a:t>
            </a:r>
            <a:r>
              <a:rPr lang="en-US" sz="1400" dirty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Cory, Moore, </a:t>
            </a:r>
            <a:r>
              <a:rPr lang="en-US" sz="1400" dirty="0" err="1"/>
              <a:t>Tedrake</a:t>
            </a:r>
            <a:r>
              <a:rPr lang="en-US" sz="1400" dirty="0"/>
              <a:t> </a:t>
            </a:r>
            <a:r>
              <a:rPr lang="en-US" sz="1400" i="1" dirty="0"/>
              <a:t>B&amp;B</a:t>
            </a:r>
            <a:r>
              <a:rPr lang="en-US" sz="1400" dirty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Libby, Moore, Chang-Siu, Cohen, </a:t>
            </a:r>
            <a:r>
              <a:rPr lang="en-US" sz="1400" dirty="0" err="1"/>
              <a:t>Jusufi</a:t>
            </a:r>
            <a:r>
              <a:rPr lang="en-US" sz="1400" dirty="0"/>
              <a:t>, Full </a:t>
            </a:r>
            <a:r>
              <a:rPr lang="en-US" sz="1400" i="1" dirty="0"/>
              <a:t>Nature</a:t>
            </a:r>
            <a:r>
              <a:rPr lang="en-US" sz="1400" dirty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Johnson, </a:t>
            </a:r>
            <a:r>
              <a:rPr lang="en-US" sz="1400" dirty="0" err="1"/>
              <a:t>Koditschek</a:t>
            </a:r>
            <a:r>
              <a:rPr lang="en-US" sz="1400" dirty="0"/>
              <a:t> </a:t>
            </a:r>
            <a:r>
              <a:rPr lang="en-US" sz="1400" i="1" dirty="0"/>
              <a:t>ICRA </a:t>
            </a:r>
            <a:r>
              <a:rPr lang="en-US" sz="1400" dirty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/>
              <a:t>Vogel </a:t>
            </a:r>
            <a:r>
              <a:rPr lang="en-US" sz="1400" i="1"/>
              <a:t>Life in moving fluids</a:t>
            </a:r>
            <a:r>
              <a:rPr lang="en-US" sz="1400"/>
              <a:t> 1996</a:t>
            </a:r>
            <a:endParaRPr lang="en-US" sz="1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/>
              <a:t>Li, Zhang, </a:t>
            </a:r>
            <a:r>
              <a:rPr lang="en-US" sz="1400"/>
              <a:t>Goldman </a:t>
            </a:r>
            <a:r>
              <a:rPr lang="en-US" sz="1400" i="1"/>
              <a:t>Science</a:t>
            </a:r>
            <a:r>
              <a:rPr lang="en-US" sz="1400"/>
              <a:t> 2015</a:t>
            </a:r>
            <a:endParaRPr lang="en-US" sz="140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/>
              <a:t>legged locomotion involves </a:t>
            </a:r>
            <a:r>
              <a:rPr lang="en-US" sz="3200" b="1" i="1" dirty="0"/>
              <a:t>contact-rich</a:t>
            </a:r>
            <a:r>
              <a:rPr lang="en-US" sz="3200" b="1" dirty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simple models are piecewise-defined (</a:t>
            </a:r>
            <a:r>
              <a:rPr lang="en-US" sz="3600" b="1" i="1" dirty="0">
                <a:solidFill>
                  <a:schemeClr val="tx2"/>
                </a:solidFill>
              </a:rPr>
              <a:t>hybrid</a:t>
            </a:r>
            <a:r>
              <a:rPr lang="en-US" sz="3600" b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36" y="3131288"/>
            <a:ext cx="1667703" cy="37267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86957" y="2782577"/>
            <a:ext cx="5069494" cy="4075422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066D45-AA31-405A-A372-8B1C866591ED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09FEE4-957E-4B75-8F07-62C03FFCC079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16020B-2263-4F69-A3AD-C439D224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95410A-7134-4968-B13E-D98FE0D5F421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12" name="Rectangle 11"/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  <p:sp>
        <p:nvSpPr>
          <p:cNvPr id="22" name="Curved Right Arrow 21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Gantmacher</a:t>
            </a:r>
            <a:r>
              <a:rPr lang="en-US" sz="3600" b="1" dirty="0">
                <a:solidFill>
                  <a:schemeClr val="tx2"/>
                </a:solidFill>
              </a:rPr>
              <a:t>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contact sequence doesn’t change,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-1" y="5184140"/>
            <a:ext cx="6453963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0" y="598715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Grizzle, Abba, </a:t>
            </a:r>
            <a:r>
              <a:rPr lang="en-US" sz="1600" dirty="0" err="1">
                <a:solidFill>
                  <a:schemeClr val="tx2"/>
                </a:solidFill>
              </a:rPr>
              <a:t>Plestan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Di Bernardo, Budd, </a:t>
            </a:r>
            <a:r>
              <a:rPr lang="en-US" sz="1600" dirty="0" err="1">
                <a:solidFill>
                  <a:schemeClr val="tx2"/>
                </a:solidFill>
              </a:rPr>
              <a:t>Kowalczyk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Champneys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Springer</a:t>
            </a:r>
            <a:r>
              <a:rPr lang="en-US" sz="1600" dirty="0">
                <a:solidFill>
                  <a:schemeClr val="tx2"/>
                </a:solidFill>
              </a:rPr>
              <a:t> 2008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Burden, </a:t>
            </a:r>
            <a:r>
              <a:rPr lang="en-US" sz="1600" dirty="0" err="1">
                <a:solidFill>
                  <a:schemeClr val="tx2"/>
                </a:solidFill>
              </a:rPr>
              <a:t>Revzen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Sastry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2015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Hyun, </a:t>
            </a:r>
            <a:r>
              <a:rPr lang="en-US" sz="1400" dirty="0" err="1">
                <a:solidFill>
                  <a:schemeClr val="tx2"/>
                </a:solidFill>
              </a:rPr>
              <a:t>Seok</a:t>
            </a:r>
            <a:r>
              <a:rPr lang="en-US" sz="1400" dirty="0">
                <a:solidFill>
                  <a:schemeClr val="tx2"/>
                </a:solidFill>
              </a:rPr>
              <a:t>, Lee, Kim </a:t>
            </a:r>
            <a:r>
              <a:rPr lang="en-US" sz="1400" i="1" dirty="0">
                <a:solidFill>
                  <a:schemeClr val="tx2"/>
                </a:solidFill>
              </a:rPr>
              <a:t>IJRR</a:t>
            </a:r>
            <a:r>
              <a:rPr lang="en-US" sz="1400" dirty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952676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Galloway, Haynes, </a:t>
            </a:r>
            <a:r>
              <a:rPr lang="en-US" sz="1400" dirty="0" err="1">
                <a:solidFill>
                  <a:schemeClr val="tx2"/>
                </a:solidFill>
              </a:rPr>
              <a:t>Ilhan</a:t>
            </a:r>
            <a:r>
              <a:rPr lang="en-US" sz="1400" dirty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>
                <a:solidFill>
                  <a:schemeClr val="tx2"/>
                </a:solidFill>
              </a:rPr>
              <a:t>Plotnick</a:t>
            </a:r>
            <a:r>
              <a:rPr lang="en-US" sz="1400" dirty="0">
                <a:solidFill>
                  <a:schemeClr val="tx2"/>
                </a:solidFill>
              </a:rPr>
              <a:t>, White,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UPenn</a:t>
            </a:r>
            <a:r>
              <a:rPr lang="en-US" sz="1400" dirty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166036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tx2"/>
                </a:solidFill>
              </a:rPr>
              <a:t>what if contact sequence can vary?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near simultaneous impacts,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2010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1994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8366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inconsistencies arise when limbs are rigid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quadruped with rigid legs exhibits 3 distinct (near-)trot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Remy, Buffington, </a:t>
            </a:r>
            <a:r>
              <a:rPr lang="en-US" sz="1600" dirty="0" err="1"/>
              <a:t>Siegwart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Hürmüzlü</a:t>
            </a:r>
            <a:r>
              <a:rPr lang="en-US" sz="1600" dirty="0"/>
              <a:t> and </a:t>
            </a:r>
            <a:r>
              <a:rPr lang="en-US" sz="1600" dirty="0" err="1"/>
              <a:t>Marghitu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1994, </a:t>
            </a:r>
            <a:r>
              <a:rPr lang="en-US" sz="1600" i="1" dirty="0"/>
              <a:t>JAM</a:t>
            </a:r>
            <a:r>
              <a:rPr lang="en-US" sz="1600" dirty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rigid limbs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inconsistent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4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rigid vs compliant limbs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rigid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compliant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34677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compliant limbs </a:t>
            </a:r>
            <a:r>
              <a:rPr lang="en-US" b="1" dirty="0">
                <a:sym typeface="Wingdings"/>
              </a:rPr>
              <a:t></a:t>
            </a:r>
            <a:r>
              <a:rPr lang="en-US" b="1" dirty="0"/>
              <a:t> 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785361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Raven-II: An Open Platform for Surgical Robotics Research</a:t>
            </a:r>
            <a:endParaRPr lang="en-US" sz="1600" i="1" dirty="0"/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</p:spTree>
    <p:extLst>
      <p:ext uri="{BB962C8B-B14F-4D97-AF65-F5344CB8AC3E}">
        <p14:creationId xmlns:p14="http://schemas.microsoft.com/office/powerpoint/2010/main" val="983392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3221779" y="3275056"/>
            <a:ext cx="5922221" cy="35829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rigid 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3202538" y="3275056"/>
            <a:ext cx="6000837" cy="358294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compliant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7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14625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(Pace &amp;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compliant, final state varies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</a:rPr>
              <a:t>piecewise-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w.r.t.</a:t>
            </a:r>
            <a:r>
              <a:rPr lang="en-US" sz="3600" dirty="0">
                <a:solidFill>
                  <a:schemeClr val="tx2"/>
                </a:solidFill>
              </a:rPr>
              <a:t> initial state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Burden, Sastry, Koditschek, Revzen </a:t>
            </a:r>
            <a:r>
              <a:rPr lang="en-US" sz="1600" i="1">
                <a:solidFill>
                  <a:schemeClr val="tx2"/>
                </a:solidFill>
              </a:rPr>
              <a:t>SIADS</a:t>
            </a:r>
            <a:r>
              <a:rPr lang="en-US" sz="160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83733"/>
            <a:ext cx="2023165" cy="694944"/>
            <a:chOff x="2338" y="6183733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83733"/>
              <a:ext cx="689429" cy="694944"/>
            </a:xfrm>
            <a:prstGeom prst="rect">
              <a:avLst/>
            </a:prstGeom>
          </p:spPr>
        </p:pic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659424" y="5493471"/>
            <a:ext cx="8458199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HSCC</a:t>
            </a:r>
            <a:r>
              <a:rPr lang="en-US" sz="1600" dirty="0">
                <a:solidFill>
                  <a:schemeClr val="tx2"/>
                </a:solidFill>
              </a:rPr>
              <a:t> 2017 (arXiv:1610.05645)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Piecewise-differentiable trajectory outcomes in mechanical systems subject to unilateral constraints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ICRA</a:t>
            </a:r>
            <a:r>
              <a:rPr lang="en-US" sz="1600" dirty="0">
                <a:solidFill>
                  <a:schemeClr val="tx2"/>
                </a:solidFill>
              </a:rPr>
              <a:t> 2017 (arXiv:1609.04056)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Decoupled limbs yield differentiable trajectory outcomes through intermittent contact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8" y="531002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5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D914833-9F14-462D-AECE-1F2735C0A3EA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</p:spTree>
    <p:extLst>
      <p:ext uri="{BB962C8B-B14F-4D97-AF65-F5344CB8AC3E}">
        <p14:creationId xmlns:p14="http://schemas.microsoft.com/office/powerpoint/2010/main" val="3057732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EB592F9-22B3-48DE-9768-3A12EC28B4AE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9201B5F-157D-46BE-8BDC-E8D13CC0B386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215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EC0517-597D-4384-9A7B-562AEB90F039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9F734B9-7993-43CA-8EC7-CCE809E39140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/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/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6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2FD8AF9-0C13-44C0-8F03-2A2E9997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43840" y="878017"/>
            <a:ext cx="3162300" cy="2964180"/>
          </a:xfrm>
        </p:spPr>
        <p:txBody>
          <a:bodyPr>
            <a:normAutofit/>
          </a:bodyPr>
          <a:lstStyle/>
          <a:p>
            <a:r>
              <a:rPr lang="en-US" sz="16600" b="0" i="1" dirty="0">
                <a:latin typeface="Georgia" panose="02040502050405020303" pitchFamily="18" charset="0"/>
                <a:cs typeface="Times New Roman" panose="02020603050405020304" pitchFamily="18" charset="0"/>
              </a:rPr>
              <a:t>d</a:t>
            </a:r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8E17D2E-17D0-4BFE-898A-4A4330FD0F58}"/>
              </a:ext>
            </a:extLst>
          </p:cNvPr>
          <p:cNvSpPr>
            <a:spLocks/>
          </p:cNvSpPr>
          <p:nvPr/>
        </p:nvSpPr>
        <p:spPr bwMode="auto">
          <a:xfrm>
            <a:off x="2854955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B508F8F-AD3A-4EE9-B9BA-6AC92C6EA4CB}"/>
              </a:ext>
            </a:extLst>
          </p:cNvPr>
          <p:cNvSpPr>
            <a:spLocks/>
          </p:cNvSpPr>
          <p:nvPr/>
        </p:nvSpPr>
        <p:spPr bwMode="auto">
          <a:xfrm>
            <a:off x="2763063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3810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18E4FFF-A8D0-4FAF-BE82-447DF8D89071}"/>
              </a:ext>
            </a:extLst>
          </p:cNvPr>
          <p:cNvSpPr>
            <a:spLocks/>
          </p:cNvSpPr>
          <p:nvPr/>
        </p:nvSpPr>
        <p:spPr bwMode="auto">
          <a:xfrm>
            <a:off x="2497218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CA88152-0345-4A71-8EF0-565683010870}"/>
              </a:ext>
            </a:extLst>
          </p:cNvPr>
          <p:cNvSpPr>
            <a:spLocks/>
          </p:cNvSpPr>
          <p:nvPr/>
        </p:nvSpPr>
        <p:spPr bwMode="auto">
          <a:xfrm>
            <a:off x="2497216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00BF087A-5898-43B4-9B97-18ADC8C9D301}"/>
              </a:ext>
            </a:extLst>
          </p:cNvPr>
          <p:cNvSpPr>
            <a:spLocks/>
          </p:cNvSpPr>
          <p:nvPr/>
        </p:nvSpPr>
        <p:spPr bwMode="auto">
          <a:xfrm>
            <a:off x="2854955" y="2961110"/>
            <a:ext cx="349200" cy="924597"/>
          </a:xfrm>
          <a:custGeom>
            <a:avLst/>
            <a:gdLst>
              <a:gd name="T0" fmla="*/ 66 w 132"/>
              <a:gd name="T1" fmla="*/ 438 h 438"/>
              <a:gd name="T2" fmla="*/ 66 w 132"/>
              <a:gd name="T3" fmla="*/ 438 h 438"/>
              <a:gd name="T4" fmla="*/ 0 w 132"/>
              <a:gd name="T5" fmla="*/ 240 h 438"/>
              <a:gd name="T6" fmla="*/ 65 w 132"/>
              <a:gd name="T7" fmla="*/ 240 h 438"/>
              <a:gd name="T8" fmla="*/ 65 w 132"/>
              <a:gd name="T9" fmla="*/ 0 h 438"/>
              <a:gd name="T10" fmla="*/ 66 w 132"/>
              <a:gd name="T11" fmla="*/ 0 h 438"/>
              <a:gd name="T12" fmla="*/ 66 w 132"/>
              <a:gd name="T13" fmla="*/ 240 h 438"/>
              <a:gd name="T14" fmla="*/ 132 w 132"/>
              <a:gd name="T15" fmla="*/ 240 h 438"/>
              <a:gd name="T16" fmla="*/ 66 w 132"/>
              <a:gd name="T1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438">
                <a:moveTo>
                  <a:pt x="66" y="438"/>
                </a:moveTo>
                <a:lnTo>
                  <a:pt x="66" y="438"/>
                </a:lnTo>
                <a:lnTo>
                  <a:pt x="0" y="240"/>
                </a:lnTo>
                <a:lnTo>
                  <a:pt x="65" y="240"/>
                </a:lnTo>
                <a:lnTo>
                  <a:pt x="65" y="0"/>
                </a:lnTo>
                <a:lnTo>
                  <a:pt x="66" y="0"/>
                </a:lnTo>
                <a:lnTo>
                  <a:pt x="66" y="240"/>
                </a:lnTo>
                <a:lnTo>
                  <a:pt x="132" y="240"/>
                </a:lnTo>
                <a:lnTo>
                  <a:pt x="66" y="438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5715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DE0784A-CC65-4B8C-B2D1-4F502D7C5F22}"/>
              </a:ext>
            </a:extLst>
          </p:cNvPr>
          <p:cNvSpPr>
            <a:spLocks/>
          </p:cNvSpPr>
          <p:nvPr/>
        </p:nvSpPr>
        <p:spPr bwMode="auto">
          <a:xfrm>
            <a:off x="4621147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EC3333D-034B-4D48-9124-4691522DA825}"/>
              </a:ext>
            </a:extLst>
          </p:cNvPr>
          <p:cNvSpPr>
            <a:spLocks/>
          </p:cNvSpPr>
          <p:nvPr/>
        </p:nvSpPr>
        <p:spPr bwMode="auto">
          <a:xfrm>
            <a:off x="4529255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0897D89F-489A-449E-B15D-548BA33FFA10}"/>
              </a:ext>
            </a:extLst>
          </p:cNvPr>
          <p:cNvSpPr>
            <a:spLocks/>
          </p:cNvSpPr>
          <p:nvPr/>
        </p:nvSpPr>
        <p:spPr bwMode="auto">
          <a:xfrm>
            <a:off x="4263410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DAC9F78C-A725-4132-9E3E-406F78DCCB85}"/>
              </a:ext>
            </a:extLst>
          </p:cNvPr>
          <p:cNvSpPr>
            <a:spLocks/>
          </p:cNvSpPr>
          <p:nvPr/>
        </p:nvSpPr>
        <p:spPr bwMode="auto">
          <a:xfrm>
            <a:off x="4263408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46D2A5F2-392E-4BE7-963A-3794E4A21EEA}"/>
              </a:ext>
            </a:extLst>
          </p:cNvPr>
          <p:cNvSpPr txBox="1">
            <a:spLocks/>
          </p:cNvSpPr>
          <p:nvPr/>
        </p:nvSpPr>
        <p:spPr>
          <a:xfrm>
            <a:off x="2363878" y="1251397"/>
            <a:ext cx="3162300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C3831D6C-C42B-4EA0-A0BB-5A38C9B3B968}"/>
              </a:ext>
            </a:extLst>
          </p:cNvPr>
          <p:cNvSpPr txBox="1">
            <a:spLocks/>
          </p:cNvSpPr>
          <p:nvPr/>
        </p:nvSpPr>
        <p:spPr>
          <a:xfrm>
            <a:off x="5416718" y="878017"/>
            <a:ext cx="3910161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)=0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81CFB4-5D8F-4D24-AA59-F8A313DF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5" y="2440038"/>
            <a:ext cx="1398618" cy="434052"/>
          </a:xfrm>
          <a:prstGeom prst="rect">
            <a:avLst/>
          </a:prstGeom>
          <a:solidFill>
            <a:schemeClr val="tx1">
              <a:lumMod val="50000"/>
              <a:alpha val="74902"/>
            </a:schemeClr>
          </a:solidFill>
          <a:ln w="38100">
            <a:solidFill>
              <a:schemeClr val="tx1">
                <a:lumMod val="50000"/>
                <a:alpha val="74902"/>
              </a:schemeClr>
            </a:solidFill>
          </a:ln>
          <a:effectLst/>
          <a:extLst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9C62DCC-40E8-4B95-A908-6484481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5" y="2358865"/>
            <a:ext cx="1398618" cy="530514"/>
          </a:xfrm>
          <a:prstGeom prst="rect">
            <a:avLst/>
          </a:prstGeom>
          <a:solidFill>
            <a:schemeClr val="bg2">
              <a:lumMod val="50000"/>
              <a:alpha val="74902"/>
            </a:schemeClr>
          </a:solidFill>
          <a:ln w="38100">
            <a:solidFill>
              <a:srgbClr val="190037">
                <a:alpha val="74902"/>
              </a:srgbClr>
            </a:solidFill>
          </a:ln>
          <a:effectLst/>
          <a:ex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81CF6F-B5C3-48CA-B8E1-8DBE5485AE8B}"/>
              </a:ext>
            </a:extLst>
          </p:cNvPr>
          <p:cNvGrpSpPr/>
          <p:nvPr/>
        </p:nvGrpSpPr>
        <p:grpSpPr>
          <a:xfrm>
            <a:off x="2338" y="6174941"/>
            <a:ext cx="9141661" cy="702746"/>
            <a:chOff x="2338" y="6174941"/>
            <a:chExt cx="9141661" cy="702746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15D4B8B-AA22-4847-8A08-367F1BCA2156}"/>
                </a:ext>
              </a:extLst>
            </p:cNvPr>
            <p:cNvSpPr txBox="1">
              <a:spLocks/>
            </p:cNvSpPr>
            <p:nvPr/>
          </p:nvSpPr>
          <p:spPr>
            <a:xfrm>
              <a:off x="2711304" y="6174941"/>
              <a:ext cx="6432695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Gonzalez, Vasudevan, </a:t>
              </a:r>
              <a:r>
                <a:rPr lang="en-US" sz="1600" dirty="0" err="1">
                  <a:solidFill>
                    <a:schemeClr val="tx2"/>
                  </a:solidFill>
                </a:rPr>
                <a:t>Bajcsy</a:t>
              </a:r>
              <a:r>
                <a:rPr lang="en-US" sz="1600" dirty="0">
                  <a:solidFill>
                    <a:schemeClr val="tx2"/>
                  </a:solidFill>
                </a:rPr>
                <a:t>, Sastry </a:t>
              </a:r>
              <a:r>
                <a:rPr lang="en-US" sz="1600" i="1" dirty="0">
                  <a:solidFill>
                    <a:schemeClr val="tx2"/>
                  </a:solidFill>
                </a:rPr>
                <a:t>IEEE TAC </a:t>
              </a:r>
              <a:r>
                <a:rPr lang="en-US" sz="1600" dirty="0">
                  <a:solidFill>
                    <a:schemeClr val="tx2"/>
                  </a:solidFill>
                </a:rPr>
                <a:t>2015 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 err="1">
                  <a:solidFill>
                    <a:schemeClr val="tx2"/>
                  </a:solidFill>
                </a:rPr>
                <a:t>Metrization</a:t>
              </a:r>
              <a:r>
                <a:rPr lang="en-US" sz="1600" i="1" dirty="0">
                  <a:solidFill>
                    <a:schemeClr val="tx2"/>
                  </a:solidFill>
                </a:rPr>
                <a:t> and simulation of controlled hybrid systems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98FFF5-0D0E-4132-B582-E62AAFA4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6A40F7-4FE9-4FFA-9616-5E643697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0F5915-92AB-4CF0-95A0-2A93B0E4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73" y="6184723"/>
              <a:ext cx="689429" cy="6929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439F78-0EB1-477F-92A8-3DECF461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5503" y="6187439"/>
              <a:ext cx="685801" cy="685801"/>
            </a:xfrm>
            <a:prstGeom prst="rect">
              <a:avLst/>
            </a:prstGeom>
          </p:spPr>
        </p:pic>
      </p:grp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CDEB94ED-8CAB-43DA-906B-D738670C980C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aside:  </a:t>
            </a:r>
            <a:r>
              <a:rPr lang="en-US" dirty="0"/>
              <a:t>how to measure distance?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6F5EECC-BDBA-4D74-B135-20CA275DDB26}"/>
              </a:ext>
            </a:extLst>
          </p:cNvPr>
          <p:cNvSpPr txBox="1">
            <a:spLocks/>
          </p:cNvSpPr>
          <p:nvPr/>
        </p:nvSpPr>
        <p:spPr>
          <a:xfrm>
            <a:off x="-461213" y="409441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Gonzalez, Vasudevan, </a:t>
            </a:r>
            <a:r>
              <a:rPr lang="en-US" sz="3600" b="1" i="1" dirty="0">
                <a:solidFill>
                  <a:schemeClr val="tx2"/>
                </a:solidFill>
              </a:rPr>
              <a:t>et al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d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,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= 0</a:t>
            </a:r>
            <a:r>
              <a:rPr lang="en-US" sz="3600" dirty="0">
                <a:solidFill>
                  <a:schemeClr val="tx2"/>
                </a:solidFill>
              </a:rPr>
              <a:t> determines a distance metric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compatible with topological quotient 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~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6" grpId="0"/>
      <p:bldP spid="47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Lohmiller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Slotine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the dynamics are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classical </a:t>
            </a:r>
            <a:r>
              <a:rPr lang="en-US" b="0" dirty="0"/>
              <a:t>dynamics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A320179-40B1-4711-AF9B-49012C2952FA}"/>
              </a:ext>
            </a:extLst>
          </p:cNvPr>
          <p:cNvSpPr txBox="1">
            <a:spLocks/>
          </p:cNvSpPr>
          <p:nvPr/>
        </p:nvSpPr>
        <p:spPr>
          <a:xfrm>
            <a:off x="2338" y="6132411"/>
            <a:ext cx="914166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err="1">
                <a:solidFill>
                  <a:schemeClr val="tx2"/>
                </a:solidFill>
              </a:rPr>
              <a:t>Lohmiller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Slotine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Automatica</a:t>
            </a:r>
            <a:r>
              <a:rPr lang="en-US" sz="1600" dirty="0">
                <a:solidFill>
                  <a:schemeClr val="tx2"/>
                </a:solidFill>
              </a:rPr>
              <a:t> 1998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On contraction analysis for nonlinear systems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4F3F1-0074-405B-807F-1D08D5DF4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654" y="3635966"/>
            <a:ext cx="2205701" cy="328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53E06-B4FF-469A-A2D9-4DA31C7A78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77"/>
          <a:stretch/>
        </p:blipFill>
        <p:spPr>
          <a:xfrm>
            <a:off x="3118853" y="4735036"/>
            <a:ext cx="3364907" cy="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2713E85-373B-4C57-B048-177EF569EEFB}"/>
              </a:ext>
            </a:extLst>
          </p:cNvPr>
          <p:cNvSpPr txBox="1">
            <a:spLocks/>
          </p:cNvSpPr>
          <p:nvPr/>
        </p:nvSpPr>
        <p:spPr>
          <a:xfrm>
            <a:off x="-461213" y="2224686"/>
            <a:ext cx="10058400" cy="129684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8521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8893" b="24043"/>
          <a:stretch/>
        </p:blipFill>
        <p:spPr>
          <a:xfrm>
            <a:off x="86625" y="2356970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75465"/>
          <a:stretch/>
        </p:blipFill>
        <p:spPr>
          <a:xfrm>
            <a:off x="86625" y="2939175"/>
            <a:ext cx="4718804" cy="436288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2271507"/>
            <a:ext cx="434932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continuous-time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2838170"/>
            <a:ext cx="433857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discrete-time (impact)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017579"/>
            <a:ext cx="10058400" cy="1692879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chemeClr val="tx2"/>
                </a:solidFill>
              </a:rPr>
              <a:t>continuous-time </a:t>
            </a:r>
            <a:r>
              <a:rPr lang="en-US" sz="4800" b="1" i="1" dirty="0">
                <a:solidFill>
                  <a:schemeClr val="tx2"/>
                </a:solidFill>
              </a:rPr>
              <a:t>and</a:t>
            </a:r>
            <a:r>
              <a:rPr lang="en-US" sz="4800" dirty="0">
                <a:solidFill>
                  <a:schemeClr val="tx2"/>
                </a:solidFill>
              </a:rPr>
              <a:t> discrete-time interact in contact-rich dynamics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359627F-51A3-475A-A137-B60D24D61C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D1A347-A1E0-4646-B3C2-3E687AE48AA0}"/>
              </a:ext>
            </a:extLst>
          </p:cNvPr>
          <p:cNvSpPr txBox="1">
            <a:spLocks/>
          </p:cNvSpPr>
          <p:nvPr/>
        </p:nvSpPr>
        <p:spPr>
          <a:xfrm>
            <a:off x="2812825" y="1017747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limbs in contact with ground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9BA2A88-590D-43D4-AF35-16B56AC2C9D3}"/>
              </a:ext>
            </a:extLst>
          </p:cNvPr>
          <p:cNvSpPr txBox="1">
            <a:spLocks/>
          </p:cNvSpPr>
          <p:nvPr/>
        </p:nvSpPr>
        <p:spPr>
          <a:xfrm>
            <a:off x="3416967" y="1545608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ground penetration constraints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69A633-D2B7-4094-9FF9-C94D847C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0000">
                <a:tint val="45000"/>
                <a:satMod val="400000"/>
              </a:srgbClr>
            </a:duotone>
          </a:blip>
          <a:srcRect b="77679"/>
          <a:stretch/>
        </p:blipFill>
        <p:spPr>
          <a:xfrm>
            <a:off x="86625" y="1173744"/>
            <a:ext cx="4718804" cy="396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DA1AA8-011A-44F6-A729-3F511797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0000">
                <a:tint val="45000"/>
                <a:satMod val="400000"/>
              </a:srgbClr>
            </a:duotone>
          </a:blip>
          <a:srcRect t="22651" b="52746"/>
          <a:stretch/>
        </p:blipFill>
        <p:spPr>
          <a:xfrm>
            <a:off x="86625" y="1631629"/>
            <a:ext cx="4718804" cy="4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4A9463-FDCF-43C9-9880-CDE4228FBBB7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88D8B4-99C5-48FA-93E1-2B72339A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roles for humans and machines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5267" r="13207" b="5041"/>
          <a:stretch/>
        </p:blipFill>
        <p:spPr>
          <a:xfrm>
            <a:off x="2908696" y="1326787"/>
            <a:ext cx="3172275" cy="184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46" y="1321195"/>
            <a:ext cx="2927246" cy="1849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>
          <a:xfrm>
            <a:off x="45908" y="1321195"/>
            <a:ext cx="2772911" cy="184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b="8515"/>
          <a:stretch/>
        </p:blipFill>
        <p:spPr>
          <a:xfrm>
            <a:off x="2908695" y="3239952"/>
            <a:ext cx="3172275" cy="1949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46" y="3239952"/>
            <a:ext cx="2927246" cy="1952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49039" y="3239952"/>
            <a:ext cx="2769779" cy="1949216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legal</a:t>
            </a:r>
            <a:r>
              <a:rPr lang="en-US" dirty="0"/>
              <a:t>, </a:t>
            </a:r>
            <a:r>
              <a:rPr lang="en-US" b="1" dirty="0"/>
              <a:t>ethical</a:t>
            </a:r>
            <a:r>
              <a:rPr lang="en-US" dirty="0"/>
              <a:t>, and </a:t>
            </a:r>
            <a:r>
              <a:rPr lang="en-US" b="1" dirty="0"/>
              <a:t>political </a:t>
            </a:r>
            <a:r>
              <a:rPr lang="en-US" dirty="0"/>
              <a:t>concerns</a:t>
            </a:r>
          </a:p>
          <a:p>
            <a:r>
              <a:rPr lang="en-US" dirty="0"/>
              <a:t>ensure humans will remain in-the-loop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7102636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Nothwang</a:t>
            </a:r>
            <a:r>
              <a:rPr lang="en-US" sz="1600" dirty="0"/>
              <a:t>, Robinson, Burden, McCourt, Curtis </a:t>
            </a:r>
            <a:r>
              <a:rPr lang="en-US" sz="1600" i="1" dirty="0"/>
              <a:t>IEEE Resilience Week</a:t>
            </a:r>
            <a:r>
              <a:rPr lang="en-US" sz="1600" dirty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Should be Part of the Control Loop?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84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4796D0-F4B5-437B-9224-A9619DDAD24A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437D6C-5E3C-4CBC-B9F2-93D7904E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6B52A7-C4E1-46BD-B0AE-21C84186229E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</p:spTree>
    <p:extLst>
      <p:ext uri="{BB962C8B-B14F-4D97-AF65-F5344CB8AC3E}">
        <p14:creationId xmlns:p14="http://schemas.microsoft.com/office/powerpoint/2010/main" val="2346132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F4FF59-8D0A-4833-84D5-146C5A9E8AB0}"/>
              </a:ext>
            </a:extLst>
          </p:cNvPr>
          <p:cNvSpPr txBox="1">
            <a:spLocks/>
          </p:cNvSpPr>
          <p:nvPr/>
        </p:nvSpPr>
        <p:spPr>
          <a:xfrm>
            <a:off x="-1" y="5701410"/>
            <a:ext cx="9144000" cy="1103427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 </a:t>
            </a:r>
            <a:r>
              <a:rPr lang="en-US" sz="1600" dirty="0">
                <a:solidFill>
                  <a:schemeClr val="tx2"/>
                </a:solidFill>
              </a:rPr>
              <a:t>1958 </a:t>
            </a:r>
            <a:endParaRPr lang="en-US" sz="1600" i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ADA74-AD0C-455F-BEF2-1AFA0F3C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49" y="4787648"/>
            <a:ext cx="7640903" cy="75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FB04E-0241-4CBE-AAC8-242C15783CE0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2CD387-C56D-4A03-B87C-7400FE0C7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13128D6-49BC-431B-A227-EB11743AB913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43E8FE2-ADEF-455E-A534-9ABE3D42C2A2}"/>
              </a:ext>
            </a:extLst>
          </p:cNvPr>
          <p:cNvSpPr txBox="1">
            <a:spLocks/>
          </p:cNvSpPr>
          <p:nvPr/>
        </p:nvSpPr>
        <p:spPr>
          <a:xfrm>
            <a:off x="0" y="3834972"/>
            <a:ext cx="9144000" cy="95267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need interaction w/ continuous-time:</a:t>
            </a:r>
          </a:p>
        </p:txBody>
      </p:sp>
    </p:spTree>
    <p:extLst>
      <p:ext uri="{BB962C8B-B14F-4D97-AF65-F5344CB8AC3E}">
        <p14:creationId xmlns:p14="http://schemas.microsoft.com/office/powerpoint/2010/main" val="13698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Libby, Coogan):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combined dynamics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87654"/>
            <a:ext cx="9144000" cy="78733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C2099-2B9E-4C02-A9CF-5361ECD71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29" y="4735036"/>
            <a:ext cx="3359941" cy="3952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2186"/>
            <a:chOff x="0" y="6174941"/>
            <a:chExt cx="9144000" cy="692186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7494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B55B2-715D-451D-A90E-88BB0E072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921" y="3635966"/>
            <a:ext cx="1747167" cy="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B51EF0-4721-48AB-9CB4-587912728ADA}"/>
              </a:ext>
            </a:extLst>
          </p:cNvPr>
          <p:cNvGrpSpPr/>
          <p:nvPr/>
        </p:nvGrpSpPr>
        <p:grpSpPr>
          <a:xfrm>
            <a:off x="4338627" y="295815"/>
            <a:ext cx="4692318" cy="4870404"/>
            <a:chOff x="4338627" y="1162632"/>
            <a:chExt cx="4692318" cy="4870404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learning and control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EDC0B9-08E9-41FC-A322-8DC46AB5E08E}"/>
                </a:ext>
              </a:extLst>
            </p:cNvPr>
            <p:cNvGrpSpPr/>
            <p:nvPr/>
          </p:nvGrpSpPr>
          <p:grpSpPr>
            <a:xfrm>
              <a:off x="5352182" y="1162632"/>
              <a:ext cx="3197973" cy="4239447"/>
              <a:chOff x="5352182" y="1162632"/>
              <a:chExt cx="3197973" cy="42394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9432AF9-6139-4ECF-BA99-CBD447413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47"/>
              <a:stretch/>
            </p:blipFill>
            <p:spPr>
              <a:xfrm>
                <a:off x="5352182" y="1162632"/>
                <a:ext cx="2523160" cy="4239447"/>
              </a:xfrm>
              <a:prstGeom prst="rect">
                <a:avLst/>
              </a:prstGeom>
            </p:spPr>
          </p:pic>
          <p:sp>
            <p:nvSpPr>
              <p:cNvPr id="8" name="Cloud Callout 54">
                <a:extLst>
                  <a:ext uri="{FF2B5EF4-FFF2-40B4-BE49-F238E27FC236}">
                    <a16:creationId xmlns:a16="http://schemas.microsoft.com/office/drawing/2014/main" id="{608F36B0-A125-4985-80C2-0B13FD314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755" y="2666128"/>
                <a:ext cx="1676400" cy="914400"/>
              </a:xfrm>
              <a:prstGeom prst="cloudCallout">
                <a:avLst>
                  <a:gd name="adj1" fmla="val -71229"/>
                  <a:gd name="adj2" fmla="val -47282"/>
                </a:avLst>
              </a:prstGeom>
              <a:noFill/>
              <a:ln w="38100">
                <a:solidFill>
                  <a:schemeClr val="tx2">
                    <a:lumMod val="5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EF9DED-F65E-4602-9389-456C03046EF7}"/>
                  </a:ext>
                </a:extLst>
              </p:cNvPr>
              <p:cNvSpPr txBox="1"/>
              <p:nvPr/>
            </p:nvSpPr>
            <p:spPr>
              <a:xfrm>
                <a:off x="7122637" y="2823160"/>
                <a:ext cx="12266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solidFill>
                      <a:schemeClr val="accent3">
                        <a:lumMod val="50000"/>
                      </a:schemeClr>
                    </a:solidFill>
                    <a:latin typeface="Georgia" panose="02040502050405020303" pitchFamily="18" charset="0"/>
                    <a:ea typeface="Times New Roman" charset="0"/>
                    <a:cs typeface="Times New Roman" charset="0"/>
                  </a:rPr>
                  <a:t>M, M</a:t>
                </a:r>
                <a:r>
                  <a:rPr lang="en-US" sz="2800" i="1" baseline="30000" dirty="0">
                    <a:solidFill>
                      <a:schemeClr val="accent3">
                        <a:lumMod val="50000"/>
                      </a:schemeClr>
                    </a:solidFill>
                    <a:latin typeface="Georgia" panose="02040502050405020303" pitchFamily="18" charset="0"/>
                    <a:ea typeface="Times New Roman" charset="0"/>
                    <a:cs typeface="Times New Roman" charset="0"/>
                  </a:rPr>
                  <a:t>-1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799311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187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C1FA7F-CF76-4CE0-8347-3802B138D2C1}"/>
              </a:ext>
            </a:extLst>
          </p:cNvPr>
          <p:cNvGrpSpPr/>
          <p:nvPr/>
        </p:nvGrpSpPr>
        <p:grpSpPr>
          <a:xfrm>
            <a:off x="4338627" y="300183"/>
            <a:ext cx="4692318" cy="4870404"/>
            <a:chOff x="11555" y="1162632"/>
            <a:chExt cx="4692318" cy="4870404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115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32AF9-6139-4ECF-BA99-CBD447413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47"/>
            <a:stretch/>
          </p:blipFill>
          <p:spPr>
            <a:xfrm>
              <a:off x="1025110" y="1162632"/>
              <a:ext cx="2523160" cy="4239447"/>
            </a:xfrm>
            <a:prstGeom prst="rect">
              <a:avLst/>
            </a:prstGeom>
          </p:spPr>
        </p:pic>
        <p:sp>
          <p:nvSpPr>
            <p:cNvPr id="8" name="Cloud Callout 54">
              <a:extLst>
                <a:ext uri="{FF2B5EF4-FFF2-40B4-BE49-F238E27FC236}">
                  <a16:creationId xmlns:a16="http://schemas.microsoft.com/office/drawing/2014/main" id="{608F36B0-A125-4985-80C2-0B13FD314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683" y="2666128"/>
              <a:ext cx="1676400" cy="914400"/>
            </a:xfrm>
            <a:prstGeom prst="cloudCallout">
              <a:avLst>
                <a:gd name="adj1" fmla="val -71229"/>
                <a:gd name="adj2" fmla="val -47282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EF9DED-F65E-4602-9389-456C03046EF7}"/>
                </a:ext>
              </a:extLst>
            </p:cNvPr>
            <p:cNvSpPr txBox="1"/>
            <p:nvPr/>
          </p:nvSpPr>
          <p:spPr>
            <a:xfrm>
              <a:off x="2795565" y="2823160"/>
              <a:ext cx="1226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M, M</a:t>
              </a:r>
              <a:r>
                <a:rPr lang="en-US" sz="2800" i="1" baseline="300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-1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4563D0-1305-48B9-87D3-C158268FFC34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396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24" y="-3715"/>
            <a:ext cx="53481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1867332" y="1656127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295732" y="1133583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84" name="Text Placeholder 1">
            <a:extLst>
              <a:ext uri="{FF2B5EF4-FFF2-40B4-BE49-F238E27FC236}">
                <a16:creationId xmlns:a16="http://schemas.microsoft.com/office/drawing/2014/main" id="{F542504F-FA2C-4BF3-B64E-0E9619970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4968240" cy="952676"/>
          </a:xfrm>
        </p:spPr>
        <p:txBody>
          <a:bodyPr>
            <a:noAutofit/>
          </a:bodyPr>
          <a:lstStyle/>
          <a:p>
            <a:r>
              <a:rPr lang="en-US" dirty="0"/>
              <a:t>teleoperation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6C37A15-E987-4CDB-B482-8F2C390BC17C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Hu</a:t>
            </a:r>
            <a:r>
              <a:rPr lang="en-US" sz="1600" i="1" dirty="0"/>
              <a:t>man Dynamics in Man-Machine Systems</a:t>
            </a:r>
          </a:p>
        </p:txBody>
      </p: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95824" y="-3715"/>
            <a:ext cx="5348176" cy="6861715"/>
          </a:xfrm>
          <a:prstGeom prst="rect">
            <a:avLst/>
          </a:prstGeom>
        </p:spPr>
      </p:pic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7999535-770B-478B-B969-B688706D5C43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Hu</a:t>
            </a:r>
            <a:r>
              <a:rPr lang="en-US" sz="1600" i="1" dirty="0"/>
              <a:t>man Dynamics in Man-Machine Systems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1B7AC020-1849-4E24-B8A4-D7061B9407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968240" cy="952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teleoperation</a:t>
            </a:r>
            <a:endParaRPr lang="en-US" dirty="0"/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1BB259-1A1A-41A9-9B6B-D8CE41CE6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DDC4990-97D1-44AA-BE04-B180D7EA1B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5B8A80D-4AAE-467B-870C-E9292E60F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F47A40-F74C-40B7-ACCD-3332BF0C9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95824" y="-3715"/>
            <a:ext cx="5348176" cy="6861715"/>
          </a:xfrm>
          <a:prstGeom prst="rect">
            <a:avLst/>
          </a:prstGeom>
        </p:spPr>
      </p:pic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0" dirty="0">
                <a:solidFill>
                  <a:srgbClr val="C00000"/>
                </a:solidFill>
                <a:ea typeface="ＭＳ Ｐゴシック" charset="-128"/>
              </a:rPr>
              <a:t>feed</a:t>
            </a:r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b="0" dirty="0">
                <a:solidFill>
                  <a:srgbClr val="0070C0"/>
                </a:solidFill>
                <a:ea typeface="ＭＳ Ｐゴシック" charset="-128"/>
              </a:rPr>
              <a:t>feed</a:t>
            </a:r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1B7AC020-1849-4E24-B8A4-D7061B9407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968240" cy="952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teleoperation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Hu</a:t>
            </a:r>
            <a:r>
              <a:rPr lang="en-US" sz="1600" i="1" dirty="0"/>
              <a:t>man Dynamics in Man-Machine Systems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>
                <a:ea typeface="ＭＳ Ｐゴシック" charset="-128"/>
              </a:rPr>
              <a:t>predicting behavior using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forward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Psych Rev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Cog Sci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Bhushan,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Kosha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>
                <a:ea typeface="ＭＳ Ｐゴシック" charset="-128"/>
              </a:rPr>
              <a:t>predicting behavior using internal models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05841" y="3428489"/>
            <a:ext cx="2704011" cy="0"/>
          </a:xfrm>
          <a:prstGeom prst="straightConnector1">
            <a:avLst/>
          </a:prstGeom>
          <a:ln w="127000" cap="rnd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710149" y="2853723"/>
            <a:ext cx="1149531" cy="1149531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93" b="73492"/>
          <a:stretch/>
        </p:blipFill>
        <p:spPr>
          <a:xfrm>
            <a:off x="3865870" y="3027454"/>
            <a:ext cx="403857" cy="906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8" r="57249" b="73492"/>
          <a:stretch/>
        </p:blipFill>
        <p:spPr>
          <a:xfrm>
            <a:off x="436323" y="3027452"/>
            <a:ext cx="391885" cy="906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5" b="56213"/>
          <a:stretch/>
        </p:blipFill>
        <p:spPr>
          <a:xfrm>
            <a:off x="1955450" y="3204057"/>
            <a:ext cx="658928" cy="614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4" b="73492"/>
          <a:stretch/>
        </p:blipFill>
        <p:spPr>
          <a:xfrm>
            <a:off x="949958" y="4104436"/>
            <a:ext cx="2669913" cy="906571"/>
          </a:xfrm>
          <a:prstGeom prst="rect">
            <a:avLst/>
          </a:prstGeom>
        </p:spPr>
      </p:pic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forward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robotics, artificial intelligence: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sensory feedback </a:t>
              </a: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 motor control inputs</a:t>
              </a: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ysClr val="windowText" lastClr="000000"/>
                  </a:solidFill>
                </a:rPr>
                <a:t>sensory feedback</a:t>
              </a: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</p:spTree>
    <p:extLst>
      <p:ext uri="{BB962C8B-B14F-4D97-AF65-F5344CB8AC3E}">
        <p14:creationId xmlns:p14="http://schemas.microsoft.com/office/powerpoint/2010/main" val="8489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7999535-770B-478B-B969-B688706D5C43}"/>
              </a:ext>
            </a:extLst>
          </p:cNvPr>
          <p:cNvSpPr txBox="1">
            <a:spLocks/>
          </p:cNvSpPr>
          <p:nvPr/>
        </p:nvSpPr>
        <p:spPr>
          <a:xfrm>
            <a:off x="-1" y="6224125"/>
            <a:ext cx="9144000" cy="633875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A Review of Quasi-Linear Pilot Models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4A0787-A7C3-4B71-97DC-A7E09DC669CE}"/>
              </a:ext>
            </a:extLst>
          </p:cNvPr>
          <p:cNvGrpSpPr/>
          <p:nvPr/>
        </p:nvGrpSpPr>
        <p:grpSpPr>
          <a:xfrm>
            <a:off x="780899" y="942383"/>
            <a:ext cx="7584490" cy="5306590"/>
            <a:chOff x="910924" y="1078573"/>
            <a:chExt cx="7584490" cy="530659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3DB1C1-20A5-4CF0-8FFA-1395986D1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8558" y="1078573"/>
              <a:ext cx="6166884" cy="470085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2B907AE-AB62-4D63-9739-8FF205D4F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7210" y="3790600"/>
              <a:ext cx="4237487" cy="10101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1456910-9B8A-4A0D-829E-889DD91A7B41}"/>
                </a:ext>
              </a:extLst>
            </p:cNvPr>
            <p:cNvSpPr/>
            <p:nvPr/>
          </p:nvSpPr>
          <p:spPr>
            <a:xfrm>
              <a:off x="4191474" y="3813592"/>
              <a:ext cx="736717" cy="4820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4811B26-426C-4F8A-B997-75B2A30043B6}"/>
                </a:ext>
              </a:extLst>
            </p:cNvPr>
            <p:cNvSpPr/>
            <p:nvPr/>
          </p:nvSpPr>
          <p:spPr>
            <a:xfrm>
              <a:off x="4364666" y="1087371"/>
              <a:ext cx="11336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sz="4800" i="1" kern="0" dirty="0">
                  <a:solidFill>
                    <a:schemeClr val="tx2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|</a:t>
              </a:r>
              <a:r>
                <a:rPr lang="en-US" altLang="en-US" sz="4800" i="1" kern="0" dirty="0">
                  <a:solidFill>
                    <a:srgbClr val="C00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F</a:t>
              </a:r>
              <a:r>
                <a:rPr lang="en-US" altLang="en-US" sz="4800" i="1" kern="0" dirty="0">
                  <a:solidFill>
                    <a:schemeClr val="tx2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|</a:t>
              </a:r>
              <a:endParaRPr lang="en-US" i="1" dirty="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318E3E-BBB8-40DC-8273-1D983CB69867}"/>
                </a:ext>
              </a:extLst>
            </p:cNvPr>
            <p:cNvSpPr/>
            <p:nvPr/>
          </p:nvSpPr>
          <p:spPr>
            <a:xfrm rot="16200000">
              <a:off x="-100764" y="2514558"/>
              <a:ext cx="279281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rPr>
                <a:t>gain (dB)</a:t>
              </a:r>
              <a:endParaRPr lang="en-US" sz="16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4AF6BEB-6804-44F5-95B8-3DACA0EE5200}"/>
                </a:ext>
              </a:extLst>
            </p:cNvPr>
            <p:cNvSpPr/>
            <p:nvPr/>
          </p:nvSpPr>
          <p:spPr>
            <a:xfrm>
              <a:off x="1392864" y="5615722"/>
              <a:ext cx="710255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rPr>
                <a:t>frequency (rad/sec)</a:t>
              </a:r>
              <a:endParaRPr lang="en-US" sz="16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D3D671A-433A-414D-82D5-EE6C9FD14D02}"/>
                </a:ext>
              </a:extLst>
            </p:cNvPr>
            <p:cNvSpPr/>
            <p:nvPr/>
          </p:nvSpPr>
          <p:spPr>
            <a:xfrm>
              <a:off x="4191474" y="3722473"/>
              <a:ext cx="6936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i="1" kern="0" dirty="0">
                  <a:solidFill>
                    <a:srgbClr val="C00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F</a:t>
              </a:r>
              <a:endParaRPr lang="en-US" sz="1200" i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0F4036C-AD29-495A-A592-FE2F244713CA}"/>
                </a:ext>
              </a:extLst>
            </p:cNvPr>
            <p:cNvSpPr/>
            <p:nvPr/>
          </p:nvSpPr>
          <p:spPr>
            <a:xfrm>
              <a:off x="4244637" y="4336458"/>
              <a:ext cx="787030" cy="4820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689A47-FBC5-4392-BF6F-0E73C462E651}"/>
                </a:ext>
              </a:extLst>
            </p:cNvPr>
            <p:cNvSpPr/>
            <p:nvPr/>
          </p:nvSpPr>
          <p:spPr>
            <a:xfrm>
              <a:off x="3958856" y="4245339"/>
              <a:ext cx="13574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i="1" kern="0" dirty="0">
                  <a:solidFill>
                    <a:schemeClr val="tx2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M</a:t>
              </a:r>
              <a:r>
                <a:rPr lang="en-US" altLang="en-US" sz="3600" i="1" kern="0" baseline="30000" dirty="0">
                  <a:solidFill>
                    <a:schemeClr val="tx2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-1</a:t>
              </a:r>
              <a:endParaRPr lang="en-US" sz="1200" i="1" baseline="30000" dirty="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A60CEB9-D34A-4A9B-9DEF-74E806F16C0C}"/>
                </a:ext>
              </a:extLst>
            </p:cNvPr>
            <p:cNvSpPr/>
            <p:nvPr/>
          </p:nvSpPr>
          <p:spPr>
            <a:xfrm>
              <a:off x="5170922" y="4342007"/>
              <a:ext cx="611349" cy="4820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844DAD-55CF-44EF-85D1-4B52D4206A54}"/>
                </a:ext>
              </a:extLst>
            </p:cNvPr>
            <p:cNvSpPr/>
            <p:nvPr/>
          </p:nvSpPr>
          <p:spPr>
            <a:xfrm>
              <a:off x="5119013" y="4250888"/>
              <a:ext cx="7661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i="1" kern="0" dirty="0">
                  <a:solidFill>
                    <a:schemeClr val="tx2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M</a:t>
              </a:r>
              <a:endParaRPr lang="en-US" sz="1200" i="1" baseline="30000" dirty="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dirty="0">
                <a:ea typeface="ＭＳ Ｐゴシック" charset="-128"/>
              </a:rPr>
              <a:t>humans learn to invert linear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79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 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or </a:t>
            </a: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not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ea typeface="ＭＳ Ｐゴシック" charset="-128"/>
              </a:rPr>
              <a:t>instantiating internal models</a:t>
            </a:r>
            <a:endParaRPr lang="en-US" sz="4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forward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b="1" dirty="0"/>
              <a:t>forward model </a:t>
            </a:r>
            <a:r>
              <a:rPr lang="en-US" dirty="0"/>
              <a:t>is simpler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         </a:t>
            </a:r>
            <a:r>
              <a:rPr lang="en-US" sz="2400" dirty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/>
              <a:t>start with </a:t>
            </a:r>
            <a:r>
              <a:rPr lang="en-US" b="1" dirty="0"/>
              <a:t>forward model</a:t>
            </a:r>
            <a:r>
              <a:rPr lang="en-US" dirty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inverse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/>
              <a:t>start with simplified </a:t>
            </a:r>
            <a:r>
              <a:rPr lang="en-US" b="1" dirty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*augment with feedback to correct for initial condition error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/>
              <a:t>to obtain </a:t>
            </a:r>
            <a:r>
              <a:rPr lang="en-US" b="1" dirty="0"/>
              <a:t>inverse model</a:t>
            </a:r>
            <a:r>
              <a:rPr lang="en-US" dirty="0"/>
              <a:t>, apply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that matches*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—</a:t>
            </a:r>
            <a:r>
              <a:rPr lang="en-US" dirty="0" err="1"/>
              <a:t>th</a:t>
            </a:r>
            <a:r>
              <a:rPr lang="en-US" dirty="0"/>
              <a:t> derivative of desired output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sz="4400" dirty="0"/>
              <a:t>control with inverse models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closed-loop dynamics have undesirable property: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states in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/>
              <a:t> are </a:t>
            </a:r>
            <a:r>
              <a:rPr lang="en-US" b="1" dirty="0"/>
              <a:t>unobservable</a:t>
            </a:r>
          </a:p>
          <a:p>
            <a:pPr lvl="1"/>
            <a:r>
              <a:rPr lang="en-US" b="1" dirty="0"/>
              <a:t>generally impossible </a:t>
            </a:r>
            <a:r>
              <a:rPr lang="en-US" dirty="0"/>
              <a:t>to compute inverting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by restricting system dynamics, can bypass this issue:</a:t>
            </a:r>
            <a:endParaRPr lang="en-US" b="1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if forward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is infinitesimally contractive,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contractive models, trajectories 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sz="40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contractive model </a:t>
            </a:r>
            <a:r>
              <a:rPr lang="en-US" altLang="en-US" sz="4000" b="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</a:t>
            </a:r>
            <a:endParaRPr lang="en-US" altLang="en-US" sz="4000" b="0" kern="0" dirty="0">
              <a:solidFill>
                <a:schemeClr val="tx2"/>
              </a:solidFill>
              <a:latin typeface="Times New Roman" charset="0"/>
              <a:ea typeface="ＭＳ Ｐゴシック" charset="-128"/>
            </a:endParaRP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803887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9B9EBA62-F1D5-492D-914D-B0D28B5BD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6C924E-8BCE-4E5B-9C37-8E7605A7E732}"/>
              </a:ext>
            </a:extLst>
          </p:cNvPr>
          <p:cNvSpPr txBox="1">
            <a:spLocks/>
          </p:cNvSpPr>
          <p:nvPr/>
        </p:nvSpPr>
        <p:spPr>
          <a:xfrm>
            <a:off x="415637" y="0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today’s talk: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30C6AF-4FDC-44B4-B4B0-63CCB5C39201}"/>
              </a:ext>
            </a:extLst>
          </p:cNvPr>
          <p:cNvGrpSpPr/>
          <p:nvPr/>
        </p:nvGrpSpPr>
        <p:grpSpPr>
          <a:xfrm>
            <a:off x="4338627" y="300183"/>
            <a:ext cx="4692318" cy="4870404"/>
            <a:chOff x="11555" y="1162632"/>
            <a:chExt cx="4692318" cy="4870404"/>
          </a:xfrm>
        </p:grpSpPr>
        <p:sp>
          <p:nvSpPr>
            <p:cNvPr id="28" name="Text Placeholder 3">
              <a:extLst>
                <a:ext uri="{FF2B5EF4-FFF2-40B4-BE49-F238E27FC236}">
                  <a16:creationId xmlns:a16="http://schemas.microsoft.com/office/drawing/2014/main" id="{7A9872E9-C55C-4843-BC5C-937406769638}"/>
                </a:ext>
              </a:extLst>
            </p:cNvPr>
            <p:cNvSpPr txBox="1">
              <a:spLocks/>
            </p:cNvSpPr>
            <p:nvPr/>
          </p:nvSpPr>
          <p:spPr>
            <a:xfrm>
              <a:off x="115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humans can invert contractive dynamics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2EC428B-4D72-4AA3-A552-CCD642163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47"/>
            <a:stretch/>
          </p:blipFill>
          <p:spPr>
            <a:xfrm>
              <a:off x="1025110" y="1162632"/>
              <a:ext cx="2523160" cy="4239447"/>
            </a:xfrm>
            <a:prstGeom prst="rect">
              <a:avLst/>
            </a:prstGeom>
          </p:spPr>
        </p:pic>
        <p:sp>
          <p:nvSpPr>
            <p:cNvPr id="30" name="Cloud Callout 54">
              <a:extLst>
                <a:ext uri="{FF2B5EF4-FFF2-40B4-BE49-F238E27FC236}">
                  <a16:creationId xmlns:a16="http://schemas.microsoft.com/office/drawing/2014/main" id="{FB9BE5BC-C13E-4C55-9381-42F567369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683" y="2666128"/>
              <a:ext cx="1676400" cy="914400"/>
            </a:xfrm>
            <a:prstGeom prst="cloudCallout">
              <a:avLst>
                <a:gd name="adj1" fmla="val -71229"/>
                <a:gd name="adj2" fmla="val -47282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21A77A-987D-4D05-A623-13054E6FE246}"/>
                </a:ext>
              </a:extLst>
            </p:cNvPr>
            <p:cNvSpPr txBox="1"/>
            <p:nvPr/>
          </p:nvSpPr>
          <p:spPr>
            <a:xfrm>
              <a:off x="2795565" y="2823160"/>
              <a:ext cx="1226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M, M</a:t>
              </a:r>
              <a:r>
                <a:rPr lang="en-US" sz="2800" i="1" baseline="300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-1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4C63D-8584-4235-B8B8-AC64333529FB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C17FE35B-1076-4FEF-87C0-4C663C8C7D3A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CE8028-063B-4EE7-AA98-6AEDDFF85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502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80488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27AD85-4BD1-43CB-AEE2-551CB5D923E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5933B1-8078-46BD-888F-39BEDF3E2395}"/>
              </a:ext>
            </a:extLst>
          </p:cNvPr>
          <p:cNvGrpSpPr/>
          <p:nvPr/>
        </p:nvGrpSpPr>
        <p:grpSpPr>
          <a:xfrm>
            <a:off x="4338627" y="300183"/>
            <a:ext cx="4692318" cy="4870404"/>
            <a:chOff x="11555" y="1162632"/>
            <a:chExt cx="4692318" cy="4870404"/>
          </a:xfrm>
        </p:grpSpPr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65764E65-149A-4DC9-9FB3-B883F3A25066}"/>
                </a:ext>
              </a:extLst>
            </p:cNvPr>
            <p:cNvSpPr txBox="1">
              <a:spLocks/>
            </p:cNvSpPr>
            <p:nvPr/>
          </p:nvSpPr>
          <p:spPr>
            <a:xfrm>
              <a:off x="115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humans can invert contractive dynamics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638160-0153-4402-909C-F840C1D82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47"/>
            <a:stretch/>
          </p:blipFill>
          <p:spPr>
            <a:xfrm>
              <a:off x="1025110" y="1162632"/>
              <a:ext cx="2523160" cy="4239447"/>
            </a:xfrm>
            <a:prstGeom prst="rect">
              <a:avLst/>
            </a:prstGeom>
          </p:spPr>
        </p:pic>
        <p:sp>
          <p:nvSpPr>
            <p:cNvPr id="17" name="Cloud Callout 54">
              <a:extLst>
                <a:ext uri="{FF2B5EF4-FFF2-40B4-BE49-F238E27FC236}">
                  <a16:creationId xmlns:a16="http://schemas.microsoft.com/office/drawing/2014/main" id="{6580CE98-8CAE-4652-AB10-2FED005C0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683" y="2666128"/>
              <a:ext cx="1676400" cy="914400"/>
            </a:xfrm>
            <a:prstGeom prst="cloudCallout">
              <a:avLst>
                <a:gd name="adj1" fmla="val -71229"/>
                <a:gd name="adj2" fmla="val -47282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99FEBC-ED6D-44F4-9F88-2BABD03BAE33}"/>
                </a:ext>
              </a:extLst>
            </p:cNvPr>
            <p:cNvSpPr txBox="1"/>
            <p:nvPr/>
          </p:nvSpPr>
          <p:spPr>
            <a:xfrm>
              <a:off x="2795565" y="2823160"/>
              <a:ext cx="1226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M, M</a:t>
              </a:r>
              <a:r>
                <a:rPr lang="en-US" sz="2800" i="1" baseline="300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-1</a:t>
              </a:r>
            </a:p>
          </p:txBody>
        </p: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E90DB9-65C9-4306-9E32-E280809EA681}"/>
              </a:ext>
            </a:extLst>
          </p:cNvPr>
          <p:cNvSpPr txBox="1">
            <a:spLocks/>
          </p:cNvSpPr>
          <p:nvPr/>
        </p:nvSpPr>
        <p:spPr>
          <a:xfrm>
            <a:off x="415636" y="621122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future work:  </a:t>
            </a:r>
            <a:r>
              <a:rPr lang="en-US" b="1" dirty="0">
                <a:solidFill>
                  <a:srgbClr val="000000"/>
                </a:solidFill>
              </a:rPr>
              <a:t>experimental evaluation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42BB465-FE86-42A2-8B00-E815DBCF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273" y="3824583"/>
            <a:ext cx="689429" cy="689429"/>
          </a:xfrm>
          <a:prstGeom prst="rect">
            <a:avLst/>
          </a:prstGeom>
        </p:spPr>
      </p:pic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9028ADDE-3C16-41E1-B76F-B54F4FD6070A}"/>
              </a:ext>
            </a:extLst>
          </p:cNvPr>
          <p:cNvSpPr txBox="1">
            <a:spLocks/>
          </p:cNvSpPr>
          <p:nvPr/>
        </p:nvSpPr>
        <p:spPr>
          <a:xfrm>
            <a:off x="6584832" y="3839048"/>
            <a:ext cx="32797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 err="1"/>
              <a:t>Eatai</a:t>
            </a:r>
            <a:r>
              <a:rPr lang="en-US" sz="2800" dirty="0"/>
              <a:t> Roth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6D08599-DBB4-44A2-927E-290FE403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51" y="3799314"/>
            <a:ext cx="685800" cy="685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2" y="2457973"/>
            <a:ext cx="689429" cy="689429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19131" y="2472438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Andrew Pace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97" y="4514012"/>
            <a:ext cx="685800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97" y="1736949"/>
            <a:ext cx="685800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97" y="2428064"/>
            <a:ext cx="685800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73206" y="1756305"/>
            <a:ext cx="2840793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Aaron Johnson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73206" y="2438715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Dan </a:t>
            </a:r>
            <a:r>
              <a:rPr lang="en-US" sz="2800" dirty="0" err="1"/>
              <a:t>Koditschek</a:t>
            </a:r>
            <a:endParaRPr lang="en-US" sz="2800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73206" y="4514119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Shankar </a:t>
            </a:r>
            <a:r>
              <a:rPr lang="en-US" sz="2800" dirty="0" err="1"/>
              <a:t>Sastry</a:t>
            </a:r>
            <a:endParaRPr lang="en-US" sz="28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99" y="4520950"/>
            <a:ext cx="685800" cy="685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74" y="1744191"/>
            <a:ext cx="685800" cy="685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1" y="2430172"/>
            <a:ext cx="699796" cy="685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11" y="3128073"/>
            <a:ext cx="685800" cy="685800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76820" y="3136360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/>
              <a:t>Shai</a:t>
            </a:r>
            <a:r>
              <a:rPr lang="en-US" sz="2800" dirty="0"/>
              <a:t> </a:t>
            </a:r>
            <a:r>
              <a:rPr lang="en-US" sz="2800" dirty="0" err="1"/>
              <a:t>Revzen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34" y="3135608"/>
            <a:ext cx="685800" cy="6600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7286" y="3139188"/>
            <a:ext cx="689429" cy="689429"/>
          </a:xfrm>
          <a:prstGeom prst="rect">
            <a:avLst/>
          </a:prstGeom>
        </p:spPr>
      </p:pic>
      <p:sp>
        <p:nvSpPr>
          <p:cNvPr id="4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22845" y="3153653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Ryan Robinson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4" y="2433964"/>
            <a:ext cx="685800" cy="685800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4162714" y="47887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197362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8" y="6083190"/>
            <a:ext cx="1023413" cy="654083"/>
          </a:xfrm>
          <a:prstGeom prst="rect">
            <a:avLst/>
          </a:prstGeom>
        </p:spPr>
      </p:pic>
      <p:sp>
        <p:nvSpPr>
          <p:cNvPr id="49" name="Text Placeholder 1"/>
          <p:cNvSpPr txBox="1">
            <a:spLocks/>
          </p:cNvSpPr>
          <p:nvPr/>
        </p:nvSpPr>
        <p:spPr>
          <a:xfrm>
            <a:off x="879931" y="5820974"/>
            <a:ext cx="4065404" cy="737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 models for sensorimotor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 of legged locomotion</a:t>
            </a:r>
            <a:endParaRPr lang="en-US" sz="20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0" y="3112644"/>
            <a:ext cx="685800" cy="685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4991" y="5889871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5707071" y="5825213"/>
            <a:ext cx="3508744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CRII #1565529: 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interventions for human-cyber-physical systems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7457F96-0470-40D2-BBA4-75DEFFF901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7286" y="3826693"/>
            <a:ext cx="689429" cy="689429"/>
          </a:xfrm>
          <a:prstGeom prst="rect">
            <a:avLst/>
          </a:prstGeom>
        </p:spPr>
      </p:pic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CC4FAFB-7FE5-46BC-AA09-E97B5EAD1309}"/>
              </a:ext>
            </a:extLst>
          </p:cNvPr>
          <p:cNvSpPr txBox="1">
            <a:spLocks/>
          </p:cNvSpPr>
          <p:nvPr/>
        </p:nvSpPr>
        <p:spPr>
          <a:xfrm>
            <a:off x="1722845" y="3841158"/>
            <a:ext cx="32797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 err="1"/>
              <a:t>Momona</a:t>
            </a:r>
            <a:r>
              <a:rPr lang="en-US" sz="2800" dirty="0"/>
              <a:t> </a:t>
            </a:r>
            <a:r>
              <a:rPr lang="en-US" sz="2800" dirty="0" err="1"/>
              <a:t>Yamagami</a:t>
            </a:r>
            <a:endParaRPr lang="en-US" sz="28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399BF49-1E3A-488C-B34B-7B75B54B2A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4" y="3801424"/>
            <a:ext cx="685800" cy="685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55F2DB3-57B6-42AB-A02F-39B9BDB545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7286" y="1089966"/>
            <a:ext cx="689429" cy="689429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771F7D3-B158-4735-BD57-5E5C5C04A46A}"/>
              </a:ext>
            </a:extLst>
          </p:cNvPr>
          <p:cNvSpPr txBox="1">
            <a:spLocks/>
          </p:cNvSpPr>
          <p:nvPr/>
        </p:nvSpPr>
        <p:spPr>
          <a:xfrm>
            <a:off x="1722845" y="1104431"/>
            <a:ext cx="2840793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Darrin Howell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A7576AE-19E7-4C9B-ACA3-8024729BEE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8" y="1065957"/>
            <a:ext cx="685800" cy="685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9FB0B7-16C1-48C2-9568-5FD9383933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7773" y="1774520"/>
            <a:ext cx="689429" cy="689429"/>
          </a:xfrm>
          <a:prstGeom prst="rect">
            <a:avLst/>
          </a:prstGeom>
        </p:spPr>
      </p:pic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11F8FC4-96A9-43F5-87F8-0551B22FF8C2}"/>
              </a:ext>
            </a:extLst>
          </p:cNvPr>
          <p:cNvSpPr txBox="1">
            <a:spLocks/>
          </p:cNvSpPr>
          <p:nvPr/>
        </p:nvSpPr>
        <p:spPr>
          <a:xfrm>
            <a:off x="1723332" y="1788985"/>
            <a:ext cx="2840793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Tom Libby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435E4BF-EF57-4CAD-97C1-66C3C1DA3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5" y="1750511"/>
            <a:ext cx="685800" cy="685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433CE0-33EE-40C5-BD61-2FDB99F993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87348" y="1046601"/>
            <a:ext cx="685799" cy="685799"/>
          </a:xfrm>
          <a:prstGeom prst="rect">
            <a:avLst/>
          </a:prstGeom>
        </p:spPr>
      </p:pic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FE40C75-82C4-4843-9CF1-7325FD16E5EA}"/>
              </a:ext>
            </a:extLst>
          </p:cNvPr>
          <p:cNvSpPr txBox="1">
            <a:spLocks/>
          </p:cNvSpPr>
          <p:nvPr/>
        </p:nvSpPr>
        <p:spPr>
          <a:xfrm>
            <a:off x="6568657" y="1065957"/>
            <a:ext cx="2840793" cy="6736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Sam Coogan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440B282-FDB8-4C3C-B7B8-13C5D9B088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58925" y="1053843"/>
            <a:ext cx="685800" cy="6858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467AE7E-2E7C-4943-8B1B-2B513A6F61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1643" y="4507504"/>
            <a:ext cx="689429" cy="689429"/>
          </a:xfrm>
          <a:prstGeom prst="rect">
            <a:avLst/>
          </a:prstGeom>
        </p:spPr>
      </p:pic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BA9A0DD-EAE5-4BB4-ACDF-BFE6D95C0B00}"/>
              </a:ext>
            </a:extLst>
          </p:cNvPr>
          <p:cNvSpPr txBox="1">
            <a:spLocks/>
          </p:cNvSpPr>
          <p:nvPr/>
        </p:nvSpPr>
        <p:spPr>
          <a:xfrm>
            <a:off x="1727202" y="4521969"/>
            <a:ext cx="32797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Humberto Gonzalez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BF6156B-8306-40B4-BF2C-EDD7A39B4A9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5272" y="5190957"/>
            <a:ext cx="685800" cy="685800"/>
          </a:xfrm>
          <a:prstGeom prst="rect">
            <a:avLst/>
          </a:prstGeom>
        </p:spPr>
      </p:pic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A1660A7C-B257-4E91-9149-25BB0C02F851}"/>
              </a:ext>
            </a:extLst>
          </p:cNvPr>
          <p:cNvSpPr txBox="1">
            <a:spLocks/>
          </p:cNvSpPr>
          <p:nvPr/>
        </p:nvSpPr>
        <p:spPr>
          <a:xfrm>
            <a:off x="1726581" y="5191064"/>
            <a:ext cx="2840793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 err="1"/>
              <a:t>Ruzena</a:t>
            </a:r>
            <a:r>
              <a:rPr lang="en-US" sz="2800" dirty="0"/>
              <a:t> </a:t>
            </a:r>
            <a:r>
              <a:rPr lang="en-US" sz="2800" dirty="0" err="1"/>
              <a:t>Bajcsy</a:t>
            </a:r>
            <a:endParaRPr lang="en-US" sz="28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3A6F03A-52E1-42C5-93FD-8A8AAD967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4" y="5197895"/>
            <a:ext cx="685800" cy="685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FA7C9D6-C4DC-4501-842C-8401C56369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93916" y="5192384"/>
            <a:ext cx="682300" cy="685800"/>
          </a:xfrm>
          <a:prstGeom prst="rect">
            <a:avLst/>
          </a:prstGeom>
        </p:spPr>
      </p:pic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D535AC7E-89F5-49C7-AB6F-E5C1687CEF1D}"/>
              </a:ext>
            </a:extLst>
          </p:cNvPr>
          <p:cNvSpPr txBox="1">
            <a:spLocks/>
          </p:cNvSpPr>
          <p:nvPr/>
        </p:nvSpPr>
        <p:spPr>
          <a:xfrm>
            <a:off x="6573475" y="5200671"/>
            <a:ext cx="2840793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Ram Vasudevan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59D8A06-A5FC-46CE-B2EC-EA75CC24B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5199919"/>
            <a:ext cx="685800" cy="66005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A7A73DF-578B-4B8E-9C2B-018AFB384B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8769" y="4531570"/>
            <a:ext cx="685800" cy="6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32AF9-6139-4ECF-BA99-CBD447413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5352182" y="1162632"/>
            <a:ext cx="2523160" cy="4239447"/>
          </a:xfrm>
          <a:prstGeom prst="rect">
            <a:avLst/>
          </a:prstGeom>
        </p:spPr>
      </p:pic>
      <p:sp>
        <p:nvSpPr>
          <p:cNvPr id="8" name="Cloud Callout 54">
            <a:extLst>
              <a:ext uri="{FF2B5EF4-FFF2-40B4-BE49-F238E27FC236}">
                <a16:creationId xmlns:a16="http://schemas.microsoft.com/office/drawing/2014/main" id="{608F36B0-A125-4985-80C2-0B13FD31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755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F9DED-F65E-4602-9389-456C03046EF7}"/>
              </a:ext>
            </a:extLst>
          </p:cNvPr>
          <p:cNvSpPr txBox="1"/>
          <p:nvPr/>
        </p:nvSpPr>
        <p:spPr>
          <a:xfrm>
            <a:off x="7122637" y="2823160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313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3744"/>
            <a:ext cx="9144000" cy="51435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C841669-64F1-4C44-ABF1-76E1C4E70D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sz="4000" dirty="0"/>
              <a:t>robots struggle with contact-rich dynamics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parsimonious 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3282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 with respect to the </a:t>
            </a:r>
            <a:r>
              <a:rPr lang="en-US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nondegenerate</a:t>
            </a:r>
            <a:r>
              <a:rPr lang="en-US" dirty="0">
                <a:solidFill>
                  <a:schemeClr val="tx2"/>
                </a:solidFill>
              </a:rPr>
              <a:t>) inertia tensor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308"/>
            <a:ext cx="9144000" cy="32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03" y="5630081"/>
            <a:ext cx="4838595" cy="493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39" y="6221245"/>
            <a:ext cx="2299550" cy="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orthogonal: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2853"/>
            <a:ext cx="9144000" cy="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3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9" y="1500463"/>
            <a:ext cx="7105703" cy="143793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0" y="1009860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piecewise-differentiability:</a:t>
            </a:r>
          </a:p>
        </p:txBody>
      </p:sp>
    </p:spTree>
    <p:extLst>
      <p:ext uri="{BB962C8B-B14F-4D97-AF65-F5344CB8AC3E}">
        <p14:creationId xmlns:p14="http://schemas.microsoft.com/office/powerpoint/2010/main" val="1476046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174941"/>
            <a:ext cx="9144000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Ballard </a:t>
            </a:r>
            <a:r>
              <a:rPr lang="en-US" sz="1600" i="1" dirty="0">
                <a:solidFill>
                  <a:schemeClr val="tx2"/>
                </a:solidFill>
              </a:rPr>
              <a:t>Archive for Rational Mechanics and Analysis</a:t>
            </a:r>
            <a:r>
              <a:rPr lang="en-US" sz="1600" dirty="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The Dynamics of Discrete Mechanical Systems with Perfect Unilateral Constraints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812825" y="114584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241034"/>
            <a:ext cx="4718804" cy="396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1201618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1783823"/>
            <a:ext cx="4718804" cy="43628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64213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642445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698919"/>
            <a:ext cx="4718804" cy="437513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111615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1682818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950626"/>
            <a:ext cx="10058400" cy="130866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tx2"/>
                </a:solidFill>
              </a:rPr>
              <a:t>trajectories exist and are unique in forward time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0" y="2321051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make the following assumptions: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</a:t>
            </a:r>
          </a:p>
        </p:txBody>
      </p:sp>
    </p:spTree>
    <p:extLst>
      <p:ext uri="{BB962C8B-B14F-4D97-AF65-F5344CB8AC3E}">
        <p14:creationId xmlns:p14="http://schemas.microsoft.com/office/powerpoint/2010/main" val="210489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2" grpId="0" build="p" animBg="1"/>
      <p:bldP spid="2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compliant, final state varies  </a:t>
            </a:r>
            <a:r>
              <a:rPr lang="en-US" sz="3600" b="1" dirty="0">
                <a:solidFill>
                  <a:schemeClr val="tx2"/>
                </a:solidFill>
              </a:rPr>
              <a:t>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6091517" y="5019384"/>
            <a:ext cx="3079377" cy="183861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0" y="6174941"/>
            <a:ext cx="566121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Ballard </a:t>
            </a:r>
            <a:r>
              <a:rPr lang="en-US" sz="1600" i="1">
                <a:solidFill>
                  <a:schemeClr val="tx2"/>
                </a:solidFill>
              </a:rPr>
              <a:t>Archive for Rational Mechanics and Analysis</a:t>
            </a:r>
            <a:r>
              <a:rPr lang="en-US" sz="160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The Dynamics of Discrete Mechanical Systems with Perfect Unilateral Constraints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A3CE8F-2846-4BE0-BEAB-311DCA9192DD}"/>
              </a:ext>
            </a:extLst>
          </p:cNvPr>
          <p:cNvGrpSpPr/>
          <p:nvPr/>
        </p:nvGrpSpPr>
        <p:grpSpPr>
          <a:xfrm>
            <a:off x="1" y="118578"/>
            <a:ext cx="9143999" cy="2277525"/>
            <a:chOff x="0" y="1468913"/>
            <a:chExt cx="9143999" cy="22775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7D1D60-BBF6-4C8A-8F49-B45C79CF72C1}"/>
                </a:ext>
              </a:extLst>
            </p:cNvPr>
            <p:cNvSpPr/>
            <p:nvPr/>
          </p:nvSpPr>
          <p:spPr>
            <a:xfrm>
              <a:off x="0" y="1468913"/>
              <a:ext cx="9143999" cy="2277525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F1C924-E3BD-41BB-A6FB-964C393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7" y="1646243"/>
              <a:ext cx="9048306" cy="2034432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7269716-662E-4BC2-9829-85C639A1D9A2}"/>
              </a:ext>
            </a:extLst>
          </p:cNvPr>
          <p:cNvSpPr txBox="1">
            <a:spLocks/>
          </p:cNvSpPr>
          <p:nvPr/>
        </p:nvSpPr>
        <p:spPr>
          <a:xfrm>
            <a:off x="406308" y="4806152"/>
            <a:ext cx="8312727" cy="117312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Theorem (Burden, </a:t>
            </a:r>
            <a:r>
              <a:rPr lang="en-US" b="1" dirty="0" err="1"/>
              <a:t>Revzen</a:t>
            </a:r>
            <a:r>
              <a:rPr lang="en-US" b="1" dirty="0"/>
              <a:t>, Sastry):  </a:t>
            </a:r>
            <a:r>
              <a:rPr lang="en-US" dirty="0"/>
              <a:t>reduced dynamics can be smoothed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D3695A2-74F7-4F7A-9749-4661A60DA4B8}"/>
              </a:ext>
            </a:extLst>
          </p:cNvPr>
          <p:cNvSpPr txBox="1">
            <a:spLocks/>
          </p:cNvSpPr>
          <p:nvPr/>
        </p:nvSpPr>
        <p:spPr>
          <a:xfrm>
            <a:off x="419649" y="2734188"/>
            <a:ext cx="8312727" cy="173387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Theorem (Burden, Revzen, Sastry):  </a:t>
            </a:r>
          </a:p>
          <a:p>
            <a:pPr>
              <a:spcBef>
                <a:spcPts val="0"/>
              </a:spcBef>
            </a:pPr>
            <a:r>
              <a:rPr lang="en-US"/>
              <a:t>hybrid systems reduce dimension </a:t>
            </a:r>
          </a:p>
          <a:p>
            <a:pPr>
              <a:spcBef>
                <a:spcPts val="0"/>
              </a:spcBef>
            </a:pPr>
            <a:r>
              <a:rPr lang="en-US"/>
              <a:t>near periodic orbits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82908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ground contact performs morphological computation (reduction)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0268" y="-505739"/>
            <a:ext cx="6091816" cy="4897278"/>
            <a:chOff x="2686957" y="1562100"/>
            <a:chExt cx="6587670" cy="5295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8" name="Curved Right Arrow 17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9" name="Curved Right Arrow 18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reduction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Application:  </a:t>
            </a:r>
            <a:r>
              <a:rPr lang="en-US" i="1" dirty="0"/>
              <a:t>n</a:t>
            </a:r>
            <a:r>
              <a:rPr lang="en-US" dirty="0"/>
              <a:t>-leg </a:t>
            </a:r>
            <a:r>
              <a:rPr lang="en-US" dirty="0" err="1"/>
              <a:t>polyped</a:t>
            </a:r>
            <a:r>
              <a:rPr lang="en-US" dirty="0"/>
              <a:t> reduces to lateral leg-spring (LLS) after 1 stride</a:t>
            </a:r>
          </a:p>
        </p:txBody>
      </p:sp>
    </p:spTree>
    <p:extLst>
      <p:ext uri="{BB962C8B-B14F-4D97-AF65-F5344CB8AC3E}">
        <p14:creationId xmlns:p14="http://schemas.microsoft.com/office/powerpoint/2010/main" val="2778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122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Theorem: </a:t>
            </a:r>
            <a:r>
              <a:rPr lang="en-US" dirty="0"/>
              <a:t> effect of many steps average to a proportional controller on total energy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1" b="42142"/>
          <a:stretch/>
        </p:blipFill>
        <p:spPr>
          <a:xfrm>
            <a:off x="1315062" y="1695248"/>
            <a:ext cx="6485224" cy="2536193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1315062" y="1695248"/>
            <a:ext cx="489413" cy="25361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19672" y="2118143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height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27626" y="3334160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energy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4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coupling humans and machines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5" y="3854706"/>
            <a:ext cx="4151468" cy="27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s://s.yimg.com/ny/api/res/1.2/U_91lJLenp4PDGo3PMiYrQ--~A/YXBwaWQ9aGlnaGxhbmRlcjtzbT0xO3c9MTI4MDtoPTk2MA--/http:/media.zenfs.com/en-US/homerun/ccn_656/ef11676be553e864b7c2954b5b425f81">
            <a:extLst>
              <a:ext uri="{FF2B5EF4-FFF2-40B4-BE49-F238E27FC236}">
                <a16:creationId xmlns:a16="http://schemas.microsoft.com/office/drawing/2014/main" id="{AFDCC7B0-E461-4C57-BD94-3B65DFBD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6" y="2590812"/>
            <a:ext cx="3659386" cy="1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elastdriverlicenseholder.files.wordpress.com/2018/05/waymo-crash.png">
            <a:extLst>
              <a:ext uri="{FF2B5EF4-FFF2-40B4-BE49-F238E27FC236}">
                <a16:creationId xmlns:a16="http://schemas.microsoft.com/office/drawing/2014/main" id="{BB59C2E1-0923-4D50-A00D-3F1B9DE9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061" r="35979" b="34141"/>
          <a:stretch/>
        </p:blipFill>
        <p:spPr bwMode="auto">
          <a:xfrm>
            <a:off x="5055596" y="4574961"/>
            <a:ext cx="3659385" cy="20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2ADF32-8964-4B26-939C-CCF837059544}"/>
              </a:ext>
            </a:extLst>
          </p:cNvPr>
          <p:cNvSpPr txBox="1">
            <a:spLocks/>
          </p:cNvSpPr>
          <p:nvPr/>
        </p:nvSpPr>
        <p:spPr>
          <a:xfrm>
            <a:off x="-461213" y="2624527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naïve coupling </a:t>
            </a:r>
            <a:r>
              <a:rPr lang="en-US">
                <a:solidFill>
                  <a:srgbClr val="FFFFFF"/>
                </a:solidFill>
              </a:rPr>
              <a:t>can lead to performance loss</a:t>
            </a:r>
          </a:p>
          <a:p>
            <a:r>
              <a:rPr lang="en-US">
                <a:solidFill>
                  <a:srgbClr val="FFFFFF"/>
                </a:solidFill>
              </a:rPr>
              <a:t> ranging from mild to catastrophic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188641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viscoelastic limb performs morphological computation (averaging)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" y="1572367"/>
            <a:ext cx="4909235" cy="238767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3923" y="2055230"/>
            <a:ext cx="844800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/>
              <a:t>≈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8328" y="1560482"/>
            <a:ext cx="3258794" cy="241975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89908" y="2694953"/>
            <a:ext cx="466282" cy="466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89908" y="1941243"/>
            <a:ext cx="233291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751454" y="2038664"/>
            <a:ext cx="2098623" cy="869429"/>
          </a:xfrm>
          <a:custGeom>
            <a:avLst/>
            <a:gdLst>
              <a:gd name="connsiteX0" fmla="*/ 0 w 2098623"/>
              <a:gd name="connsiteY0" fmla="*/ 869429 h 869429"/>
              <a:gd name="connsiteX1" fmla="*/ 134911 w 2098623"/>
              <a:gd name="connsiteY1" fmla="*/ 449705 h 869429"/>
              <a:gd name="connsiteX2" fmla="*/ 449705 w 2098623"/>
              <a:gd name="connsiteY2" fmla="*/ 149901 h 869429"/>
              <a:gd name="connsiteX3" fmla="*/ 1079292 w 2098623"/>
              <a:gd name="connsiteY3" fmla="*/ 29980 h 869429"/>
              <a:gd name="connsiteX4" fmla="*/ 1558977 w 2098623"/>
              <a:gd name="connsiteY4" fmla="*/ 14990 h 869429"/>
              <a:gd name="connsiteX5" fmla="*/ 2098623 w 2098623"/>
              <a:gd name="connsiteY5" fmla="*/ 0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23" h="869429">
                <a:moveTo>
                  <a:pt x="0" y="869429"/>
                </a:moveTo>
                <a:cubicBezTo>
                  <a:pt x="29980" y="719527"/>
                  <a:pt x="59960" y="569626"/>
                  <a:pt x="134911" y="449705"/>
                </a:cubicBezTo>
                <a:cubicBezTo>
                  <a:pt x="209862" y="329784"/>
                  <a:pt x="292308" y="219855"/>
                  <a:pt x="449705" y="149901"/>
                </a:cubicBezTo>
                <a:cubicBezTo>
                  <a:pt x="607102" y="79947"/>
                  <a:pt x="894413" y="52465"/>
                  <a:pt x="1079292" y="29980"/>
                </a:cubicBezTo>
                <a:cubicBezTo>
                  <a:pt x="1264171" y="7495"/>
                  <a:pt x="1558977" y="14990"/>
                  <a:pt x="1558977" y="14990"/>
                </a:cubicBezTo>
                <a:lnTo>
                  <a:pt x="2098623" y="0"/>
                </a:ln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84595" y="1985191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459319" y="1904255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6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934043" y="1830486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397219" y="1810230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2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6359465" y="3706008"/>
            <a:ext cx="2332914" cy="0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65564" y="3190241"/>
            <a:ext cx="232681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steps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336410" y="1985191"/>
            <a:ext cx="0" cy="1721513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5230349" y="2624950"/>
            <a:ext cx="1679039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16034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animBg="1"/>
      <p:bldP spid="42" grpId="0" build="p"/>
      <p:bldP spid="5" grpId="0" animBg="1"/>
      <p:bldP spid="6" grpId="0" animBg="1"/>
      <p:bldP spid="14" grpId="0" animBg="1"/>
      <p:bldP spid="46" grpId="0" animBg="1"/>
      <p:bldP spid="48" grpId="0" animBg="1"/>
      <p:bldP spid="49" grpId="0" animBg="1"/>
      <p:bldP spid="50" grpId="0" animBg="1"/>
      <p:bldP spid="52" grpId="0" build="p"/>
      <p:bldP spid="5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1" y="6224334"/>
            <a:ext cx="6879079" cy="587015"/>
          </a:xfrm>
          <a:prstGeom prst="rect">
            <a:avLst/>
          </a:prstGeom>
        </p:spPr>
      </p:pic>
      <p:pic>
        <p:nvPicPr>
          <p:cNvPr id="9" name="ghostrobotics-minitaur-b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47340"/>
            <a:ext cx="9144000" cy="51435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890840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2"/>
                </a:solidFill>
              </a:rPr>
              <a:t>Kenneally</a:t>
            </a:r>
            <a:r>
              <a:rPr lang="en-US" sz="1400" dirty="0">
                <a:solidFill>
                  <a:schemeClr val="tx2"/>
                </a:solidFill>
              </a:rPr>
              <a:t>, De,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IEEE RAL 2016</a:t>
            </a:r>
            <a:r>
              <a:rPr lang="en-US" sz="1400" dirty="0">
                <a:solidFill>
                  <a:schemeClr val="tx2"/>
                </a:solidFill>
              </a:rPr>
              <a:t>; http://</a:t>
            </a:r>
            <a:r>
              <a:rPr lang="en-US" sz="1400" dirty="0" err="1">
                <a:solidFill>
                  <a:schemeClr val="tx2"/>
                </a:solidFill>
              </a:rPr>
              <a:t>ghostrobotics.io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174943"/>
            <a:ext cx="685799" cy="685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34" y="6174941"/>
            <a:ext cx="689429" cy="694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generalization of averaging to multiple limbs</a:t>
            </a:r>
          </a:p>
        </p:txBody>
      </p:sp>
    </p:spTree>
    <p:extLst>
      <p:ext uri="{BB962C8B-B14F-4D97-AF65-F5344CB8AC3E}">
        <p14:creationId xmlns:p14="http://schemas.microsoft.com/office/powerpoint/2010/main" val="64032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(why) does averaging generalize?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tx2"/>
                </a:solidFill>
              </a:rPr>
              <a:t>De,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Vertical hopper compositions for </a:t>
            </a:r>
            <a:r>
              <a:rPr lang="en-US" sz="1600" i="1" dirty="0" err="1">
                <a:solidFill>
                  <a:schemeClr val="tx2"/>
                </a:solidFill>
              </a:rPr>
              <a:t>preflexive</a:t>
            </a:r>
            <a:r>
              <a:rPr lang="en-US" sz="1600" i="1" dirty="0">
                <a:solidFill>
                  <a:schemeClr val="tx2"/>
                </a:solidFill>
              </a:rPr>
              <a:t> and feedback-stabilized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quadrupedal bounding, pacing, </a:t>
            </a:r>
            <a:r>
              <a:rPr lang="en-US" sz="1600" i="1" dirty="0" err="1">
                <a:solidFill>
                  <a:schemeClr val="tx2"/>
                </a:solidFill>
              </a:rPr>
              <a:t>pronking</a:t>
            </a:r>
            <a:r>
              <a:rPr lang="en-US" sz="1600" i="1" dirty="0">
                <a:solidFill>
                  <a:schemeClr val="tx2"/>
                </a:solidFill>
              </a:rPr>
              <a:t> and trotting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5468112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 and its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application to the analysis of legged gait stability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114"/>
            <a:ext cx="685799" cy="685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5468112"/>
            <a:ext cx="689429" cy="694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740625"/>
            <a:ext cx="6870023" cy="4434210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1185518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32FF"/>
                </a:solidFill>
              </a:rPr>
              <a:t>bound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3326815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trot</a:t>
            </a:r>
          </a:p>
        </p:txBody>
      </p:sp>
    </p:spTree>
    <p:extLst>
      <p:ext uri="{BB962C8B-B14F-4D97-AF65-F5344CB8AC3E}">
        <p14:creationId xmlns:p14="http://schemas.microsoft.com/office/powerpoint/2010/main" val="836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2186"/>
            <a:chOff x="0" y="6174941"/>
            <a:chExt cx="9144000" cy="692186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(arXiv:1804.04122)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7494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6A180C-278C-44DB-A7BB-76D22210F772}"/>
              </a:ext>
            </a:extLst>
          </p:cNvPr>
          <p:cNvGrpSpPr/>
          <p:nvPr/>
        </p:nvGrpSpPr>
        <p:grpSpPr>
          <a:xfrm>
            <a:off x="0" y="116683"/>
            <a:ext cx="6972603" cy="1289504"/>
            <a:chOff x="0" y="116683"/>
            <a:chExt cx="6972603" cy="128950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504276-E722-4FC0-AC88-3287725F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116683"/>
              <a:ext cx="4936166" cy="1289504"/>
            </a:xfrm>
            <a:prstGeom prst="rect">
              <a:avLst/>
            </a:prstGeom>
          </p:spPr>
        </p:pic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8FF71915-BB92-4781-8A25-FE4FE57BE34D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499668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54DFB-F198-42FF-B5D5-D8B49961A64F}"/>
              </a:ext>
            </a:extLst>
          </p:cNvPr>
          <p:cNvGrpSpPr/>
          <p:nvPr/>
        </p:nvGrpSpPr>
        <p:grpSpPr>
          <a:xfrm>
            <a:off x="0" y="1705808"/>
            <a:ext cx="9005777" cy="1289504"/>
            <a:chOff x="0" y="1749924"/>
            <a:chExt cx="9005777" cy="1289504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63642AE-AFF4-4223-B942-A8FA2A61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1749924"/>
              <a:ext cx="4936166" cy="1289504"/>
            </a:xfrm>
            <a:prstGeom prst="rect">
              <a:avLst/>
            </a:prstGeom>
          </p:spPr>
        </p:pic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7D95A42F-35D9-41DC-9E4C-B15900C16B09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2132909"/>
              <a:ext cx="6382495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liftoff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40B926-5EED-4509-8138-BBE5EDED1BA6}"/>
              </a:ext>
            </a:extLst>
          </p:cNvPr>
          <p:cNvGrpSpPr/>
          <p:nvPr/>
        </p:nvGrpSpPr>
        <p:grpSpPr>
          <a:xfrm>
            <a:off x="0" y="3294933"/>
            <a:ext cx="9144000" cy="1289504"/>
            <a:chOff x="0" y="3235727"/>
            <a:chExt cx="9144000" cy="1289504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4DFCA6-FA80-459D-8531-DF95B225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3235727"/>
              <a:ext cx="4936166" cy="1289504"/>
            </a:xfrm>
            <a:prstGeom prst="rect">
              <a:avLst/>
            </a:prstGeom>
          </p:spPr>
        </p:pic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E97AFC86-2C45-46C7-A5D3-099589602F05}"/>
                </a:ext>
              </a:extLst>
            </p:cNvPr>
            <p:cNvSpPr txBox="1">
              <a:spLocks/>
            </p:cNvSpPr>
            <p:nvPr/>
          </p:nvSpPr>
          <p:spPr>
            <a:xfrm>
              <a:off x="4794679" y="3618712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impact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A3819D-59FD-44CB-AC8B-6F2B1AF05C28}"/>
              </a:ext>
            </a:extLst>
          </p:cNvPr>
          <p:cNvGrpSpPr/>
          <p:nvPr/>
        </p:nvGrpSpPr>
        <p:grpSpPr>
          <a:xfrm>
            <a:off x="0" y="4884059"/>
            <a:ext cx="9147263" cy="1289504"/>
            <a:chOff x="0" y="4596334"/>
            <a:chExt cx="9147263" cy="128950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8EAC280-2A99-4274-8215-94C037C4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4596334"/>
              <a:ext cx="4936166" cy="1289504"/>
            </a:xfrm>
            <a:prstGeom prst="rect">
              <a:avLst/>
            </a:prstGeom>
          </p:spPr>
        </p:pic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3BE2932E-4ED4-4F40-B56A-A0CC909B36EA}"/>
                </a:ext>
              </a:extLst>
            </p:cNvPr>
            <p:cNvSpPr txBox="1">
              <a:spLocks/>
            </p:cNvSpPr>
            <p:nvPr/>
          </p:nvSpPr>
          <p:spPr>
            <a:xfrm>
              <a:off x="4797942" y="4963933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996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C1FA7F-CF76-4CE0-8347-3802B138D2C1}"/>
              </a:ext>
            </a:extLst>
          </p:cNvPr>
          <p:cNvGrpSpPr/>
          <p:nvPr/>
        </p:nvGrpSpPr>
        <p:grpSpPr>
          <a:xfrm>
            <a:off x="4338627" y="1162632"/>
            <a:ext cx="4692318" cy="4870404"/>
            <a:chOff x="11555" y="1162632"/>
            <a:chExt cx="4692318" cy="4870404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115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32AF9-6139-4ECF-BA99-CBD447413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47"/>
            <a:stretch/>
          </p:blipFill>
          <p:spPr>
            <a:xfrm>
              <a:off x="1025110" y="1162632"/>
              <a:ext cx="2523160" cy="4239447"/>
            </a:xfrm>
            <a:prstGeom prst="rect">
              <a:avLst/>
            </a:prstGeom>
          </p:spPr>
        </p:pic>
        <p:sp>
          <p:nvSpPr>
            <p:cNvPr id="8" name="Cloud Callout 54">
              <a:extLst>
                <a:ext uri="{FF2B5EF4-FFF2-40B4-BE49-F238E27FC236}">
                  <a16:creationId xmlns:a16="http://schemas.microsoft.com/office/drawing/2014/main" id="{608F36B0-A125-4985-80C2-0B13FD314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683" y="2666128"/>
              <a:ext cx="1676400" cy="914400"/>
            </a:xfrm>
            <a:prstGeom prst="cloudCallout">
              <a:avLst>
                <a:gd name="adj1" fmla="val -71229"/>
                <a:gd name="adj2" fmla="val -47282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EF9DED-F65E-4602-9389-456C03046EF7}"/>
                </a:ext>
              </a:extLst>
            </p:cNvPr>
            <p:cNvSpPr txBox="1"/>
            <p:nvPr/>
          </p:nvSpPr>
          <p:spPr>
            <a:xfrm>
              <a:off x="2795565" y="2823160"/>
              <a:ext cx="1226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M, M</a:t>
              </a:r>
              <a:r>
                <a:rPr lang="en-US" sz="2800" i="1" baseline="300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-1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DAA7F43-17A4-4E0D-8562-862295A4A491}"/>
              </a:ext>
            </a:extLst>
          </p:cNvPr>
          <p:cNvSpPr txBox="1">
            <a:spLocks/>
          </p:cNvSpPr>
          <p:nvPr/>
        </p:nvSpPr>
        <p:spPr>
          <a:xfrm>
            <a:off x="113055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contact-rich robot </a:t>
            </a:r>
          </a:p>
          <a:p>
            <a:pPr>
              <a:spcBef>
                <a:spcPts val="0"/>
              </a:spcBef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terradynamics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A4C4E-D6DB-4F76-9376-DDD4F8B469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1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36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/>
              <a:t>teleoperation requires dynamic tele</a:t>
            </a:r>
            <a:r>
              <a:rPr lang="en-US" sz="4000" i="1" dirty="0"/>
              <a:t>manipulation</a:t>
            </a:r>
            <a:r>
              <a:rPr lang="en-US" sz="4000" dirty="0"/>
              <a:t> </a:t>
            </a:r>
            <a:r>
              <a:rPr lang="en-US" sz="4000" b="0" dirty="0"/>
              <a:t>and</a:t>
            </a:r>
            <a:r>
              <a:rPr lang="en-US" sz="4000" dirty="0"/>
              <a:t> </a:t>
            </a:r>
            <a:r>
              <a:rPr lang="en-US" sz="4000" b="0" dirty="0" err="1"/>
              <a:t>tele</a:t>
            </a:r>
            <a:r>
              <a:rPr lang="en-US" sz="4000" i="1" dirty="0" err="1"/>
              <a:t>locomotion</a:t>
            </a:r>
            <a:endParaRPr lang="en-US" sz="40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sensory feedback </a:t>
              </a: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 motor control inputs</a:t>
              </a: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ysClr val="windowText" lastClr="000000"/>
                  </a:solidFill>
                </a:rPr>
                <a:t>sensory feedback</a:t>
              </a: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881C40-C0BC-44DD-BD88-63BC37857256}"/>
              </a:ext>
            </a:extLst>
          </p:cNvPr>
          <p:cNvSpPr txBox="1">
            <a:spLocks/>
          </p:cNvSpPr>
          <p:nvPr/>
        </p:nvSpPr>
        <p:spPr>
          <a:xfrm>
            <a:off x="-461213" y="2637293"/>
            <a:ext cx="10058400" cy="140411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/>
              <a:t>how do we enable humans to learn and control </a:t>
            </a:r>
          </a:p>
          <a:p>
            <a:r>
              <a:rPr lang="en-US" sz="3400" b="1" dirty="0"/>
              <a:t>contact-rich robot dynamics?</a:t>
            </a:r>
          </a:p>
        </p:txBody>
      </p:sp>
    </p:spTree>
    <p:extLst>
      <p:ext uri="{BB962C8B-B14F-4D97-AF65-F5344CB8AC3E}">
        <p14:creationId xmlns:p14="http://schemas.microsoft.com/office/powerpoint/2010/main" val="21335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C1FA7F-CF76-4CE0-8347-3802B138D2C1}"/>
              </a:ext>
            </a:extLst>
          </p:cNvPr>
          <p:cNvGrpSpPr/>
          <p:nvPr/>
        </p:nvGrpSpPr>
        <p:grpSpPr>
          <a:xfrm>
            <a:off x="4338627" y="1162632"/>
            <a:ext cx="4692318" cy="4870404"/>
            <a:chOff x="11555" y="1162632"/>
            <a:chExt cx="4692318" cy="4870404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115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32AF9-6139-4ECF-BA99-CBD447413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47"/>
            <a:stretch/>
          </p:blipFill>
          <p:spPr>
            <a:xfrm>
              <a:off x="1025110" y="1162632"/>
              <a:ext cx="2523160" cy="4239447"/>
            </a:xfrm>
            <a:prstGeom prst="rect">
              <a:avLst/>
            </a:prstGeom>
          </p:spPr>
        </p:pic>
        <p:sp>
          <p:nvSpPr>
            <p:cNvPr id="8" name="Cloud Callout 54">
              <a:extLst>
                <a:ext uri="{FF2B5EF4-FFF2-40B4-BE49-F238E27FC236}">
                  <a16:creationId xmlns:a16="http://schemas.microsoft.com/office/drawing/2014/main" id="{608F36B0-A125-4985-80C2-0B13FD314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683" y="2666128"/>
              <a:ext cx="1676400" cy="914400"/>
            </a:xfrm>
            <a:prstGeom prst="cloudCallout">
              <a:avLst>
                <a:gd name="adj1" fmla="val -71229"/>
                <a:gd name="adj2" fmla="val -47282"/>
              </a:avLst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EF9DED-F65E-4602-9389-456C03046EF7}"/>
                </a:ext>
              </a:extLst>
            </p:cNvPr>
            <p:cNvSpPr txBox="1"/>
            <p:nvPr/>
          </p:nvSpPr>
          <p:spPr>
            <a:xfrm>
              <a:off x="2795565" y="2823160"/>
              <a:ext cx="1226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M, M</a:t>
              </a:r>
              <a:r>
                <a:rPr lang="en-US" sz="2800" i="1" baseline="300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  <a:ea typeface="Times New Roman" charset="0"/>
                  <a:cs typeface="Times New Roman" charset="0"/>
                </a:rPr>
                <a:t>-1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019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32AF9-6139-4ECF-BA99-CBD447413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5352182" y="1162632"/>
            <a:ext cx="2523160" cy="4239447"/>
          </a:xfrm>
          <a:prstGeom prst="rect">
            <a:avLst/>
          </a:prstGeom>
        </p:spPr>
      </p:pic>
      <p:sp>
        <p:nvSpPr>
          <p:cNvPr id="8" name="Cloud Callout 54">
            <a:extLst>
              <a:ext uri="{FF2B5EF4-FFF2-40B4-BE49-F238E27FC236}">
                <a16:creationId xmlns:a16="http://schemas.microsoft.com/office/drawing/2014/main" id="{608F36B0-A125-4985-80C2-0B13FD31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755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F9DED-F65E-4602-9389-456C03046EF7}"/>
              </a:ext>
            </a:extLst>
          </p:cNvPr>
          <p:cNvSpPr txBox="1"/>
          <p:nvPr/>
        </p:nvSpPr>
        <p:spPr>
          <a:xfrm>
            <a:off x="7122637" y="2823160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3793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19891</TotalTime>
  <Words>2551</Words>
  <Application>Microsoft Office PowerPoint</Application>
  <PresentationFormat>On-screen Show (4:3)</PresentationFormat>
  <Paragraphs>482</Paragraphs>
  <Slides>64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Symbol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458</cp:revision>
  <dcterms:created xsi:type="dcterms:W3CDTF">2014-10-14T00:51:43Z</dcterms:created>
  <dcterms:modified xsi:type="dcterms:W3CDTF">2019-03-14T12:46:04Z</dcterms:modified>
</cp:coreProperties>
</file>