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472" r:id="rId1"/>
  </p:sldMasterIdLst>
  <p:sldIdLst>
    <p:sldId id="256" r:id="rId2"/>
    <p:sldId id="257" r:id="rId3"/>
    <p:sldId id="259" r:id="rId4"/>
    <p:sldId id="260" r:id="rId5"/>
    <p:sldId id="262" r:id="rId6"/>
    <p:sldId id="263"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9" d="100"/>
          <a:sy n="79" d="100"/>
        </p:scale>
        <p:origin x="-1456"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28E80666-FB37-4B36-9149-507F3B0178E3}" type="datetimeFigureOut">
              <a:rPr lang="en-US" smtClean="0"/>
              <a:pPr/>
              <a:t>1/22/16</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D739C4FB-7D33-419B-8833-D1372BFD11C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1A07B20-1829-AA44-B3A7-188AB4B9B3DF}" type="datetimeFigureOut">
              <a:rPr lang="en-US" smtClean="0"/>
              <a:t>1/22/16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2663ED-E8B9-0045-9F7F-F9C5A9D4C41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61A07B20-1829-AA44-B3A7-188AB4B9B3DF}" type="datetimeFigureOut">
              <a:rPr lang="en-US" smtClean="0"/>
              <a:t>1/22/16</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3F2663ED-E8B9-0045-9F7F-F9C5A9D4C41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1A07B20-1829-AA44-B3A7-188AB4B9B3DF}" type="datetimeFigureOut">
              <a:rPr lang="en-US" smtClean="0"/>
              <a:t>1/22/16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3F2663ED-E8B9-0045-9F7F-F9C5A9D4C417}"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28E80666-FB37-4B36-9149-507F3B0178E3}" type="datetimeFigureOut">
              <a:rPr lang="en-US" smtClean="0"/>
              <a:pPr/>
              <a:t>1/22/16</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D7E63A33-8271-4DD0-9C48-789913D7C115}"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61A07B20-1829-AA44-B3A7-188AB4B9B3DF}" type="datetimeFigureOut">
              <a:rPr lang="en-US" smtClean="0"/>
              <a:t>1/22/16</a:t>
            </a:fld>
            <a:endParaRPr lang="en-US"/>
          </a:p>
        </p:txBody>
      </p:sp>
      <p:sp>
        <p:nvSpPr>
          <p:cNvPr id="10" name="Slide Number Placeholder 9"/>
          <p:cNvSpPr>
            <a:spLocks noGrp="1"/>
          </p:cNvSpPr>
          <p:nvPr>
            <p:ph type="sldNum" sz="quarter" idx="16"/>
          </p:nvPr>
        </p:nvSpPr>
        <p:spPr/>
        <p:txBody>
          <a:bodyPr rtlCol="0"/>
          <a:lstStyle/>
          <a:p>
            <a:fld id="{3F2663ED-E8B9-0045-9F7F-F9C5A9D4C417}"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61A07B20-1829-AA44-B3A7-188AB4B9B3DF}" type="datetimeFigureOut">
              <a:rPr lang="en-US" smtClean="0"/>
              <a:t>1/22/16</a:t>
            </a:fld>
            <a:endParaRPr lang="en-US"/>
          </a:p>
        </p:txBody>
      </p:sp>
      <p:sp>
        <p:nvSpPr>
          <p:cNvPr id="12" name="Slide Number Placeholder 11"/>
          <p:cNvSpPr>
            <a:spLocks noGrp="1"/>
          </p:cNvSpPr>
          <p:nvPr>
            <p:ph type="sldNum" sz="quarter" idx="16"/>
          </p:nvPr>
        </p:nvSpPr>
        <p:spPr/>
        <p:txBody>
          <a:bodyPr rtlCol="0"/>
          <a:lstStyle/>
          <a:p>
            <a:fld id="{3F2663ED-E8B9-0045-9F7F-F9C5A9D4C417}"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1A07B20-1829-AA44-B3A7-188AB4B9B3DF}" type="datetimeFigureOut">
              <a:rPr lang="en-US" smtClean="0"/>
              <a:t>1/22/16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3F2663ED-E8B9-0045-9F7F-F9C5A9D4C41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A07B20-1829-AA44-B3A7-188AB4B9B3DF}" type="datetimeFigureOut">
              <a:rPr lang="en-US" smtClean="0"/>
              <a:t>1/22/16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3F2663ED-E8B9-0045-9F7F-F9C5A9D4C41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1A07B20-1829-AA44-B3A7-188AB4B9B3DF}" type="datetimeFigureOut">
              <a:rPr lang="en-US" smtClean="0"/>
              <a:t>1/22/16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2754ED01-E2A0-4C1E-8E21-014B99041579}" type="slidenum">
              <a:rPr lang="en-US" smtClean="0"/>
              <a:pPr/>
              <a:t>‹#›</a:t>
            </a:fld>
            <a:endParaRPr lang="en-US"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61A07B20-1829-AA44-B3A7-188AB4B9B3DF}" type="datetimeFigureOut">
              <a:rPr lang="en-US" smtClean="0"/>
              <a:t>1/22/16</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3F2663ED-E8B9-0045-9F7F-F9C5A9D4C417}"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Drag picture to placeholder or click icon to add</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61A07B20-1829-AA44-B3A7-188AB4B9B3DF}" type="datetimeFigureOut">
              <a:rPr lang="en-US" smtClean="0"/>
              <a:t>1/22/16</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3F2663ED-E8B9-0045-9F7F-F9C5A9D4C41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4473" r:id="rId1"/>
    <p:sldLayoutId id="2147484474" r:id="rId2"/>
    <p:sldLayoutId id="2147484475" r:id="rId3"/>
    <p:sldLayoutId id="2147484476" r:id="rId4"/>
    <p:sldLayoutId id="2147484477" r:id="rId5"/>
    <p:sldLayoutId id="2147484478" r:id="rId6"/>
    <p:sldLayoutId id="2147484479" r:id="rId7"/>
    <p:sldLayoutId id="2147484480" r:id="rId8"/>
    <p:sldLayoutId id="2147484481" r:id="rId9"/>
    <p:sldLayoutId id="2147484482" r:id="rId10"/>
    <p:sldLayoutId id="214748448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Classroom Teaching Demonstrations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9708104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Classroom Teaching Demonstration</a:t>
            </a:r>
            <a:endParaRPr lang="en-US" dirty="0"/>
          </a:p>
        </p:txBody>
      </p:sp>
      <p:sp>
        <p:nvSpPr>
          <p:cNvPr id="3" name="Content Placeholder 2"/>
          <p:cNvSpPr>
            <a:spLocks noGrp="1"/>
          </p:cNvSpPr>
          <p:nvPr>
            <p:ph sz="quarter" idx="1"/>
          </p:nvPr>
        </p:nvSpPr>
        <p:spPr/>
        <p:txBody>
          <a:bodyPr>
            <a:normAutofit/>
          </a:bodyPr>
          <a:lstStyle/>
          <a:p>
            <a:r>
              <a:rPr lang="en-US" dirty="0" smtClean="0"/>
              <a:t>A candidate for </a:t>
            </a:r>
            <a:r>
              <a:rPr lang="en-US" dirty="0" smtClean="0"/>
              <a:t>Assistant Professor</a:t>
            </a:r>
            <a:r>
              <a:rPr lang="en-US" dirty="0" smtClean="0"/>
              <a:t> </a:t>
            </a:r>
            <a:r>
              <a:rPr lang="en-US" dirty="0" smtClean="0"/>
              <a:t>will </a:t>
            </a:r>
            <a:r>
              <a:rPr lang="en-US" dirty="0" smtClean="0"/>
              <a:t>visit our classroom for their teaching demonstration.</a:t>
            </a:r>
          </a:p>
          <a:p>
            <a:r>
              <a:rPr lang="en-US" dirty="0" smtClean="0"/>
              <a:t>Tenure track position: The position is for a tenure track faculty member, who will conduct research and teach courses on our campus.</a:t>
            </a:r>
          </a:p>
          <a:p>
            <a:r>
              <a:rPr lang="en-US" dirty="0" smtClean="0"/>
              <a:t>Lecturer position: The position is for a lecturer, with the primary duty of teaching courses.</a:t>
            </a:r>
            <a:endParaRPr lang="en-US" dirty="0"/>
          </a:p>
        </p:txBody>
      </p:sp>
    </p:spTree>
    <p:extLst>
      <p:ext uri="{BB962C8B-B14F-4D97-AF65-F5344CB8AC3E}">
        <p14:creationId xmlns:p14="http://schemas.microsoft.com/office/powerpoint/2010/main" val="12159001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Evaluating Candidates</a:t>
            </a:r>
            <a:endParaRPr lang="en-US" dirty="0"/>
          </a:p>
        </p:txBody>
      </p:sp>
      <p:sp>
        <p:nvSpPr>
          <p:cNvPr id="3" name="Content Placeholder 2"/>
          <p:cNvSpPr>
            <a:spLocks noGrp="1"/>
          </p:cNvSpPr>
          <p:nvPr>
            <p:ph sz="quarter" idx="1"/>
          </p:nvPr>
        </p:nvSpPr>
        <p:spPr/>
        <p:txBody>
          <a:bodyPr/>
          <a:lstStyle/>
          <a:p>
            <a:r>
              <a:rPr lang="en-US" dirty="0" smtClean="0"/>
              <a:t>Candidates’ presentation style, appearance, or accent may be different than other instructors you’ve had.</a:t>
            </a:r>
          </a:p>
          <a:p>
            <a:endParaRPr lang="en-US" dirty="0" smtClean="0"/>
          </a:p>
          <a:p>
            <a:r>
              <a:rPr lang="en-US" dirty="0" smtClean="0"/>
              <a:t>Your goal is not to compare the candidate with other instructors, but rather to evaluate their potential to be an effective teacher here at UWT.</a:t>
            </a:r>
            <a:endParaRPr lang="en-US" dirty="0"/>
          </a:p>
        </p:txBody>
      </p:sp>
    </p:spTree>
    <p:extLst>
      <p:ext uri="{BB962C8B-B14F-4D97-AF65-F5344CB8AC3E}">
        <p14:creationId xmlns:p14="http://schemas.microsoft.com/office/powerpoint/2010/main" val="202876311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Evaluating Candidates</a:t>
            </a:r>
            <a:endParaRPr lang="en-US" dirty="0"/>
          </a:p>
        </p:txBody>
      </p:sp>
      <p:sp>
        <p:nvSpPr>
          <p:cNvPr id="3" name="Content Placeholder 2"/>
          <p:cNvSpPr>
            <a:spLocks noGrp="1"/>
          </p:cNvSpPr>
          <p:nvPr>
            <p:ph sz="quarter" idx="1"/>
          </p:nvPr>
        </p:nvSpPr>
        <p:spPr/>
        <p:txBody>
          <a:bodyPr>
            <a:normAutofit lnSpcReduction="10000"/>
          </a:bodyPr>
          <a:lstStyle/>
          <a:p>
            <a:pPr marL="320040" lvl="1" indent="-320040">
              <a:spcBef>
                <a:spcPts val="700"/>
              </a:spcBef>
              <a:buClr>
                <a:schemeClr val="accent2"/>
              </a:buClr>
              <a:buSzPct val="60000"/>
              <a:buFont typeface="Wingdings"/>
              <a:buChar char=""/>
            </a:pPr>
            <a:r>
              <a:rPr lang="en-US" sz="2800" dirty="0"/>
              <a:t>Consider that candidates who look, talk, or act differently than you or other instructors you’ve had often have much to offer in the classroom because they can expose you to different experiences and perspectives.  Push yourself not to simply favor people and styles that are familiar to you.</a:t>
            </a:r>
            <a:endParaRPr lang="en-US" sz="4000" dirty="0"/>
          </a:p>
          <a:p>
            <a:endParaRPr lang="en-US" dirty="0" smtClean="0"/>
          </a:p>
          <a:p>
            <a:r>
              <a:rPr lang="en-US" dirty="0" smtClean="0"/>
              <a:t>Consider that unfamiliar accents can be challenging to understand on the first exposure, but most people adjust to different accents after a few times.</a:t>
            </a:r>
          </a:p>
          <a:p>
            <a:endParaRPr lang="en-US" dirty="0"/>
          </a:p>
        </p:txBody>
      </p:sp>
    </p:spTree>
    <p:extLst>
      <p:ext uri="{BB962C8B-B14F-4D97-AF65-F5344CB8AC3E}">
        <p14:creationId xmlns:p14="http://schemas.microsoft.com/office/powerpoint/2010/main" val="305268852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of Teaching Demo</a:t>
            </a:r>
            <a:endParaRPr lang="en-US" dirty="0"/>
          </a:p>
        </p:txBody>
      </p:sp>
      <p:sp>
        <p:nvSpPr>
          <p:cNvPr id="3" name="Content Placeholder 2"/>
          <p:cNvSpPr>
            <a:spLocks noGrp="1"/>
          </p:cNvSpPr>
          <p:nvPr>
            <p:ph sz="quarter" idx="1"/>
          </p:nvPr>
        </p:nvSpPr>
        <p:spPr/>
        <p:txBody>
          <a:bodyPr>
            <a:normAutofit fontScale="92500" lnSpcReduction="10000"/>
          </a:bodyPr>
          <a:lstStyle/>
          <a:p>
            <a:r>
              <a:rPr lang="en-US" sz="3100" dirty="0" smtClean="0"/>
              <a:t>The teaching demonstration allows both faculty and students to observe the candidate in the classroom and provide feedback regarding their effectiveness as an instructor. </a:t>
            </a:r>
          </a:p>
          <a:p>
            <a:pPr marL="0" indent="0">
              <a:buNone/>
            </a:pPr>
            <a:endParaRPr lang="en-US" sz="4300" dirty="0" smtClean="0"/>
          </a:p>
          <a:p>
            <a:r>
              <a:rPr lang="en-US" sz="3100" dirty="0" smtClean="0"/>
              <a:t>Additionally, the teaching demonstration allows the candidate to meet students we have on campus. We want to attract good candidates to this campus and students attending teaching demonstrations are ambassadors for the student body.</a:t>
            </a:r>
            <a:endParaRPr lang="en-US" sz="4300" dirty="0" smtClean="0"/>
          </a:p>
        </p:txBody>
      </p:sp>
    </p:spTree>
    <p:extLst>
      <p:ext uri="{BB962C8B-B14F-4D97-AF65-F5344CB8AC3E}">
        <p14:creationId xmlns:p14="http://schemas.microsoft.com/office/powerpoint/2010/main" val="382931028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Expectations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sz="3100" dirty="0" smtClean="0"/>
              <a:t>During </a:t>
            </a:r>
            <a:r>
              <a:rPr lang="en-US" sz="3100" dirty="0"/>
              <a:t>the presentation, you are expected to be attentive and interact with the candidate as you would </a:t>
            </a:r>
            <a:r>
              <a:rPr lang="en-US" sz="3100" smtClean="0"/>
              <a:t>your regular instructor</a:t>
            </a:r>
            <a:r>
              <a:rPr lang="en-US" sz="3100" dirty="0"/>
              <a:t>.  The more students engage with candidates, the better the candidate can imagine what it would be like to work here</a:t>
            </a:r>
            <a:r>
              <a:rPr lang="en-US" sz="3100" dirty="0" smtClean="0"/>
              <a:t>.</a:t>
            </a:r>
          </a:p>
          <a:p>
            <a:pPr marL="0" indent="0">
              <a:buNone/>
            </a:pPr>
            <a:endParaRPr lang="en-US" sz="4300" dirty="0"/>
          </a:p>
          <a:p>
            <a:r>
              <a:rPr lang="en-US" sz="3200" dirty="0"/>
              <a:t>After the demonstration, you will fill out a feedback form on the candidate’s knowledge of the topic and presentation style. Focus your feedback on their strengths and weaknesses as an instructor.</a:t>
            </a:r>
            <a:r>
              <a:rPr lang="en-US" dirty="0"/>
              <a:t> </a:t>
            </a:r>
          </a:p>
        </p:txBody>
      </p:sp>
    </p:spTree>
    <p:extLst>
      <p:ext uri="{BB962C8B-B14F-4D97-AF65-F5344CB8AC3E}">
        <p14:creationId xmlns:p14="http://schemas.microsoft.com/office/powerpoint/2010/main" val="928967395"/>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792</TotalTime>
  <Words>335</Words>
  <Application>Microsoft Macintosh PowerPoint</Application>
  <PresentationFormat>On-screen Show (4:3)</PresentationFormat>
  <Paragraphs>21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Median</vt:lpstr>
      <vt:lpstr>Classroom Teaching Demonstrations</vt:lpstr>
      <vt:lpstr>Classroom Teaching Demonstration</vt:lpstr>
      <vt:lpstr>Evaluating Candidates</vt:lpstr>
      <vt:lpstr>Evaluating Candidates</vt:lpstr>
      <vt:lpstr>Purpose of Teaching Demo</vt:lpstr>
      <vt:lpstr>Expectations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Classroom Teaching Demonstrations</dc:title>
  <dc:creator>Leighann Chaffee</dc:creator>
  <cp:lastModifiedBy>Ruth Vanderpool</cp:lastModifiedBy>
  <cp:revision>7</cp:revision>
  <dcterms:created xsi:type="dcterms:W3CDTF">2015-03-10T17:35:02Z</dcterms:created>
  <dcterms:modified xsi:type="dcterms:W3CDTF">2016-01-22T22:27:50Z</dcterms:modified>
</cp:coreProperties>
</file>