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iner\Desktop\318SoilDataV1.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iner\Desktop\318SoilDataV1.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Topsoil</a:t>
            </a:r>
            <a:r>
              <a:rPr lang="en-US" baseline="0"/>
              <a:t> Characteristics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Sheet1!$H$3</c:f>
              <c:strCache>
                <c:ptCount val="1"/>
                <c:pt idx="0">
                  <c:v>Variance</c:v>
                </c:pt>
              </c:strCache>
            </c:strRef>
          </c:tx>
          <c:cat>
            <c:strRef>
              <c:f>Sheet1!$G$4:$G$9</c:f>
              <c:strCache>
                <c:ptCount val="6"/>
                <c:pt idx="0">
                  <c:v>D</c:v>
                </c:pt>
                <c:pt idx="1">
                  <c:v>E1</c:v>
                </c:pt>
                <c:pt idx="2">
                  <c:v>E2</c:v>
                </c:pt>
                <c:pt idx="3">
                  <c:v>G</c:v>
                </c:pt>
                <c:pt idx="4">
                  <c:v>H1</c:v>
                </c:pt>
                <c:pt idx="5">
                  <c:v>H2</c:v>
                </c:pt>
              </c:strCache>
            </c:strRef>
          </c:cat>
          <c:val>
            <c:numRef>
              <c:f>Sheet1!$H$4:$H$9</c:f>
              <c:numCache>
                <c:formatCode>General</c:formatCode>
                <c:ptCount val="6"/>
                <c:pt idx="0">
                  <c:v>8.9236111111111089</c:v>
                </c:pt>
                <c:pt idx="1">
                  <c:v>1.9652777777777721</c:v>
                </c:pt>
                <c:pt idx="2">
                  <c:v>8.2361111111110965</c:v>
                </c:pt>
                <c:pt idx="3">
                  <c:v>6.4375</c:v>
                </c:pt>
                <c:pt idx="4">
                  <c:v>1.8611111111111143</c:v>
                </c:pt>
                <c:pt idx="5">
                  <c:v>2.1875000000000022</c:v>
                </c:pt>
              </c:numCache>
            </c:numRef>
          </c:val>
        </c:ser>
        <c:ser>
          <c:idx val="1"/>
          <c:order val="1"/>
          <c:tx>
            <c:strRef>
              <c:f>Sheet1!$I$3</c:f>
              <c:strCache>
                <c:ptCount val="1"/>
                <c:pt idx="0">
                  <c:v>Average</c:v>
                </c:pt>
              </c:strCache>
            </c:strRef>
          </c:tx>
          <c:cat>
            <c:strRef>
              <c:f>Sheet1!$G$4:$G$9</c:f>
              <c:strCache>
                <c:ptCount val="6"/>
                <c:pt idx="0">
                  <c:v>D</c:v>
                </c:pt>
                <c:pt idx="1">
                  <c:v>E1</c:v>
                </c:pt>
                <c:pt idx="2">
                  <c:v>E2</c:v>
                </c:pt>
                <c:pt idx="3">
                  <c:v>G</c:v>
                </c:pt>
                <c:pt idx="4">
                  <c:v>H1</c:v>
                </c:pt>
                <c:pt idx="5">
                  <c:v>H2</c:v>
                </c:pt>
              </c:strCache>
            </c:strRef>
          </c:cat>
          <c:val>
            <c:numRef>
              <c:f>Sheet1!$I$4:$I$9</c:f>
              <c:numCache>
                <c:formatCode>General</c:formatCode>
                <c:ptCount val="6"/>
                <c:pt idx="0">
                  <c:v>9.8888888888888893</c:v>
                </c:pt>
                <c:pt idx="1">
                  <c:v>9.555555555555566</c:v>
                </c:pt>
                <c:pt idx="2">
                  <c:v>11.388888888888889</c:v>
                </c:pt>
                <c:pt idx="3">
                  <c:v>10</c:v>
                </c:pt>
                <c:pt idx="4">
                  <c:v>9.111111111111093</c:v>
                </c:pt>
                <c:pt idx="5">
                  <c:v>9.8333333333333357</c:v>
                </c:pt>
              </c:numCache>
            </c:numRef>
          </c:val>
        </c:ser>
        <c:axId val="89955712"/>
        <c:axId val="124610432"/>
      </c:barChart>
      <c:catAx>
        <c:axId val="89955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Plot name</a:t>
                </a:r>
              </a:p>
            </c:rich>
          </c:tx>
          <c:layout/>
        </c:title>
        <c:majorTickMark val="none"/>
        <c:tickLblPos val="nextTo"/>
        <c:crossAx val="124610432"/>
        <c:crosses val="autoZero"/>
        <c:auto val="1"/>
        <c:lblAlgn val="ctr"/>
        <c:lblOffset val="100"/>
      </c:catAx>
      <c:valAx>
        <c:axId val="1246104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Inches</a:t>
                </a:r>
                <a:r>
                  <a:rPr lang="en-US" baseline="0"/>
                  <a:t> of topsoil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899557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Topsoil</a:t>
            </a:r>
            <a:r>
              <a:rPr lang="en-US" baseline="0"/>
              <a:t> </a:t>
            </a:r>
            <a:r>
              <a:rPr lang="en-US"/>
              <a:t>Frequency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130303030303031"/>
          <c:y val="0.20539215686274509"/>
          <c:w val="0.81142424242424238"/>
          <c:h val="0.54289215686274506"/>
        </c:manualLayout>
      </c:layout>
      <c:barChart>
        <c:barDir val="col"/>
        <c:grouping val="clustered"/>
        <c:ser>
          <c:idx val="0"/>
          <c:order val="0"/>
          <c:tx>
            <c:strRef>
              <c:f>Sheet1!$J$39</c:f>
              <c:strCache>
                <c:ptCount val="1"/>
                <c:pt idx="0">
                  <c:v>Frequency</c:v>
                </c:pt>
              </c:strCache>
            </c:strRef>
          </c:tx>
          <c:cat>
            <c:strRef>
              <c:f>Sheet1!$I$40:$I$43</c:f>
              <c:strCache>
                <c:ptCount val="4"/>
                <c:pt idx="0">
                  <c:v>6 to 8</c:v>
                </c:pt>
                <c:pt idx="1">
                  <c:v>8.5 to 10.5</c:v>
                </c:pt>
                <c:pt idx="2">
                  <c:v>11 to 13</c:v>
                </c:pt>
                <c:pt idx="3">
                  <c:v>13.5+</c:v>
                </c:pt>
              </c:strCache>
            </c:strRef>
          </c:cat>
          <c:val>
            <c:numRef>
              <c:f>Sheet1!$J$40:$J$43</c:f>
              <c:numCache>
                <c:formatCode>General</c:formatCode>
                <c:ptCount val="4"/>
                <c:pt idx="0">
                  <c:v>10</c:v>
                </c:pt>
                <c:pt idx="1">
                  <c:v>26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gapWidth val="0"/>
        <c:axId val="126305024"/>
        <c:axId val="126492032"/>
      </c:barChart>
      <c:catAx>
        <c:axId val="126305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Inches</a:t>
                </a:r>
                <a:r>
                  <a:rPr lang="en-US" baseline="0"/>
                  <a:t> of topsoil</a:t>
                </a:r>
                <a:endParaRPr lang="en-US"/>
              </a:p>
            </c:rich>
          </c:tx>
          <c:layout/>
        </c:title>
        <c:majorTickMark val="none"/>
        <c:tickLblPos val="nextTo"/>
        <c:crossAx val="126492032"/>
        <c:crosses val="autoZero"/>
        <c:auto val="1"/>
        <c:lblAlgn val="ctr"/>
        <c:lblOffset val="100"/>
      </c:catAx>
      <c:valAx>
        <c:axId val="12649203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12630502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34BE3-B453-4521-868F-8FBDD37B8822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7AAF-B191-4F09-A6FE-33B02288E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7AAF-B191-4F09-A6FE-33B02288E9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CECDD3-2398-4D1F-A763-42F39D0FCCD4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D938B2-1F51-42C6-A775-6F6E18B9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21 Acres </a:t>
            </a:r>
            <a:br>
              <a:rPr lang="en-US" dirty="0" smtClean="0"/>
            </a:br>
            <a:r>
              <a:rPr lang="en-US" dirty="0" smtClean="0"/>
              <a:t>Mapping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Satori</a:t>
            </a:r>
            <a:r>
              <a:rPr lang="en-US" dirty="0" smtClean="0"/>
              <a:t> Johnson, Rainer </a:t>
            </a:r>
            <a:r>
              <a:rPr lang="en-US" dirty="0" err="1" smtClean="0"/>
              <a:t>Oviir</a:t>
            </a:r>
            <a:r>
              <a:rPr lang="en-US" dirty="0" smtClean="0"/>
              <a:t>, Sam </a:t>
            </a:r>
            <a:r>
              <a:rPr lang="en-US" dirty="0" err="1" smtClean="0"/>
              <a:t>Shupe</a:t>
            </a:r>
            <a:endParaRPr lang="en-US" dirty="0" smtClean="0"/>
          </a:p>
          <a:p>
            <a:r>
              <a:rPr lang="en-US" dirty="0" smtClean="0"/>
              <a:t>BES 318</a:t>
            </a:r>
          </a:p>
          <a:p>
            <a:r>
              <a:rPr lang="en-US" dirty="0" smtClean="0"/>
              <a:t>Winter 2010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4800601"/>
            <a:ext cx="1828800" cy="1295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pperplate Gothic Bold" pitchFamily="34" charset="0"/>
              </a:rPr>
              <a:t>W</a:t>
            </a:r>
            <a:endParaRPr lang="en-US" sz="75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8000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594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80"/>
                </a:solidFill>
              </a:rPr>
              <a:t>University of Washington Bothell</a:t>
            </a:r>
            <a:endParaRPr lang="en-US" dirty="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239000" cy="1143000"/>
          </a:xfrm>
        </p:spPr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2057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To measure topsoil depths for plots D, E1, E2, G, H1, and H2.  </a:t>
            </a:r>
          </a:p>
          <a:p>
            <a:r>
              <a:rPr lang="en-US" dirty="0" smtClean="0"/>
              <a:t>Observe differences in soil texture and color in underlying layers.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19341_1351002018157_1324573960_975003_690554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429000"/>
            <a:ext cx="4019550" cy="30146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239000" cy="1143000"/>
          </a:xfrm>
        </p:spPr>
        <p:txBody>
          <a:bodyPr/>
          <a:lstStyle/>
          <a:p>
            <a:r>
              <a:rPr lang="en-US" dirty="0" smtClean="0"/>
              <a:t>Methods &amp; Procedures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3810000" cy="4846320"/>
          </a:xfrm>
        </p:spPr>
        <p:txBody>
          <a:bodyPr/>
          <a:lstStyle/>
          <a:p>
            <a:r>
              <a:rPr lang="en-US" dirty="0" smtClean="0"/>
              <a:t>Nine measurements collected in each plot. </a:t>
            </a:r>
          </a:p>
          <a:p>
            <a:r>
              <a:rPr lang="en-US" dirty="0" smtClean="0"/>
              <a:t>Depth was measured at change of soil characteristics. </a:t>
            </a:r>
          </a:p>
          <a:p>
            <a:endParaRPr lang="en-US" dirty="0"/>
          </a:p>
        </p:txBody>
      </p:sp>
      <p:pic>
        <p:nvPicPr>
          <p:cNvPr id="8" name="Picture 7" descr="IMG_2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971800"/>
            <a:ext cx="457200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15200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590800" y="304800"/>
          <a:ext cx="5486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4267200"/>
          <a:ext cx="4191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photograph was taken from plot D and shows the change in soil composition. </a:t>
            </a:r>
          </a:p>
          <a:p>
            <a:endParaRPr lang="en-US" dirty="0" smtClean="0"/>
          </a:p>
          <a:p>
            <a:r>
              <a:rPr lang="en-US" dirty="0" smtClean="0"/>
              <a:t>The depth of the topsoil at this site was 15 inches. </a:t>
            </a:r>
          </a:p>
          <a:p>
            <a:endParaRPr lang="en-US" dirty="0" smtClean="0"/>
          </a:p>
          <a:p>
            <a:r>
              <a:rPr lang="en-US" dirty="0" smtClean="0"/>
              <a:t>The  underlying layer was mostly clay with a low percentage of silt and almost no sand. 	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 descr="IMG_2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1888">
            <a:off x="1003347" y="870147"/>
            <a:ext cx="3504233" cy="4672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4572000"/>
          </a:xfrm>
        </p:spPr>
        <p:txBody>
          <a:bodyPr/>
          <a:lstStyle/>
          <a:p>
            <a:r>
              <a:rPr lang="en-US" dirty="0" smtClean="0"/>
              <a:t>Topsoil depth was greater than expected</a:t>
            </a:r>
          </a:p>
          <a:p>
            <a:r>
              <a:rPr lang="en-US" dirty="0" smtClean="0"/>
              <a:t>Information useful for planning crop plantings</a:t>
            </a:r>
          </a:p>
          <a:p>
            <a:r>
              <a:rPr lang="en-US" dirty="0" smtClean="0"/>
              <a:t>Soil composition in layers below topsoil were diverse and </a:t>
            </a:r>
          </a:p>
          <a:p>
            <a:pPr>
              <a:buNone/>
            </a:pPr>
            <a:r>
              <a:rPr lang="en-US" dirty="0" smtClean="0"/>
              <a:t>   changed drastically</a:t>
            </a:r>
          </a:p>
          <a:p>
            <a:pPr>
              <a:buNone/>
            </a:pPr>
            <a:r>
              <a:rPr lang="en-US" dirty="0" smtClean="0"/>
              <a:t>   from one site to </a:t>
            </a:r>
          </a:p>
          <a:p>
            <a:pPr>
              <a:buNone/>
            </a:pPr>
            <a:r>
              <a:rPr lang="en-US" dirty="0" smtClean="0"/>
              <a:t>   the next.</a:t>
            </a:r>
            <a:endParaRPr lang="en-US" dirty="0"/>
          </a:p>
        </p:txBody>
      </p:sp>
      <p:pic>
        <p:nvPicPr>
          <p:cNvPr id="4" name="Picture 3" descr="6773_139147721816_139147286816_2944607_794394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3950" y="3733800"/>
            <a:ext cx="3067050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and Future recommendations: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Research errors – inaccurate measurements</a:t>
            </a:r>
          </a:p>
          <a:p>
            <a:pPr lvl="1"/>
            <a:r>
              <a:rPr lang="en-US" dirty="0" smtClean="0"/>
              <a:t>Measurements were taken one week apart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Cross-reference findings with data obtained by  infiltration rates group, soil hydraulic properties group, and soil nutrients and organic matter group</a:t>
            </a:r>
          </a:p>
          <a:p>
            <a:pPr lvl="1"/>
            <a:r>
              <a:rPr lang="en-US" dirty="0" smtClean="0"/>
              <a:t>Conduct more comprehensive soil profile analysis.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7620000" cy="1902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21 Acres’ education director, Dave </a:t>
            </a:r>
            <a:r>
              <a:rPr lang="en-US" sz="2400" dirty="0" err="1" smtClean="0"/>
              <a:t>Muehleisen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21 Acres staff &amp; Volunteers</a:t>
            </a:r>
            <a:br>
              <a:rPr lang="en-US" sz="2400" dirty="0" smtClean="0"/>
            </a:br>
            <a:r>
              <a:rPr lang="en-US" sz="2400" dirty="0" smtClean="0"/>
              <a:t>Dr. Robert Turner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Acknowledgements: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</TotalTime>
  <Words>231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21 Acres  Mapping Group</vt:lpstr>
      <vt:lpstr>Objectives:</vt:lpstr>
      <vt:lpstr>Methods &amp; Procedures</vt:lpstr>
      <vt:lpstr>Results:</vt:lpstr>
      <vt:lpstr>What we saw:</vt:lpstr>
      <vt:lpstr>The big picture:</vt:lpstr>
      <vt:lpstr>Limitations and Future recommendations:</vt:lpstr>
      <vt:lpstr>21 Acres’ education director, Dave Muehleisen 21 Acres staff &amp; Volunteers Dr. Robert Turner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Connectedness</dc:title>
  <dc:creator>Satori Johnson</dc:creator>
  <cp:lastModifiedBy>rturner</cp:lastModifiedBy>
  <cp:revision>28</cp:revision>
  <dcterms:created xsi:type="dcterms:W3CDTF">2010-03-10T18:52:17Z</dcterms:created>
  <dcterms:modified xsi:type="dcterms:W3CDTF">2010-06-17T23:38:16Z</dcterms:modified>
</cp:coreProperties>
</file>