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5" d="100"/>
          <a:sy n="85" d="100"/>
        </p:scale>
        <p:origin x="-96" y="-4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julieannthomas:Downloads:soil%20crap.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julieannthomas:Downloads:soil%20crap.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julieannthomas:Downloads:soil%20crap.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8"/>
  <c:chart>
    <c:autoTitleDeleted val="1"/>
    <c:plotArea>
      <c:layout/>
      <c:areaChart>
        <c:grouping val="standard"/>
        <c:ser>
          <c:idx val="0"/>
          <c:order val="0"/>
          <c:tx>
            <c:strRef>
              <c:f>Sheet1!$A$7</c:f>
              <c:strCache>
                <c:ptCount val="1"/>
                <c:pt idx="0">
                  <c:v>Porosity</c:v>
                </c:pt>
              </c:strCache>
            </c:strRef>
          </c:tx>
          <c:cat>
            <c:strRef>
              <c:f>Sheet1!$B$6:$M$6</c:f>
              <c:strCache>
                <c:ptCount val="12"/>
                <c:pt idx="0">
                  <c:v>A</c:v>
                </c:pt>
                <c:pt idx="1">
                  <c:v>B</c:v>
                </c:pt>
                <c:pt idx="2">
                  <c:v>C</c:v>
                </c:pt>
                <c:pt idx="3">
                  <c:v>D</c:v>
                </c:pt>
                <c:pt idx="4">
                  <c:v>E1</c:v>
                </c:pt>
                <c:pt idx="5">
                  <c:v>E2</c:v>
                </c:pt>
                <c:pt idx="6">
                  <c:v>F</c:v>
                </c:pt>
                <c:pt idx="7">
                  <c:v>G</c:v>
                </c:pt>
                <c:pt idx="8">
                  <c:v>H</c:v>
                </c:pt>
                <c:pt idx="9">
                  <c:v>I</c:v>
                </c:pt>
                <c:pt idx="10">
                  <c:v>J</c:v>
                </c:pt>
                <c:pt idx="11">
                  <c:v>K</c:v>
                </c:pt>
              </c:strCache>
            </c:strRef>
          </c:cat>
          <c:val>
            <c:numRef>
              <c:f>Sheet1!$B$7:$M$7</c:f>
              <c:numCache>
                <c:formatCode>General</c:formatCode>
                <c:ptCount val="12"/>
                <c:pt idx="0">
                  <c:v>62</c:v>
                </c:pt>
                <c:pt idx="2">
                  <c:v>64.45</c:v>
                </c:pt>
                <c:pt idx="3">
                  <c:v>69</c:v>
                </c:pt>
                <c:pt idx="4">
                  <c:v>65.5</c:v>
                </c:pt>
                <c:pt idx="5">
                  <c:v>56</c:v>
                </c:pt>
                <c:pt idx="6">
                  <c:v>76</c:v>
                </c:pt>
                <c:pt idx="7">
                  <c:v>64.5</c:v>
                </c:pt>
                <c:pt idx="8">
                  <c:v>70</c:v>
                </c:pt>
                <c:pt idx="9">
                  <c:v>75.5</c:v>
                </c:pt>
                <c:pt idx="10">
                  <c:v>75</c:v>
                </c:pt>
                <c:pt idx="11">
                  <c:v>53</c:v>
                </c:pt>
              </c:numCache>
            </c:numRef>
          </c:val>
        </c:ser>
        <c:dLbls>
          <c:showCatName val="1"/>
        </c:dLbls>
        <c:axId val="70958080"/>
        <c:axId val="70960256"/>
      </c:areaChart>
      <c:catAx>
        <c:axId val="70958080"/>
        <c:scaling>
          <c:orientation val="minMax"/>
        </c:scaling>
        <c:axPos val="b"/>
        <c:title>
          <c:tx>
            <c:rich>
              <a:bodyPr/>
              <a:lstStyle/>
              <a:p>
                <a:pPr>
                  <a:defRPr/>
                </a:pPr>
                <a:r>
                  <a:rPr lang="en-US"/>
                  <a:t>Field Locations</a:t>
                </a:r>
              </a:p>
            </c:rich>
          </c:tx>
          <c:layout/>
        </c:title>
        <c:tickLblPos val="nextTo"/>
        <c:crossAx val="70960256"/>
        <c:crosses val="autoZero"/>
        <c:auto val="1"/>
        <c:lblAlgn val="ctr"/>
        <c:lblOffset val="100"/>
      </c:catAx>
      <c:valAx>
        <c:axId val="70960256"/>
        <c:scaling>
          <c:orientation val="minMax"/>
        </c:scaling>
        <c:axPos val="l"/>
        <c:majorGridlines/>
        <c:title>
          <c:tx>
            <c:rich>
              <a:bodyPr/>
              <a:lstStyle/>
              <a:p>
                <a:pPr>
                  <a:defRPr/>
                </a:pPr>
                <a:r>
                  <a:rPr lang="en-US"/>
                  <a:t>% </a:t>
                </a:r>
              </a:p>
            </c:rich>
          </c:tx>
          <c:layout/>
        </c:title>
        <c:numFmt formatCode="General" sourceLinked="1"/>
        <c:tickLblPos val="nextTo"/>
        <c:txPr>
          <a:bodyPr/>
          <a:lstStyle/>
          <a:p>
            <a:pPr>
              <a:defRPr sz="1400"/>
            </a:pPr>
            <a:endParaRPr lang="en-US"/>
          </a:p>
        </c:txPr>
        <c:crossAx val="70958080"/>
        <c:crosses val="autoZero"/>
        <c:crossBetween val="midCat"/>
      </c:valAx>
      <c:dTable>
        <c:showHorzBorder val="1"/>
        <c:showVertBorder val="1"/>
        <c:showOutline val="1"/>
      </c:dTable>
    </c:plotArea>
    <c:legend>
      <c:legendPos val="r"/>
      <c:layout/>
    </c:legend>
    <c:plotVisOnly val="1"/>
  </c:chart>
  <c:txPr>
    <a:bodyPr/>
    <a:lstStyle/>
    <a:p>
      <a:pPr>
        <a:defRPr>
          <a:latin typeface="Cambria (Body)"/>
          <a:cs typeface="Cambria (Body)"/>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8"/>
  <c:chart>
    <c:autoTitleDeleted val="1"/>
    <c:plotArea>
      <c:layout/>
      <c:areaChart>
        <c:grouping val="standard"/>
        <c:ser>
          <c:idx val="0"/>
          <c:order val="0"/>
          <c:tx>
            <c:strRef>
              <c:f>Sheet1!$A$10</c:f>
              <c:strCache>
                <c:ptCount val="1"/>
                <c:pt idx="0">
                  <c:v>Field Capacity</c:v>
                </c:pt>
              </c:strCache>
            </c:strRef>
          </c:tx>
          <c:cat>
            <c:strRef>
              <c:f>Sheet1!$B$9:$M$9</c:f>
              <c:strCache>
                <c:ptCount val="12"/>
                <c:pt idx="0">
                  <c:v>A</c:v>
                </c:pt>
                <c:pt idx="1">
                  <c:v>B</c:v>
                </c:pt>
                <c:pt idx="2">
                  <c:v>C</c:v>
                </c:pt>
                <c:pt idx="3">
                  <c:v>D</c:v>
                </c:pt>
                <c:pt idx="4">
                  <c:v>E1</c:v>
                </c:pt>
                <c:pt idx="5">
                  <c:v>E2</c:v>
                </c:pt>
                <c:pt idx="6">
                  <c:v>F</c:v>
                </c:pt>
                <c:pt idx="7">
                  <c:v>G</c:v>
                </c:pt>
                <c:pt idx="8">
                  <c:v>H</c:v>
                </c:pt>
                <c:pt idx="9">
                  <c:v>I</c:v>
                </c:pt>
                <c:pt idx="10">
                  <c:v>J</c:v>
                </c:pt>
                <c:pt idx="11">
                  <c:v>K</c:v>
                </c:pt>
              </c:strCache>
            </c:strRef>
          </c:cat>
          <c:val>
            <c:numRef>
              <c:f>Sheet1!$B$10:$M$10</c:f>
              <c:numCache>
                <c:formatCode>General</c:formatCode>
                <c:ptCount val="12"/>
                <c:pt idx="0">
                  <c:v>30</c:v>
                </c:pt>
                <c:pt idx="2">
                  <c:v>60.5</c:v>
                </c:pt>
                <c:pt idx="3">
                  <c:v>24</c:v>
                </c:pt>
                <c:pt idx="4">
                  <c:v>16</c:v>
                </c:pt>
                <c:pt idx="5">
                  <c:v>0</c:v>
                </c:pt>
                <c:pt idx="6">
                  <c:v>29</c:v>
                </c:pt>
                <c:pt idx="7">
                  <c:v>22</c:v>
                </c:pt>
                <c:pt idx="8">
                  <c:v>85</c:v>
                </c:pt>
                <c:pt idx="9">
                  <c:v>1</c:v>
                </c:pt>
                <c:pt idx="10">
                  <c:v>37</c:v>
                </c:pt>
                <c:pt idx="11">
                  <c:v>44</c:v>
                </c:pt>
              </c:numCache>
            </c:numRef>
          </c:val>
        </c:ser>
        <c:dLbls>
          <c:showVal val="1"/>
        </c:dLbls>
        <c:axId val="70968832"/>
        <c:axId val="42759680"/>
      </c:areaChart>
      <c:catAx>
        <c:axId val="70968832"/>
        <c:scaling>
          <c:orientation val="minMax"/>
        </c:scaling>
        <c:axPos val="b"/>
        <c:title>
          <c:tx>
            <c:rich>
              <a:bodyPr/>
              <a:lstStyle/>
              <a:p>
                <a:pPr>
                  <a:defRPr/>
                </a:pPr>
                <a:r>
                  <a:rPr lang="en-US"/>
                  <a:t>Field Locations</a:t>
                </a:r>
              </a:p>
            </c:rich>
          </c:tx>
          <c:layout/>
        </c:title>
        <c:tickLblPos val="nextTo"/>
        <c:crossAx val="42759680"/>
        <c:crosses val="autoZero"/>
        <c:auto val="1"/>
        <c:lblAlgn val="ctr"/>
        <c:lblOffset val="100"/>
      </c:catAx>
      <c:valAx>
        <c:axId val="42759680"/>
        <c:scaling>
          <c:orientation val="minMax"/>
        </c:scaling>
        <c:axPos val="l"/>
        <c:majorGridlines/>
        <c:title>
          <c:tx>
            <c:rich>
              <a:bodyPr/>
              <a:lstStyle/>
              <a:p>
                <a:pPr>
                  <a:defRPr/>
                </a:pPr>
                <a:r>
                  <a:rPr lang="en-US"/>
                  <a:t>%</a:t>
                </a:r>
              </a:p>
            </c:rich>
          </c:tx>
          <c:layout/>
        </c:title>
        <c:numFmt formatCode="General" sourceLinked="1"/>
        <c:tickLblPos val="nextTo"/>
        <c:crossAx val="70968832"/>
        <c:crosses val="autoZero"/>
        <c:crossBetween val="midCat"/>
      </c:valAx>
    </c:plotArea>
    <c:plotVisOnly val="1"/>
  </c:chart>
  <c:txPr>
    <a:bodyPr/>
    <a:lstStyle/>
    <a:p>
      <a:pPr>
        <a:defRPr sz="14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18"/>
  <c:chart>
    <c:autoTitleDeleted val="1"/>
    <c:plotArea>
      <c:layout/>
      <c:areaChart>
        <c:grouping val="stacked"/>
        <c:ser>
          <c:idx val="0"/>
          <c:order val="0"/>
          <c:tx>
            <c:strRef>
              <c:f>Sheet1!$A$16</c:f>
              <c:strCache>
                <c:ptCount val="1"/>
                <c:pt idx="0">
                  <c:v>Avg.Organic Matter</c:v>
                </c:pt>
              </c:strCache>
            </c:strRef>
          </c:tx>
          <c:cat>
            <c:strRef>
              <c:f>Sheet1!$B$15:$M$15</c:f>
              <c:strCache>
                <c:ptCount val="12"/>
                <c:pt idx="0">
                  <c:v>A</c:v>
                </c:pt>
                <c:pt idx="1">
                  <c:v>B</c:v>
                </c:pt>
                <c:pt idx="2">
                  <c:v>C</c:v>
                </c:pt>
                <c:pt idx="3">
                  <c:v>D</c:v>
                </c:pt>
                <c:pt idx="4">
                  <c:v>E1</c:v>
                </c:pt>
                <c:pt idx="5">
                  <c:v>E2</c:v>
                </c:pt>
                <c:pt idx="6">
                  <c:v>F</c:v>
                </c:pt>
                <c:pt idx="7">
                  <c:v>G</c:v>
                </c:pt>
                <c:pt idx="8">
                  <c:v>H</c:v>
                </c:pt>
                <c:pt idx="9">
                  <c:v>I</c:v>
                </c:pt>
                <c:pt idx="10">
                  <c:v>J</c:v>
                </c:pt>
                <c:pt idx="11">
                  <c:v>K</c:v>
                </c:pt>
              </c:strCache>
            </c:strRef>
          </c:cat>
          <c:val>
            <c:numRef>
              <c:f>Sheet1!$B$16:$M$16</c:f>
              <c:numCache>
                <c:formatCode>General</c:formatCode>
                <c:ptCount val="12"/>
                <c:pt idx="0">
                  <c:v>10</c:v>
                </c:pt>
                <c:pt idx="2">
                  <c:v>9</c:v>
                </c:pt>
                <c:pt idx="3">
                  <c:v>5</c:v>
                </c:pt>
                <c:pt idx="4">
                  <c:v>4.1399999999999997</c:v>
                </c:pt>
                <c:pt idx="5">
                  <c:v>57</c:v>
                </c:pt>
                <c:pt idx="6">
                  <c:v>10.5</c:v>
                </c:pt>
                <c:pt idx="7">
                  <c:v>1</c:v>
                </c:pt>
                <c:pt idx="8">
                  <c:v>19.5</c:v>
                </c:pt>
                <c:pt idx="9">
                  <c:v>1</c:v>
                </c:pt>
                <c:pt idx="10">
                  <c:v>8.5</c:v>
                </c:pt>
                <c:pt idx="11">
                  <c:v>7.3</c:v>
                </c:pt>
              </c:numCache>
            </c:numRef>
          </c:val>
        </c:ser>
        <c:dLbls>
          <c:showVal val="1"/>
        </c:dLbls>
        <c:axId val="71247360"/>
        <c:axId val="71249280"/>
      </c:areaChart>
      <c:catAx>
        <c:axId val="71247360"/>
        <c:scaling>
          <c:orientation val="minMax"/>
        </c:scaling>
        <c:axPos val="b"/>
        <c:title>
          <c:tx>
            <c:rich>
              <a:bodyPr/>
              <a:lstStyle/>
              <a:p>
                <a:pPr>
                  <a:defRPr/>
                </a:pPr>
                <a:r>
                  <a:rPr lang="en-US"/>
                  <a:t>Field Location</a:t>
                </a:r>
              </a:p>
            </c:rich>
          </c:tx>
          <c:layout/>
        </c:title>
        <c:tickLblPos val="nextTo"/>
        <c:crossAx val="71249280"/>
        <c:crosses val="autoZero"/>
        <c:auto val="1"/>
        <c:lblAlgn val="ctr"/>
        <c:lblOffset val="100"/>
      </c:catAx>
      <c:valAx>
        <c:axId val="71249280"/>
        <c:scaling>
          <c:orientation val="minMax"/>
        </c:scaling>
        <c:axPos val="l"/>
        <c:majorGridlines/>
        <c:title>
          <c:tx>
            <c:rich>
              <a:bodyPr/>
              <a:lstStyle/>
              <a:p>
                <a:pPr>
                  <a:defRPr/>
                </a:pPr>
                <a:r>
                  <a:rPr lang="en-US"/>
                  <a:t>%</a:t>
                </a:r>
              </a:p>
            </c:rich>
          </c:tx>
          <c:layout/>
        </c:title>
        <c:numFmt formatCode="General" sourceLinked="1"/>
        <c:tickLblPos val="nextTo"/>
        <c:crossAx val="71247360"/>
        <c:crosses val="autoZero"/>
        <c:crossBetween val="midCat"/>
      </c:valAx>
    </c:plotArea>
    <c:plotVisOnly val="1"/>
  </c:chart>
  <c:txPr>
    <a:bodyPr/>
    <a:lstStyle/>
    <a:p>
      <a:pPr>
        <a:defRPr sz="14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plotArea>
      <c:layout/>
      <c:areaChart>
        <c:grouping val="standard"/>
        <c:ser>
          <c:idx val="0"/>
          <c:order val="0"/>
          <c:tx>
            <c:strRef>
              <c:f>Sheet1!$A$2</c:f>
              <c:strCache>
                <c:ptCount val="1"/>
                <c:pt idx="0">
                  <c:v>Saturation</c:v>
                </c:pt>
              </c:strCache>
            </c:strRef>
          </c:tx>
          <c:cat>
            <c:strRef>
              <c:f>Sheet1!$B$1:$M$1</c:f>
              <c:strCache>
                <c:ptCount val="12"/>
                <c:pt idx="0">
                  <c:v>A</c:v>
                </c:pt>
                <c:pt idx="1">
                  <c:v>B</c:v>
                </c:pt>
                <c:pt idx="2">
                  <c:v>C</c:v>
                </c:pt>
                <c:pt idx="3">
                  <c:v>D</c:v>
                </c:pt>
                <c:pt idx="4">
                  <c:v>E1</c:v>
                </c:pt>
                <c:pt idx="5">
                  <c:v>E2</c:v>
                </c:pt>
                <c:pt idx="6">
                  <c:v>F</c:v>
                </c:pt>
                <c:pt idx="7">
                  <c:v>G</c:v>
                </c:pt>
                <c:pt idx="8">
                  <c:v>H</c:v>
                </c:pt>
                <c:pt idx="9">
                  <c:v>I</c:v>
                </c:pt>
                <c:pt idx="10">
                  <c:v>J</c:v>
                </c:pt>
                <c:pt idx="11">
                  <c:v>K </c:v>
                </c:pt>
              </c:strCache>
            </c:strRef>
          </c:cat>
          <c:val>
            <c:numRef>
              <c:f>Sheet1!$B$2:$M$2</c:f>
              <c:numCache>
                <c:formatCode>General</c:formatCode>
                <c:ptCount val="12"/>
                <c:pt idx="0">
                  <c:v>27.5</c:v>
                </c:pt>
                <c:pt idx="1">
                  <c:v>0</c:v>
                </c:pt>
                <c:pt idx="2">
                  <c:v>49.85</c:v>
                </c:pt>
                <c:pt idx="3">
                  <c:v>51</c:v>
                </c:pt>
                <c:pt idx="4">
                  <c:v>49</c:v>
                </c:pt>
                <c:pt idx="5">
                  <c:v>64.5</c:v>
                </c:pt>
                <c:pt idx="6">
                  <c:v>40</c:v>
                </c:pt>
                <c:pt idx="7">
                  <c:v>54.5</c:v>
                </c:pt>
                <c:pt idx="8">
                  <c:v>75.5</c:v>
                </c:pt>
                <c:pt idx="9">
                  <c:v>9</c:v>
                </c:pt>
                <c:pt idx="10">
                  <c:v>43</c:v>
                </c:pt>
                <c:pt idx="11">
                  <c:v>9</c:v>
                </c:pt>
              </c:numCache>
            </c:numRef>
          </c:val>
        </c:ser>
        <c:axId val="72562560"/>
        <c:axId val="82635392"/>
      </c:areaChart>
      <c:catAx>
        <c:axId val="72562560"/>
        <c:scaling>
          <c:orientation val="minMax"/>
        </c:scaling>
        <c:axPos val="b"/>
        <c:title>
          <c:tx>
            <c:rich>
              <a:bodyPr/>
              <a:lstStyle/>
              <a:p>
                <a:pPr>
                  <a:defRPr/>
                </a:pPr>
                <a:r>
                  <a:rPr lang="en-US"/>
                  <a:t>Field Locations</a:t>
                </a:r>
              </a:p>
            </c:rich>
          </c:tx>
          <c:layout/>
        </c:title>
        <c:majorTickMark val="none"/>
        <c:tickLblPos val="nextTo"/>
        <c:crossAx val="82635392"/>
        <c:crosses val="autoZero"/>
        <c:auto val="1"/>
        <c:lblAlgn val="ctr"/>
        <c:lblOffset val="100"/>
      </c:catAx>
      <c:valAx>
        <c:axId val="82635392"/>
        <c:scaling>
          <c:orientation val="minMax"/>
        </c:scaling>
        <c:axPos val="l"/>
        <c:majorGridlines/>
        <c:minorGridlines/>
        <c:title>
          <c:tx>
            <c:rich>
              <a:bodyPr/>
              <a:lstStyle/>
              <a:p>
                <a:pPr>
                  <a:defRPr/>
                </a:pPr>
                <a:r>
                  <a:rPr lang="en-US"/>
                  <a:t>%</a:t>
                </a:r>
              </a:p>
            </c:rich>
          </c:tx>
          <c:layout/>
        </c:title>
        <c:numFmt formatCode="General" sourceLinked="1"/>
        <c:majorTickMark val="none"/>
        <c:tickLblPos val="nextTo"/>
        <c:crossAx val="72562560"/>
        <c:crosses val="autoZero"/>
        <c:crossBetween val="midCat"/>
      </c:valAx>
    </c:plotArea>
    <c:plotVisOnly val="1"/>
  </c:chart>
  <c:txPr>
    <a:bodyPr/>
    <a:lstStyle/>
    <a:p>
      <a:pPr>
        <a:defRPr sz="14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51E188-AFF9-8540-BC81-9EF0322B0D3C}" type="datetimeFigureOut">
              <a:rPr lang="en-US" smtClean="0"/>
              <a:pPr/>
              <a:t>3/16/2010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C976A-7196-0845-821E-3FF5E37910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51E188-AFF9-8540-BC81-9EF0322B0D3C}" type="datetimeFigureOut">
              <a:rPr lang="en-US" smtClean="0"/>
              <a:pPr/>
              <a:t>3/16/2010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C976A-7196-0845-821E-3FF5E37910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51E188-AFF9-8540-BC81-9EF0322B0D3C}" type="datetimeFigureOut">
              <a:rPr lang="en-US" smtClean="0"/>
              <a:pPr/>
              <a:t>3/16/2010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C976A-7196-0845-821E-3FF5E37910A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51E188-AFF9-8540-BC81-9EF0322B0D3C}" type="datetimeFigureOut">
              <a:rPr lang="en-US" smtClean="0"/>
              <a:pPr/>
              <a:t>3/16/2010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C976A-7196-0845-821E-3FF5E37910A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51E188-AFF9-8540-BC81-9EF0322B0D3C}" type="datetimeFigureOut">
              <a:rPr lang="en-US" smtClean="0"/>
              <a:pPr/>
              <a:t>3/16/2010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C976A-7196-0845-821E-3FF5E37910A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51E188-AFF9-8540-BC81-9EF0322B0D3C}" type="datetimeFigureOut">
              <a:rPr lang="en-US" smtClean="0"/>
              <a:pPr/>
              <a:t>3/16/2010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AC976A-7196-0845-821E-3FF5E37910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51E188-AFF9-8540-BC81-9EF0322B0D3C}" type="datetimeFigureOut">
              <a:rPr lang="en-US" smtClean="0"/>
              <a:pPr/>
              <a:t>3/16/2010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AC976A-7196-0845-821E-3FF5E37910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51E188-AFF9-8540-BC81-9EF0322B0D3C}" type="datetimeFigureOut">
              <a:rPr lang="en-US" smtClean="0"/>
              <a:pPr/>
              <a:t>3/16/2010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AC976A-7196-0845-821E-3FF5E37910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1E188-AFF9-8540-BC81-9EF0322B0D3C}" type="datetimeFigureOut">
              <a:rPr lang="en-US" smtClean="0"/>
              <a:pPr/>
              <a:t>3/16/2010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AC976A-7196-0845-821E-3FF5E37910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1E188-AFF9-8540-BC81-9EF0322B0D3C}" type="datetimeFigureOut">
              <a:rPr lang="en-US" smtClean="0"/>
              <a:pPr/>
              <a:t>3/16/2010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AC976A-7196-0845-821E-3FF5E37910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1E188-AFF9-8540-BC81-9EF0322B0D3C}" type="datetimeFigureOut">
              <a:rPr lang="en-US" smtClean="0"/>
              <a:pPr/>
              <a:t>3/16/2010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AC976A-7196-0845-821E-3FF5E37910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1E188-AFF9-8540-BC81-9EF0322B0D3C}" type="datetimeFigureOut">
              <a:rPr lang="en-US" smtClean="0"/>
              <a:pPr/>
              <a:t>3/16/2010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C976A-7196-0845-821E-3FF5E37910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 3.png"/>
          <p:cNvPicPr>
            <a:picLocks noChangeAspect="1"/>
          </p:cNvPicPr>
          <p:nvPr/>
        </p:nvPicPr>
        <p:blipFill>
          <a:blip r:embed="rId2">
            <a:alphaModFix amt="60000"/>
          </a:blip>
          <a:stretch>
            <a:fillRect/>
          </a:stretch>
        </p:blipFill>
        <p:spPr>
          <a:xfrm>
            <a:off x="0" y="0"/>
            <a:ext cx="9144000" cy="6858000"/>
          </a:xfrm>
          <a:prstGeom prst="rect">
            <a:avLst/>
          </a:prstGeom>
        </p:spPr>
      </p:pic>
      <p:sp>
        <p:nvSpPr>
          <p:cNvPr id="3" name="TextBox 2"/>
          <p:cNvSpPr txBox="1"/>
          <p:nvPr/>
        </p:nvSpPr>
        <p:spPr>
          <a:xfrm>
            <a:off x="0" y="6553200"/>
            <a:ext cx="3048000" cy="276999"/>
          </a:xfrm>
          <a:prstGeom prst="rect">
            <a:avLst/>
          </a:prstGeom>
          <a:noFill/>
        </p:spPr>
        <p:txBody>
          <a:bodyPr wrap="square" rtlCol="0">
            <a:spAutoFit/>
          </a:bodyPr>
          <a:lstStyle/>
          <a:p>
            <a:r>
              <a:rPr lang="en-US" sz="1200" dirty="0" smtClean="0"/>
              <a:t>Image courtesy of Google Maps</a:t>
            </a:r>
            <a:endParaRPr lang="en-US" sz="1200" dirty="0"/>
          </a:p>
        </p:txBody>
      </p:sp>
      <p:sp>
        <p:nvSpPr>
          <p:cNvPr id="7" name="TextBox 6"/>
          <p:cNvSpPr txBox="1"/>
          <p:nvPr/>
        </p:nvSpPr>
        <p:spPr>
          <a:xfrm>
            <a:off x="4191000" y="6460867"/>
            <a:ext cx="4876800" cy="369332"/>
          </a:xfrm>
          <a:prstGeom prst="rect">
            <a:avLst/>
          </a:prstGeom>
          <a:noFill/>
        </p:spPr>
        <p:txBody>
          <a:bodyPr wrap="square" rtlCol="0">
            <a:spAutoFit/>
          </a:bodyPr>
          <a:lstStyle/>
          <a:p>
            <a:r>
              <a:rPr lang="en-US" b="1" dirty="0" smtClean="0"/>
              <a:t>Caitlin Campbell, Julie Thomas and Aaron Witty</a:t>
            </a:r>
            <a:endParaRPr lang="en-US" b="1" dirty="0"/>
          </a:p>
        </p:txBody>
      </p:sp>
      <p:sp>
        <p:nvSpPr>
          <p:cNvPr id="6" name="TextBox 5"/>
          <p:cNvSpPr txBox="1"/>
          <p:nvPr/>
        </p:nvSpPr>
        <p:spPr>
          <a:xfrm>
            <a:off x="3276600" y="1752600"/>
            <a:ext cx="381000" cy="430887"/>
          </a:xfrm>
          <a:prstGeom prst="rect">
            <a:avLst/>
          </a:prstGeom>
          <a:noFill/>
        </p:spPr>
        <p:txBody>
          <a:bodyPr wrap="square" rtlCol="0">
            <a:spAutoFit/>
          </a:bodyPr>
          <a:lstStyle/>
          <a:p>
            <a:r>
              <a:rPr lang="en-US" sz="2200" b="1" dirty="0" smtClean="0"/>
              <a:t>A</a:t>
            </a:r>
            <a:endParaRPr lang="en-US" sz="2200" b="1" dirty="0"/>
          </a:p>
        </p:txBody>
      </p:sp>
      <p:sp>
        <p:nvSpPr>
          <p:cNvPr id="8" name="TextBox 7"/>
          <p:cNvSpPr txBox="1"/>
          <p:nvPr/>
        </p:nvSpPr>
        <p:spPr>
          <a:xfrm>
            <a:off x="3352800" y="2286000"/>
            <a:ext cx="381000" cy="430887"/>
          </a:xfrm>
          <a:prstGeom prst="rect">
            <a:avLst/>
          </a:prstGeom>
          <a:noFill/>
        </p:spPr>
        <p:txBody>
          <a:bodyPr wrap="square" rtlCol="0">
            <a:spAutoFit/>
          </a:bodyPr>
          <a:lstStyle/>
          <a:p>
            <a:r>
              <a:rPr lang="en-US" sz="2200" b="1" dirty="0" smtClean="0"/>
              <a:t>B</a:t>
            </a:r>
            <a:endParaRPr lang="en-US" sz="2200" b="1" dirty="0"/>
          </a:p>
        </p:txBody>
      </p:sp>
      <p:sp>
        <p:nvSpPr>
          <p:cNvPr id="9" name="TextBox 8"/>
          <p:cNvSpPr txBox="1"/>
          <p:nvPr/>
        </p:nvSpPr>
        <p:spPr>
          <a:xfrm>
            <a:off x="3352800" y="2907268"/>
            <a:ext cx="381000" cy="430887"/>
          </a:xfrm>
          <a:prstGeom prst="rect">
            <a:avLst/>
          </a:prstGeom>
          <a:noFill/>
        </p:spPr>
        <p:txBody>
          <a:bodyPr wrap="square" rtlCol="0">
            <a:spAutoFit/>
          </a:bodyPr>
          <a:lstStyle/>
          <a:p>
            <a:r>
              <a:rPr lang="en-US" sz="2200" b="1" dirty="0" smtClean="0"/>
              <a:t>C</a:t>
            </a:r>
          </a:p>
        </p:txBody>
      </p:sp>
      <p:sp>
        <p:nvSpPr>
          <p:cNvPr id="10" name="TextBox 9"/>
          <p:cNvSpPr txBox="1"/>
          <p:nvPr/>
        </p:nvSpPr>
        <p:spPr>
          <a:xfrm>
            <a:off x="3429000" y="3593068"/>
            <a:ext cx="381000" cy="430887"/>
          </a:xfrm>
          <a:prstGeom prst="rect">
            <a:avLst/>
          </a:prstGeom>
          <a:noFill/>
        </p:spPr>
        <p:txBody>
          <a:bodyPr wrap="square" rtlCol="0">
            <a:spAutoFit/>
          </a:bodyPr>
          <a:lstStyle/>
          <a:p>
            <a:r>
              <a:rPr lang="en-US" sz="2200" b="1" dirty="0" smtClean="0"/>
              <a:t>D</a:t>
            </a:r>
            <a:endParaRPr lang="en-US" sz="2200" b="1" dirty="0"/>
          </a:p>
        </p:txBody>
      </p:sp>
      <p:sp>
        <p:nvSpPr>
          <p:cNvPr id="11" name="TextBox 10"/>
          <p:cNvSpPr txBox="1"/>
          <p:nvPr/>
        </p:nvSpPr>
        <p:spPr>
          <a:xfrm>
            <a:off x="3581400" y="4648200"/>
            <a:ext cx="381000" cy="430887"/>
          </a:xfrm>
          <a:prstGeom prst="rect">
            <a:avLst/>
          </a:prstGeom>
          <a:noFill/>
        </p:spPr>
        <p:txBody>
          <a:bodyPr wrap="square" rtlCol="0">
            <a:spAutoFit/>
          </a:bodyPr>
          <a:lstStyle/>
          <a:p>
            <a:r>
              <a:rPr lang="en-US" sz="2200" b="1" dirty="0" smtClean="0"/>
              <a:t>E</a:t>
            </a:r>
            <a:endParaRPr lang="en-US" sz="2200" b="1" dirty="0"/>
          </a:p>
        </p:txBody>
      </p:sp>
      <p:sp>
        <p:nvSpPr>
          <p:cNvPr id="12" name="TextBox 11"/>
          <p:cNvSpPr txBox="1"/>
          <p:nvPr/>
        </p:nvSpPr>
        <p:spPr>
          <a:xfrm>
            <a:off x="3962400" y="3352800"/>
            <a:ext cx="381000" cy="430887"/>
          </a:xfrm>
          <a:prstGeom prst="rect">
            <a:avLst/>
          </a:prstGeom>
          <a:noFill/>
        </p:spPr>
        <p:txBody>
          <a:bodyPr wrap="square" rtlCol="0">
            <a:spAutoFit/>
          </a:bodyPr>
          <a:lstStyle/>
          <a:p>
            <a:r>
              <a:rPr lang="en-US" sz="2200" b="1" dirty="0" smtClean="0"/>
              <a:t>F</a:t>
            </a:r>
            <a:endParaRPr lang="en-US" sz="2200" b="1" dirty="0"/>
          </a:p>
        </p:txBody>
      </p:sp>
      <p:sp>
        <p:nvSpPr>
          <p:cNvPr id="13" name="TextBox 12"/>
          <p:cNvSpPr txBox="1"/>
          <p:nvPr/>
        </p:nvSpPr>
        <p:spPr>
          <a:xfrm>
            <a:off x="4419600" y="4659868"/>
            <a:ext cx="381000" cy="430887"/>
          </a:xfrm>
          <a:prstGeom prst="rect">
            <a:avLst/>
          </a:prstGeom>
          <a:noFill/>
        </p:spPr>
        <p:txBody>
          <a:bodyPr wrap="square" rtlCol="0">
            <a:spAutoFit/>
          </a:bodyPr>
          <a:lstStyle/>
          <a:p>
            <a:r>
              <a:rPr lang="en-US" sz="2200" b="1" dirty="0" smtClean="0"/>
              <a:t>G</a:t>
            </a:r>
            <a:endParaRPr lang="en-US" sz="2200" b="1" dirty="0"/>
          </a:p>
        </p:txBody>
      </p:sp>
      <p:sp>
        <p:nvSpPr>
          <p:cNvPr id="14" name="TextBox 13"/>
          <p:cNvSpPr txBox="1"/>
          <p:nvPr/>
        </p:nvSpPr>
        <p:spPr>
          <a:xfrm>
            <a:off x="4800600" y="3276600"/>
            <a:ext cx="381000" cy="430887"/>
          </a:xfrm>
          <a:prstGeom prst="rect">
            <a:avLst/>
          </a:prstGeom>
          <a:noFill/>
        </p:spPr>
        <p:txBody>
          <a:bodyPr wrap="square" rtlCol="0">
            <a:spAutoFit/>
          </a:bodyPr>
          <a:lstStyle/>
          <a:p>
            <a:r>
              <a:rPr lang="en-US" sz="2200" b="1" dirty="0" smtClean="0"/>
              <a:t>I</a:t>
            </a:r>
            <a:endParaRPr lang="en-US" sz="2200" b="1" dirty="0"/>
          </a:p>
        </p:txBody>
      </p:sp>
      <p:sp>
        <p:nvSpPr>
          <p:cNvPr id="15" name="TextBox 14"/>
          <p:cNvSpPr txBox="1"/>
          <p:nvPr/>
        </p:nvSpPr>
        <p:spPr>
          <a:xfrm>
            <a:off x="5105400" y="4126468"/>
            <a:ext cx="381000" cy="430887"/>
          </a:xfrm>
          <a:prstGeom prst="rect">
            <a:avLst/>
          </a:prstGeom>
          <a:noFill/>
        </p:spPr>
        <p:txBody>
          <a:bodyPr wrap="square" rtlCol="0">
            <a:spAutoFit/>
          </a:bodyPr>
          <a:lstStyle/>
          <a:p>
            <a:r>
              <a:rPr lang="en-US" sz="2200" b="1" dirty="0" smtClean="0"/>
              <a:t>H</a:t>
            </a:r>
            <a:endParaRPr lang="en-US" sz="2200" b="1" dirty="0"/>
          </a:p>
        </p:txBody>
      </p:sp>
      <p:sp>
        <p:nvSpPr>
          <p:cNvPr id="16" name="TextBox 15"/>
          <p:cNvSpPr txBox="1"/>
          <p:nvPr/>
        </p:nvSpPr>
        <p:spPr>
          <a:xfrm>
            <a:off x="5943600" y="4583668"/>
            <a:ext cx="381000" cy="430887"/>
          </a:xfrm>
          <a:prstGeom prst="rect">
            <a:avLst/>
          </a:prstGeom>
          <a:noFill/>
        </p:spPr>
        <p:txBody>
          <a:bodyPr wrap="square" rtlCol="0">
            <a:spAutoFit/>
          </a:bodyPr>
          <a:lstStyle/>
          <a:p>
            <a:r>
              <a:rPr lang="en-US" sz="2200" b="1" dirty="0" smtClean="0"/>
              <a:t>J</a:t>
            </a:r>
            <a:endParaRPr lang="en-US" sz="2200" b="1" dirty="0"/>
          </a:p>
        </p:txBody>
      </p:sp>
      <p:sp>
        <p:nvSpPr>
          <p:cNvPr id="17" name="TextBox 16"/>
          <p:cNvSpPr txBox="1"/>
          <p:nvPr/>
        </p:nvSpPr>
        <p:spPr>
          <a:xfrm>
            <a:off x="6629400" y="4659868"/>
            <a:ext cx="381000" cy="430887"/>
          </a:xfrm>
          <a:prstGeom prst="rect">
            <a:avLst/>
          </a:prstGeom>
          <a:noFill/>
        </p:spPr>
        <p:txBody>
          <a:bodyPr wrap="square" rtlCol="0">
            <a:spAutoFit/>
          </a:bodyPr>
          <a:lstStyle/>
          <a:p>
            <a:r>
              <a:rPr lang="en-US" sz="2200" b="1" dirty="0" smtClean="0"/>
              <a:t>K</a:t>
            </a:r>
            <a:endParaRPr lang="en-US" sz="2200" b="1" dirty="0"/>
          </a:p>
        </p:txBody>
      </p:sp>
      <p:sp>
        <p:nvSpPr>
          <p:cNvPr id="18" name="TextBox 17"/>
          <p:cNvSpPr txBox="1"/>
          <p:nvPr/>
        </p:nvSpPr>
        <p:spPr>
          <a:xfrm>
            <a:off x="0" y="304800"/>
            <a:ext cx="2514600" cy="400110"/>
          </a:xfrm>
          <a:prstGeom prst="rect">
            <a:avLst/>
          </a:prstGeom>
          <a:noFill/>
        </p:spPr>
        <p:txBody>
          <a:bodyPr wrap="square" rtlCol="0">
            <a:spAutoFit/>
          </a:bodyPr>
          <a:lstStyle/>
          <a:p>
            <a:r>
              <a:rPr lang="en-US" sz="2000" b="1" dirty="0" smtClean="0"/>
              <a:t>Image 1.1</a:t>
            </a:r>
            <a:endParaRPr lang="en-US" sz="2000" b="1" dirty="0"/>
          </a:p>
        </p:txBody>
      </p:sp>
      <p:sp>
        <p:nvSpPr>
          <p:cNvPr id="19" name="TextBox 18"/>
          <p:cNvSpPr txBox="1"/>
          <p:nvPr/>
        </p:nvSpPr>
        <p:spPr>
          <a:xfrm>
            <a:off x="5257800" y="347008"/>
            <a:ext cx="3657600" cy="1938992"/>
          </a:xfrm>
          <a:prstGeom prst="rect">
            <a:avLst/>
          </a:prstGeom>
          <a:noFill/>
        </p:spPr>
        <p:txBody>
          <a:bodyPr wrap="square" rtlCol="0">
            <a:spAutoFit/>
          </a:bodyPr>
          <a:lstStyle/>
          <a:p>
            <a:r>
              <a:rPr lang="en-US" sz="4000" dirty="0" smtClean="0">
                <a:latin typeface="Brush Script MT" pitchFamily="66" charset="0"/>
              </a:rPr>
              <a:t>Soil Hydraulic Properties Report at 21 Acres</a:t>
            </a:r>
            <a:endParaRPr lang="en-US" sz="4000" dirty="0">
              <a:latin typeface="Brush Script MT"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900" dirty="0" smtClean="0"/>
              <a:t>Figure 1.3 Porosity</a:t>
            </a:r>
            <a:endParaRPr lang="en-US" dirty="0"/>
          </a:p>
        </p:txBody>
      </p:sp>
      <p:sp>
        <p:nvSpPr>
          <p:cNvPr id="4" name="Content Placeholder 3"/>
          <p:cNvSpPr>
            <a:spLocks noGrp="1"/>
          </p:cNvSpPr>
          <p:nvPr>
            <p:ph sz="half" idx="2"/>
          </p:nvPr>
        </p:nvSpPr>
        <p:spPr>
          <a:xfrm>
            <a:off x="609600" y="5257800"/>
            <a:ext cx="8077200" cy="1447800"/>
          </a:xfrm>
        </p:spPr>
        <p:txBody>
          <a:bodyPr>
            <a:normAutofit fontScale="55000" lnSpcReduction="20000"/>
          </a:bodyPr>
          <a:lstStyle/>
          <a:p>
            <a:r>
              <a:rPr lang="en-US" dirty="0" smtClean="0"/>
              <a:t>As shown in Figure 1.1, porosity of the soils in 21 Acres ranges from 53-76% with a mean of 66.54% porosity. </a:t>
            </a:r>
            <a:r>
              <a:rPr lang="en-US" dirty="0" smtClean="0"/>
              <a:t>Please refer to Image 1.1 for approximate locations. </a:t>
            </a:r>
            <a:endParaRPr lang="en-US" dirty="0" smtClean="0"/>
          </a:p>
          <a:p>
            <a:pPr>
              <a:buNone/>
            </a:pPr>
            <a:r>
              <a:rPr lang="en-US" dirty="0" smtClean="0"/>
              <a:t> </a:t>
            </a:r>
          </a:p>
          <a:p>
            <a:r>
              <a:rPr lang="en-US" dirty="0" smtClean="0"/>
              <a:t>Figure 1.1- Porosity data from soil collected at 21 Acres. On February 4, 2010, students with different science backgrounds collected data and results vary depending on dates soil was tested and processed. Some data was not received or may be inaccurate.</a:t>
            </a:r>
          </a:p>
          <a:p>
            <a:endParaRPr lang="en-US" dirty="0"/>
          </a:p>
        </p:txBody>
      </p:sp>
      <p:graphicFrame>
        <p:nvGraphicFramePr>
          <p:cNvPr id="5" name="C 1"/>
          <p:cNvGraphicFramePr/>
          <p:nvPr/>
        </p:nvGraphicFramePr>
        <p:xfrm>
          <a:off x="762000" y="1676400"/>
          <a:ext cx="7315200" cy="3581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Figure 1.4 Field Capacity</a:t>
            </a:r>
            <a:endParaRPr lang="en-US" dirty="0"/>
          </a:p>
        </p:txBody>
      </p:sp>
      <p:sp>
        <p:nvSpPr>
          <p:cNvPr id="4" name="Content Placeholder 3"/>
          <p:cNvSpPr>
            <a:spLocks noGrp="1"/>
          </p:cNvSpPr>
          <p:nvPr>
            <p:ph sz="half" idx="2"/>
          </p:nvPr>
        </p:nvSpPr>
        <p:spPr>
          <a:xfrm>
            <a:off x="457200" y="5029200"/>
            <a:ext cx="8229600" cy="1828800"/>
          </a:xfrm>
        </p:spPr>
        <p:txBody>
          <a:bodyPr>
            <a:normAutofit fontScale="55000" lnSpcReduction="20000"/>
          </a:bodyPr>
          <a:lstStyle/>
          <a:p>
            <a:r>
              <a:rPr lang="en-US" dirty="0" smtClean="0"/>
              <a:t>As shown in figure 1.2, the field capacity of the soils collected from 21 Acres varied immensely. The field capacity ranged from 16-85% with a mean of 34.85% field capacity</a:t>
            </a:r>
            <a:r>
              <a:rPr lang="en-US" dirty="0" smtClean="0"/>
              <a:t>. Please refer to Image 1.1 for approximate locations. </a:t>
            </a:r>
            <a:endParaRPr lang="en-US" dirty="0" smtClean="0"/>
          </a:p>
          <a:p>
            <a:pPr>
              <a:buNone/>
            </a:pPr>
            <a:endParaRPr lang="en-US" dirty="0" smtClean="0"/>
          </a:p>
          <a:p>
            <a:r>
              <a:rPr lang="en-US" dirty="0" smtClean="0"/>
              <a:t>Figure 1.2- Field capacity from soil collected at 21 Acres. On February 4, 2010, students with different science backgrounds collected data and results vary depending on dates soil was tested and processed. Some data was not received or may be inaccurate.</a:t>
            </a:r>
          </a:p>
          <a:p>
            <a:pPr>
              <a:buNone/>
            </a:pPr>
            <a:endParaRPr lang="en-US" dirty="0" smtClean="0"/>
          </a:p>
          <a:p>
            <a:endParaRPr lang="en-US" dirty="0"/>
          </a:p>
        </p:txBody>
      </p:sp>
      <p:graphicFrame>
        <p:nvGraphicFramePr>
          <p:cNvPr id="5" name="C 2"/>
          <p:cNvGraphicFramePr/>
          <p:nvPr/>
        </p:nvGraphicFramePr>
        <p:xfrm>
          <a:off x="914400" y="1417638"/>
          <a:ext cx="6629400" cy="36115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Figure 1.5 Average Organic Matter</a:t>
            </a:r>
            <a:endParaRPr lang="en-US" dirty="0"/>
          </a:p>
        </p:txBody>
      </p:sp>
      <p:sp>
        <p:nvSpPr>
          <p:cNvPr id="4" name="Content Placeholder 3"/>
          <p:cNvSpPr>
            <a:spLocks noGrp="1"/>
          </p:cNvSpPr>
          <p:nvPr>
            <p:ph sz="half" idx="2"/>
          </p:nvPr>
        </p:nvSpPr>
        <p:spPr>
          <a:xfrm>
            <a:off x="457200" y="4953000"/>
            <a:ext cx="8229600" cy="1600200"/>
          </a:xfrm>
        </p:spPr>
        <p:txBody>
          <a:bodyPr>
            <a:normAutofit lnSpcReduction="10000"/>
          </a:bodyPr>
          <a:lstStyle/>
          <a:p>
            <a:r>
              <a:rPr lang="en-US" sz="1400" dirty="0" smtClean="0"/>
              <a:t>As shown in figure 1.5, the average organic matter of the soils collected from 21 Acres varied immensely. The organic matter ranged from 0-57% with a mean of 10.66% organic matter</a:t>
            </a:r>
            <a:r>
              <a:rPr lang="en-US" sz="1400" dirty="0" smtClean="0"/>
              <a:t>. Please refer to Image 1.1 for approximate locations. </a:t>
            </a:r>
            <a:endParaRPr lang="en-US" sz="1400" dirty="0" smtClean="0"/>
          </a:p>
          <a:p>
            <a:endParaRPr lang="en-US" sz="1400" dirty="0" smtClean="0"/>
          </a:p>
          <a:p>
            <a:r>
              <a:rPr lang="en-US" sz="1400" dirty="0" smtClean="0"/>
              <a:t>Figure 1.5- Average organic matter from the soil collected at 21 Acres. On February 4, 2010, students with different science backgrounds collected data and results vary depending on dates soils were tested and processed. Some data was not received or may be inaccurate.</a:t>
            </a:r>
            <a:endParaRPr lang="en-US" sz="1400" dirty="0"/>
          </a:p>
        </p:txBody>
      </p:sp>
      <p:graphicFrame>
        <p:nvGraphicFramePr>
          <p:cNvPr id="5" name="C 4"/>
          <p:cNvGraphicFramePr/>
          <p:nvPr/>
        </p:nvGraphicFramePr>
        <p:xfrm>
          <a:off x="457200" y="1417638"/>
          <a:ext cx="7467600" cy="3382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1.6 Saturation</a:t>
            </a:r>
            <a:endParaRPr lang="en-US" dirty="0"/>
          </a:p>
        </p:txBody>
      </p:sp>
      <p:sp>
        <p:nvSpPr>
          <p:cNvPr id="4" name="Content Placeholder 3"/>
          <p:cNvSpPr>
            <a:spLocks noGrp="1"/>
          </p:cNvSpPr>
          <p:nvPr>
            <p:ph sz="half" idx="2"/>
          </p:nvPr>
        </p:nvSpPr>
        <p:spPr>
          <a:xfrm>
            <a:off x="685800" y="4876800"/>
            <a:ext cx="8001000" cy="1676400"/>
          </a:xfrm>
        </p:spPr>
        <p:txBody>
          <a:bodyPr>
            <a:normAutofit fontScale="55000" lnSpcReduction="20000"/>
          </a:bodyPr>
          <a:lstStyle/>
          <a:p>
            <a:r>
              <a:rPr lang="en-US" dirty="0" smtClean="0"/>
              <a:t>As shown in figure 1.6, the saturation percent of the soils collected from 21 Acres varied immensely. The saturation percents ranged from 0-75.5% with a mean of 20</a:t>
            </a:r>
            <a:r>
              <a:rPr lang="en-US" dirty="0" smtClean="0"/>
              <a:t>% saturation. Please refer to Image 1.1 for approximate locations. </a:t>
            </a:r>
            <a:endParaRPr lang="en-US" dirty="0" smtClean="0"/>
          </a:p>
          <a:p>
            <a:endParaRPr lang="en-US" dirty="0" smtClean="0"/>
          </a:p>
          <a:p>
            <a:r>
              <a:rPr lang="en-US" dirty="0" smtClean="0"/>
              <a:t>Figure 1.6-saturation percents from the soil collected at 21 Acres. On February 4, 2010, students with different science backgrounds collected data and results vary depending on dates soil was tested processed</a:t>
            </a:r>
            <a:r>
              <a:rPr lang="en-US" dirty="0" smtClean="0"/>
              <a:t>. Some data was not received or may be inaccurate.</a:t>
            </a:r>
            <a:endParaRPr lang="en-US" dirty="0"/>
          </a:p>
        </p:txBody>
      </p:sp>
      <p:graphicFrame>
        <p:nvGraphicFramePr>
          <p:cNvPr id="6" name="Chart 5"/>
          <p:cNvGraphicFramePr/>
          <p:nvPr/>
        </p:nvGraphicFramePr>
        <p:xfrm>
          <a:off x="457200" y="1371600"/>
          <a:ext cx="7772400" cy="3657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1695</TotalTime>
  <Words>365</Words>
  <Application>Microsoft Office PowerPoint</Application>
  <PresentationFormat>On-screen Show (4:3)</PresentationFormat>
  <Paragraphs>39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Figure 1.3 Porosity</vt:lpstr>
      <vt:lpstr>Figure 1.4 Field Capacity</vt:lpstr>
      <vt:lpstr>Figure 1.5 Average Organic Matter</vt:lpstr>
      <vt:lpstr>Figure 1.6 Saturation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Julie Thomas</dc:creator>
  <cp:lastModifiedBy>UWB/CCC Campus Library</cp:lastModifiedBy>
  <cp:revision>9</cp:revision>
  <dcterms:created xsi:type="dcterms:W3CDTF">2010-03-11T19:52:34Z</dcterms:created>
  <dcterms:modified xsi:type="dcterms:W3CDTF">2010-03-16T17:21:53Z</dcterms:modified>
</cp:coreProperties>
</file>