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6" r:id="rId4"/>
    <p:sldId id="258" r:id="rId5"/>
    <p:sldId id="272" r:id="rId6"/>
    <p:sldId id="269" r:id="rId7"/>
    <p:sldId id="270" r:id="rId8"/>
    <p:sldId id="271" r:id="rId9"/>
    <p:sldId id="259" r:id="rId10"/>
    <p:sldId id="262" r:id="rId11"/>
    <p:sldId id="267" r:id="rId12"/>
    <p:sldId id="260" r:id="rId13"/>
    <p:sldId id="268" r:id="rId14"/>
    <p:sldId id="264" r:id="rId15"/>
    <p:sldId id="26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CEECF"/>
    <a:srgbClr val="4B1FC7"/>
    <a:srgbClr val="9E75E7"/>
    <a:srgbClr val="9933FF"/>
    <a:srgbClr val="17CF92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!!!!!!\well%20water%20quality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ieP\AppData\Local\Temp\FecalColiformColonyCounts-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S%20318\Well_Water_Nutrient_Data2.23.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S%20318\Well_Water_Nutrient_Data2.23.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 dirty="0"/>
              <a:t>Temperature </a:t>
            </a:r>
            <a:r>
              <a:rPr lang="en-US" dirty="0" smtClean="0"/>
              <a:t>(</a:t>
            </a:r>
            <a:r>
              <a:rPr lang="en-US" sz="1800" b="1" i="0" u="none" strike="noStrike" baseline="0" dirty="0" smtClean="0"/>
              <a:t>°</a:t>
            </a:r>
            <a:r>
              <a:rPr lang="en-US" dirty="0" smtClean="0"/>
              <a:t>C)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Sheet1!$A$3:$A$8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10.4</c:v>
                </c:pt>
                <c:pt idx="2">
                  <c:v>10.3</c:v>
                </c:pt>
                <c:pt idx="3">
                  <c:v>10.3</c:v>
                </c:pt>
                <c:pt idx="4">
                  <c:v>10.199999999999999</c:v>
                </c:pt>
                <c:pt idx="5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Test 2  </c:v>
                </c:pt>
              </c:strCache>
            </c:strRef>
          </c:tx>
          <c:marker>
            <c:symbol val="none"/>
          </c:marker>
          <c:cat>
            <c:strRef>
              <c:f>Sheet1!$A$3:$A$8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11.5</c:v>
                </c:pt>
                <c:pt idx="1">
                  <c:v>11.4</c:v>
                </c:pt>
                <c:pt idx="2">
                  <c:v>11.1</c:v>
                </c:pt>
                <c:pt idx="3">
                  <c:v>10.8</c:v>
                </c:pt>
                <c:pt idx="4">
                  <c:v>10.8</c:v>
                </c:pt>
                <c:pt idx="5">
                  <c:v>10</c:v>
                </c:pt>
              </c:numCache>
            </c:numRef>
          </c:val>
        </c:ser>
        <c:marker val="1"/>
        <c:axId val="74716672"/>
        <c:axId val="74762496"/>
      </c:lineChart>
      <c:catAx>
        <c:axId val="74716672"/>
        <c:scaling>
          <c:orientation val="minMax"/>
        </c:scaling>
        <c:axPos val="b"/>
        <c:tickLblPos val="nextTo"/>
        <c:crossAx val="74762496"/>
        <c:crosses val="autoZero"/>
        <c:auto val="1"/>
        <c:lblAlgn val="ctr"/>
        <c:lblOffset val="100"/>
      </c:catAx>
      <c:valAx>
        <c:axId val="74762496"/>
        <c:scaling>
          <c:orientation val="minMax"/>
        </c:scaling>
        <c:axPos val="l"/>
        <c:majorGridlines/>
        <c:numFmt formatCode="General" sourceLinked="1"/>
        <c:tickLblPos val="nextTo"/>
        <c:crossAx val="74716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title>
      <c:tx>
        <c:rich>
          <a:bodyPr/>
          <a:lstStyle/>
          <a:p>
            <a:pPr>
              <a:defRPr/>
            </a:pPr>
            <a:r>
              <a:rPr lang="en-US"/>
              <a:t>pH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Sheet1!$B$34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Sheet1!$A$35:$A$40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Sheet1!$B$35:$B$40</c:f>
              <c:numCache>
                <c:formatCode>General</c:formatCode>
                <c:ptCount val="6"/>
                <c:pt idx="0">
                  <c:v>7.8</c:v>
                </c:pt>
                <c:pt idx="1">
                  <c:v>7.7</c:v>
                </c:pt>
                <c:pt idx="2">
                  <c:v>7.4</c:v>
                </c:pt>
                <c:pt idx="3">
                  <c:v>7.4</c:v>
                </c:pt>
                <c:pt idx="4">
                  <c:v>7.4</c:v>
                </c:pt>
                <c:pt idx="5">
                  <c:v>7.4</c:v>
                </c:pt>
              </c:numCache>
            </c:numRef>
          </c:val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Test 2</c:v>
                </c:pt>
              </c:strCache>
            </c:strRef>
          </c:tx>
          <c:marker>
            <c:symbol val="none"/>
          </c:marker>
          <c:cat>
            <c:strRef>
              <c:f>Sheet1!$A$35:$A$40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Sheet1!$C$35:$C$40</c:f>
              <c:numCache>
                <c:formatCode>General</c:formatCode>
                <c:ptCount val="6"/>
                <c:pt idx="0">
                  <c:v>7.6</c:v>
                </c:pt>
                <c:pt idx="1">
                  <c:v>7.6</c:v>
                </c:pt>
                <c:pt idx="2">
                  <c:v>7.5</c:v>
                </c:pt>
                <c:pt idx="3">
                  <c:v>7.4</c:v>
                </c:pt>
                <c:pt idx="4">
                  <c:v>7.3</c:v>
                </c:pt>
                <c:pt idx="5">
                  <c:v>7.5</c:v>
                </c:pt>
              </c:numCache>
            </c:numRef>
          </c:val>
        </c:ser>
        <c:marker val="1"/>
        <c:axId val="61962496"/>
        <c:axId val="72514560"/>
      </c:lineChart>
      <c:catAx>
        <c:axId val="61962496"/>
        <c:scaling>
          <c:orientation val="minMax"/>
        </c:scaling>
        <c:axPos val="b"/>
        <c:tickLblPos val="nextTo"/>
        <c:crossAx val="72514560"/>
        <c:crosses val="autoZero"/>
        <c:auto val="1"/>
        <c:lblAlgn val="ctr"/>
        <c:lblOffset val="100"/>
      </c:catAx>
      <c:valAx>
        <c:axId val="72514560"/>
        <c:scaling>
          <c:orientation val="minMax"/>
        </c:scaling>
        <c:axPos val="l"/>
        <c:majorGridlines/>
        <c:numFmt formatCode="General" sourceLinked="1"/>
        <c:tickLblPos val="nextTo"/>
        <c:crossAx val="61962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7"/>
  <c:chart>
    <c:title>
      <c:tx>
        <c:rich>
          <a:bodyPr/>
          <a:lstStyle/>
          <a:p>
            <a:pPr>
              <a:defRPr/>
            </a:pPr>
            <a:r>
              <a:rPr lang="en-US" dirty="0"/>
              <a:t>Dissolved Oxygen </a:t>
            </a:r>
            <a:r>
              <a:rPr lang="en-US" dirty="0" smtClean="0"/>
              <a:t>(mg/L)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Sheet1!$B$12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Sheet1!$A$13:$A$18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Sheet1!$B$13:$B$18</c:f>
              <c:numCache>
                <c:formatCode>General</c:formatCode>
                <c:ptCount val="6"/>
                <c:pt idx="0">
                  <c:v>2.08</c:v>
                </c:pt>
                <c:pt idx="1">
                  <c:v>1.05</c:v>
                </c:pt>
                <c:pt idx="2">
                  <c:v>2.82</c:v>
                </c:pt>
                <c:pt idx="3">
                  <c:v>2.48</c:v>
                </c:pt>
                <c:pt idx="4">
                  <c:v>2.21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Test 2</c:v>
                </c:pt>
              </c:strCache>
            </c:strRef>
          </c:tx>
          <c:marker>
            <c:symbol val="none"/>
          </c:marker>
          <c:cat>
            <c:strRef>
              <c:f>Sheet1!$A$13:$A$18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Sheet1!$C$13:$C$18</c:f>
              <c:numCache>
                <c:formatCode>General</c:formatCode>
                <c:ptCount val="6"/>
                <c:pt idx="0">
                  <c:v>1.37</c:v>
                </c:pt>
                <c:pt idx="1">
                  <c:v>1.77</c:v>
                </c:pt>
                <c:pt idx="2">
                  <c:v>1.39</c:v>
                </c:pt>
                <c:pt idx="3">
                  <c:v>1.36</c:v>
                </c:pt>
                <c:pt idx="4">
                  <c:v>1.76</c:v>
                </c:pt>
                <c:pt idx="5">
                  <c:v>1.08</c:v>
                </c:pt>
              </c:numCache>
            </c:numRef>
          </c:val>
        </c:ser>
        <c:marker val="1"/>
        <c:axId val="61966976"/>
        <c:axId val="74554752"/>
      </c:lineChart>
      <c:catAx>
        <c:axId val="61966976"/>
        <c:scaling>
          <c:orientation val="minMax"/>
        </c:scaling>
        <c:axPos val="b"/>
        <c:tickLblPos val="nextTo"/>
        <c:crossAx val="74554752"/>
        <c:crosses val="autoZero"/>
        <c:auto val="1"/>
        <c:lblAlgn val="ctr"/>
        <c:lblOffset val="100"/>
      </c:catAx>
      <c:valAx>
        <c:axId val="74554752"/>
        <c:scaling>
          <c:orientation val="minMax"/>
        </c:scaling>
        <c:axPos val="l"/>
        <c:majorGridlines/>
        <c:numFmt formatCode="General" sourceLinked="1"/>
        <c:tickLblPos val="nextTo"/>
        <c:crossAx val="619669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8"/>
  <c:chart>
    <c:title>
      <c:tx>
        <c:rich>
          <a:bodyPr/>
          <a:lstStyle/>
          <a:p>
            <a:pPr>
              <a:defRPr/>
            </a:pPr>
            <a:r>
              <a:rPr lang="en-US" dirty="0"/>
              <a:t>Dissolved Oxygen </a:t>
            </a:r>
            <a:r>
              <a:rPr lang="en-US" dirty="0" smtClean="0"/>
              <a:t>(%)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Sheet1!$B$23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Sheet1!$A$24:$A$29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Sheet1!$B$24:$B$29</c:f>
              <c:numCache>
                <c:formatCode>General</c:formatCode>
                <c:ptCount val="6"/>
                <c:pt idx="0">
                  <c:v>19.8</c:v>
                </c:pt>
                <c:pt idx="1">
                  <c:v>11</c:v>
                </c:pt>
                <c:pt idx="2">
                  <c:v>26.3</c:v>
                </c:pt>
                <c:pt idx="3">
                  <c:v>22.8</c:v>
                </c:pt>
                <c:pt idx="4">
                  <c:v>20.7</c:v>
                </c:pt>
                <c:pt idx="5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Test 2</c:v>
                </c:pt>
              </c:strCache>
            </c:strRef>
          </c:tx>
          <c:marker>
            <c:symbol val="none"/>
          </c:marker>
          <c:cat>
            <c:strRef>
              <c:f>Sheet1!$A$24:$A$29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Sheet1!$C$24:$C$29</c:f>
              <c:numCache>
                <c:formatCode>General</c:formatCode>
                <c:ptCount val="6"/>
                <c:pt idx="0">
                  <c:v>13.3</c:v>
                </c:pt>
                <c:pt idx="1">
                  <c:v>18.100000000000001</c:v>
                </c:pt>
                <c:pt idx="2">
                  <c:v>13.6</c:v>
                </c:pt>
                <c:pt idx="3">
                  <c:v>12.3</c:v>
                </c:pt>
                <c:pt idx="4">
                  <c:v>15.7</c:v>
                </c:pt>
                <c:pt idx="5">
                  <c:v>9.6</c:v>
                </c:pt>
              </c:numCache>
            </c:numRef>
          </c:val>
        </c:ser>
        <c:marker val="1"/>
        <c:axId val="78088832"/>
        <c:axId val="78127488"/>
      </c:lineChart>
      <c:catAx>
        <c:axId val="78088832"/>
        <c:scaling>
          <c:orientation val="minMax"/>
        </c:scaling>
        <c:axPos val="b"/>
        <c:tickLblPos val="nextTo"/>
        <c:crossAx val="78127488"/>
        <c:crosses val="autoZero"/>
        <c:auto val="1"/>
        <c:lblAlgn val="ctr"/>
        <c:lblOffset val="100"/>
      </c:catAx>
      <c:valAx>
        <c:axId val="78127488"/>
        <c:scaling>
          <c:orientation val="minMax"/>
        </c:scaling>
        <c:axPos val="l"/>
        <c:majorGridlines/>
        <c:numFmt formatCode="General" sourceLinked="1"/>
        <c:tickLblPos val="nextTo"/>
        <c:crossAx val="78088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4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Conductivity </a:t>
            </a:r>
            <a:r>
              <a:rPr lang="en-US" dirty="0" smtClean="0"/>
              <a:t>(</a:t>
            </a:r>
            <a:r>
              <a:rPr lang="en-US" sz="1800" b="0" dirty="0" smtClean="0">
                <a:solidFill>
                  <a:schemeClr val="bg1"/>
                </a:solidFill>
                <a:latin typeface="Symbol"/>
                <a:ea typeface="Times New Roman"/>
                <a:cs typeface="Times New Roman"/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  <a:latin typeface="Symbol"/>
                <a:ea typeface="Times New Roman"/>
                <a:cs typeface="Times New Roman"/>
              </a:rPr>
              <a:t>)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Sheet1!$B$45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Sheet1!$A$46:$A$51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Sheet1!$B$46:$B$51</c:f>
              <c:numCache>
                <c:formatCode>General</c:formatCode>
                <c:ptCount val="6"/>
                <c:pt idx="0">
                  <c:v>373</c:v>
                </c:pt>
                <c:pt idx="1">
                  <c:v>362</c:v>
                </c:pt>
                <c:pt idx="2">
                  <c:v>330</c:v>
                </c:pt>
                <c:pt idx="3">
                  <c:v>331</c:v>
                </c:pt>
                <c:pt idx="4">
                  <c:v>332</c:v>
                </c:pt>
                <c:pt idx="5">
                  <c:v>339</c:v>
                </c:pt>
              </c:numCache>
            </c:numRef>
          </c:val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Test 2</c:v>
                </c:pt>
              </c:strCache>
            </c:strRef>
          </c:tx>
          <c:marker>
            <c:symbol val="none"/>
          </c:marker>
          <c:cat>
            <c:strRef>
              <c:f>Sheet1!$A$46:$A$51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Sheet1!$C$46:$C$51</c:f>
              <c:numCache>
                <c:formatCode>General</c:formatCode>
                <c:ptCount val="6"/>
                <c:pt idx="0">
                  <c:v>329</c:v>
                </c:pt>
                <c:pt idx="1">
                  <c:v>321</c:v>
                </c:pt>
                <c:pt idx="2">
                  <c:v>320</c:v>
                </c:pt>
                <c:pt idx="3">
                  <c:v>320</c:v>
                </c:pt>
                <c:pt idx="4">
                  <c:v>312</c:v>
                </c:pt>
                <c:pt idx="5">
                  <c:v>323</c:v>
                </c:pt>
              </c:numCache>
            </c:numRef>
          </c:val>
        </c:ser>
        <c:marker val="1"/>
        <c:axId val="62412672"/>
        <c:axId val="62438784"/>
      </c:lineChart>
      <c:catAx>
        <c:axId val="62412672"/>
        <c:scaling>
          <c:orientation val="minMax"/>
        </c:scaling>
        <c:axPos val="b"/>
        <c:tickLblPos val="nextTo"/>
        <c:crossAx val="62438784"/>
        <c:crosses val="autoZero"/>
        <c:auto val="1"/>
        <c:lblAlgn val="ctr"/>
        <c:lblOffset val="100"/>
      </c:catAx>
      <c:valAx>
        <c:axId val="62438784"/>
        <c:scaling>
          <c:orientation val="minMax"/>
        </c:scaling>
        <c:axPos val="l"/>
        <c:majorGridlines/>
        <c:numFmt formatCode="General" sourceLinked="1"/>
        <c:tickLblPos val="nextTo"/>
        <c:crossAx val="62412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6"/>
  <c:chart>
    <c:title>
      <c:tx>
        <c:rich>
          <a:bodyPr/>
          <a:lstStyle/>
          <a:p>
            <a:pPr>
              <a:defRPr/>
            </a:pPr>
            <a:r>
              <a:rPr lang="en-US"/>
              <a:t>Turbidity (ntu)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Sheet1!$B$56</c:f>
              <c:strCache>
                <c:ptCount val="1"/>
                <c:pt idx="0">
                  <c:v>Test 1</c:v>
                </c:pt>
              </c:strCache>
            </c:strRef>
          </c:tx>
          <c:marker>
            <c:symbol val="none"/>
          </c:marker>
          <c:cat>
            <c:strRef>
              <c:f>Sheet1!$A$57:$A$62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Sheet1!$B$57:$B$62</c:f>
              <c:numCache>
                <c:formatCode>General</c:formatCode>
                <c:ptCount val="6"/>
                <c:pt idx="0">
                  <c:v>0.68</c:v>
                </c:pt>
                <c:pt idx="1">
                  <c:v>0.49</c:v>
                </c:pt>
                <c:pt idx="2">
                  <c:v>2.06</c:v>
                </c:pt>
                <c:pt idx="3">
                  <c:v>0.79</c:v>
                </c:pt>
                <c:pt idx="4">
                  <c:v>0.31</c:v>
                </c:pt>
                <c:pt idx="5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Sheet1!$C$56</c:f>
              <c:strCache>
                <c:ptCount val="1"/>
                <c:pt idx="0">
                  <c:v>Test 2</c:v>
                </c:pt>
              </c:strCache>
            </c:strRef>
          </c:tx>
          <c:marker>
            <c:symbol val="none"/>
          </c:marker>
          <c:cat>
            <c:strRef>
              <c:f>Sheet1!$A$57:$A$62</c:f>
              <c:strCache>
                <c:ptCount val="6"/>
                <c:pt idx="0">
                  <c:v>Initial-1</c:v>
                </c:pt>
                <c:pt idx="1">
                  <c:v>Initial-2</c:v>
                </c:pt>
                <c:pt idx="2">
                  <c:v>Well-Initial</c:v>
                </c:pt>
                <c:pt idx="3">
                  <c:v>Well-1</c:v>
                </c:pt>
                <c:pt idx="4">
                  <c:v>Well-2</c:v>
                </c:pt>
                <c:pt idx="5">
                  <c:v>Well-3</c:v>
                </c:pt>
              </c:strCache>
            </c:strRef>
          </c:cat>
          <c:val>
            <c:numRef>
              <c:f>Sheet1!$C$57:$C$62</c:f>
              <c:numCache>
                <c:formatCode>General</c:formatCode>
                <c:ptCount val="6"/>
                <c:pt idx="0">
                  <c:v>0.37</c:v>
                </c:pt>
                <c:pt idx="1">
                  <c:v>0.52</c:v>
                </c:pt>
                <c:pt idx="2">
                  <c:v>0.51</c:v>
                </c:pt>
                <c:pt idx="3">
                  <c:v>0.27</c:v>
                </c:pt>
                <c:pt idx="4">
                  <c:v>0.34</c:v>
                </c:pt>
                <c:pt idx="5">
                  <c:v>0.46</c:v>
                </c:pt>
              </c:numCache>
            </c:numRef>
          </c:val>
        </c:ser>
        <c:marker val="1"/>
        <c:axId val="62414208"/>
        <c:axId val="62436480"/>
      </c:lineChart>
      <c:catAx>
        <c:axId val="62414208"/>
        <c:scaling>
          <c:orientation val="minMax"/>
        </c:scaling>
        <c:axPos val="b"/>
        <c:tickLblPos val="nextTo"/>
        <c:crossAx val="62436480"/>
        <c:crosses val="autoZero"/>
        <c:auto val="1"/>
        <c:lblAlgn val="ctr"/>
        <c:lblOffset val="100"/>
      </c:catAx>
      <c:valAx>
        <c:axId val="62436480"/>
        <c:scaling>
          <c:orientation val="minMax"/>
        </c:scaling>
        <c:axPos val="l"/>
        <c:majorGridlines/>
        <c:numFmt formatCode="General" sourceLinked="1"/>
        <c:tickLblPos val="nextTo"/>
        <c:crossAx val="62414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title>
      <c:tx>
        <c:rich>
          <a:bodyPr/>
          <a:lstStyle/>
          <a:p>
            <a:pPr>
              <a:defRPr/>
            </a:pPr>
            <a:r>
              <a:rPr lang="en-US"/>
              <a:t> Fecal coliform and E. coli</a:t>
            </a:r>
          </a:p>
          <a:p>
            <a:pPr>
              <a:defRPr/>
            </a:pPr>
            <a:r>
              <a:rPr lang="en-US"/>
              <a:t>Density Concentration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Sheet1!$C$8</c:f>
              <c:strCache>
                <c:ptCount val="1"/>
                <c:pt idx="0">
                  <c:v>%  Density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c:spPr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c:spPr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c:spPr>
          </c:dPt>
          <c:dLbls>
            <c:txPr>
              <a:bodyPr/>
              <a:lstStyle/>
              <a:p>
                <a:pPr>
                  <a:defRPr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Sheet1!$B$9:$B$12</c:f>
              <c:strCache>
                <c:ptCount val="4"/>
                <c:pt idx="0">
                  <c:v>Fecal coliform 2/23</c:v>
                </c:pt>
                <c:pt idx="1">
                  <c:v>E. Coli 2/23</c:v>
                </c:pt>
                <c:pt idx="2">
                  <c:v>Fecal coliform 3/8</c:v>
                </c:pt>
                <c:pt idx="3">
                  <c:v>E. Coli 3/8</c:v>
                </c:pt>
              </c:strCache>
            </c:strRef>
          </c:cat>
          <c:val>
            <c:numRef>
              <c:f>Sheet1!$C$9:$C$12</c:f>
              <c:numCache>
                <c:formatCode>General</c:formatCode>
                <c:ptCount val="4"/>
                <c:pt idx="0">
                  <c:v>3.4000000000000004</c:v>
                </c:pt>
                <c:pt idx="1">
                  <c:v>0.8</c:v>
                </c:pt>
                <c:pt idx="2">
                  <c:v>1.2</c:v>
                </c:pt>
                <c:pt idx="3">
                  <c:v>1</c:v>
                </c:pt>
              </c:numCache>
            </c:numRef>
          </c:val>
        </c:ser>
        <c:gapWidth val="75"/>
        <c:overlap val="40"/>
        <c:axId val="60966784"/>
        <c:axId val="61137280"/>
      </c:barChart>
      <c:catAx>
        <c:axId val="60966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Colony Type and Date Collected</a:t>
                </a:r>
              </a:p>
            </c:rich>
          </c:tx>
          <c:layout/>
        </c:title>
        <c:majorTickMark val="none"/>
        <c:tickLblPos val="nextTo"/>
        <c:crossAx val="61137280"/>
        <c:crosses val="autoZero"/>
        <c:auto val="1"/>
        <c:lblAlgn val="ctr"/>
        <c:lblOffset val="100"/>
      </c:catAx>
      <c:valAx>
        <c:axId val="61137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Density Concentration ((colony #/500 ml H2O)X100)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0966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Ammonia Concentration (mg/L)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087496606027695"/>
          <c:y val="0.19804316693278656"/>
          <c:w val="0.79254163272694367"/>
          <c:h val="0.65107852253495191"/>
        </c:manualLayout>
      </c:layout>
      <c:barChart>
        <c:barDir val="bar"/>
        <c:grouping val="clustered"/>
        <c:ser>
          <c:idx val="0"/>
          <c:order val="0"/>
          <c:tx>
            <c:strRef>
              <c:f>Sheet1!$A$15</c:f>
              <c:strCache>
                <c:ptCount val="1"/>
                <c:pt idx="0">
                  <c:v>Ammonia (mg/L)</c:v>
                </c:pt>
              </c:strCache>
            </c:strRef>
          </c:tx>
          <c:errBars>
            <c:errBarType val="both"/>
            <c:errValType val="cust"/>
            <c:plus>
              <c:numRef>
                <c:f>Sheet1!$F$15</c:f>
                <c:numCache>
                  <c:formatCode>General</c:formatCode>
                  <c:ptCount val="1"/>
                  <c:pt idx="0">
                    <c:v>0.62429763504137314</c:v>
                  </c:pt>
                </c:numCache>
              </c:numRef>
            </c:plus>
            <c:minus>
              <c:numRef>
                <c:f>Sheet1!$F$15</c:f>
                <c:numCache>
                  <c:formatCode>General</c:formatCode>
                  <c:ptCount val="1"/>
                  <c:pt idx="0">
                    <c:v>0.62429763504137314</c:v>
                  </c:pt>
                </c:numCache>
              </c:numRef>
            </c:minus>
          </c:errBars>
          <c:cat>
            <c:strRef>
              <c:f>Sheet1!$B$14:$E$14</c:f>
              <c:strCache>
                <c:ptCount val="4"/>
                <c:pt idx="0">
                  <c:v>NAB 2-23</c:v>
                </c:pt>
                <c:pt idx="1">
                  <c:v>NA1 2-23</c:v>
                </c:pt>
                <c:pt idx="2">
                  <c:v>NA2 2-23</c:v>
                </c:pt>
                <c:pt idx="3">
                  <c:v>NA3 2-23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6.7803000000000113E-2</c:v>
                </c:pt>
                <c:pt idx="1">
                  <c:v>1.3252259999999998</c:v>
                </c:pt>
                <c:pt idx="2">
                  <c:v>1.3026599999999999</c:v>
                </c:pt>
                <c:pt idx="3">
                  <c:v>1.3208500000000001</c:v>
                </c:pt>
              </c:numCache>
            </c:numRef>
          </c:val>
        </c:ser>
        <c:axId val="61075456"/>
        <c:axId val="61077376"/>
      </c:barChart>
      <c:catAx>
        <c:axId val="610754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Sample #</a:t>
                </a:r>
              </a:p>
            </c:rich>
          </c:tx>
          <c:layout/>
        </c:title>
        <c:tickLblPos val="nextTo"/>
        <c:crossAx val="61077376"/>
        <c:crosses val="autoZero"/>
        <c:auto val="1"/>
        <c:lblAlgn val="ctr"/>
        <c:lblOffset val="100"/>
      </c:catAx>
      <c:valAx>
        <c:axId val="610773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Concentration</a:t>
                </a:r>
                <a:r>
                  <a:rPr lang="en-US" sz="1050" baseline="0"/>
                  <a:t> (mg/L)</a:t>
                </a:r>
                <a:endParaRPr lang="en-US" sz="105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FF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107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3893565028509"/>
          <c:y val="0.11259015760857288"/>
          <c:w val="0.29301294234772379"/>
          <c:h val="5.1562055576248808E-2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Phosphate Concentration (mg/L)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5862688216604505E-2"/>
          <c:y val="0.20710514126910606"/>
          <c:w val="0.87873946677717907"/>
          <c:h val="0.63511261920365292"/>
        </c:manualLayout>
      </c:layout>
      <c:barChart>
        <c:barDir val="bar"/>
        <c:grouping val="clustered"/>
        <c:ser>
          <c:idx val="0"/>
          <c:order val="0"/>
          <c:tx>
            <c:strRef>
              <c:f>Sheet1!$A$18</c:f>
              <c:strCache>
                <c:ptCount val="1"/>
                <c:pt idx="0">
                  <c:v>Phosphate (mg/L)</c:v>
                </c:pt>
              </c:strCache>
            </c:strRef>
          </c:tx>
          <c:spPr>
            <a:solidFill>
              <a:srgbClr val="FF3399"/>
            </a:solidFill>
          </c:spPr>
          <c:errBars>
            <c:errBarType val="both"/>
            <c:errValType val="cust"/>
            <c:plus>
              <c:numRef>
                <c:f>Sheet1!$F$18</c:f>
                <c:numCache>
                  <c:formatCode>General</c:formatCode>
                  <c:ptCount val="1"/>
                  <c:pt idx="0">
                    <c:v>0.5664542881083463</c:v>
                  </c:pt>
                </c:numCache>
              </c:numRef>
            </c:plus>
            <c:minus>
              <c:numRef>
                <c:f>Sheet1!$F$18</c:f>
                <c:numCache>
                  <c:formatCode>General</c:formatCode>
                  <c:ptCount val="1"/>
                  <c:pt idx="0">
                    <c:v>0.5664542881083463</c:v>
                  </c:pt>
                </c:numCache>
              </c:numRef>
            </c:minus>
          </c:errBars>
          <c:cat>
            <c:strRef>
              <c:f>Sheet1!$B$17:$E$17</c:f>
              <c:strCache>
                <c:ptCount val="4"/>
                <c:pt idx="0">
                  <c:v>NAB 2-23</c:v>
                </c:pt>
                <c:pt idx="1">
                  <c:v>NA1 2-23</c:v>
                </c:pt>
                <c:pt idx="2">
                  <c:v>NA2 2-23</c:v>
                </c:pt>
                <c:pt idx="3">
                  <c:v>NA3 2-23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6.517000000000002E-3</c:v>
                </c:pt>
                <c:pt idx="1">
                  <c:v>1.138331</c:v>
                </c:pt>
                <c:pt idx="2">
                  <c:v>1.1348</c:v>
                </c:pt>
                <c:pt idx="3">
                  <c:v>1.1450499999999999</c:v>
                </c:pt>
              </c:numCache>
            </c:numRef>
          </c:val>
        </c:ser>
        <c:axId val="61023744"/>
        <c:axId val="61025664"/>
      </c:barChart>
      <c:catAx>
        <c:axId val="610237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Sample #</a:t>
                </a:r>
              </a:p>
            </c:rich>
          </c:tx>
          <c:layout/>
        </c:title>
        <c:tickLblPos val="nextTo"/>
        <c:spPr>
          <a:noFill/>
        </c:spPr>
        <c:crossAx val="61025664"/>
        <c:crosses val="autoZero"/>
        <c:auto val="1"/>
        <c:lblAlgn val="ctr"/>
        <c:lblOffset val="100"/>
      </c:catAx>
      <c:valAx>
        <c:axId val="610256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Concentration (mg/L)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FF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102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83174471612106"/>
          <c:y val="0.11774204331504751"/>
          <c:w val="0.30977644241838193"/>
          <c:h val="5.392142537163757E-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2D7E-1007-4968-A10F-6B2EC74D0B4F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8ED7-62FB-41DE-8B51-FB104B45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8ED7-62FB-41DE-8B51-FB104B4534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61562-E0D8-4CCF-AC03-208F94C055D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9A188F-60F9-46A1-90F9-391C152D6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ieP\AppData\Local\Temp\dog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315199" cy="54460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010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  <a:t>Well </a:t>
            </a:r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  <a:t>Water </a:t>
            </a:r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  <a:t>Q</a:t>
            </a:r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  <a:t>uality  </a:t>
            </a:r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  <a:t/>
            </a:r>
            <a:b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  <a:cs typeface="Raavi" pitchFamily="2"/>
              </a:rPr>
            </a:br>
            <a:r>
              <a:rPr lang="en-US" sz="5400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latin typeface="Broadway" pitchFamily="82" charset="0"/>
                <a:cs typeface="Raavi" pitchFamily="2"/>
              </a:rPr>
              <a:t>21 Acres</a:t>
            </a:r>
            <a:endParaRPr lang="en-US" sz="5400" dirty="0">
              <a:ln>
                <a:solidFill>
                  <a:schemeClr val="tx2"/>
                </a:solidFill>
              </a:ln>
              <a:solidFill>
                <a:srgbClr val="FFFF00"/>
              </a:solidFill>
              <a:latin typeface="Broadway" pitchFamily="82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Fecal </a:t>
            </a:r>
            <a:r>
              <a:rPr lang="en-US" sz="36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Coliform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L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ab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R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esults 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for 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Well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W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ater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Q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uality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</a:br>
            <a:r>
              <a:rPr lang="en-US" sz="27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Collected 2-23 and 3-8 2010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05001"/>
          <a:ext cx="8686800" cy="45720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623701"/>
                <a:gridCol w="1883493"/>
                <a:gridCol w="1753597"/>
                <a:gridCol w="292266"/>
                <a:gridCol w="1152828"/>
                <a:gridCol w="779377"/>
                <a:gridCol w="340976"/>
                <a:gridCol w="860562"/>
              </a:tblGrid>
              <a:tr h="132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Colony Type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# of colonies from all 4 samples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Volume of all samples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latin typeface="Arial Narrow" pitchFamily="34" charset="0"/>
                        </a:rPr>
                        <a:t>=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Answer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x100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latin typeface="Arial Narrow" pitchFamily="34" charset="0"/>
                        </a:rPr>
                        <a:t>=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latin typeface="Arial Narrow" pitchFamily="34" charset="0"/>
                        </a:rPr>
                        <a:t>%  Density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812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Arial Narrow" pitchFamily="34" charset="0"/>
                        </a:rPr>
                        <a:t>Fecal </a:t>
                      </a:r>
                      <a:r>
                        <a:rPr lang="en-US" sz="1800" u="none" strike="noStrike" dirty="0" err="1">
                          <a:latin typeface="Arial Narrow" pitchFamily="34" charset="0"/>
                        </a:rPr>
                        <a:t>coliform</a:t>
                      </a:r>
                      <a:r>
                        <a:rPr lang="en-US" sz="1800" u="none" strike="noStrike" dirty="0">
                          <a:latin typeface="Arial Narrow" pitchFamily="34" charset="0"/>
                        </a:rPr>
                        <a:t> 2/23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0.034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x100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812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Arial Narrow" pitchFamily="34" charset="0"/>
                        </a:rPr>
                        <a:t>E. Coli 2/23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x100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812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Arial Narrow" pitchFamily="34" charset="0"/>
                        </a:rPr>
                        <a:t>Fecal coliform 3/8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0.012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x100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812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Arial Narrow" pitchFamily="34" charset="0"/>
                        </a:rPr>
                        <a:t>E. Coli 3/8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0.01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 Narrow" pitchFamily="34" charset="0"/>
                        </a:rPr>
                        <a:t>x100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 Narrow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52400" y="2286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1910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Broadway" pitchFamily="82" charset="0"/>
              </a:rPr>
              <a:t>Nutrients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276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Maxine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200" y="1481138"/>
          <a:ext cx="44196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34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Nutrient Analysis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75260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Nutrient Lab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Results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F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or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W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ater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Q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uality </a:t>
            </a:r>
            <a:b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</a:b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C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ollected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2-23-2010</a:t>
            </a:r>
            <a:endParaRPr lang="en-US" sz="4000" b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1981201"/>
          <a:ext cx="8762999" cy="472521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76533"/>
                <a:gridCol w="1876533"/>
                <a:gridCol w="2227286"/>
                <a:gridCol w="2782647"/>
              </a:tblGrid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/>
                        <a:t>Sample ID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/>
                        <a:t>Ammonia (mg/L)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/>
                        <a:t>Phiosphate (mg/L)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/>
                        <a:t>Nitrate + Nitrite (mg/L)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NAB 2-23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0.067803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0.006517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0.032573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NA1 2-23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1.325226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1.138331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0.103419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NA2 2-23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1.30266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1.1348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-0.00828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NA3 2-23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1.32085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1.14505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-0.000709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average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1.316245333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1.139393667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0.031476667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stdev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0.011966967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0.005206973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0.062418783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295400"/>
            <a:ext cx="7219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0"/>
            <a:ext cx="2935224" cy="1226288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Jamie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9144000" cy="8020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roadway" pitchFamily="82" charset="0"/>
              </a:rPr>
              <a:t>SUMMARY FOR 21 ACRES IRRIGATION PLAN</a:t>
            </a:r>
            <a:endParaRPr lang="en-US" sz="3600" dirty="0"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mieP\AppData\Local\Temp\dog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8226" cy="51816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0"/>
            <a:ext cx="2743200" cy="4191000"/>
          </a:xfrm>
        </p:spPr>
        <p:txBody>
          <a:bodyPr>
            <a:noAutofit/>
          </a:bodyPr>
          <a:lstStyle/>
          <a:p>
            <a:pPr algn="ctr"/>
            <a:r>
              <a:rPr lang="en-US" sz="3400" u="sng" dirty="0" smtClean="0">
                <a:solidFill>
                  <a:srgbClr val="FFFF00"/>
                </a:solidFill>
                <a:latin typeface="Broadway" pitchFamily="82" charset="0"/>
              </a:rPr>
              <a:t>Thank you 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Broadway" pitchFamily="82" charset="0"/>
              </a:rPr>
              <a:t>Uwb</a:t>
            </a:r>
            <a:r>
              <a:rPr lang="en-US" sz="2400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oadway" pitchFamily="82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latin typeface="Broadway" pitchFamily="82" charset="0"/>
              </a:rPr>
              <a:t>ab Staff/Equ</a:t>
            </a:r>
            <a:r>
              <a:rPr lang="en-US" sz="2400" dirty="0" smtClean="0">
                <a:solidFill>
                  <a:srgbClr val="FFFF00"/>
                </a:solidFill>
                <a:latin typeface="Broadway" pitchFamily="82" charset="0"/>
              </a:rPr>
              <a:t>ip.</a:t>
            </a:r>
            <a:endParaRPr lang="en-US" sz="2400" dirty="0" smtClean="0">
              <a:solidFill>
                <a:srgbClr val="FFFF00"/>
              </a:solidFill>
              <a:latin typeface="Broadway" pitchFamily="82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roadway" pitchFamily="82" charset="0"/>
              </a:rPr>
              <a:t>21 acres staff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roadway" pitchFamily="82" charset="0"/>
              </a:rPr>
              <a:t>Team members</a:t>
            </a:r>
            <a:endParaRPr lang="en-US" sz="2800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BIS 318 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Winter 2010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srgbClr val="FF3399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Jessica Lyn Rider, 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C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heryl Watts, Jamie </a:t>
            </a:r>
            <a:r>
              <a:rPr lang="en-US" dirty="0" err="1" smtClean="0">
                <a:solidFill>
                  <a:srgbClr val="FF3399"/>
                </a:solidFill>
                <a:latin typeface="Broadway" pitchFamily="82" charset="0"/>
              </a:rPr>
              <a:t>Prantil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and Maxine Luna</a:t>
            </a:r>
            <a:endParaRPr lang="en-US" dirty="0">
              <a:solidFill>
                <a:srgbClr val="FF3399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9487" t="28205" r="801" b="3846"/>
          <a:stretch>
            <a:fillRect/>
          </a:stretch>
        </p:blipFill>
        <p:spPr bwMode="auto">
          <a:xfrm>
            <a:off x="457200" y="1143000"/>
            <a:ext cx="8258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762000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Raavi" pitchFamily="2"/>
              </a:rPr>
              <a:t>21 Acres Location</a:t>
            </a:r>
            <a:endParaRPr lang="en-US" b="0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rgbClr val="FF3399"/>
              </a:solidFill>
              <a:effectLst/>
              <a:latin typeface="Broadway" pitchFamily="82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FF3399"/>
                  </a:solidFill>
                </a:ln>
                <a:latin typeface="Broadway" pitchFamily="82" charset="0"/>
              </a:rPr>
              <a:t>On-site water supply at 21 Acres</a:t>
            </a:r>
            <a:endParaRPr lang="en-US" dirty="0">
              <a:ln>
                <a:solidFill>
                  <a:srgbClr val="FF3399"/>
                </a:solidFill>
              </a:ln>
              <a:latin typeface="Broadway" pitchFamily="82" charset="0"/>
            </a:endParaRPr>
          </a:p>
        </p:txBody>
      </p:sp>
      <p:pic>
        <p:nvPicPr>
          <p:cNvPr id="2050" name="Picture 2" descr="C:\Users\JamieP\AppData\Local\Temp\dog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6676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roadway" pitchFamily="82" charset="0"/>
              </a:rPr>
              <a:t>Field Assessments</a:t>
            </a:r>
            <a:endParaRPr lang="en-US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7" name="Picture 3" descr="C:\Users\JamieP\AppData\Local\Temp\dog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7696200" cy="5772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219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Jessica</a:t>
            </a:r>
            <a:r>
              <a:rPr lang="en-US" sz="6000" dirty="0" smtClean="0">
                <a:solidFill>
                  <a:srgbClr val="FF3399"/>
                </a:solidFill>
              </a:rPr>
              <a:t> </a:t>
            </a:r>
            <a:endParaRPr lang="en-US" sz="6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itannic Bold" pitchFamily="34" charset="0"/>
              </a:rPr>
              <a:t>Field run test results for water quality collected 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ritannic Bold" pitchFamily="34" charset="0"/>
              </a:rPr>
              <a:t>2.23.2010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ritannic 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838200"/>
          <a:ext cx="7696200" cy="2559229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586428"/>
                <a:gridCol w="681303"/>
                <a:gridCol w="769620"/>
                <a:gridCol w="605603"/>
                <a:gridCol w="820087"/>
                <a:gridCol w="1148121"/>
                <a:gridCol w="1085038"/>
              </a:tblGrid>
              <a:tr h="389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Sample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Temp (°C)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D.O (mg/L)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D.O. 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Ph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Conductivity (m)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Turbidity (NTU)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Initial 1 - From cistern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9.8 °C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373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0.68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Initial 2 - From cistern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10.4 °C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Initial 1 -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10.3 °C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2.82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>
                    <a:lnT>
                      <a:noFill/>
                    </a:lnT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Sample 1 -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10.3 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2.48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22.8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Sample 2 -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10.2 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2.21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20.7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</a:tr>
              <a:tr h="35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Sample 3 - From well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10.2 °C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21.1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339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7495" marR="7495" marT="7495" marB="0" anchor="b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3429000"/>
            <a:ext cx="9067800" cy="762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solidFill>
                    <a:srgbClr val="4B1FC7"/>
                  </a:solidFill>
                </a:ln>
                <a:solidFill>
                  <a:srgbClr val="9E7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itchFamily="34" charset="0"/>
                <a:ea typeface="+mj-ea"/>
                <a:cs typeface="+mj-cs"/>
              </a:rPr>
              <a:t>Field run test results for water quality collected 3.2.2010</a:t>
            </a:r>
            <a:endParaRPr kumimoji="0" lang="en-US" sz="2800" i="0" u="none" strike="noStrike" kern="1200" cap="none" spc="0" normalizeH="0" baseline="0" noProof="0" dirty="0">
              <a:ln>
                <a:solidFill>
                  <a:srgbClr val="4B1FC7"/>
                </a:solidFill>
              </a:ln>
              <a:solidFill>
                <a:srgbClr val="9E7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190998"/>
          <a:ext cx="7772400" cy="2667002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156587"/>
                <a:gridCol w="781583"/>
                <a:gridCol w="882898"/>
                <a:gridCol w="694740"/>
                <a:gridCol w="694740"/>
                <a:gridCol w="1317110"/>
                <a:gridCol w="1244742"/>
              </a:tblGrid>
              <a:tr h="413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Sample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Temp (°C)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D.O (mg/L)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D.O.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Ph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latin typeface="Arial Narrow" pitchFamily="34" charset="0"/>
                          <a:cs typeface="Raavi" pitchFamily="2"/>
                        </a:rPr>
                        <a:t>Conductivity (m)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  <a:cs typeface="Raavi" pitchFamily="2"/>
                        </a:rPr>
                        <a:t>Turbidity (NTU)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Initial 1 - From cistern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0.37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Initial 2 - From cistern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Initial 1 -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Sample 1 -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Sample 2 - From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15.7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312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</a:tr>
              <a:tr h="375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Sample 3 - From well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1.08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9.6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 Narrow" pitchFamily="34" charset="0"/>
                          <a:cs typeface="Raavi" pitchFamily="2"/>
                        </a:rPr>
                        <a:t>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 Narrow" pitchFamily="34" charset="0"/>
                          <a:cs typeface="Raavi" pitchFamily="2"/>
                        </a:rPr>
                        <a:t>0.46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Raavi" pitchFamily="2"/>
                      </a:endParaRPr>
                    </a:p>
                  </a:txBody>
                  <a:tcPr marL="8514" marR="8514" marT="851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Field Assessments</a:t>
            </a:r>
            <a:endParaRPr lang="en-US" b="1" dirty="0">
              <a:ln>
                <a:solidFill>
                  <a:schemeClr val="tx2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4040188" cy="659352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Temperature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762000"/>
            <a:ext cx="4041775" cy="654843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pH Results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0" y="1447800"/>
          <a:ext cx="449738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5025" y="1447800"/>
          <a:ext cx="44989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Field Assessments</a:t>
            </a:r>
            <a:endParaRPr lang="en-US" b="1" dirty="0">
              <a:ln>
                <a:solidFill>
                  <a:schemeClr val="tx2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4040188" cy="65935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Dissolved Oxygen Results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0" y="1524000"/>
          <a:ext cx="449738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645025" y="1524000"/>
          <a:ext cx="449897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800600" y="685800"/>
            <a:ext cx="4040188" cy="65935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Dissolved Oxygen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Field Assessments</a:t>
            </a:r>
            <a:endParaRPr lang="en-US" b="1" dirty="0">
              <a:ln>
                <a:solidFill>
                  <a:schemeClr val="tx2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59352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Conductivity Results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609600"/>
            <a:ext cx="4041775" cy="654843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Turbidity Results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2"/>
          </p:nvPr>
        </p:nvGraphicFramePr>
        <p:xfrm>
          <a:off x="0" y="1524000"/>
          <a:ext cx="449738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645025" y="1524000"/>
          <a:ext cx="449897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638800"/>
            <a:ext cx="7772400" cy="142398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roadway" pitchFamily="82" charset="0"/>
              </a:rPr>
              <a:t>FECAL COLIFORM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roadway" pitchFamily="82" charset="0"/>
            </a:endParaRPr>
          </a:p>
        </p:txBody>
      </p:sp>
      <p:pic>
        <p:nvPicPr>
          <p:cNvPr id="5" name="Picture 4" descr="D:\DCIM\100KC875\100_04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3886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Broadway" pitchFamily="82" charset="0"/>
              </a:rPr>
              <a:t>Cheryl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3399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</TotalTime>
  <Words>456</Words>
  <Application>Microsoft Office PowerPoint</Application>
  <PresentationFormat>On-screen Show (4:3)</PresentationFormat>
  <Paragraphs>213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Well Water Quality   21 Acres</vt:lpstr>
      <vt:lpstr>21 Acres Location</vt:lpstr>
      <vt:lpstr>On-site water supply at 21 Acres</vt:lpstr>
      <vt:lpstr>Field Assessments</vt:lpstr>
      <vt:lpstr>Field run test results for water quality collected 2.23.2010</vt:lpstr>
      <vt:lpstr>Field Assessments</vt:lpstr>
      <vt:lpstr>Field Assessments</vt:lpstr>
      <vt:lpstr>Field Assessments</vt:lpstr>
      <vt:lpstr>Slide 9</vt:lpstr>
      <vt:lpstr>Fecal Coliform Lab Results for Well Water Quality  Collected 2-23 and 3-8 2010</vt:lpstr>
      <vt:lpstr>Slide 11</vt:lpstr>
      <vt:lpstr>Nutrients </vt:lpstr>
      <vt:lpstr>Nutrient Analysis</vt:lpstr>
      <vt:lpstr>Nutrient Lab Results For Water Quality  Collected 2-23-2010</vt:lpstr>
      <vt:lpstr>Jamie</vt:lpstr>
      <vt:lpstr>BIS 318 Winter 2010 Jessica Lyn Rider, Cheryl Watts, Jamie Prantil and Maxine Luna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water quality for  21 Acres</dc:title>
  <dc:creator>JamieP</dc:creator>
  <cp:lastModifiedBy>UWB/CCC Campus Library</cp:lastModifiedBy>
  <cp:revision>61</cp:revision>
  <dcterms:created xsi:type="dcterms:W3CDTF">2010-03-13T18:11:54Z</dcterms:created>
  <dcterms:modified xsi:type="dcterms:W3CDTF">2010-03-16T17:41:53Z</dcterms:modified>
</cp:coreProperties>
</file>