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4925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924925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9ED0EF-4D5E-4CA7-8FEC-92D81BA90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464050"/>
            <a:ext cx="54768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4925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924925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01D842-9F65-427A-B601-FDE587CC2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EF1E1-5D3C-4C6E-8A74-28CD4387C4A1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E5DB4-089E-4347-9C08-E70853AD7001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E7973-3945-4845-B724-DA8DBA92931D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7DC0D-FB67-4A6D-B524-CB1E30379943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7DC0D-FB67-4A6D-B524-CB1E30379943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1C2B-4FB4-4D16-A1C5-301CA61C8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B7D42-A519-4A58-AD91-B39684DBD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97F9C-24B8-4F26-9FE6-85ADBF412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ADC4A-C10C-4D81-A346-871825C82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25DEA-94FA-40C2-A3BF-CAEE1BABF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1E315-E774-434D-B713-7CE270EEA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C46A9-0082-4FBE-AE74-E957CEBFC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BECCB-CF95-4C03-9471-EF8BBBBDE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58D0B-C8E6-45A2-8EE9-47A2255BF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93788-1B27-4200-8831-0E44F883A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4BCAA-ED25-424F-8FF7-3004EF1CB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1B55B52-7CB3-49C8-AECE-973FC3E6C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382000" y="6369050"/>
            <a:ext cx="595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/>
              <a:t>TC</a:t>
            </a:r>
          </a:p>
        </p:txBody>
      </p:sp>
      <p:pic>
        <p:nvPicPr>
          <p:cNvPr id="3080" name="Picture 8" descr="u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74075" y="6151563"/>
            <a:ext cx="365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slagoon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ei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oeis.org/search?q=16%2C+80%2C+288%2C+&amp;sort=&amp;language=english&amp;go=Search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.washington.edu/~billey/theorem.find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CBF"/>
            </a:gs>
            <a:gs pos="25000">
              <a:srgbClr val="0087E6"/>
            </a:gs>
            <a:gs pos="75000">
              <a:srgbClr val="21D6E0"/>
            </a:gs>
            <a:gs pos="100000">
              <a:srgbClr val="03D4A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Finding Canonically </a:t>
            </a:r>
            <a:br>
              <a:rPr lang="en-US" dirty="0" smtClean="0"/>
            </a:br>
            <a:r>
              <a:rPr lang="en-US" dirty="0" smtClean="0"/>
              <a:t>Represented Theorems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3124200"/>
          </a:xfrm>
        </p:spPr>
        <p:txBody>
          <a:bodyPr/>
          <a:lstStyle/>
          <a:p>
            <a:pPr eaLnBrk="1" hangingPunct="1"/>
            <a:r>
              <a:rPr lang="en-US" dirty="0" smtClean="0"/>
              <a:t>Sara </a:t>
            </a:r>
            <a:r>
              <a:rPr lang="en-US" dirty="0" err="1" smtClean="0"/>
              <a:t>Billey</a:t>
            </a:r>
            <a:endParaRPr lang="en-US" dirty="0" smtClean="0"/>
          </a:p>
          <a:p>
            <a:pPr eaLnBrk="1" hangingPunct="1"/>
            <a:r>
              <a:rPr lang="en-US" sz="2000" dirty="0" smtClean="0"/>
              <a:t>University </a:t>
            </a:r>
            <a:r>
              <a:rPr lang="en-US" sz="2000" dirty="0" smtClean="0"/>
              <a:t>of </a:t>
            </a:r>
            <a:r>
              <a:rPr lang="en-US" sz="2000" dirty="0" smtClean="0"/>
              <a:t> Washington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Reproducibility in Computational and  Experimental Math</a:t>
            </a:r>
          </a:p>
          <a:p>
            <a:pPr eaLnBrk="1" hangingPunct="1"/>
            <a:r>
              <a:rPr lang="en-US" sz="2000" dirty="0" smtClean="0"/>
              <a:t>ICERM</a:t>
            </a:r>
          </a:p>
          <a:p>
            <a:pPr eaLnBrk="1" hangingPunct="1"/>
            <a:r>
              <a:rPr lang="en-US" sz="2000" dirty="0" smtClean="0"/>
              <a:t>December 13, 2012</a:t>
            </a:r>
            <a:endParaRPr lang="en-US" sz="2000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-220663" y="26955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522288" y="274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14"/>
          <p:cNvSpPr>
            <a:spLocks noChangeArrowheads="1"/>
          </p:cNvSpPr>
          <p:nvPr/>
        </p:nvSpPr>
        <p:spPr bwMode="auto">
          <a:xfrm>
            <a:off x="455613" y="309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3" name="Picture 17" descr="cartoon fi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743200"/>
            <a:ext cx="12461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Standard Inquiry</a:t>
            </a:r>
            <a:endParaRPr lang="en-US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400" dirty="0" smtClean="0"/>
              <a:t>“Do you know anything about the following math problem?”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r>
              <a:rPr lang="en-US" sz="2400" dirty="0" smtClean="0"/>
              <a:t>How many permutations of {1,2,…,n} have exactly two peaks in positions 2 and n-1?   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r>
              <a:rPr lang="en-US" sz="2400" dirty="0" smtClean="0"/>
              <a:t>For n=5 there are 16 such permutations including </a:t>
            </a:r>
          </a:p>
          <a:p>
            <a:pPr lvl="1" eaLnBrk="1" hangingPunct="1">
              <a:buNone/>
            </a:pPr>
            <a:r>
              <a:rPr lang="en-US" sz="2400" dirty="0" smtClean="0"/>
              <a:t>      12 with peaks 4,5  such as  [1 4 2 5 3]       </a:t>
            </a:r>
          </a:p>
          <a:p>
            <a:pPr lvl="1" eaLnBrk="1" hangingPunct="1">
              <a:buNone/>
            </a:pPr>
            <a:r>
              <a:rPr lang="en-US" sz="2400" dirty="0" smtClean="0"/>
              <a:t>        4 with peaks 3,5  such as  [1 3 2 5 4]  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124" name="Picture 6" descr="---------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58925"/>
            <a:ext cx="518953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85800" y="3200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endParaRPr lang="en-US" dirty="0"/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</p:txBody>
      </p:sp>
      <p:pic>
        <p:nvPicPr>
          <p:cNvPr id="5133" name="Picture 13" descr="[Sherman the Shark]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71600" y="2895600"/>
            <a:ext cx="731837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Standard Reply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“Probably not!”  </a:t>
            </a:r>
            <a:r>
              <a:rPr lang="en-US" sz="2800" dirty="0" smtClean="0"/>
              <a:t>B</a:t>
            </a:r>
            <a:r>
              <a:rPr lang="en-US" sz="2800" dirty="0" smtClean="0"/>
              <a:t>ut in this case I know where to find out if it is known.  Let’s check </a:t>
            </a:r>
            <a:r>
              <a:rPr lang="en-US" sz="2800" dirty="0" smtClean="0">
                <a:hlinkClick r:id="rId3"/>
              </a:rPr>
              <a:t>OEIS</a:t>
            </a:r>
            <a:r>
              <a:rPr lang="en-US" sz="2800" dirty="0" smtClean="0"/>
              <a:t>! ”</a:t>
            </a:r>
            <a:endParaRPr lang="en-US" sz="2800" dirty="0" smtClean="0"/>
          </a:p>
        </p:txBody>
      </p:sp>
      <p:pic>
        <p:nvPicPr>
          <p:cNvPr id="6148" name="Picture 5" descr="---------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558925"/>
            <a:ext cx="518953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143000" y="3657600"/>
            <a:ext cx="4648200" cy="458587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u="sng" dirty="0" smtClean="0"/>
              <a:t>Calculate </a:t>
            </a:r>
            <a:r>
              <a:rPr lang="en-US" sz="2800" dirty="0" smtClean="0"/>
              <a:t>a few terms:</a:t>
            </a:r>
          </a:p>
          <a:p>
            <a:pPr>
              <a:spcBef>
                <a:spcPct val="20000"/>
              </a:spcBef>
            </a:pPr>
            <a:r>
              <a:rPr lang="en-US" sz="2800" dirty="0" smtClean="0"/>
              <a:t>n=4    0</a:t>
            </a:r>
          </a:p>
          <a:p>
            <a:pPr>
              <a:spcBef>
                <a:spcPct val="20000"/>
              </a:spcBef>
            </a:pPr>
            <a:r>
              <a:rPr lang="en-US" sz="2800" dirty="0" smtClean="0"/>
              <a:t>n=5   16</a:t>
            </a:r>
          </a:p>
          <a:p>
            <a:pPr>
              <a:spcBef>
                <a:spcPct val="20000"/>
              </a:spcBef>
            </a:pPr>
            <a:r>
              <a:rPr lang="en-US" sz="2800" dirty="0" smtClean="0"/>
              <a:t>n=6   80</a:t>
            </a:r>
          </a:p>
          <a:p>
            <a:pPr>
              <a:spcBef>
                <a:spcPct val="20000"/>
              </a:spcBef>
            </a:pPr>
            <a:r>
              <a:rPr lang="en-US" sz="2800" dirty="0"/>
              <a:t>n</a:t>
            </a:r>
            <a:r>
              <a:rPr lang="en-US" sz="2800" dirty="0" smtClean="0"/>
              <a:t>=7   288</a:t>
            </a:r>
          </a:p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endParaRPr lang="en-US" dirty="0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28600" y="27432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endParaRPr lang="en-US" sz="2800" dirty="0"/>
          </a:p>
        </p:txBody>
      </p:sp>
      <p:pic>
        <p:nvPicPr>
          <p:cNvPr id="8" name="Picture 17" descr="cartoon fish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114800"/>
            <a:ext cx="12461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18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Experimentation to Theorem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b="1" dirty="0" smtClean="0"/>
              <a:t>Theorem </a:t>
            </a:r>
            <a:r>
              <a:rPr lang="en-US" sz="2800" dirty="0" smtClean="0"/>
              <a:t>[</a:t>
            </a:r>
            <a:r>
              <a:rPr lang="en-US" sz="2800" dirty="0" err="1" smtClean="0"/>
              <a:t>Billey</a:t>
            </a:r>
            <a:r>
              <a:rPr lang="en-US" sz="2800" dirty="0" smtClean="0"/>
              <a:t>-</a:t>
            </a:r>
            <a:r>
              <a:rPr lang="en-US" sz="2800" dirty="0" err="1" smtClean="0"/>
              <a:t>Burdzy</a:t>
            </a:r>
            <a:r>
              <a:rPr lang="en-US" sz="2800" dirty="0" smtClean="0"/>
              <a:t>-Sagan 2012]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The number of permutations in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with peak set S is given by  2</a:t>
            </a:r>
            <a:r>
              <a:rPr lang="en-US" sz="2800" baseline="30000" dirty="0" smtClean="0"/>
              <a:t>(n-|S|) </a:t>
            </a:r>
            <a:r>
              <a:rPr lang="en-US" sz="2800" dirty="0" smtClean="0"/>
              <a:t>times a fixed polynomial depending on S provided n is larger than the maximum in S.</a:t>
            </a:r>
            <a:endParaRPr lang="en-US" sz="28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923925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3" name="Picture 5" descr="---------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58925"/>
            <a:ext cx="518953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61938" y="186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Theorem Finders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0" indent="-609600" eaLnBrk="1" hangingPunct="1">
              <a:buFontTx/>
              <a:buNone/>
            </a:pPr>
            <a:r>
              <a:rPr lang="en-US" sz="2800" dirty="0" smtClean="0"/>
              <a:t>The  OEIS is a “</a:t>
            </a:r>
            <a:r>
              <a:rPr lang="en-US" sz="2800" dirty="0" smtClean="0">
                <a:solidFill>
                  <a:srgbClr val="FF0000"/>
                </a:solidFill>
              </a:rPr>
              <a:t>Theorem Finder</a:t>
            </a:r>
            <a:r>
              <a:rPr lang="en-US" sz="2800" dirty="0" smtClean="0"/>
              <a:t>”.    The theorems in the OEIS all have a canonical form represented by terms in an integer sequence that allow lookup.   </a:t>
            </a:r>
          </a:p>
          <a:p>
            <a:pPr marL="0" indent="-609600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What other types of theorems have canonical forms?</a:t>
            </a:r>
          </a:p>
          <a:p>
            <a:pPr marL="0" indent="-609600" eaLnBrk="1" hangingPunct="1"/>
            <a:r>
              <a:rPr lang="en-US" sz="2800" dirty="0" smtClean="0"/>
              <a:t>Permutation Patterns  (</a:t>
            </a:r>
            <a:r>
              <a:rPr lang="en-US" sz="2800" dirty="0" err="1" smtClean="0"/>
              <a:t>Tenner’s</a:t>
            </a:r>
            <a:r>
              <a:rPr lang="en-US" sz="2800" dirty="0" smtClean="0"/>
              <a:t> Database)</a:t>
            </a:r>
          </a:p>
          <a:p>
            <a:pPr marL="0" indent="-609600" eaLnBrk="1" hangingPunct="1"/>
            <a:r>
              <a:rPr lang="en-US" sz="2800" dirty="0" smtClean="0"/>
              <a:t>Graphs</a:t>
            </a:r>
          </a:p>
          <a:p>
            <a:pPr marL="0" indent="-609600" eaLnBrk="1" hangingPunct="1"/>
            <a:r>
              <a:rPr lang="en-US" sz="2800" dirty="0" err="1" smtClean="0"/>
              <a:t>Hypergeometric</a:t>
            </a:r>
            <a:r>
              <a:rPr lang="en-US" sz="2800" dirty="0" smtClean="0"/>
              <a:t> Series </a:t>
            </a:r>
          </a:p>
          <a:p>
            <a:pPr marL="0" indent="-609600" eaLnBrk="1" hangingPunct="1"/>
            <a:r>
              <a:rPr lang="en-US" sz="2800" dirty="0" smtClean="0"/>
              <a:t>Finite Simple Groups</a:t>
            </a:r>
            <a:endParaRPr lang="en-US" sz="2800" dirty="0" smtClean="0"/>
          </a:p>
          <a:p>
            <a:pPr marL="0" indent="-609600" eaLnBrk="1" hangingPunct="1">
              <a:buFontTx/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923925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3" name="Picture 5" descr="---------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58925"/>
            <a:ext cx="518953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61938" y="186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dirty="0" smtClean="0"/>
              <a:t>Theorem Finders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-609600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Goal:  </a:t>
            </a:r>
            <a:r>
              <a:rPr lang="en-US" sz="2800" dirty="0" smtClean="0"/>
              <a:t>Each canonical theorem class should have a Theorem Finder database doing </a:t>
            </a:r>
            <a:r>
              <a:rPr lang="en-US" sz="2800" dirty="0" err="1" smtClean="0"/>
              <a:t>Community+Machine</a:t>
            </a:r>
            <a:r>
              <a:rPr lang="en-US" sz="2800" dirty="0" smtClean="0"/>
              <a:t> Learning.</a:t>
            </a:r>
          </a:p>
          <a:p>
            <a:pPr marL="0" indent="-609600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Why should we do this? </a:t>
            </a:r>
          </a:p>
          <a:p>
            <a:pPr marL="0" indent="-609600" eaLnBrk="1" hangingPunct="1"/>
            <a:r>
              <a:rPr lang="en-US" sz="2800" dirty="0" smtClean="0"/>
              <a:t>Enhances experimental mathematics.</a:t>
            </a:r>
          </a:p>
          <a:p>
            <a:pPr marL="0" indent="-609600" eaLnBrk="1" hangingPunct="1"/>
            <a:r>
              <a:rPr lang="en-US" sz="2800" dirty="0" smtClean="0"/>
              <a:t>Makes unexpected connections between fields.</a:t>
            </a:r>
          </a:p>
          <a:p>
            <a:pPr marL="0" indent="-609600" eaLnBrk="1" hangingPunct="1"/>
            <a:r>
              <a:rPr lang="en-US" sz="2800" dirty="0" smtClean="0"/>
              <a:t>Improves refereeing of articles.</a:t>
            </a:r>
            <a:endParaRPr lang="en-US" sz="2800" dirty="0" smtClean="0"/>
          </a:p>
          <a:p>
            <a:pPr marL="0" indent="-609600" eaLnBrk="1" hangingPunct="1">
              <a:buFontTx/>
              <a:buNone/>
            </a:pPr>
            <a:r>
              <a:rPr lang="en-US" sz="2800" dirty="0" smtClean="0"/>
              <a:t>See my </a:t>
            </a:r>
            <a:r>
              <a:rPr lang="en-US" sz="2800" dirty="0" smtClean="0">
                <a:hlinkClick r:id="rId2"/>
              </a:rPr>
              <a:t>Theorem Finder Homepage </a:t>
            </a:r>
            <a:r>
              <a:rPr lang="en-US" sz="2800" dirty="0" smtClean="0"/>
              <a:t>for more info.</a:t>
            </a:r>
            <a:endParaRPr lang="en-US" dirty="0"/>
          </a:p>
        </p:txBody>
      </p:sp>
      <p:pic>
        <p:nvPicPr>
          <p:cNvPr id="5" name="Picture 5" descr="---------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518953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1563</TotalTime>
  <Words>275</Words>
  <Application>Microsoft Office PowerPoint</Application>
  <PresentationFormat>On-screen Show (4:3)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Default Design</vt:lpstr>
      <vt:lpstr>Finding Canonically  Represented Theorems</vt:lpstr>
      <vt:lpstr>The Standard Inquiry</vt:lpstr>
      <vt:lpstr>The Standard Reply</vt:lpstr>
      <vt:lpstr>Experimentation to Theorem</vt:lpstr>
      <vt:lpstr>Theorem Finders</vt:lpstr>
      <vt:lpstr>Theorem Finders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Simulation</dc:title>
  <dc:creator>Tim Chartier</dc:creator>
  <cp:lastModifiedBy>billey</cp:lastModifiedBy>
  <cp:revision>38</cp:revision>
  <dcterms:created xsi:type="dcterms:W3CDTF">2001-10-17T17:27:40Z</dcterms:created>
  <dcterms:modified xsi:type="dcterms:W3CDTF">2012-12-13T15:39:44Z</dcterms:modified>
</cp:coreProperties>
</file>