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997700" cy="9283700"/>
  <p:custDataLst>
    <p:tags r:id="rId9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an Mitchell" initials="IM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F3F"/>
    <a:srgbClr val="FF5555"/>
    <a:srgbClr val="FF7F7F"/>
    <a:srgbClr val="808080"/>
    <a:srgbClr val="FF5050"/>
    <a:srgbClr val="0066FF"/>
    <a:srgbClr val="FF00FF"/>
    <a:srgbClr val="CC00CC"/>
    <a:srgbClr val="33CC33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6333" autoAdjust="0"/>
  </p:normalViewPr>
  <p:slideViewPr>
    <p:cSldViewPr>
      <p:cViewPr varScale="1">
        <p:scale>
          <a:sx n="70" d="100"/>
          <a:sy n="70" d="100"/>
        </p:scale>
        <p:origin x="-456" y="-108"/>
      </p:cViewPr>
      <p:guideLst>
        <p:guide orient="horz" pos="2160"/>
        <p:guide orient="horz" pos="1632"/>
        <p:guide pos="13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644"/>
    </p:cViewPr>
  </p:sorterViewPr>
  <p:notesViewPr>
    <p:cSldViewPr>
      <p:cViewPr varScale="1">
        <p:scale>
          <a:sx n="71" d="100"/>
          <a:sy n="71" d="100"/>
        </p:scale>
        <p:origin x="-1680" y="-91"/>
      </p:cViewPr>
      <p:guideLst>
        <p:guide orient="horz" pos="2924"/>
        <p:guide pos="2203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0" tIns="46509" rIns="93020" bIns="46509" numCol="1" anchor="t" anchorCtr="0" compatLnSpc="1">
            <a:prstTxWarp prst="textNoShape">
              <a:avLst/>
            </a:prstTxWarp>
          </a:bodyPr>
          <a:lstStyle>
            <a:lvl1pPr algn="l" defTabSz="928688">
              <a:defRPr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0" tIns="46509" rIns="93020" bIns="46509" numCol="1" anchor="t" anchorCtr="0" compatLnSpc="1">
            <a:prstTxWarp prst="textNoShape">
              <a:avLst/>
            </a:prstTxWarp>
          </a:bodyPr>
          <a:lstStyle>
            <a:lvl1pPr algn="r" defTabSz="928688">
              <a:defRPr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0" tIns="46509" rIns="93020" bIns="46509" numCol="1" anchor="b" anchorCtr="0" compatLnSpc="1">
            <a:prstTxWarp prst="textNoShape">
              <a:avLst/>
            </a:prstTxWarp>
          </a:bodyPr>
          <a:lstStyle>
            <a:lvl1pPr algn="l" defTabSz="928688">
              <a:defRPr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0" tIns="46509" rIns="93020" bIns="46509" numCol="1" anchor="b" anchorCtr="0" compatLnSpc="1">
            <a:prstTxWarp prst="textNoShape">
              <a:avLst/>
            </a:prstTxWarp>
          </a:bodyPr>
          <a:lstStyle>
            <a:lvl1pPr algn="r" defTabSz="928688">
              <a:defRPr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28A2FBB-3D06-4188-B49D-AA756F0BF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0" tIns="46509" rIns="93020" bIns="46509" numCol="1" anchor="t" anchorCtr="0" compatLnSpc="1">
            <a:prstTxWarp prst="textNoShape">
              <a:avLst/>
            </a:prstTxWarp>
          </a:bodyPr>
          <a:lstStyle>
            <a:lvl1pPr algn="l" defTabSz="928688">
              <a:defRPr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0" tIns="46509" rIns="93020" bIns="46509" numCol="1" anchor="t" anchorCtr="0" compatLnSpc="1">
            <a:prstTxWarp prst="textNoShape">
              <a:avLst/>
            </a:prstTxWarp>
          </a:bodyPr>
          <a:lstStyle>
            <a:lvl1pPr algn="r" defTabSz="928688">
              <a:defRPr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95325"/>
            <a:ext cx="4643437" cy="3482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0" tIns="46509" rIns="93020" bIns="465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0" tIns="46509" rIns="93020" bIns="46509" numCol="1" anchor="b" anchorCtr="0" compatLnSpc="1">
            <a:prstTxWarp prst="textNoShape">
              <a:avLst/>
            </a:prstTxWarp>
          </a:bodyPr>
          <a:lstStyle>
            <a:lvl1pPr algn="l" defTabSz="928688">
              <a:defRPr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0" tIns="46509" rIns="93020" bIns="46509" numCol="1" anchor="b" anchorCtr="0" compatLnSpc="1">
            <a:prstTxWarp prst="textNoShape">
              <a:avLst/>
            </a:prstTxWarp>
          </a:bodyPr>
          <a:lstStyle>
            <a:lvl1pPr algn="r" defTabSz="928688">
              <a:defRPr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5FD0A33-8EDC-4D81-AA63-7807EB624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286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4FF02-C755-49DD-93E9-306FD375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B0B40-6299-45F9-B5DB-8E28B4DF83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14400"/>
            <a:ext cx="77724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695700"/>
            <a:ext cx="77724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71732-B422-4538-B920-4AFF2A78F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14400"/>
            <a:ext cx="38100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14400"/>
            <a:ext cx="38100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695700"/>
            <a:ext cx="38100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 2012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3EAC9-5B68-4A21-8B39-81C6B1D248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14400"/>
            <a:ext cx="38100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BC715-FECE-4986-B7F7-36EC86AEA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77724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95700"/>
            <a:ext cx="77724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8A514-9D52-4195-BD82-A1AB5E14E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DE30A-29ED-4C9C-83E8-C8BD9D83E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A87C9-A0F1-4CFB-870E-DBD0AF1AA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8F822-4CE0-49AF-BD0C-CBBD267CE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4D9F0-7010-4CFD-BB3A-D061A9989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764B2-45C2-4F48-B786-6BB9DC8E9C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D43C7-C2BE-4448-8486-251B9FF5B7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DD84E-951A-4359-99B2-B92FFAA6C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7FECC-18A3-4092-A01E-2D802833B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99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/>
            </a:lvl1pPr>
          </a:lstStyle>
          <a:p>
            <a:pPr>
              <a:defRPr/>
            </a:pPr>
            <a:r>
              <a:rPr lang="en-US" smtClean="0"/>
              <a:t>Dec 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400800"/>
            <a:ext cx="5562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400800"/>
            <a:ext cx="99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579C9448-716D-4A4F-A02C-195801C8F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 Course in Reproducible Research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Some content is generic, some is domain specific</a:t>
            </a:r>
          </a:p>
          <a:p>
            <a:r>
              <a:rPr lang="en-CA" dirty="0" smtClean="0"/>
              <a:t>Generic content must be illustrated by domain specific examples</a:t>
            </a:r>
          </a:p>
          <a:p>
            <a:r>
              <a:rPr lang="en-CA" dirty="0" smtClean="0"/>
              <a:t>Meta issues</a:t>
            </a:r>
          </a:p>
          <a:p>
            <a:pPr lvl="1"/>
            <a:r>
              <a:rPr lang="en-CA" dirty="0" smtClean="0"/>
              <a:t>Where should these topics be taught</a:t>
            </a:r>
            <a:r>
              <a:rPr lang="en-CA" dirty="0" smtClean="0"/>
              <a:t>?  Single generic course is unlikely to gain traction (at least in established institutions), so piecemeal inclusion into other computationally oriented courses </a:t>
            </a:r>
            <a:r>
              <a:rPr lang="en-CA" dirty="0" smtClean="0"/>
              <a:t>is more likely to work</a:t>
            </a:r>
            <a:endParaRPr lang="en-CA" dirty="0" smtClean="0"/>
          </a:p>
          <a:p>
            <a:pPr lvl="1"/>
            <a:r>
              <a:rPr lang="en-CA" dirty="0" smtClean="0"/>
              <a:t>How can we share course material that is developed</a:t>
            </a:r>
            <a:r>
              <a:rPr lang="en-CA" dirty="0" smtClean="0"/>
              <a:t>?  Creative commons (but be careful about NC restrictions)</a:t>
            </a:r>
          </a:p>
          <a:p>
            <a:pPr lvl="1"/>
            <a:r>
              <a:rPr lang="en-CA" dirty="0" smtClean="0"/>
              <a:t>Examples: Software Carpentry </a:t>
            </a:r>
            <a:r>
              <a:rPr lang="en-CA" dirty="0" err="1" smtClean="0"/>
              <a:t>bootcamps</a:t>
            </a:r>
            <a:r>
              <a:rPr lang="en-CA" dirty="0" smtClean="0"/>
              <a:t>, reproducible science winter school in </a:t>
            </a:r>
            <a:r>
              <a:rPr lang="en-CA" dirty="0" err="1" smtClean="0"/>
              <a:t>Geilo</a:t>
            </a:r>
            <a:r>
              <a:rPr lang="en-CA" dirty="0" smtClean="0"/>
              <a:t> Norway, HPC course at U Washington, computational science course at KAUST, others?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ADE30A-29ED-4C9C-83E8-C8BD9D83ECC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Hands-on Topics (1)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Software Carpentry</a:t>
            </a:r>
          </a:p>
          <a:p>
            <a:pPr lvl="1"/>
            <a:r>
              <a:rPr lang="en-CA" dirty="0" smtClean="0"/>
              <a:t>version control</a:t>
            </a:r>
          </a:p>
          <a:p>
            <a:pPr lvl="1"/>
            <a:r>
              <a:rPr lang="en-CA" dirty="0" smtClean="0"/>
              <a:t>scripting</a:t>
            </a:r>
          </a:p>
          <a:p>
            <a:pPr lvl="1"/>
            <a:r>
              <a:rPr lang="en-CA" dirty="0" smtClean="0"/>
              <a:t>databases</a:t>
            </a:r>
          </a:p>
          <a:p>
            <a:pPr lvl="1"/>
            <a:r>
              <a:rPr lang="en-CA" dirty="0" smtClean="0"/>
              <a:t>build systems</a:t>
            </a:r>
          </a:p>
          <a:p>
            <a:pPr lvl="1"/>
            <a:r>
              <a:rPr lang="en-CA" dirty="0" smtClean="0"/>
              <a:t>unit testing</a:t>
            </a:r>
          </a:p>
          <a:p>
            <a:r>
              <a:rPr lang="en-CA" dirty="0" smtClean="0"/>
              <a:t>Testing</a:t>
            </a:r>
          </a:p>
          <a:p>
            <a:pPr lvl="1"/>
            <a:r>
              <a:rPr lang="en-CA" dirty="0" smtClean="0"/>
              <a:t>system / regression</a:t>
            </a:r>
          </a:p>
          <a:p>
            <a:pPr lvl="1"/>
            <a:r>
              <a:rPr lang="en-CA" dirty="0" smtClean="0"/>
              <a:t>V&amp;V / UQ</a:t>
            </a:r>
          </a:p>
          <a:p>
            <a:pPr lvl="1"/>
            <a:r>
              <a:rPr lang="en-CA" dirty="0" smtClean="0"/>
              <a:t>continuous </a:t>
            </a:r>
            <a:r>
              <a:rPr lang="en-CA" dirty="0" smtClean="0"/>
              <a:t>integration</a:t>
            </a:r>
          </a:p>
          <a:p>
            <a:r>
              <a:rPr lang="en-CA" dirty="0" smtClean="0"/>
              <a:t>Provenance</a:t>
            </a:r>
          </a:p>
          <a:p>
            <a:r>
              <a:rPr lang="en-CA" dirty="0" smtClean="0"/>
              <a:t>R</a:t>
            </a:r>
            <a:r>
              <a:rPr lang="en-CA" smtClean="0"/>
              <a:t>eproducibility </a:t>
            </a:r>
            <a:r>
              <a:rPr lang="en-CA" dirty="0" smtClean="0"/>
              <a:t>in statistical and probabilistic computations</a:t>
            </a:r>
            <a:endParaRPr lang="en-CA" dirty="0" smtClean="0"/>
          </a:p>
          <a:p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ADE30A-29ED-4C9C-83E8-C8BD9D83ECC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Hands-on Topics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Research documentation</a:t>
            </a:r>
          </a:p>
          <a:p>
            <a:pPr lvl="1"/>
            <a:r>
              <a:rPr lang="en-CA" dirty="0" smtClean="0"/>
              <a:t>lab notebook</a:t>
            </a:r>
          </a:p>
          <a:p>
            <a:pPr lvl="1"/>
            <a:r>
              <a:rPr lang="en-CA" dirty="0" smtClean="0"/>
              <a:t>research compendium</a:t>
            </a:r>
          </a:p>
          <a:p>
            <a:pPr lvl="1"/>
            <a:r>
              <a:rPr lang="en-CA" dirty="0" smtClean="0"/>
              <a:t>literate programming</a:t>
            </a:r>
          </a:p>
          <a:p>
            <a:r>
              <a:rPr lang="en-CA" dirty="0" smtClean="0"/>
              <a:t>Programming </a:t>
            </a:r>
            <a:r>
              <a:rPr lang="en-CA" dirty="0" smtClean="0"/>
              <a:t>(not in SWC)</a:t>
            </a:r>
          </a:p>
          <a:p>
            <a:pPr lvl="1"/>
            <a:r>
              <a:rPr lang="en-CA" dirty="0" smtClean="0"/>
              <a:t>debuggers</a:t>
            </a:r>
          </a:p>
          <a:p>
            <a:pPr lvl="1"/>
            <a:r>
              <a:rPr lang="en-CA" dirty="0" smtClean="0"/>
              <a:t>how to write good code</a:t>
            </a:r>
          </a:p>
          <a:p>
            <a:pPr lvl="1"/>
            <a:r>
              <a:rPr lang="en-CA" dirty="0" smtClean="0"/>
              <a:t>floating point / </a:t>
            </a:r>
            <a:r>
              <a:rPr lang="en-CA" dirty="0" err="1" smtClean="0"/>
              <a:t>nondeterminism</a:t>
            </a:r>
            <a:endParaRPr lang="en-CA" dirty="0" smtClean="0"/>
          </a:p>
          <a:p>
            <a:pPr lvl="1"/>
            <a:r>
              <a:rPr lang="en-CA" dirty="0" smtClean="0"/>
              <a:t>documentation</a:t>
            </a:r>
          </a:p>
          <a:p>
            <a:r>
              <a:rPr lang="en-CA" dirty="0" smtClean="0"/>
              <a:t>Big challenges</a:t>
            </a:r>
          </a:p>
          <a:p>
            <a:pPr lvl="1"/>
            <a:r>
              <a:rPr lang="en-CA" dirty="0" smtClean="0"/>
              <a:t>high </a:t>
            </a:r>
            <a:r>
              <a:rPr lang="en-CA" dirty="0" smtClean="0"/>
              <a:t>performance </a:t>
            </a:r>
            <a:r>
              <a:rPr lang="en-CA" dirty="0" smtClean="0"/>
              <a:t>computing</a:t>
            </a:r>
          </a:p>
          <a:p>
            <a:pPr lvl="1"/>
            <a:r>
              <a:rPr lang="en-CA" dirty="0" smtClean="0"/>
              <a:t>big data</a:t>
            </a:r>
          </a:p>
          <a:p>
            <a:pPr lvl="1"/>
            <a:r>
              <a:rPr lang="en-CA" dirty="0" smtClean="0"/>
              <a:t>cloud computing</a:t>
            </a:r>
          </a:p>
          <a:p>
            <a:pPr lvl="1"/>
            <a:r>
              <a:rPr lang="en-CA" dirty="0" smtClean="0"/>
              <a:t>complicated SW stacks / </a:t>
            </a:r>
            <a:r>
              <a:rPr lang="en-CA" dirty="0" err="1" smtClean="0"/>
              <a:t>toolchains</a:t>
            </a:r>
            <a:r>
              <a:rPr lang="en-CA" dirty="0" smtClean="0"/>
              <a:t> (solution is VMs)</a:t>
            </a:r>
          </a:p>
          <a:p>
            <a:pPr lvl="1"/>
            <a:endParaRPr lang="en-CA" dirty="0" smtClean="0"/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ADE30A-29ED-4C9C-83E8-C8BD9D83ECC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Lecture Topics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IP / licensing</a:t>
            </a:r>
          </a:p>
          <a:p>
            <a:r>
              <a:rPr lang="en-CA" dirty="0" smtClean="0"/>
              <a:t>Citation / attribution</a:t>
            </a:r>
          </a:p>
          <a:p>
            <a:r>
              <a:rPr lang="en-CA" dirty="0" smtClean="0"/>
              <a:t>examples of RR (both good &amp; bad; ideally domain specific)</a:t>
            </a:r>
          </a:p>
          <a:p>
            <a:r>
              <a:rPr lang="en-CA" dirty="0" smtClean="0"/>
              <a:t>publishing / repositories / archives</a:t>
            </a:r>
          </a:p>
          <a:p>
            <a:r>
              <a:rPr lang="en-CA" dirty="0" smtClean="0"/>
              <a:t>generic scientific software requirements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ADE30A-29ED-4C9C-83E8-C8BD9D83ECC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Participants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Juliana </a:t>
            </a:r>
            <a:r>
              <a:rPr lang="en-CA" dirty="0" err="1" smtClean="0"/>
              <a:t>Freire</a:t>
            </a:r>
            <a:endParaRPr lang="en-CA" dirty="0" smtClean="0"/>
          </a:p>
          <a:p>
            <a:r>
              <a:rPr lang="en-CA" dirty="0" smtClean="0"/>
              <a:t>Andrew Davison</a:t>
            </a:r>
          </a:p>
          <a:p>
            <a:r>
              <a:rPr lang="en-CA" dirty="0" smtClean="0"/>
              <a:t>David </a:t>
            </a:r>
            <a:r>
              <a:rPr lang="en-CA" dirty="0" err="1" smtClean="0"/>
              <a:t>Ketcheson</a:t>
            </a:r>
            <a:endParaRPr lang="en-CA" dirty="0" smtClean="0"/>
          </a:p>
          <a:p>
            <a:r>
              <a:rPr lang="en-CA" dirty="0" err="1" smtClean="0"/>
              <a:t>Aron</a:t>
            </a:r>
            <a:r>
              <a:rPr lang="en-CA" dirty="0" smtClean="0"/>
              <a:t> </a:t>
            </a:r>
            <a:r>
              <a:rPr lang="en-CA" dirty="0" err="1" smtClean="0"/>
              <a:t>Ahmadia</a:t>
            </a:r>
            <a:endParaRPr lang="en-CA" dirty="0" smtClean="0"/>
          </a:p>
          <a:p>
            <a:r>
              <a:rPr lang="en-CA" dirty="0" smtClean="0"/>
              <a:t>Randall </a:t>
            </a:r>
            <a:r>
              <a:rPr lang="en-CA" dirty="0" err="1" smtClean="0"/>
              <a:t>LeVeque</a:t>
            </a:r>
            <a:endParaRPr lang="en-CA" dirty="0" smtClean="0"/>
          </a:p>
          <a:p>
            <a:r>
              <a:rPr lang="en-CA" dirty="0" smtClean="0"/>
              <a:t>Ian Mitchell</a:t>
            </a:r>
          </a:p>
          <a:p>
            <a:r>
              <a:rPr lang="en-CA" dirty="0" err="1" smtClean="0"/>
              <a:t>Yihui</a:t>
            </a:r>
            <a:r>
              <a:rPr lang="en-CA" dirty="0" smtClean="0"/>
              <a:t> </a:t>
            </a:r>
            <a:r>
              <a:rPr lang="en-CA" dirty="0" err="1" smtClean="0"/>
              <a:t>Xie</a:t>
            </a:r>
            <a:endParaRPr lang="en-CA" dirty="0" smtClean="0"/>
          </a:p>
          <a:p>
            <a:r>
              <a:rPr lang="en-CA" dirty="0" smtClean="0"/>
              <a:t>Andre </a:t>
            </a:r>
            <a:r>
              <a:rPr lang="en-CA" dirty="0" err="1" smtClean="0"/>
              <a:t>Brodtkorb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ADE30A-29ED-4C9C-83E8-C8BD9D83ECC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DEFAULTFONTSIZE" val="10"/>
  <p:tag name="DEFAULTWIDTH" val="348"/>
  <p:tag name="DEFAULTHEIGHT" val="200"/>
</p:tagLst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44684</TotalTime>
  <Words>250</Words>
  <Application>Microsoft Office PowerPoint</Application>
  <PresentationFormat>On-screen Show (4:3)</PresentationFormat>
  <Paragraphs>60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Default Design</vt:lpstr>
      <vt:lpstr>A Course in Reproducible Research</vt:lpstr>
      <vt:lpstr>Hands-on Topics (1)</vt:lpstr>
      <vt:lpstr>Hands-on Topics (2)</vt:lpstr>
      <vt:lpstr>Lecture Topics</vt:lpstr>
      <vt:lpstr>Participants</vt:lpstr>
    </vt:vector>
  </TitlesOfParts>
  <Company>Leland Stanford Junior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Validating a Hamilton-Jacobi Approximation to Hybrid System Reachable Sets</dc:title>
  <dc:creator>Ian Mitchell</dc:creator>
  <cp:lastModifiedBy>Ian Mitchell</cp:lastModifiedBy>
  <cp:revision>330</cp:revision>
  <dcterms:created xsi:type="dcterms:W3CDTF">2001-03-08T03:13:46Z</dcterms:created>
  <dcterms:modified xsi:type="dcterms:W3CDTF">2012-12-14T15:40:36Z</dcterms:modified>
</cp:coreProperties>
</file>