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3" d="100"/>
          <a:sy n="63" d="100"/>
        </p:scale>
        <p:origin x="-9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0C6B3-1AD3-6F45-A16A-A908F61C6E7F}" type="datetimeFigureOut">
              <a:rPr lang="en-US" smtClean="0"/>
              <a:t>12/13/12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DE42C-9BF6-1745-823B-099A0FF03B1E}" type="slidenum">
              <a:rPr lang="en-US" smtClean="0"/>
              <a:t>‹#›</a:t>
            </a:fld>
            <a:endParaRPr lang="en-US"/>
          </a:p>
        </p:txBody>
      </p:sp>
    </p:spTree>
    <p:extLst>
      <p:ext uri="{BB962C8B-B14F-4D97-AF65-F5344CB8AC3E}">
        <p14:creationId xmlns:p14="http://schemas.microsoft.com/office/powerpoint/2010/main" val="2128143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0C6B3-1AD3-6F45-A16A-A908F61C6E7F}" type="datetimeFigureOut">
              <a:rPr lang="en-US" smtClean="0"/>
              <a:t>12/13/12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DE42C-9BF6-1745-823B-099A0FF03B1E}" type="slidenum">
              <a:rPr lang="en-US" smtClean="0"/>
              <a:t>‹#›</a:t>
            </a:fld>
            <a:endParaRPr lang="en-US"/>
          </a:p>
        </p:txBody>
      </p:sp>
    </p:spTree>
    <p:extLst>
      <p:ext uri="{BB962C8B-B14F-4D97-AF65-F5344CB8AC3E}">
        <p14:creationId xmlns:p14="http://schemas.microsoft.com/office/powerpoint/2010/main" val="1472914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0C6B3-1AD3-6F45-A16A-A908F61C6E7F}" type="datetimeFigureOut">
              <a:rPr lang="en-US" smtClean="0"/>
              <a:t>12/13/12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DE42C-9BF6-1745-823B-099A0FF03B1E}" type="slidenum">
              <a:rPr lang="en-US" smtClean="0"/>
              <a:t>‹#›</a:t>
            </a:fld>
            <a:endParaRPr lang="en-US"/>
          </a:p>
        </p:txBody>
      </p:sp>
    </p:spTree>
    <p:extLst>
      <p:ext uri="{BB962C8B-B14F-4D97-AF65-F5344CB8AC3E}">
        <p14:creationId xmlns:p14="http://schemas.microsoft.com/office/powerpoint/2010/main" val="2342852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0C6B3-1AD3-6F45-A16A-A908F61C6E7F}" type="datetimeFigureOut">
              <a:rPr lang="en-US" smtClean="0"/>
              <a:t>12/13/12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DE42C-9BF6-1745-823B-099A0FF03B1E}" type="slidenum">
              <a:rPr lang="en-US" smtClean="0"/>
              <a:t>‹#›</a:t>
            </a:fld>
            <a:endParaRPr lang="en-US"/>
          </a:p>
        </p:txBody>
      </p:sp>
    </p:spTree>
    <p:extLst>
      <p:ext uri="{BB962C8B-B14F-4D97-AF65-F5344CB8AC3E}">
        <p14:creationId xmlns:p14="http://schemas.microsoft.com/office/powerpoint/2010/main" val="703279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0C6B3-1AD3-6F45-A16A-A908F61C6E7F}" type="datetimeFigureOut">
              <a:rPr lang="en-US" smtClean="0"/>
              <a:t>12/13/12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DE42C-9BF6-1745-823B-099A0FF03B1E}" type="slidenum">
              <a:rPr lang="en-US" smtClean="0"/>
              <a:t>‹#›</a:t>
            </a:fld>
            <a:endParaRPr lang="en-US"/>
          </a:p>
        </p:txBody>
      </p:sp>
    </p:spTree>
    <p:extLst>
      <p:ext uri="{BB962C8B-B14F-4D97-AF65-F5344CB8AC3E}">
        <p14:creationId xmlns:p14="http://schemas.microsoft.com/office/powerpoint/2010/main" val="145167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0C6B3-1AD3-6F45-A16A-A908F61C6E7F}" type="datetimeFigureOut">
              <a:rPr lang="en-US" smtClean="0"/>
              <a:t>12/13/12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DE42C-9BF6-1745-823B-099A0FF03B1E}" type="slidenum">
              <a:rPr lang="en-US" smtClean="0"/>
              <a:t>‹#›</a:t>
            </a:fld>
            <a:endParaRPr lang="en-US"/>
          </a:p>
        </p:txBody>
      </p:sp>
    </p:spTree>
    <p:extLst>
      <p:ext uri="{BB962C8B-B14F-4D97-AF65-F5344CB8AC3E}">
        <p14:creationId xmlns:p14="http://schemas.microsoft.com/office/powerpoint/2010/main" val="1842999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0C6B3-1AD3-6F45-A16A-A908F61C6E7F}" type="datetimeFigureOut">
              <a:rPr lang="en-US" smtClean="0"/>
              <a:t>12/13/12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CDE42C-9BF6-1745-823B-099A0FF03B1E}" type="slidenum">
              <a:rPr lang="en-US" smtClean="0"/>
              <a:t>‹#›</a:t>
            </a:fld>
            <a:endParaRPr lang="en-US"/>
          </a:p>
        </p:txBody>
      </p:sp>
    </p:spTree>
    <p:extLst>
      <p:ext uri="{BB962C8B-B14F-4D97-AF65-F5344CB8AC3E}">
        <p14:creationId xmlns:p14="http://schemas.microsoft.com/office/powerpoint/2010/main" val="282514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0C6B3-1AD3-6F45-A16A-A908F61C6E7F}" type="datetimeFigureOut">
              <a:rPr lang="en-US" smtClean="0"/>
              <a:t>12/13/12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CDE42C-9BF6-1745-823B-099A0FF03B1E}" type="slidenum">
              <a:rPr lang="en-US" smtClean="0"/>
              <a:t>‹#›</a:t>
            </a:fld>
            <a:endParaRPr lang="en-US"/>
          </a:p>
        </p:txBody>
      </p:sp>
    </p:spTree>
    <p:extLst>
      <p:ext uri="{BB962C8B-B14F-4D97-AF65-F5344CB8AC3E}">
        <p14:creationId xmlns:p14="http://schemas.microsoft.com/office/powerpoint/2010/main" val="2385072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0C6B3-1AD3-6F45-A16A-A908F61C6E7F}" type="datetimeFigureOut">
              <a:rPr lang="en-US" smtClean="0"/>
              <a:t>12/13/12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CDE42C-9BF6-1745-823B-099A0FF03B1E}" type="slidenum">
              <a:rPr lang="en-US" smtClean="0"/>
              <a:t>‹#›</a:t>
            </a:fld>
            <a:endParaRPr lang="en-US"/>
          </a:p>
        </p:txBody>
      </p:sp>
    </p:spTree>
    <p:extLst>
      <p:ext uri="{BB962C8B-B14F-4D97-AF65-F5344CB8AC3E}">
        <p14:creationId xmlns:p14="http://schemas.microsoft.com/office/powerpoint/2010/main" val="1696935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0C6B3-1AD3-6F45-A16A-A908F61C6E7F}" type="datetimeFigureOut">
              <a:rPr lang="en-US" smtClean="0"/>
              <a:t>12/13/12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DE42C-9BF6-1745-823B-099A0FF03B1E}" type="slidenum">
              <a:rPr lang="en-US" smtClean="0"/>
              <a:t>‹#›</a:t>
            </a:fld>
            <a:endParaRPr lang="en-US"/>
          </a:p>
        </p:txBody>
      </p:sp>
    </p:spTree>
    <p:extLst>
      <p:ext uri="{BB962C8B-B14F-4D97-AF65-F5344CB8AC3E}">
        <p14:creationId xmlns:p14="http://schemas.microsoft.com/office/powerpoint/2010/main" val="869081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0C6B3-1AD3-6F45-A16A-A908F61C6E7F}" type="datetimeFigureOut">
              <a:rPr lang="en-US" smtClean="0"/>
              <a:t>12/13/12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DE42C-9BF6-1745-823B-099A0FF03B1E}" type="slidenum">
              <a:rPr lang="en-US" smtClean="0"/>
              <a:t>‹#›</a:t>
            </a:fld>
            <a:endParaRPr lang="en-US"/>
          </a:p>
        </p:txBody>
      </p:sp>
    </p:spTree>
    <p:extLst>
      <p:ext uri="{BB962C8B-B14F-4D97-AF65-F5344CB8AC3E}">
        <p14:creationId xmlns:p14="http://schemas.microsoft.com/office/powerpoint/2010/main" val="33268013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0C6B3-1AD3-6F45-A16A-A908F61C6E7F}" type="datetimeFigureOut">
              <a:rPr lang="en-US" smtClean="0"/>
              <a:t>12/13/12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CDE42C-9BF6-1745-823B-099A0FF03B1E}" type="slidenum">
              <a:rPr lang="en-US" smtClean="0"/>
              <a:t>‹#›</a:t>
            </a:fld>
            <a:endParaRPr lang="en-US"/>
          </a:p>
        </p:txBody>
      </p:sp>
    </p:spTree>
    <p:extLst>
      <p:ext uri="{BB962C8B-B14F-4D97-AF65-F5344CB8AC3E}">
        <p14:creationId xmlns:p14="http://schemas.microsoft.com/office/powerpoint/2010/main" val="3840792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Ontology and V&amp;V</a:t>
            </a:r>
            <a:endParaRPr lang="en-US" dirty="0"/>
          </a:p>
        </p:txBody>
      </p:sp>
      <p:sp>
        <p:nvSpPr>
          <p:cNvPr id="4" name="Subtitle 2"/>
          <p:cNvSpPr>
            <a:spLocks noGrp="1"/>
          </p:cNvSpPr>
          <p:nvPr>
            <p:ph type="subTitle" idx="1"/>
          </p:nvPr>
        </p:nvSpPr>
        <p:spPr/>
        <p:txBody>
          <a:bodyPr>
            <a:noAutofit/>
          </a:bodyPr>
          <a:lstStyle/>
          <a:p>
            <a:r>
              <a:rPr lang="en-US" sz="2400" dirty="0"/>
              <a:t>Ursula </a:t>
            </a:r>
            <a:r>
              <a:rPr lang="en-US" sz="2400" dirty="0" smtClean="0"/>
              <a:t>Martin, Bill Rider, Carol Woodward, Kate Evans, Sarah </a:t>
            </a:r>
            <a:r>
              <a:rPr lang="en-US" sz="2400" dirty="0" err="1" smtClean="0"/>
              <a:t>Michalak</a:t>
            </a:r>
            <a:r>
              <a:rPr lang="en-US" sz="2400" dirty="0" smtClean="0"/>
              <a:t>, Sergey </a:t>
            </a:r>
            <a:r>
              <a:rPr lang="en-US" sz="2400" dirty="0" err="1" smtClean="0"/>
              <a:t>Formel</a:t>
            </a:r>
            <a:r>
              <a:rPr lang="en-US" sz="2400" dirty="0" smtClean="0"/>
              <a:t>, Blake Barker, John </a:t>
            </a:r>
            <a:r>
              <a:rPr lang="en-US" sz="2400" dirty="0" err="1" smtClean="0"/>
              <a:t>Bprwien</a:t>
            </a:r>
            <a:r>
              <a:rPr lang="en-US" sz="2400" dirty="0" smtClean="0"/>
              <a:t>, Ron </a:t>
            </a:r>
            <a:r>
              <a:rPr lang="en-US" sz="2400" dirty="0" err="1" smtClean="0"/>
              <a:t>Boisvert</a:t>
            </a:r>
            <a:r>
              <a:rPr lang="en-US" sz="2400" dirty="0" smtClean="0"/>
              <a:t>, David </a:t>
            </a:r>
            <a:r>
              <a:rPr lang="en-US" sz="2400" dirty="0" err="1"/>
              <a:t>Bayley</a:t>
            </a:r>
            <a:endParaRPr lang="en-US" sz="2400" dirty="0"/>
          </a:p>
          <a:p>
            <a:r>
              <a:rPr lang="en-US" sz="2400" dirty="0"/>
              <a:t>Nick Hengartner</a:t>
            </a:r>
          </a:p>
        </p:txBody>
      </p:sp>
    </p:spTree>
    <p:extLst>
      <p:ext uri="{BB962C8B-B14F-4D97-AF65-F5344CB8AC3E}">
        <p14:creationId xmlns:p14="http://schemas.microsoft.com/office/powerpoint/2010/main" val="1091368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require to foster credibility in our application of software</a:t>
            </a:r>
            <a:endParaRPr lang="en-US" dirty="0"/>
          </a:p>
        </p:txBody>
      </p:sp>
      <p:sp>
        <p:nvSpPr>
          <p:cNvPr id="3" name="Content Placeholder 2"/>
          <p:cNvSpPr>
            <a:spLocks noGrp="1"/>
          </p:cNvSpPr>
          <p:nvPr>
            <p:ph idx="1"/>
          </p:nvPr>
        </p:nvSpPr>
        <p:spPr/>
        <p:txBody>
          <a:bodyPr>
            <a:normAutofit fontScale="92500" lnSpcReduction="20000"/>
          </a:bodyPr>
          <a:lstStyle/>
          <a:p>
            <a:r>
              <a:rPr lang="en-US" i="1" dirty="0"/>
              <a:t>We have a habit in writing articles published in scientific journals to make the work as finished as possible, to cover up all the tracks, to not worry about the blind alleys or describe how you had the wrong idea first.  . . . So there isn't any place to publish, in a dignified manner, what you actually did in order to get to do the work. </a:t>
            </a:r>
            <a:endParaRPr lang="en-US" dirty="0"/>
          </a:p>
          <a:p>
            <a:pPr marL="0" indent="0">
              <a:buNone/>
            </a:pPr>
            <a:r>
              <a:rPr lang="en-US" i="1" dirty="0"/>
              <a:t>—</a:t>
            </a:r>
            <a:r>
              <a:rPr lang="en-US" dirty="0"/>
              <a:t> Richard Feynman (Nobel acceptance 1966</a:t>
            </a:r>
            <a:r>
              <a:rPr lang="en-US" dirty="0" smtClean="0"/>
              <a:t>)</a:t>
            </a:r>
          </a:p>
          <a:p>
            <a:r>
              <a:rPr lang="en-US" i="1" dirty="0"/>
              <a:t>Extraordinary claims require extraordinary </a:t>
            </a:r>
            <a:r>
              <a:rPr lang="en-US" i="1" dirty="0" smtClean="0"/>
              <a:t>evidence.  </a:t>
            </a:r>
          </a:p>
          <a:p>
            <a:pPr marL="0" indent="0">
              <a:buNone/>
            </a:pPr>
            <a:r>
              <a:rPr lang="en-US" dirty="0" smtClean="0"/>
              <a:t>--- C</a:t>
            </a:r>
            <a:r>
              <a:rPr lang="en-US" dirty="0"/>
              <a:t>. Sagan, Billions and Billions, 1998, p 60.</a:t>
            </a:r>
            <a:r>
              <a:rPr lang="en-US" dirty="0" smtClean="0">
                <a:effectLst/>
              </a:rPr>
              <a:t> </a:t>
            </a:r>
            <a:endParaRPr lang="en-US" dirty="0"/>
          </a:p>
          <a:p>
            <a:endParaRPr lang="en-US" dirty="0"/>
          </a:p>
        </p:txBody>
      </p:sp>
    </p:spTree>
    <p:extLst>
      <p:ext uri="{BB962C8B-B14F-4D97-AF65-F5344CB8AC3E}">
        <p14:creationId xmlns:p14="http://schemas.microsoft.com/office/powerpoint/2010/main" val="2520670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Taxonomy of types of reproducibility</a:t>
            </a:r>
            <a:br>
              <a:rPr lang="en-US" dirty="0" smtClean="0"/>
            </a:br>
            <a:r>
              <a:rPr lang="en-US" sz="2700" dirty="0" smtClean="0"/>
              <a:t>What does reproducibility mean, and what are its </a:t>
            </a:r>
            <a:r>
              <a:rPr lang="en-US" sz="2700" dirty="0" err="1" smtClean="0"/>
              <a:t>deisrata</a:t>
            </a:r>
            <a:endParaRPr lang="en-US" sz="2700" dirty="0"/>
          </a:p>
        </p:txBody>
      </p:sp>
      <p:sp>
        <p:nvSpPr>
          <p:cNvPr id="3" name="Content Placeholder 2"/>
          <p:cNvSpPr>
            <a:spLocks noGrp="1"/>
          </p:cNvSpPr>
          <p:nvPr>
            <p:ph idx="1"/>
          </p:nvPr>
        </p:nvSpPr>
        <p:spPr/>
        <p:txBody>
          <a:bodyPr>
            <a:normAutofit fontScale="92500" lnSpcReduction="20000"/>
          </a:bodyPr>
          <a:lstStyle/>
          <a:p>
            <a:pPr lvl="0"/>
            <a:r>
              <a:rPr lang="en-US" dirty="0"/>
              <a:t>Science that can be </a:t>
            </a:r>
            <a:r>
              <a:rPr lang="en-US" b="1" u="sng" dirty="0"/>
              <a:t>independently replicated</a:t>
            </a:r>
            <a:r>
              <a:rPr lang="en-US" dirty="0"/>
              <a:t> and validated by the community.</a:t>
            </a:r>
          </a:p>
          <a:p>
            <a:pPr lvl="0"/>
            <a:r>
              <a:rPr lang="en-US" dirty="0"/>
              <a:t>Given a code, you turn a crank, but are you independently reproducing the result?  Levels of reproducibility.</a:t>
            </a:r>
          </a:p>
          <a:p>
            <a:pPr lvl="0"/>
            <a:r>
              <a:rPr lang="en-US" dirty="0"/>
              <a:t>There is a cultural environment on how we report results.  </a:t>
            </a:r>
          </a:p>
          <a:p>
            <a:pPr lvl="0"/>
            <a:r>
              <a:rPr lang="en-US" dirty="0"/>
              <a:t>Publish or perish put pressure on publishing positive (statistical significant) results.  Sometimes negative results are useful.  </a:t>
            </a:r>
          </a:p>
          <a:p>
            <a:pPr marL="457200" lvl="1" indent="0">
              <a:buNone/>
            </a:pPr>
            <a:r>
              <a:rPr lang="en-US" dirty="0" smtClean="0"/>
              <a:t>Example:   James </a:t>
            </a:r>
            <a:r>
              <a:rPr lang="en-US" dirty="0"/>
              <a:t>Quirk paper on Riemann solver</a:t>
            </a:r>
            <a:r>
              <a:rPr lang="en-US" dirty="0" smtClean="0"/>
              <a:t>.</a:t>
            </a:r>
          </a:p>
          <a:p>
            <a:pPr marL="457200" lvl="1" indent="0">
              <a:buNone/>
            </a:pPr>
            <a:endParaRPr lang="en-US" dirty="0"/>
          </a:p>
        </p:txBody>
      </p:sp>
    </p:spTree>
    <p:extLst>
      <p:ext uri="{BB962C8B-B14F-4D97-AF65-F5344CB8AC3E}">
        <p14:creationId xmlns:p14="http://schemas.microsoft.com/office/powerpoint/2010/main" val="3349302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Hierarchy of levels of reproducibility</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t>Hierarchy of levels of claims </a:t>
            </a:r>
          </a:p>
          <a:p>
            <a:pPr marL="0" indent="0">
              <a:buNone/>
            </a:pPr>
            <a:r>
              <a:rPr lang="en-US" dirty="0" smtClean="0"/>
              <a:t>Referees and editors can expect authors have done due diligence in verifying claims.</a:t>
            </a:r>
          </a:p>
          <a:p>
            <a:pPr marL="0" indent="0">
              <a:buNone/>
            </a:pPr>
            <a:endParaRPr lang="en-US" dirty="0"/>
          </a:p>
          <a:p>
            <a:r>
              <a:rPr lang="en-US" b="1" dirty="0"/>
              <a:t>Levels of reproducibility.</a:t>
            </a:r>
            <a:endParaRPr lang="en-US" dirty="0"/>
          </a:p>
          <a:p>
            <a:pPr lvl="0"/>
            <a:r>
              <a:rPr lang="en-US" dirty="0"/>
              <a:t>Algorithm without details; use package (with version)</a:t>
            </a:r>
          </a:p>
          <a:p>
            <a:pPr lvl="0"/>
            <a:r>
              <a:rPr lang="en-US" dirty="0"/>
              <a:t>Replication of the result from executable, plus examples of claims + full description of algorithms and all special cases</a:t>
            </a:r>
          </a:p>
          <a:p>
            <a:pPr lvl="0"/>
            <a:r>
              <a:rPr lang="en-US" dirty="0"/>
              <a:t>Executable assessed on standard test cases.</a:t>
            </a:r>
          </a:p>
          <a:p>
            <a:pPr lvl="0"/>
            <a:r>
              <a:rPr lang="en-US" dirty="0"/>
              <a:t>Full source code (for relevant sections)</a:t>
            </a:r>
          </a:p>
          <a:p>
            <a:pPr lvl="0"/>
            <a:r>
              <a:rPr lang="en-US" dirty="0"/>
              <a:t>Scripts, input files</a:t>
            </a:r>
          </a:p>
          <a:p>
            <a:pPr marL="0" indent="0">
              <a:buNone/>
            </a:pPr>
            <a:endParaRPr lang="en-US" dirty="0" smtClean="0"/>
          </a:p>
          <a:p>
            <a:endParaRPr lang="en-US" dirty="0"/>
          </a:p>
        </p:txBody>
      </p:sp>
    </p:spTree>
    <p:extLst>
      <p:ext uri="{BB962C8B-B14F-4D97-AF65-F5344CB8AC3E}">
        <p14:creationId xmlns:p14="http://schemas.microsoft.com/office/powerpoint/2010/main" val="859538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a:t>
            </a:r>
            <a:endParaRPr lang="en-US" dirty="0"/>
          </a:p>
        </p:txBody>
      </p:sp>
      <p:sp>
        <p:nvSpPr>
          <p:cNvPr id="3" name="Content Placeholder 2"/>
          <p:cNvSpPr>
            <a:spLocks noGrp="1"/>
          </p:cNvSpPr>
          <p:nvPr>
            <p:ph idx="1"/>
          </p:nvPr>
        </p:nvSpPr>
        <p:spPr/>
        <p:txBody>
          <a:bodyPr>
            <a:normAutofit/>
          </a:bodyPr>
          <a:lstStyle/>
          <a:p>
            <a:pPr lvl="0"/>
            <a:r>
              <a:rPr lang="en-US" dirty="0"/>
              <a:t>Field is beyond reproach, “</a:t>
            </a:r>
            <a:r>
              <a:rPr lang="en-US" i="1" dirty="0"/>
              <a:t>High Integrity by Design</a:t>
            </a:r>
            <a:r>
              <a:rPr lang="en-US" dirty="0"/>
              <a:t>”.  Examples:</a:t>
            </a:r>
          </a:p>
          <a:p>
            <a:pPr lvl="1"/>
            <a:r>
              <a:rPr lang="en-US" dirty="0"/>
              <a:t>Japanese research on stem cells</a:t>
            </a:r>
          </a:p>
          <a:p>
            <a:pPr lvl="1"/>
            <a:r>
              <a:rPr lang="en-US" dirty="0"/>
              <a:t>Performance claims of particular algorithms on parallel computers</a:t>
            </a:r>
          </a:p>
          <a:p>
            <a:pPr lvl="0"/>
            <a:r>
              <a:rPr lang="en-US" dirty="0"/>
              <a:t>Failure to do so will impede progress in a field</a:t>
            </a:r>
          </a:p>
          <a:p>
            <a:pPr lvl="0"/>
            <a:r>
              <a:rPr lang="en-US" dirty="0"/>
              <a:t>Establish and deserve trust of public</a:t>
            </a:r>
          </a:p>
          <a:p>
            <a:pPr lvl="0"/>
            <a:r>
              <a:rPr lang="en-US" dirty="0"/>
              <a:t>Develop chain of trust </a:t>
            </a:r>
            <a:endParaRPr lang="en-US" dirty="0" smtClean="0"/>
          </a:p>
          <a:p>
            <a:pPr lvl="0"/>
            <a:endParaRPr lang="en-US" dirty="0"/>
          </a:p>
          <a:p>
            <a:pPr marL="0" lvl="0" indent="0">
              <a:buNone/>
            </a:pPr>
            <a:endParaRPr lang="en-US" dirty="0"/>
          </a:p>
          <a:p>
            <a:endParaRPr lang="en-US" dirty="0"/>
          </a:p>
        </p:txBody>
      </p:sp>
    </p:spTree>
    <p:extLst>
      <p:ext uri="{BB962C8B-B14F-4D97-AF65-F5344CB8AC3E}">
        <p14:creationId xmlns:p14="http://schemas.microsoft.com/office/powerpoint/2010/main" val="3202557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V&amp;V:  A Methodology </a:t>
            </a:r>
            <a:r>
              <a:rPr lang="en-US" dirty="0"/>
              <a:t>to help provide credibility for computational science</a:t>
            </a:r>
            <a:r>
              <a:rPr lang="en-US" dirty="0" smtClean="0">
                <a:effectLst/>
              </a:rPr>
              <a:t> </a:t>
            </a:r>
            <a:endParaRPr lang="en-US" dirty="0"/>
          </a:p>
        </p:txBody>
      </p:sp>
      <p:sp>
        <p:nvSpPr>
          <p:cNvPr id="3" name="Content Placeholder 2"/>
          <p:cNvSpPr>
            <a:spLocks noGrp="1"/>
          </p:cNvSpPr>
          <p:nvPr>
            <p:ph idx="1"/>
          </p:nvPr>
        </p:nvSpPr>
        <p:spPr>
          <a:xfrm>
            <a:off x="457200" y="1600200"/>
            <a:ext cx="4320156" cy="4525963"/>
          </a:xfrm>
        </p:spPr>
        <p:txBody>
          <a:bodyPr>
            <a:normAutofit fontScale="70000" lnSpcReduction="20000"/>
          </a:bodyPr>
          <a:lstStyle/>
          <a:p>
            <a:pPr lvl="0"/>
            <a:r>
              <a:rPr lang="en-US" dirty="0"/>
              <a:t>V&amp;V can help convince reviewers that the calculations and claimed results are valid.   Goes towards increasing credibility.</a:t>
            </a:r>
          </a:p>
          <a:p>
            <a:pPr lvl="0"/>
            <a:r>
              <a:rPr lang="en-US" b="1" dirty="0"/>
              <a:t>Verification</a:t>
            </a:r>
            <a:r>
              <a:rPr lang="en-US" dirty="0"/>
              <a:t>:  Provide evidence that the implementation of the mathematical equations.</a:t>
            </a:r>
          </a:p>
          <a:p>
            <a:pPr lvl="0"/>
            <a:r>
              <a:rPr lang="en-US" b="1" dirty="0" smtClean="0"/>
              <a:t>Validation</a:t>
            </a:r>
            <a:r>
              <a:rPr lang="en-US" dirty="0"/>
              <a:t>:  Assessment of the degree to which your model is simulating/computing what you intended.</a:t>
            </a:r>
          </a:p>
          <a:p>
            <a:endParaRPr lang="en-US" dirty="0"/>
          </a:p>
        </p:txBody>
      </p:sp>
      <p:pic>
        <p:nvPicPr>
          <p:cNvPr id="4" name="Picture 3" descr="V&amp;V.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9438" y="1417638"/>
            <a:ext cx="4697362" cy="6078939"/>
          </a:xfrm>
          <a:prstGeom prst="rect">
            <a:avLst/>
          </a:prstGeom>
        </p:spPr>
      </p:pic>
    </p:spTree>
    <p:extLst>
      <p:ext uri="{BB962C8B-B14F-4D97-AF65-F5344CB8AC3E}">
        <p14:creationId xmlns:p14="http://schemas.microsoft.com/office/powerpoint/2010/main" val="2971978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Verification…</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smtClean="0"/>
              <a:t>Verification</a:t>
            </a:r>
            <a:r>
              <a:rPr lang="en-US" dirty="0" smtClean="0"/>
              <a:t>:  Provide evidence that the implementation of the mathematical equations.</a:t>
            </a:r>
          </a:p>
          <a:p>
            <a:pPr lvl="1"/>
            <a:r>
              <a:rPr lang="en-US" dirty="0" smtClean="0"/>
              <a:t>Verification is a prerequisite to reproducibility.</a:t>
            </a:r>
          </a:p>
          <a:p>
            <a:pPr lvl="1"/>
            <a:r>
              <a:rPr lang="en-US" dirty="0" smtClean="0"/>
              <a:t>Any code user should cite or provide independent verification</a:t>
            </a:r>
          </a:p>
          <a:p>
            <a:pPr lvl="1"/>
            <a:r>
              <a:rPr lang="en-US" dirty="0" smtClean="0"/>
              <a:t>Verification is never complete: the level of verification should be commensurate with intended use of the </a:t>
            </a:r>
            <a:r>
              <a:rPr lang="en-US" dirty="0" err="1" smtClean="0"/>
              <a:t>codeRegression</a:t>
            </a:r>
            <a:r>
              <a:rPr lang="en-US" dirty="0" smtClean="0"/>
              <a:t> tests (to test future modification) may be required</a:t>
            </a:r>
          </a:p>
          <a:p>
            <a:pPr lvl="1"/>
            <a:r>
              <a:rPr lang="en-US" dirty="0" smtClean="0"/>
              <a:t>Post tests to verify installation, updates, and patches to ensure that the claims remain valid through software revisions.</a:t>
            </a:r>
          </a:p>
          <a:p>
            <a:pPr lvl="0"/>
            <a:r>
              <a:rPr lang="en-US" dirty="0" smtClean="0"/>
              <a:t>any </a:t>
            </a:r>
            <a:r>
              <a:rPr lang="en-US" dirty="0"/>
              <a:t>person using a piece of software should attempts to verify that code.</a:t>
            </a:r>
          </a:p>
          <a:p>
            <a:pPr lvl="0"/>
            <a:r>
              <a:rPr lang="en-US" dirty="0"/>
              <a:t>Special care is needed when using commercial </a:t>
            </a:r>
            <a:r>
              <a:rPr lang="en-US" dirty="0" smtClean="0"/>
              <a:t>software/insist that commercial software provide verification.</a:t>
            </a:r>
            <a:endParaRPr lang="en-US" dirty="0"/>
          </a:p>
          <a:p>
            <a:endParaRPr lang="en-US" dirty="0"/>
          </a:p>
        </p:txBody>
      </p:sp>
    </p:spTree>
    <p:extLst>
      <p:ext uri="{BB962C8B-B14F-4D97-AF65-F5344CB8AC3E}">
        <p14:creationId xmlns:p14="http://schemas.microsoft.com/office/powerpoint/2010/main" val="203962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Validation/UQ</a:t>
            </a:r>
            <a:endParaRPr lang="en-US" dirty="0"/>
          </a:p>
        </p:txBody>
      </p:sp>
      <p:sp>
        <p:nvSpPr>
          <p:cNvPr id="3" name="Content Placeholder 2"/>
          <p:cNvSpPr>
            <a:spLocks noGrp="1"/>
          </p:cNvSpPr>
          <p:nvPr>
            <p:ph idx="1"/>
          </p:nvPr>
        </p:nvSpPr>
        <p:spPr/>
        <p:txBody>
          <a:bodyPr/>
          <a:lstStyle/>
          <a:p>
            <a:r>
              <a:rPr lang="en-US" dirty="0" smtClean="0"/>
              <a:t>Identify the sources of uncertainties.</a:t>
            </a:r>
            <a:endParaRPr lang="en-US" dirty="0"/>
          </a:p>
        </p:txBody>
      </p:sp>
    </p:spTree>
    <p:extLst>
      <p:ext uri="{BB962C8B-B14F-4D97-AF65-F5344CB8AC3E}">
        <p14:creationId xmlns:p14="http://schemas.microsoft.com/office/powerpoint/2010/main" val="1409716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TotalTime>
  <Words>534</Words>
  <Application>Microsoft Macintosh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Ontology and V&amp;V</vt:lpstr>
      <vt:lpstr>We require to foster credibility in our application of software</vt:lpstr>
      <vt:lpstr>Taxonomy of types of reproducibility What does reproducibility mean, and what are its deisrata</vt:lpstr>
      <vt:lpstr>Hierarchy of levels of reproducibility</vt:lpstr>
      <vt:lpstr>Outcome</vt:lpstr>
      <vt:lpstr>V&amp;V:  A Methodology to help provide credibility for computational science </vt:lpstr>
      <vt:lpstr>Verification…</vt:lpstr>
      <vt:lpstr>Validation/UQ</vt:lpstr>
    </vt:vector>
  </TitlesOfParts>
  <Company>Los Alamos National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Ontology and V&amp;V</dc:title>
  <dc:creator>Nicolas Hengartner</dc:creator>
  <cp:lastModifiedBy>Nicolas Hengartner</cp:lastModifiedBy>
  <cp:revision>9</cp:revision>
  <dcterms:created xsi:type="dcterms:W3CDTF">2012-12-13T21:22:03Z</dcterms:created>
  <dcterms:modified xsi:type="dcterms:W3CDTF">2012-12-13T21:38:04Z</dcterms:modified>
</cp:coreProperties>
</file>