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0" r:id="rId3"/>
    <p:sldId id="258" r:id="rId4"/>
    <p:sldId id="259" r:id="rId5"/>
    <p:sldId id="261" r:id="rId6"/>
    <p:sldId id="262" r:id="rId7"/>
    <p:sldId id="263" r:id="rId8"/>
    <p:sldId id="264" r:id="rId9"/>
    <p:sldId id="257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8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5C1-9FF7-6640-B2EC-386F42578EC2}" type="datetimeFigureOut">
              <a:rPr lang="en-US" smtClean="0"/>
              <a:t>12/12/12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61004-5763-3E4A-B1F3-2100425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5C1-9FF7-6640-B2EC-386F42578EC2}" type="datetimeFigureOut">
              <a:rPr lang="en-US" smtClean="0"/>
              <a:t>12/12/12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61004-5763-3E4A-B1F3-2100425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5C1-9FF7-6640-B2EC-386F42578EC2}" type="datetimeFigureOut">
              <a:rPr lang="en-US" smtClean="0"/>
              <a:t>12/12/12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61004-5763-3E4A-B1F3-2100425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5C1-9FF7-6640-B2EC-386F42578EC2}" type="datetimeFigureOut">
              <a:rPr lang="en-US" smtClean="0"/>
              <a:t>12/12/12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61004-5763-3E4A-B1F3-2100425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5C1-9FF7-6640-B2EC-386F42578EC2}" type="datetimeFigureOut">
              <a:rPr lang="en-US" smtClean="0"/>
              <a:t>12/12/12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61004-5763-3E4A-B1F3-2100425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5C1-9FF7-6640-B2EC-386F42578EC2}" type="datetimeFigureOut">
              <a:rPr lang="en-US" smtClean="0"/>
              <a:t>12/12/12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61004-5763-3E4A-B1F3-2100425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5C1-9FF7-6640-B2EC-386F42578EC2}" type="datetimeFigureOut">
              <a:rPr lang="en-US" smtClean="0"/>
              <a:t>12/12/12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61004-5763-3E4A-B1F3-2100425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5C1-9FF7-6640-B2EC-386F42578EC2}" type="datetimeFigureOut">
              <a:rPr lang="en-US" smtClean="0"/>
              <a:t>12/12/12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61004-5763-3E4A-B1F3-2100425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5C1-9FF7-6640-B2EC-386F42578EC2}" type="datetimeFigureOut">
              <a:rPr lang="en-US" smtClean="0"/>
              <a:t>12/12/12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61004-5763-3E4A-B1F3-2100425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5C1-9FF7-6640-B2EC-386F42578EC2}" type="datetimeFigureOut">
              <a:rPr lang="en-US" smtClean="0"/>
              <a:t>12/12/12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61004-5763-3E4A-B1F3-2100425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435C1-9FF7-6640-B2EC-386F42578EC2}" type="datetimeFigureOut">
              <a:rPr lang="en-US" smtClean="0"/>
              <a:t>12/12/12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61004-5763-3E4A-B1F3-2100425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435C1-9FF7-6640-B2EC-386F42578EC2}" type="datetimeFigureOut">
              <a:rPr lang="en-US" smtClean="0"/>
              <a:t>12/12/12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61004-5763-3E4A-B1F3-2100425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Numerical Reproducibility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Working Group 4</a:t>
            </a:r>
          </a:p>
          <a:p>
            <a:r>
              <a:rPr lang="en-US" dirty="0" smtClean="0"/>
              <a:t>12/12/12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951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 </a:t>
            </a:r>
            <a:br>
              <a:rPr lang="en-US" dirty="0"/>
            </a:br>
            <a:r>
              <a:rPr lang="en-US" sz="3100" dirty="0"/>
              <a:t>“The cause </a:t>
            </a:r>
            <a:r>
              <a:rPr lang="fr-FR" sz="3100" dirty="0"/>
              <a:t>célèbre</a:t>
            </a:r>
            <a:r>
              <a:rPr lang="en-US" sz="3100" dirty="0"/>
              <a:t> for this workshop is that we will develop a system of technical tools, processes, and responsibilities to ensure the scientific integrity of results obtained by scientific computing.” </a:t>
            </a:r>
            <a:br>
              <a:rPr lang="en-US" sz="3100" dirty="0"/>
            </a:br>
            <a:r>
              <a:rPr lang="en-US" sz="3100" dirty="0"/>
              <a:t>-D. Bailey</a:t>
            </a:r>
            <a:br>
              <a:rPr lang="en-US" sz="3100" dirty="0"/>
            </a:b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03600"/>
            <a:ext cx="8229600" cy="2544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What </a:t>
            </a:r>
            <a:r>
              <a:rPr lang="en-US" dirty="0"/>
              <a:t>are we including in the </a:t>
            </a:r>
            <a:r>
              <a:rPr lang="en-US" dirty="0" smtClean="0"/>
              <a:t>definition of numerical </a:t>
            </a:r>
            <a:r>
              <a:rPr lang="en-US" dirty="0" err="1" smtClean="0"/>
              <a:t>reproducibilty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r>
              <a:rPr lang="en-US" dirty="0" smtClean="0"/>
              <a:t>Computation </a:t>
            </a:r>
            <a:r>
              <a:rPr lang="en-US" dirty="0"/>
              <a:t>and Data Analysis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341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we came up with:</a:t>
            </a:r>
            <a:endParaRPr lang="en-US" dirty="0"/>
          </a:p>
        </p:txBody>
      </p:sp>
      <p:pic>
        <p:nvPicPr>
          <p:cNvPr id="4" name="Content Placeholder 3" descr="NR_chalk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36" b="1333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980121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175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Distillation of the above: the scientific process for reproducibility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92300"/>
            <a:ext cx="8229600" cy="4525963"/>
          </a:xfrm>
        </p:spPr>
        <p:txBody>
          <a:bodyPr/>
          <a:lstStyle/>
          <a:p>
            <a:r>
              <a:rPr lang="en-US" dirty="0"/>
              <a:t>Defining reproducibility goals for the </a:t>
            </a:r>
            <a:r>
              <a:rPr lang="en-US" dirty="0" smtClean="0"/>
              <a:t>problem, stating </a:t>
            </a:r>
            <a:r>
              <a:rPr lang="en-US" dirty="0"/>
              <a:t>that </a:t>
            </a:r>
            <a:r>
              <a:rPr lang="en-US" dirty="0" smtClean="0"/>
              <a:t>upfront</a:t>
            </a:r>
          </a:p>
          <a:p>
            <a:r>
              <a:rPr lang="en-US" dirty="0" smtClean="0"/>
              <a:t>The </a:t>
            </a:r>
            <a:r>
              <a:rPr lang="en-US" dirty="0"/>
              <a:t>process to achieve the stated </a:t>
            </a:r>
            <a:r>
              <a:rPr lang="en-US" dirty="0" smtClean="0"/>
              <a:t>goals</a:t>
            </a:r>
          </a:p>
          <a:p>
            <a:r>
              <a:rPr lang="en-US" dirty="0" smtClean="0"/>
              <a:t>Reporting </a:t>
            </a:r>
            <a:r>
              <a:rPr lang="en-US" dirty="0"/>
              <a:t>of the results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714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Defining Reproducibility</a:t>
            </a:r>
            <a:r>
              <a:rPr lang="en-US" b="1" dirty="0"/>
              <a:t>: technical elements/technique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500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standards </a:t>
            </a:r>
            <a:r>
              <a:rPr lang="en-US" dirty="0"/>
              <a:t>(IEEE, BFB)</a:t>
            </a:r>
          </a:p>
          <a:p>
            <a:r>
              <a:rPr lang="en-US" dirty="0"/>
              <a:t>Accuracy (e.g. high precision) Is there a spectrum of accuracy? </a:t>
            </a:r>
          </a:p>
          <a:p>
            <a:r>
              <a:rPr lang="en-US" dirty="0"/>
              <a:t>Portability, optimization, precision </a:t>
            </a:r>
          </a:p>
          <a:p>
            <a:r>
              <a:rPr lang="en-US" dirty="0"/>
              <a:t>Multiple layers</a:t>
            </a:r>
          </a:p>
          <a:p>
            <a:r>
              <a:rPr lang="en-US" dirty="0"/>
              <a:t>Hardware</a:t>
            </a:r>
          </a:p>
          <a:p>
            <a:r>
              <a:rPr lang="en-US" dirty="0" err="1"/>
              <a:t>Toolchain</a:t>
            </a:r>
            <a:endParaRPr lang="en-US" dirty="0"/>
          </a:p>
          <a:p>
            <a:r>
              <a:rPr lang="en-US" dirty="0"/>
              <a:t>Parallel (special issue of runtime)</a:t>
            </a:r>
          </a:p>
          <a:p>
            <a:r>
              <a:rPr lang="en-US" dirty="0"/>
              <a:t>Limits of reproducibility</a:t>
            </a:r>
          </a:p>
          <a:p>
            <a:r>
              <a:rPr lang="en-US" dirty="0"/>
              <a:t>Reporting of good vs. bad results</a:t>
            </a:r>
          </a:p>
          <a:p>
            <a:r>
              <a:rPr lang="en-US" dirty="0"/>
              <a:t>verification</a:t>
            </a:r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344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Standards and Practices A:</a:t>
            </a:r>
            <a:br>
              <a:rPr lang="en-US" b="1" dirty="0" smtClean="0"/>
            </a:br>
            <a:r>
              <a:rPr lang="en-US" b="1" dirty="0" smtClean="0"/>
              <a:t>Hardware and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Provenance</a:t>
            </a:r>
          </a:p>
          <a:p>
            <a:r>
              <a:rPr lang="en-US" dirty="0"/>
              <a:t>Hardware</a:t>
            </a:r>
          </a:p>
          <a:p>
            <a:r>
              <a:rPr lang="en-US" dirty="0"/>
              <a:t>OS</a:t>
            </a:r>
          </a:p>
          <a:p>
            <a:r>
              <a:rPr lang="en-US" dirty="0"/>
              <a:t>Software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306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Standards and Practices </a:t>
            </a:r>
            <a:r>
              <a:rPr lang="en-US" b="1" dirty="0" smtClean="0"/>
              <a:t>B: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>Scientists </a:t>
            </a:r>
            <a:r>
              <a:rPr lang="en-US" b="1" dirty="0"/>
              <a:t>responsibilities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Citation</a:t>
            </a:r>
          </a:p>
          <a:p>
            <a:r>
              <a:rPr lang="en-US" dirty="0"/>
              <a:t>Source, data</a:t>
            </a:r>
          </a:p>
          <a:p>
            <a:r>
              <a:rPr lang="en-US" dirty="0"/>
              <a:t>Support DOI’s for data so scientists can be cited</a:t>
            </a:r>
          </a:p>
          <a:p>
            <a:r>
              <a:rPr lang="en-US" dirty="0"/>
              <a:t>Proprietary</a:t>
            </a:r>
          </a:p>
          <a:p>
            <a:r>
              <a:rPr lang="en-US" dirty="0"/>
              <a:t>Statistics</a:t>
            </a:r>
          </a:p>
          <a:p>
            <a:r>
              <a:rPr lang="en-US" dirty="0"/>
              <a:t>First Review, professional courtesy</a:t>
            </a:r>
          </a:p>
          <a:p>
            <a:r>
              <a:rPr lang="en-US" dirty="0"/>
              <a:t>Openness/access/privacy </a:t>
            </a:r>
          </a:p>
          <a:p>
            <a:r>
              <a:rPr lang="en-US" dirty="0"/>
              <a:t>What about issues of certain data such as census, medical, national security</a:t>
            </a:r>
          </a:p>
          <a:p>
            <a:r>
              <a:rPr lang="en-US" dirty="0"/>
              <a:t>There are issues with the </a:t>
            </a:r>
            <a:r>
              <a:rPr lang="en-US" dirty="0" err="1"/>
              <a:t>anonymization</a:t>
            </a:r>
            <a:r>
              <a:rPr lang="en-US" dirty="0"/>
              <a:t> of data</a:t>
            </a:r>
          </a:p>
          <a:p>
            <a:r>
              <a:rPr lang="en-US" dirty="0"/>
              <a:t>Dubious methods of reporting results</a:t>
            </a:r>
          </a:p>
          <a:p>
            <a:r>
              <a:rPr lang="en-US" dirty="0"/>
              <a:t>These processes will also connect to V&amp;V and UQ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795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Scientific Products: outcome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includes peer review to increase quality </a:t>
            </a:r>
          </a:p>
          <a:p>
            <a:r>
              <a:rPr lang="en-US" dirty="0"/>
              <a:t>Provenance/version control, issues of changing the data after its creation without a trail. </a:t>
            </a:r>
          </a:p>
          <a:p>
            <a:r>
              <a:rPr lang="en-US" dirty="0" smtClean="0"/>
              <a:t>Auditable, Reversible, data </a:t>
            </a:r>
            <a:r>
              <a:rPr lang="en-US" dirty="0"/>
              <a:t>protection </a:t>
            </a:r>
            <a:r>
              <a:rPr lang="en-US" dirty="0" smtClean="0"/>
              <a:t>, attribution</a:t>
            </a:r>
            <a:endParaRPr lang="en-US" dirty="0"/>
          </a:p>
          <a:p>
            <a:r>
              <a:rPr lang="en-US" dirty="0"/>
              <a:t>What is the difference between access and openness (do you have access to </a:t>
            </a:r>
            <a:r>
              <a:rPr lang="en-US" dirty="0" err="1"/>
              <a:t>Matlab</a:t>
            </a:r>
            <a:r>
              <a:rPr lang="en-US" dirty="0"/>
              <a:t> or a supercomputer?)</a:t>
            </a:r>
          </a:p>
          <a:p>
            <a:r>
              <a:rPr lang="en-US" dirty="0"/>
              <a:t>Up/down votes by peers, </a:t>
            </a:r>
            <a:r>
              <a:rPr lang="en-US" dirty="0" err="1"/>
              <a:t>curation</a:t>
            </a:r>
            <a:endParaRPr lang="en-US" dirty="0"/>
          </a:p>
          <a:p>
            <a:r>
              <a:rPr lang="en-US" dirty="0"/>
              <a:t>Anonymous versus public review </a:t>
            </a:r>
          </a:p>
          <a:p>
            <a:r>
              <a:rPr lang="en-US" dirty="0"/>
              <a:t>Persistence (data longevity)</a:t>
            </a:r>
          </a:p>
          <a:p>
            <a:r>
              <a:rPr lang="en-US" dirty="0"/>
              <a:t>What are the requirements, Data, Source </a:t>
            </a:r>
            <a:r>
              <a:rPr lang="en-US" dirty="0" smtClean="0"/>
              <a:t>code</a:t>
            </a:r>
          </a:p>
          <a:p>
            <a:r>
              <a:rPr lang="en-US" dirty="0" smtClean="0"/>
              <a:t>Fingerprints </a:t>
            </a:r>
            <a:r>
              <a:rPr lang="en-US" dirty="0"/>
              <a:t>and watermark, copyright</a:t>
            </a:r>
          </a:p>
          <a:p>
            <a:r>
              <a:rPr lang="en-US" dirty="0"/>
              <a:t>Techniques for research to prevent nefarious copying or stealing of code/data</a:t>
            </a:r>
          </a:p>
          <a:p>
            <a:r>
              <a:rPr lang="en-US" dirty="0"/>
              <a:t>i.e. avoiding plagiarism so that researchers are comfortable sharing their results and methods</a:t>
            </a:r>
          </a:p>
          <a:p>
            <a:r>
              <a:rPr lang="en-US" dirty="0"/>
              <a:t>full disclosure, either in paper </a:t>
            </a:r>
            <a:r>
              <a:rPr lang="en-US"/>
              <a:t>or </a:t>
            </a:r>
            <a:r>
              <a:rPr lang="en-US" smtClean="0"/>
              <a:t>supplementary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982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Aruliah</a:t>
            </a:r>
            <a:r>
              <a:rPr lang="en-US" dirty="0"/>
              <a:t>, Bailey, </a:t>
            </a:r>
            <a:r>
              <a:rPr lang="en-US" dirty="0" err="1"/>
              <a:t>Barba</a:t>
            </a:r>
            <a:r>
              <a:rPr lang="en-US" dirty="0"/>
              <a:t>, </a:t>
            </a:r>
            <a:r>
              <a:rPr lang="en-US" dirty="0" err="1"/>
              <a:t>Brodtkorb</a:t>
            </a:r>
            <a:r>
              <a:rPr lang="en-US" dirty="0"/>
              <a:t>, Clemons, </a:t>
            </a:r>
            <a:r>
              <a:rPr lang="en-US" dirty="0" err="1"/>
              <a:t>DeBardeleben</a:t>
            </a:r>
            <a:r>
              <a:rPr lang="en-US" dirty="0"/>
              <a:t>, </a:t>
            </a:r>
            <a:r>
              <a:rPr lang="en-US" dirty="0" err="1"/>
              <a:t>Dienstfrey</a:t>
            </a:r>
            <a:r>
              <a:rPr lang="en-US" dirty="0"/>
              <a:t>, Evans (scribe), </a:t>
            </a:r>
            <a:r>
              <a:rPr lang="en-US" dirty="0" err="1"/>
              <a:t>Hentgartner</a:t>
            </a:r>
            <a:r>
              <a:rPr lang="en-US" dirty="0"/>
              <a:t>, </a:t>
            </a:r>
            <a:r>
              <a:rPr lang="en-US" dirty="0" err="1"/>
              <a:t>Michalak</a:t>
            </a:r>
            <a:r>
              <a:rPr lang="en-US" dirty="0"/>
              <a:t>, </a:t>
            </a:r>
            <a:r>
              <a:rPr lang="en-US" dirty="0" err="1"/>
              <a:t>Robey</a:t>
            </a:r>
            <a:r>
              <a:rPr lang="en-US" dirty="0"/>
              <a:t> (chair), </a:t>
            </a:r>
            <a:r>
              <a:rPr lang="en-US" dirty="0" err="1" smtClean="0"/>
              <a:t>Rosenquist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809130"/>
      </p:ext>
    </p:extLst>
  </p:cSld>
  <p:clrMapOvr>
    <a:masterClrMapping/>
  </p:clrMapOvr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8</TotalTime>
  <Words>345</Words>
  <Application>Microsoft Macintosh PowerPoint</Application>
  <PresentationFormat>On-screen Show (4:3)</PresentationFormat>
  <Paragraphs>55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Black</vt:lpstr>
      <vt:lpstr>Numerical Reproducibility</vt:lpstr>
      <vt:lpstr>  “The cause célèbre for this workshop is that we will develop a system of technical tools, processes, and responsibilities to ensure the scientific integrity of results obtained by scientific computing.”  -D. Bailey </vt:lpstr>
      <vt:lpstr>Here’s what we came up with:</vt:lpstr>
      <vt:lpstr>Distillation of the above: the scientific process for reproducibility </vt:lpstr>
      <vt:lpstr>Defining Reproducibility: technical elements/technique </vt:lpstr>
      <vt:lpstr>Standards and Practices A: Hardware and Tools</vt:lpstr>
      <vt:lpstr>Standards and Practices B: Scientists responsibilities </vt:lpstr>
      <vt:lpstr>Scientific Products: outcome </vt:lpstr>
      <vt:lpstr>Participants</vt:lpstr>
    </vt:vector>
  </TitlesOfParts>
  <Company>ORNL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Numerical Reproducibilty</dc:title>
  <dc:creator>Evans, Kate J.</dc:creator>
  <cp:lastModifiedBy>Evans, Kate J.</cp:lastModifiedBy>
  <cp:revision>2</cp:revision>
  <dcterms:created xsi:type="dcterms:W3CDTF">2012-12-12T21:20:28Z</dcterms:created>
  <dcterms:modified xsi:type="dcterms:W3CDTF">2012-12-12T21:28:49Z</dcterms:modified>
</cp:coreProperties>
</file>