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0" r:id="rId2"/>
    <p:sldId id="266" r:id="rId3"/>
    <p:sldId id="267" r:id="rId4"/>
    <p:sldId id="268" r:id="rId5"/>
    <p:sldId id="269" r:id="rId6"/>
    <p:sldId id="271" r:id="rId7"/>
    <p:sldId id="273" r:id="rId8"/>
    <p:sldId id="259" r:id="rId9"/>
    <p:sldId id="275" r:id="rId10"/>
    <p:sldId id="276" r:id="rId11"/>
    <p:sldId id="278" r:id="rId12"/>
    <p:sldId id="260" r:id="rId13"/>
    <p:sldId id="279" r:id="rId14"/>
    <p:sldId id="282" r:id="rId15"/>
    <p:sldId id="261" r:id="rId16"/>
    <p:sldId id="262" r:id="rId17"/>
    <p:sldId id="283" r:id="rId18"/>
    <p:sldId id="286" r:id="rId19"/>
    <p:sldId id="285" r:id="rId20"/>
    <p:sldId id="287" r:id="rId21"/>
    <p:sldId id="288" r:id="rId22"/>
    <p:sldId id="289" r:id="rId23"/>
    <p:sldId id="291" r:id="rId24"/>
    <p:sldId id="294" r:id="rId25"/>
    <p:sldId id="295" r:id="rId26"/>
    <p:sldId id="296" r:id="rId27"/>
    <p:sldId id="297" r:id="rId28"/>
    <p:sldId id="293" r:id="rId29"/>
    <p:sldId id="292" r:id="rId30"/>
    <p:sldId id="256" r:id="rId31"/>
    <p:sldId id="264" r:id="rId32"/>
    <p:sldId id="298" r:id="rId33"/>
    <p:sldId id="299" r:id="rId34"/>
    <p:sldId id="257" r:id="rId35"/>
    <p:sldId id="258" r:id="rId36"/>
    <p:sldId id="27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8" autoAdjust="0"/>
  </p:normalViewPr>
  <p:slideViewPr>
    <p:cSldViewPr>
      <p:cViewPr varScale="1">
        <p:scale>
          <a:sx n="96" d="100"/>
          <a:sy n="96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54D1A-58CE-424C-B300-2B0478F07ECF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21ADB-BE13-4BE9-B065-5B45E4A01E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DD20FB-8495-4956-A7A5-BE0B651239E5}" type="datetime1">
              <a:rPr lang="en-US"/>
              <a:pPr/>
              <a:t>10/12/2011</a:t>
            </a:fld>
            <a:endParaRPr lang="en-US"/>
          </a:p>
        </p:txBody>
      </p:sp>
      <p:sp>
        <p:nvSpPr>
          <p:cNvPr id="58372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0EF77A-D7E7-470C-9ED2-217542E728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88D8-512A-4B75-B7B6-498573B3A4A3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CD23-5150-4845-81BC-CE7ED21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4262-F3BF-43F1-AF94-1F0D61C862FC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F554-8230-40F2-9700-CB0C14AFB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0F97-49BE-4F78-90ED-4A27E53C75EF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D5FA-DEA3-42DE-926F-F0A2942C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2CE8-A5D3-41AB-9936-426BD78E8712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BC85-BC38-4D79-80AB-95D8FB107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C376-D85C-4FDA-8666-BF1F361E4E47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79F0-8A35-47A7-AD25-A09D90776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3FD6-77D0-461A-BC7F-EA75DCA27CF8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52B2-EA22-4C5E-8D10-9EC489F5C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229-76A2-4EB8-9DFE-FDC315459827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CD58-EC0D-4BCE-83F6-1DB38237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428A-B339-4B7D-B58C-60DFA05CC25E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5A18-5AD1-496C-A61C-446A5C06A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367A-2567-42D2-B040-57D4A2A0555A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0DBC-E05B-4C8E-BB0B-904A3A2CA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8507-92FF-4BE6-B364-E7FAFDD14FD0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5B28-C648-4C44-B988-B310A5A4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E0C01-3DA7-41F6-8D10-EE525B3CDC8B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E7B4-8280-4823-85CF-53123561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DE94D4-5E20-49F1-B49B-ADD5165721E3}" type="datetimeFigureOut">
              <a:rPr lang="en-US"/>
              <a:pPr>
                <a:defRPr/>
              </a:pPr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328D7A-29B4-4169-B4E7-CA61449F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panoramio.com/user/3307068?with_photo_id=37355606" TargetMode="Externa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/>
              <a:t>What do archeologists know about cities that other people don’t?</a:t>
            </a:r>
          </a:p>
        </p:txBody>
      </p:sp>
      <p:sp>
        <p:nvSpPr>
          <p:cNvPr id="27651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Bronislaw Malinowski</a:t>
            </a:r>
            <a:br>
              <a:rPr lang="en-US"/>
            </a:br>
            <a:r>
              <a:rPr lang="en-US"/>
              <a:t>(1884-1942)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/>
          <a:lstStyle/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Participant / observation as anthropology’s method</a:t>
            </a:r>
          </a:p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Functionalism as anthropology’s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A discipline of the rural:</a:t>
            </a:r>
            <a:br>
              <a:rPr lang="en-US"/>
            </a:br>
            <a:endParaRPr lang="en-US"/>
          </a:p>
        </p:txBody>
      </p:sp>
      <p:sp>
        <p:nvSpPr>
          <p:cNvPr id="3584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Participant / observers sought spaces of “pure” culture</a:t>
            </a:r>
          </a:p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Functionalism required a small, bounded object of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colson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313613" cy="57642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600200" y="61722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Elizabeth Colson in Northern Rhodesia (Zambia), 1950s</a:t>
            </a:r>
          </a:p>
        </p:txBody>
      </p:sp>
      <p:sp>
        <p:nvSpPr>
          <p:cNvPr id="17412" name="Placeholder 102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264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Key moment #1: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Urbanization as detribalization (1920s-1970s)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Kitw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"/>
            <a:ext cx="6599238" cy="4570413"/>
          </a:xfrm>
          <a:prstGeom prst="rect">
            <a:avLst/>
          </a:prstGeom>
          <a:noFill/>
        </p:spPr>
      </p:pic>
      <p:sp>
        <p:nvSpPr>
          <p:cNvPr id="18435" name="Text Box 1027"/>
          <p:cNvSpPr txBox="1">
            <a:spLocks noChangeArrowheads="1"/>
          </p:cNvSpPr>
          <p:nvPr/>
        </p:nvSpPr>
        <p:spPr bwMode="auto">
          <a:xfrm>
            <a:off x="3581400" y="49530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Kitwe, Northern Rhodesia Copperbelt (1955)</a:t>
            </a:r>
          </a:p>
        </p:txBody>
      </p:sp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1447800" y="5943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this the end of culture?  Or the beginning?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914400" y="3657600"/>
            <a:ext cx="70104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“An African townsman is a townsman.  An African miner is a miner.”</a:t>
            </a:r>
          </a:p>
          <a:p>
            <a:pPr>
              <a:spcBef>
                <a:spcPct val="50000"/>
              </a:spcBef>
            </a:pPr>
            <a:r>
              <a:rPr lang="en-US" sz="3200"/>
              <a:t>			- Max Gluckman</a:t>
            </a:r>
            <a:endParaRPr lang="en-US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219200" y="1066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 culture of the city…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2667000" y="2057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…marked by the proliferation of identities.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/>
              <a:t>From tribalism…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subTitle" idx="1"/>
          </p:nvPr>
        </p:nvSpPr>
        <p:spPr>
          <a:xfrm>
            <a:off x="1447800" y="5981700"/>
            <a:ext cx="6400800" cy="1752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to voluntary association</a:t>
            </a:r>
          </a:p>
        </p:txBody>
      </p:sp>
      <p:pic>
        <p:nvPicPr>
          <p:cNvPr id="40964" name="Picture 4" descr="shri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399213" cy="47990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Key moment #2: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Oscar Lewis and the culture of poverty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scar-lewi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2400300" cy="3175000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14400" y="3810000"/>
            <a:ext cx="4495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Oscar Lewis</a:t>
            </a:r>
          </a:p>
          <a:p>
            <a:pPr>
              <a:spcBef>
                <a:spcPct val="50000"/>
              </a:spcBef>
            </a:pPr>
            <a:r>
              <a:rPr lang="en-US"/>
              <a:t>1914-1970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48200" y="54864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Calibri" pitchFamily="84" charset="0"/>
              </a:rPr>
              <a:t>Five Families: Mexican Case Studies in the Culture of Poverty (1959)</a:t>
            </a:r>
            <a:endParaRPr lang="en-US">
              <a:latin typeface="Calibri" pitchFamily="84" charset="0"/>
            </a:endParaRPr>
          </a:p>
        </p:txBody>
      </p:sp>
      <p:pic>
        <p:nvPicPr>
          <p:cNvPr id="43013" name="Picture 5" descr="Five-Families-Lewis-Oscar-9780465097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175000" cy="5081588"/>
          </a:xfrm>
          <a:prstGeom prst="rect">
            <a:avLst/>
          </a:prstGeom>
          <a:noFill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33400" y="5257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What is the culture of poverty?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What do cultural anthropologists know about cities?</a:t>
            </a:r>
          </a:p>
        </p:txBody>
      </p:sp>
      <p:sp>
        <p:nvSpPr>
          <p:cNvPr id="23555" name="Placeholder 10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Poverty is a culture</a:t>
            </a:r>
          </a:p>
          <a:p>
            <a:r>
              <a:rPr lang="en-US"/>
              <a:t>It is a learned set of behaviors, passed down through generations</a:t>
            </a:r>
          </a:p>
          <a:p>
            <a:r>
              <a:rPr lang="en-US"/>
              <a:t>The culture of poverty exists (somewhat) independently of economic and other structural forces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04800" y="5486400"/>
            <a:ext cx="7491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84" charset="0"/>
              </a:rPr>
              <a:t>"The subculture [of the poor] develops mechanisms that tend to perpetuate it,</a:t>
            </a:r>
          </a:p>
          <a:p>
            <a:r>
              <a:rPr lang="en-US">
                <a:latin typeface="Calibri" pitchFamily="84" charset="0"/>
              </a:rPr>
              <a:t> especially because of what happens to the world view, aspirations, </a:t>
            </a:r>
          </a:p>
          <a:p>
            <a:r>
              <a:rPr lang="en-US">
                <a:latin typeface="Calibri" pitchFamily="84" charset="0"/>
              </a:rPr>
              <a:t>and character of the children who grow up in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/>
              <a:t>The culture of poverty legacy…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/>
          <a:lstStyle/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Urban anthropology’s fixation on the poor as a group / object</a:t>
            </a:r>
          </a:p>
          <a:p>
            <a:pPr marL="609600" indent="-609600">
              <a:buFont typeface="Arial" pitchFamily="84" charset="0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609600" indent="-609600">
              <a:buFont typeface="Arial" pitchFamily="84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“Pop” anthropology (for example, the Moynihan Report)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dopefi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3656013" cy="4741863"/>
          </a:xfrm>
          <a:prstGeom prst="rect">
            <a:avLst/>
          </a:prstGeom>
          <a:noFill/>
        </p:spPr>
      </p:pic>
      <p:pic>
        <p:nvPicPr>
          <p:cNvPr id="47109" name="Picture 5" descr="Zaloom pi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33400"/>
            <a:ext cx="3656013" cy="545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Key moment #3: 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Chicago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Chicago School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Beginning in 1920s-1930s</a:t>
            </a:r>
          </a:p>
          <a:p>
            <a:r>
              <a:rPr lang="en-US"/>
              <a:t>Robert E. Park, Louis Wirth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Chicago School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Beginning in 1920s-1930s</a:t>
            </a:r>
          </a:p>
          <a:p>
            <a:r>
              <a:rPr lang="en-US"/>
              <a:t>Robert E. Park, Louis Wirth</a:t>
            </a:r>
          </a:p>
          <a:p>
            <a:endParaRPr lang="en-US"/>
          </a:p>
          <a:p>
            <a:r>
              <a:rPr lang="en-US"/>
              <a:t>Cities experience a natural evolution through developmental stages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Chicago School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Beginning in 1920s-1930s</a:t>
            </a:r>
          </a:p>
          <a:p>
            <a:r>
              <a:rPr lang="en-US"/>
              <a:t>Robert E. Park, Louis Wirth</a:t>
            </a:r>
          </a:p>
          <a:p>
            <a:endParaRPr lang="en-US"/>
          </a:p>
          <a:p>
            <a:r>
              <a:rPr lang="en-US"/>
              <a:t>Cities experience a natural evolution through developmental stages</a:t>
            </a:r>
          </a:p>
          <a:p>
            <a:r>
              <a:rPr lang="en-US"/>
              <a:t>Cities have internal “eco-systems” - slums, commercial centers, wealthy residential neighborhoods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Chicago School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Beginning in 1920s-1930s</a:t>
            </a:r>
          </a:p>
          <a:p>
            <a:pPr>
              <a:lnSpc>
                <a:spcPct val="90000"/>
              </a:lnSpc>
            </a:pPr>
            <a:r>
              <a:rPr lang="en-US"/>
              <a:t>Robert E. Park, Louis Wirth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Cities experience a natural evolution through developmental stages</a:t>
            </a:r>
          </a:p>
          <a:p>
            <a:pPr>
              <a:lnSpc>
                <a:spcPct val="90000"/>
              </a:lnSpc>
            </a:pPr>
            <a:r>
              <a:rPr lang="en-US"/>
              <a:t>Cities have internal “eco-systems” - slums, commercial centers, wealthy residential neighborhoods</a:t>
            </a:r>
          </a:p>
          <a:p>
            <a:pPr>
              <a:lnSpc>
                <a:spcPct val="90000"/>
              </a:lnSpc>
            </a:pPr>
            <a:r>
              <a:rPr lang="en-US"/>
              <a:t>The city eco-system determines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The anthropological response…</a:t>
            </a:r>
          </a:p>
        </p:txBody>
      </p:sp>
      <p:sp>
        <p:nvSpPr>
          <p:cNvPr id="51203" name="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 descr="street-mime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656013" cy="5468938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800600" y="4038600"/>
            <a:ext cx="37338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city is a stage and we play multiple roles within it.</a:t>
            </a:r>
          </a:p>
          <a:p>
            <a:pPr>
              <a:spcBef>
                <a:spcPct val="50000"/>
              </a:spcBef>
            </a:pPr>
            <a:r>
              <a:rPr lang="en-US" sz="3200"/>
              <a:t>(Erving Goffman)</a:t>
            </a:r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181600"/>
            <a:ext cx="83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Photo by Dan Heller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Michel De Certeau</a:t>
            </a:r>
          </a:p>
        </p:txBody>
      </p:sp>
      <p:pic>
        <p:nvPicPr>
          <p:cNvPr id="50180" name="Picture 4" descr="de-certe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656013" cy="4013200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572000" y="3352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Practice Theory</a:t>
            </a:r>
          </a:p>
        </p:txBody>
      </p:sp>
      <p:sp>
        <p:nvSpPr>
          <p:cNvPr id="50183" name="Text Box 7"/>
          <p:cNvSpPr txBox="1">
            <a:spLocks noGrp="1" noChangeArrowheads="1"/>
          </p:cNvSpPr>
          <p:nvPr>
            <p:ph type="body" idx="1"/>
          </p:nvPr>
        </p:nvSpPr>
        <p:spPr>
          <a:xfrm>
            <a:off x="4724400" y="2332038"/>
            <a:ext cx="2514600" cy="4525962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3600">
                <a:latin typeface="Arial" pitchFamily="84" charset="0"/>
              </a:rPr>
              <a:t>1925-1986</a:t>
            </a:r>
            <a:endParaRPr lang="en-US" sz="1800">
              <a:latin typeface="Arial" pitchFamily="84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953000" y="41910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(structure vs. agency)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What do cultural anthropologists know about cities?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Very little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3315" name="Picture 3" descr="O-pad.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34000" y="48768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alibri" pitchFamily="84" charset="0"/>
              </a:rPr>
              <a:t>Jan-Dirk van der Burg </a:t>
            </a:r>
            <a:r>
              <a:rPr lang="en-US" sz="1200" i="1">
                <a:latin typeface="Calibri" pitchFamily="84" charset="0"/>
              </a:rPr>
              <a:t>Olifantenpaadjes /</a:t>
            </a:r>
            <a:r>
              <a:rPr lang="en-US" sz="1200">
                <a:latin typeface="Calibri" pitchFamily="84" charset="0"/>
              </a:rPr>
              <a:t>[desire lines]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1028" descr="panopt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743200" cy="3798888"/>
          </a:xfrm>
          <a:prstGeom prst="rect">
            <a:avLst/>
          </a:prstGeom>
          <a:noFill/>
        </p:spPr>
      </p:pic>
      <p:pic>
        <p:nvPicPr>
          <p:cNvPr id="21509" name="Picture 1029" descr="real-panopt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4195763" cy="354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yc_4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399213" cy="4265613"/>
          </a:xfrm>
          <a:prstGeom prst="rect">
            <a:avLst/>
          </a:prstGeom>
          <a:noFill/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5410200"/>
            <a:ext cx="434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Photo by Cameron Davidson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ein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4013"/>
            <a:ext cx="4876800" cy="6148387"/>
          </a:xfrm>
          <a:prstGeom prst="rect">
            <a:avLst/>
          </a:prstGeom>
          <a:noFill/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Photo by Andreas Feinenger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Oxford-St-EDI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3657600" cy="546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5791200"/>
            <a:ext cx="13716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  <a:cs typeface="+mn-cs"/>
              </a:rPr>
              <a:t>Photo by Laura Bain</a:t>
            </a:r>
          </a:p>
        </p:txBody>
      </p:sp>
      <p:pic>
        <p:nvPicPr>
          <p:cNvPr id="14339" name="Picture 5" descr="Oxford 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36576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43800" y="2895600"/>
            <a:ext cx="14478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  <a:cs typeface="+mn-cs"/>
              </a:rPr>
              <a:t>Photo by </a:t>
            </a:r>
            <a:r>
              <a:rPr lang="en-US" sz="1050" dirty="0">
                <a:latin typeface="+mn-lt"/>
                <a:ea typeface="+mn-ea"/>
                <a:cs typeface="+mn-cs"/>
                <a:hlinkClick r:id="rId5"/>
              </a:rPr>
              <a:t>baloo2303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14341" name="Picture 7" descr="observers worri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352800"/>
            <a:ext cx="30480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91400" y="5791200"/>
            <a:ext cx="13716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  <a:cs typeface="+mn-cs"/>
              </a:rPr>
              <a:t>Photo by “Tim”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62000" y="6096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>
                <a:latin typeface="Calibri" pitchFamily="84" charset="0"/>
              </a:rPr>
              <a:t>Oxford Street, Accra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MTN 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33800"/>
            <a:ext cx="3810000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2" name="Picture 2" descr="handpainted sig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5486400" cy="30861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657600"/>
            <a:ext cx="38100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  <a:cs typeface="+mn-cs"/>
              </a:rPr>
              <a:t>Photo  AllAfrica.com, outside </a:t>
            </a:r>
            <a:r>
              <a:rPr lang="en-US" sz="1050" dirty="0" err="1">
                <a:latin typeface="+mn-lt"/>
                <a:ea typeface="+mn-ea"/>
                <a:cs typeface="+mn-cs"/>
              </a:rPr>
              <a:t>Arusha</a:t>
            </a:r>
            <a:r>
              <a:rPr lang="en-US" sz="1050" dirty="0">
                <a:latin typeface="+mn-lt"/>
                <a:ea typeface="+mn-ea"/>
                <a:cs typeface="+mn-cs"/>
              </a:rPr>
              <a:t>, Tanzania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6019800"/>
            <a:ext cx="33528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ea typeface="+mn-ea"/>
                <a:cs typeface="+mn-cs"/>
              </a:rPr>
              <a:t>Photo Accradailyphoto.com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What do cultural anthropologists </a:t>
            </a:r>
            <a:r>
              <a:rPr lang="en-US" i="1"/>
              <a:t>want</a:t>
            </a:r>
            <a:r>
              <a:rPr lang="en-US"/>
              <a:t> to know about cities?</a:t>
            </a:r>
          </a:p>
        </p:txBody>
      </p:sp>
      <p:sp>
        <p:nvSpPr>
          <p:cNvPr id="25603" name="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What do cultural anthropologists </a:t>
            </a:r>
            <a:r>
              <a:rPr lang="en-US" i="1"/>
              <a:t>want</a:t>
            </a:r>
            <a:r>
              <a:rPr lang="en-US"/>
              <a:t> to know about cities?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Everything everyone else already knows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7772400" cy="1143000"/>
          </a:xfrm>
        </p:spPr>
        <p:txBody>
          <a:bodyPr/>
          <a:lstStyle/>
          <a:p>
            <a:r>
              <a:rPr lang="en-US"/>
              <a:t>2 themes for the day: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1. Key issues in urban anthropology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2. De Certeau and the practice of the city</a:t>
            </a:r>
          </a:p>
        </p:txBody>
      </p:sp>
      <p:sp>
        <p:nvSpPr>
          <p:cNvPr id="28675" name="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Cities have always been a problem for cultural anthropology.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>
              <a:solidFill>
                <a:schemeClr val="tx1"/>
              </a:solidFill>
            </a:endParaRPr>
          </a:p>
          <a:p>
            <a:r>
              <a:rPr lang="en-US" i="1">
                <a:solidFill>
                  <a:schemeClr val="tx1"/>
                </a:solidFill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wmalinowski_triobriand_isles_1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313613" cy="42513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1447800" y="5562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It’s his fault…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Bronislaw Malinowski</a:t>
            </a:r>
            <a:br>
              <a:rPr lang="en-US"/>
            </a:br>
            <a:r>
              <a:rPr lang="en-US"/>
              <a:t>(1884-1942)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chemeClr val="tx1"/>
                </a:solidFill>
              </a:rPr>
              <a:t>The twin legacies of Malinowski…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29000" y="5105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(What are they?)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534</Words>
  <Application>Microsoft Office PowerPoint</Application>
  <PresentationFormat>On-screen Show (4:3)</PresentationFormat>
  <Paragraphs>88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What do archeologists know about cities that other people don’t?</vt:lpstr>
      <vt:lpstr>What do cultural anthropologists know about cities?</vt:lpstr>
      <vt:lpstr>What do cultural anthropologists know about cities?</vt:lpstr>
      <vt:lpstr>What do cultural anthropologists want to know about cities?</vt:lpstr>
      <vt:lpstr>What do cultural anthropologists want to know about cities?</vt:lpstr>
      <vt:lpstr>2 themes for the day:  1. Key issues in urban anthropology  2. De Certeau and the practice of the city</vt:lpstr>
      <vt:lpstr>Cities have always been a problem for cultural anthropology.</vt:lpstr>
      <vt:lpstr>Slide 8</vt:lpstr>
      <vt:lpstr>Bronislaw Malinowski (1884-1942)</vt:lpstr>
      <vt:lpstr>Bronislaw Malinowski (1884-1942)</vt:lpstr>
      <vt:lpstr>A discipline of the rural: </vt:lpstr>
      <vt:lpstr>Slide 12</vt:lpstr>
      <vt:lpstr>Slide 13</vt:lpstr>
      <vt:lpstr>Key moment #1:</vt:lpstr>
      <vt:lpstr>Slide 15</vt:lpstr>
      <vt:lpstr>Slide 16</vt:lpstr>
      <vt:lpstr>From tribalism…</vt:lpstr>
      <vt:lpstr>Key moment #2:</vt:lpstr>
      <vt:lpstr>Slide 19</vt:lpstr>
      <vt:lpstr>Slide 20</vt:lpstr>
      <vt:lpstr>The culture of poverty legacy…</vt:lpstr>
      <vt:lpstr>Slide 22</vt:lpstr>
      <vt:lpstr>Key moment #3: </vt:lpstr>
      <vt:lpstr>The Chicago School</vt:lpstr>
      <vt:lpstr>The Chicago School</vt:lpstr>
      <vt:lpstr>The Chicago School</vt:lpstr>
      <vt:lpstr>The Chicago School</vt:lpstr>
      <vt:lpstr>The anthropological response…</vt:lpstr>
      <vt:lpstr>Michel De Certeau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djh13</dc:creator>
  <cp:lastModifiedBy>djh13</cp:lastModifiedBy>
  <cp:revision>24</cp:revision>
  <dcterms:created xsi:type="dcterms:W3CDTF">2011-10-11T21:24:15Z</dcterms:created>
  <dcterms:modified xsi:type="dcterms:W3CDTF">2011-10-12T20:15:10Z</dcterms:modified>
</cp:coreProperties>
</file>