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67" r:id="rId3"/>
    <p:sldId id="269" r:id="rId4"/>
    <p:sldId id="268" r:id="rId5"/>
    <p:sldId id="272" r:id="rId6"/>
    <p:sldId id="261" r:id="rId7"/>
    <p:sldId id="263" r:id="rId8"/>
    <p:sldId id="260" r:id="rId9"/>
    <p:sldId id="259" r:id="rId10"/>
    <p:sldId id="258" r:id="rId11"/>
    <p:sldId id="256" r:id="rId12"/>
    <p:sldId id="257" r:id="rId13"/>
    <p:sldId id="262" r:id="rId14"/>
    <p:sldId id="271" r:id="rId15"/>
    <p:sldId id="278" r:id="rId16"/>
    <p:sldId id="265" r:id="rId17"/>
    <p:sldId id="273" r:id="rId18"/>
    <p:sldId id="274" r:id="rId19"/>
    <p:sldId id="266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9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4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8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8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4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1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2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67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5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3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74B88-6023-3A41-A7F0-93AF4D385C8B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3587-9F73-5649-8E11-71FC7AFE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4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What do archaeologists know about cities that other scholars don’t?</a:t>
            </a:r>
          </a:p>
        </p:txBody>
      </p:sp>
    </p:spTree>
    <p:extLst>
      <p:ext uri="{BB962C8B-B14F-4D97-AF65-F5344CB8AC3E}">
        <p14:creationId xmlns:p14="http://schemas.microsoft.com/office/powerpoint/2010/main" val="256209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72" b="8572"/>
          <a:stretch>
            <a:fillRect/>
          </a:stretch>
        </p:blipFill>
        <p:spPr>
          <a:xfrm>
            <a:off x="130446" y="1092105"/>
            <a:ext cx="8908966" cy="4899588"/>
          </a:xfrm>
        </p:spPr>
      </p:pic>
    </p:spTree>
    <p:extLst>
      <p:ext uri="{BB962C8B-B14F-4D97-AF65-F5344CB8AC3E}">
        <p14:creationId xmlns:p14="http://schemas.microsoft.com/office/powerpoint/2010/main" val="99397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35000"/>
            <a:ext cx="7620000" cy="557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7506" y="6211669"/>
            <a:ext cx="447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Çatalhöyük</a:t>
            </a:r>
            <a:r>
              <a:rPr lang="en-US" dirty="0" smtClean="0"/>
              <a:t>, Turkey</a:t>
            </a:r>
          </a:p>
          <a:p>
            <a:pPr algn="ctr"/>
            <a:r>
              <a:rPr lang="en-US" dirty="0" smtClean="0"/>
              <a:t>9,000 BP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8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7504" r="-67504"/>
          <a:stretch>
            <a:fillRect/>
          </a:stretch>
        </p:blipFill>
        <p:spPr>
          <a:xfrm>
            <a:off x="-715654" y="314811"/>
            <a:ext cx="11139258" cy="6126163"/>
          </a:xfrm>
        </p:spPr>
      </p:pic>
      <p:sp>
        <p:nvSpPr>
          <p:cNvPr id="5" name="TextBox 4"/>
          <p:cNvSpPr txBox="1"/>
          <p:nvPr/>
        </p:nvSpPr>
        <p:spPr>
          <a:xfrm>
            <a:off x="3560447" y="6488668"/>
            <a:ext cx="1706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“goddess cult”?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95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7662" y="5687217"/>
            <a:ext cx="365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Ur, Iraq 5,000 BP (temple c. 4000 BP)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457200" y="66886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69663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early 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Indus Valley-5300 BP</a:t>
            </a:r>
          </a:p>
          <a:p>
            <a:r>
              <a:rPr lang="en-US" dirty="0" smtClean="0"/>
              <a:t>China-5000 BP</a:t>
            </a:r>
          </a:p>
          <a:p>
            <a:r>
              <a:rPr lang="en-US" dirty="0" smtClean="0"/>
              <a:t>Egypt-4800 BP</a:t>
            </a:r>
          </a:p>
          <a:p>
            <a:r>
              <a:rPr lang="en-US" dirty="0" smtClean="0"/>
              <a:t>Peru-4600 BP</a:t>
            </a:r>
          </a:p>
          <a:p>
            <a:r>
              <a:rPr lang="en-US" dirty="0" smtClean="0"/>
              <a:t>Mesoamerica-4000 BP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8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Primal causes?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Farming</a:t>
            </a:r>
          </a:p>
          <a:p>
            <a:r>
              <a:rPr lang="en-US" dirty="0" smtClean="0"/>
              <a:t>Large groups (religion, war, etc.)</a:t>
            </a:r>
          </a:p>
          <a:p>
            <a:r>
              <a:rPr lang="en-US" dirty="0" smtClean="0"/>
              <a:t>Rural depopulation</a:t>
            </a:r>
          </a:p>
          <a:p>
            <a:r>
              <a:rPr lang="en-US" dirty="0" smtClean="0"/>
              <a:t>Trade</a:t>
            </a:r>
          </a:p>
          <a:p>
            <a:r>
              <a:rPr lang="en-US" dirty="0" smtClean="0"/>
              <a:t>Powerful rulers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7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Monica Smith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006" r="-400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7027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Smith’s claims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Ancient and modern cities are similar</a:t>
            </a:r>
          </a:p>
          <a:p>
            <a:r>
              <a:rPr lang="en-US" dirty="0" smtClean="0"/>
              <a:t>Cities can exist without states</a:t>
            </a:r>
          </a:p>
          <a:p>
            <a:r>
              <a:rPr lang="en-US" dirty="0" smtClean="0"/>
              <a:t>Cities are “socially constructed” from the bottom up (neighborhoods)</a:t>
            </a:r>
          </a:p>
          <a:p>
            <a:r>
              <a:rPr lang="en-US" dirty="0" smtClean="0"/>
              <a:t>There is no one “cause” of cities, but many possible push-pull factors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55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279"/>
          </a:xfrm>
        </p:spPr>
        <p:txBody>
          <a:bodyPr>
            <a:noAutofit/>
          </a:bodyPr>
          <a:lstStyle/>
          <a:p>
            <a:r>
              <a:rPr lang="en-US" sz="3200" dirty="0" smtClean="0"/>
              <a:t>Ancient and modern city similarities (Smith)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8918"/>
            <a:ext cx="8229600" cy="540808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900" dirty="0" smtClean="0"/>
              <a:t>1. no </a:t>
            </a:r>
            <a:r>
              <a:rPr lang="en-US" sz="4900" dirty="0"/>
              <a:t>real boundary between </a:t>
            </a:r>
            <a:r>
              <a:rPr lang="en-US" sz="4900" dirty="0" smtClean="0"/>
              <a:t>‘</a:t>
            </a:r>
            <a:r>
              <a:rPr lang="en-US" sz="4900" dirty="0"/>
              <a:t>‘urban edge’’ and </a:t>
            </a:r>
            <a:r>
              <a:rPr lang="en-US" sz="4900" dirty="0" smtClean="0"/>
              <a:t>hinterland</a:t>
            </a:r>
          </a:p>
          <a:p>
            <a:pPr marL="0" indent="0">
              <a:buNone/>
            </a:pPr>
            <a:endParaRPr lang="en-US" sz="4900" dirty="0" smtClean="0"/>
          </a:p>
          <a:p>
            <a:pPr marL="0" indent="0">
              <a:buNone/>
            </a:pPr>
            <a:r>
              <a:rPr lang="en-US" sz="4900" dirty="0" smtClean="0"/>
              <a:t>2. exotic </a:t>
            </a:r>
            <a:r>
              <a:rPr lang="en-US" sz="4900" dirty="0"/>
              <a:t>goods </a:t>
            </a:r>
            <a:r>
              <a:rPr lang="en-US" sz="4900" dirty="0" smtClean="0"/>
              <a:t>from hinterlands are social markers</a:t>
            </a:r>
            <a:endParaRPr lang="en-US" sz="4900" dirty="0"/>
          </a:p>
          <a:p>
            <a:pPr marL="0" indent="0">
              <a:buNone/>
            </a:pPr>
            <a:endParaRPr lang="en-US" sz="4900" dirty="0"/>
          </a:p>
          <a:p>
            <a:pPr marL="0" indent="0">
              <a:buNone/>
            </a:pPr>
            <a:r>
              <a:rPr lang="en-US" sz="4900" dirty="0" smtClean="0"/>
              <a:t>3. city </a:t>
            </a:r>
            <a:r>
              <a:rPr lang="en-US" sz="4900" dirty="0"/>
              <a:t>life </a:t>
            </a:r>
            <a:r>
              <a:rPr lang="en-US" sz="4900" dirty="0" smtClean="0"/>
              <a:t>attractive </a:t>
            </a:r>
            <a:r>
              <a:rPr lang="en-US" sz="4900" dirty="0"/>
              <a:t>to </a:t>
            </a:r>
            <a:r>
              <a:rPr lang="en-US" sz="4900" dirty="0" smtClean="0"/>
              <a:t>people in the hinterland</a:t>
            </a:r>
          </a:p>
          <a:p>
            <a:pPr marL="0" indent="0">
              <a:buNone/>
            </a:pPr>
            <a:endParaRPr lang="en-US" sz="4900" dirty="0" smtClean="0"/>
          </a:p>
          <a:p>
            <a:pPr marL="0" indent="0">
              <a:buNone/>
            </a:pPr>
            <a:r>
              <a:rPr lang="en-US" sz="4900" dirty="0" smtClean="0"/>
              <a:t>4. broad </a:t>
            </a:r>
            <a:r>
              <a:rPr lang="en-US" sz="4900" dirty="0"/>
              <a:t>avenues </a:t>
            </a:r>
            <a:r>
              <a:rPr lang="en-US" sz="4900" dirty="0" smtClean="0"/>
              <a:t>and plazas</a:t>
            </a:r>
            <a:r>
              <a:rPr lang="en-US" sz="4900" dirty="0"/>
              <a:t>, architecture that is symbolic of the urban order, and </a:t>
            </a:r>
            <a:r>
              <a:rPr lang="en-US" sz="4900" dirty="0" smtClean="0"/>
              <a:t>neighborhoods that </a:t>
            </a:r>
            <a:r>
              <a:rPr lang="en-US" sz="4900" dirty="0"/>
              <a:t>form around occupational </a:t>
            </a:r>
            <a:r>
              <a:rPr lang="en-US" sz="4900" dirty="0" smtClean="0"/>
              <a:t>specializations</a:t>
            </a:r>
          </a:p>
          <a:p>
            <a:pPr marL="0" indent="0">
              <a:buNone/>
            </a:pPr>
            <a:endParaRPr lang="en-US" sz="4900" dirty="0" smtClean="0"/>
          </a:p>
          <a:p>
            <a:pPr marL="0" indent="0">
              <a:buNone/>
            </a:pPr>
            <a:r>
              <a:rPr lang="en-US" sz="4900" dirty="0" smtClean="0"/>
              <a:t>5. Information exchange is increased, which leads </a:t>
            </a:r>
            <a:r>
              <a:rPr lang="en-US" sz="4900" dirty="0"/>
              <a:t>to </a:t>
            </a:r>
            <a:r>
              <a:rPr lang="en-US" sz="4900" dirty="0" smtClean="0"/>
              <a:t>innovations</a:t>
            </a:r>
            <a:endParaRPr lang="en-US" sz="4900" dirty="0"/>
          </a:p>
          <a:p>
            <a:pPr marL="0" indent="0">
              <a:buNone/>
            </a:pPr>
            <a:endParaRPr lang="en-US" sz="4900" dirty="0" smtClean="0"/>
          </a:p>
          <a:p>
            <a:pPr marL="0" indent="0">
              <a:buNone/>
            </a:pPr>
            <a:r>
              <a:rPr lang="en-US" sz="4900" dirty="0" smtClean="0"/>
              <a:t>6</a:t>
            </a:r>
            <a:r>
              <a:rPr lang="en-US" sz="4900" dirty="0"/>
              <a:t>. </a:t>
            </a:r>
            <a:r>
              <a:rPr lang="en-US" sz="4900" dirty="0" smtClean="0"/>
              <a:t>“</a:t>
            </a:r>
            <a:r>
              <a:rPr lang="en-US" sz="4900" dirty="0" err="1" smtClean="0"/>
              <a:t>consensuality</a:t>
            </a:r>
            <a:r>
              <a:rPr lang="en-US" sz="4900" dirty="0" smtClean="0"/>
              <a:t>” as inhabitants </a:t>
            </a:r>
            <a:r>
              <a:rPr lang="en-US" sz="4900" dirty="0"/>
              <a:t>find they are </a:t>
            </a:r>
            <a:r>
              <a:rPr lang="en-US" sz="4900" dirty="0" smtClean="0"/>
              <a:t>better off </a:t>
            </a:r>
            <a:r>
              <a:rPr lang="en-US" sz="4900" dirty="0"/>
              <a:t>when they exchange </a:t>
            </a:r>
            <a:r>
              <a:rPr lang="en-US" sz="4900" dirty="0" smtClean="0"/>
              <a:t>goods</a:t>
            </a:r>
            <a:endParaRPr lang="en-US" sz="4900" dirty="0"/>
          </a:p>
          <a:p>
            <a:pPr marL="0" indent="0">
              <a:buNone/>
            </a:pPr>
            <a:endParaRPr lang="en-US" sz="4900" dirty="0" smtClean="0"/>
          </a:p>
          <a:p>
            <a:pPr marL="0" indent="0">
              <a:buNone/>
            </a:pPr>
            <a:r>
              <a:rPr lang="en-US" sz="4900" dirty="0" smtClean="0"/>
              <a:t>7</a:t>
            </a:r>
            <a:r>
              <a:rPr lang="en-US" sz="4900" dirty="0"/>
              <a:t>. new identities are open to people </a:t>
            </a:r>
            <a:r>
              <a:rPr lang="en-US" sz="4900" dirty="0" smtClean="0"/>
              <a:t>in cities vs. hinterlands</a:t>
            </a:r>
            <a:endParaRPr lang="en-US" sz="4900" dirty="0"/>
          </a:p>
          <a:p>
            <a:pPr marL="0" indent="0">
              <a:buNone/>
            </a:pPr>
            <a:endParaRPr lang="en-US" sz="4900" dirty="0" smtClean="0"/>
          </a:p>
          <a:p>
            <a:pPr marL="0" indent="0">
              <a:buNone/>
            </a:pPr>
            <a:r>
              <a:rPr lang="en-US" sz="4900" dirty="0" smtClean="0"/>
              <a:t>8</a:t>
            </a:r>
            <a:r>
              <a:rPr lang="en-US" sz="4900" dirty="0"/>
              <a:t>. the countryside is restructured in response to urban needs and </a:t>
            </a:r>
            <a:r>
              <a:rPr lang="en-US" sz="4900" dirty="0" smtClean="0"/>
              <a:t>demands</a:t>
            </a:r>
            <a:endParaRPr lang="en-US" sz="49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8417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</a:t>
            </a:r>
            <a:r>
              <a:rPr lang="en-US" dirty="0" err="1" smtClean="0"/>
              <a:t>Miksic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5833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V. Gordon Childe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88954" r="-889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38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Orthogenetic </a:t>
            </a:r>
            <a:r>
              <a:rPr lang="en-US" sz="3200" dirty="0" err="1" smtClean="0"/>
              <a:t>vs</a:t>
            </a:r>
            <a:r>
              <a:rPr lang="en-US" sz="3200" dirty="0" smtClean="0"/>
              <a:t> heterogenetic cities  (</a:t>
            </a:r>
            <a:r>
              <a:rPr lang="en-US" sz="3200" dirty="0" err="1" smtClean="0"/>
              <a:t>Miksic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157933"/>
              </p:ext>
            </p:extLst>
          </p:nvPr>
        </p:nvGraphicFramePr>
        <p:xfrm>
          <a:off x="1227664" y="1555747"/>
          <a:ext cx="6889752" cy="4953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4876"/>
                <a:gridCol w="3444876"/>
              </a:tblGrid>
              <a:tr h="45027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orthogenetic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heterogenetic</a:t>
                      </a:r>
                      <a:endParaRPr lang="en-US" b="1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r>
                        <a:rPr lang="en-US" dirty="0" smtClean="0"/>
                        <a:t>stability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change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r>
                        <a:rPr lang="en-US" dirty="0" smtClean="0"/>
                        <a:t>ritual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entrepreneurship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r>
                        <a:rPr lang="en-US" dirty="0" smtClean="0"/>
                        <a:t>military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trade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r>
                        <a:rPr lang="en-US" dirty="0" smtClean="0"/>
                        <a:t>inland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port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r>
                        <a:rPr lang="en-US" dirty="0" smtClean="0"/>
                        <a:t>monumental</a:t>
                      </a:r>
                      <a:r>
                        <a:rPr lang="en-US" baseline="0" dirty="0" smtClean="0"/>
                        <a:t> architecture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dense populations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r>
                        <a:rPr lang="en-US" dirty="0" smtClean="0"/>
                        <a:t>centers of </a:t>
                      </a:r>
                      <a:r>
                        <a:rPr lang="en-US" dirty="0" err="1" smtClean="0"/>
                        <a:t>ecozones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borders of </a:t>
                      </a:r>
                      <a:r>
                        <a:rPr lang="en-US" dirty="0" err="1" smtClean="0"/>
                        <a:t>ecozones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r>
                        <a:rPr lang="en-US" dirty="0" smtClean="0"/>
                        <a:t>production outside</a:t>
                      </a:r>
                      <a:r>
                        <a:rPr lang="en-US" baseline="0" dirty="0" smtClean="0"/>
                        <a:t> 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production</a:t>
                      </a:r>
                      <a:r>
                        <a:rPr lang="en-US" baseline="0" dirty="0" smtClean="0"/>
                        <a:t> inside city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r>
                        <a:rPr lang="en-US" dirty="0" smtClean="0"/>
                        <a:t>exotic goods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money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r>
                        <a:rPr lang="en-US" dirty="0" smtClean="0"/>
                        <a:t>Angkor,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Oc-Eo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Kota </a:t>
                      </a:r>
                      <a:r>
                        <a:rPr lang="en-US" dirty="0" err="1" smtClean="0"/>
                        <a:t>Cina</a:t>
                      </a:r>
                      <a:r>
                        <a:rPr lang="en-US" dirty="0" smtClean="0"/>
                        <a:t>, Singapore, </a:t>
                      </a:r>
                      <a:r>
                        <a:rPr lang="en-US" dirty="0" err="1" smtClean="0"/>
                        <a:t>Trowulan</a:t>
                      </a:r>
                      <a:endParaRPr lang="en-US" dirty="0"/>
                    </a:p>
                  </a:txBody>
                  <a:tcPr/>
                </a:tc>
              </a:tr>
              <a:tr h="450273">
                <a:tc>
                  <a:txBody>
                    <a:bodyPr/>
                    <a:lstStyle/>
                    <a:p>
                      <a:r>
                        <a:rPr lang="en-US" dirty="0" smtClean="0"/>
                        <a:t>visible archaeologically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hard to see archeologically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739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Childe’s</a:t>
            </a:r>
            <a:r>
              <a:rPr lang="en-US" dirty="0" smtClean="0"/>
              <a:t> stages of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Savagery</a:t>
            </a:r>
            <a:r>
              <a:rPr lang="en-US" dirty="0" smtClean="0"/>
              <a:t> (hunter/gatherer/forager)</a:t>
            </a:r>
          </a:p>
          <a:p>
            <a:r>
              <a:rPr lang="en-US" i="1" dirty="0" smtClean="0"/>
              <a:t>Barbarism</a:t>
            </a:r>
            <a:r>
              <a:rPr lang="en-US" dirty="0" smtClean="0"/>
              <a:t> (Neolithic revolution, farmer/pastoralist)</a:t>
            </a:r>
          </a:p>
          <a:p>
            <a:r>
              <a:rPr lang="en-US" i="1" dirty="0" smtClean="0"/>
              <a:t>Civilization</a:t>
            </a:r>
            <a:r>
              <a:rPr lang="en-US" dirty="0" smtClean="0"/>
              <a:t> (Urban revolution, complex specialized economies)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1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Childe’s</a:t>
            </a:r>
            <a:r>
              <a:rPr lang="en-US" dirty="0" smtClean="0"/>
              <a:t> ten characteristics of the</a:t>
            </a:r>
            <a:br>
              <a:rPr lang="en-US" dirty="0" smtClean="0"/>
            </a:br>
            <a:r>
              <a:rPr lang="en-US" b="1" i="1" dirty="0" smtClean="0"/>
              <a:t>Urban Revolution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Large population </a:t>
            </a:r>
            <a:r>
              <a:rPr lang="en-US" dirty="0" smtClean="0"/>
              <a:t>and large settlements (cities)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Full-time </a:t>
            </a:r>
            <a:r>
              <a:rPr lang="en-US" b="1" dirty="0" smtClean="0"/>
              <a:t>specialization </a:t>
            </a:r>
            <a:r>
              <a:rPr lang="en-US" dirty="0" smtClean="0"/>
              <a:t>and advanced division of labor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A</a:t>
            </a:r>
            <a:r>
              <a:rPr lang="en-US" b="1" dirty="0" smtClean="0"/>
              <a:t>gricultural</a:t>
            </a:r>
            <a:r>
              <a:rPr lang="en-US" dirty="0" smtClean="0"/>
              <a:t> </a:t>
            </a:r>
            <a:r>
              <a:rPr lang="en-US" b="1" dirty="0" smtClean="0"/>
              <a:t>surplus</a:t>
            </a:r>
            <a:r>
              <a:rPr lang="en-US" dirty="0" smtClean="0"/>
              <a:t> funds government and a differentiated society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Monumental architecture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</a:t>
            </a:r>
            <a:r>
              <a:rPr lang="en-US" b="1" dirty="0" smtClean="0"/>
              <a:t>ruling class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Writing</a:t>
            </a:r>
            <a:r>
              <a:rPr lang="en-US" dirty="0" smtClean="0"/>
              <a:t> to record and track surplus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Writing enables predictive </a:t>
            </a:r>
            <a:r>
              <a:rPr lang="en-US" b="1" dirty="0" smtClean="0"/>
              <a:t>sciences</a:t>
            </a:r>
            <a:r>
              <a:rPr lang="en-US" dirty="0" smtClean="0"/>
              <a:t> (arithmetic, geometry, astronomy, calendars)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Sophisticated art </a:t>
            </a:r>
            <a:r>
              <a:rPr lang="en-US" dirty="0" smtClean="0"/>
              <a:t>styles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Long-distance </a:t>
            </a:r>
            <a:r>
              <a:rPr lang="en-US" b="1" dirty="0" smtClean="0"/>
              <a:t>trade</a:t>
            </a:r>
            <a:r>
              <a:rPr lang="en-US" dirty="0" smtClean="0"/>
              <a:t>—import of food, luxury goods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The state</a:t>
            </a:r>
            <a:r>
              <a:rPr lang="en-US" dirty="0" smtClean="0"/>
              <a:t>—social class, not just kin based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142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016" r="-18016"/>
          <a:stretch>
            <a:fillRect/>
          </a:stretch>
        </p:blipFill>
        <p:spPr>
          <a:xfrm>
            <a:off x="-976490" y="287336"/>
            <a:ext cx="11043044" cy="6073247"/>
          </a:xfrm>
        </p:spPr>
      </p:pic>
    </p:spTree>
    <p:extLst>
      <p:ext uri="{BB962C8B-B14F-4D97-AF65-F5344CB8AC3E}">
        <p14:creationId xmlns:p14="http://schemas.microsoft.com/office/powerpoint/2010/main" val="3123553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171" b="12171"/>
          <a:stretch>
            <a:fillRect/>
          </a:stretch>
        </p:blipFill>
        <p:spPr>
          <a:xfrm>
            <a:off x="0" y="1195294"/>
            <a:ext cx="8965844" cy="4930869"/>
          </a:xfrm>
        </p:spPr>
      </p:pic>
    </p:spTree>
    <p:extLst>
      <p:ext uri="{BB962C8B-B14F-4D97-AF65-F5344CB8AC3E}">
        <p14:creationId xmlns:p14="http://schemas.microsoft.com/office/powerpoint/2010/main" val="162463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5330" y="397248"/>
            <a:ext cx="7772400" cy="1470025"/>
          </a:xfrm>
        </p:spPr>
        <p:txBody>
          <a:bodyPr/>
          <a:lstStyle/>
          <a:p>
            <a:r>
              <a:rPr lang="en-US" dirty="0" smtClean="0"/>
              <a:t>Fertile Crescent chronology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67273"/>
            <a:ext cx="6400800" cy="377152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0112" y="1747745"/>
            <a:ext cx="7370561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Paleolithic</a:t>
            </a:r>
            <a:r>
              <a:rPr lang="en-US" dirty="0" smtClean="0"/>
              <a:t> (~40,000 – 12,800 BP) mobile hunter-gatherers</a:t>
            </a:r>
          </a:p>
          <a:p>
            <a:r>
              <a:rPr lang="en-US" dirty="0" smtClean="0"/>
              <a:t> </a:t>
            </a:r>
          </a:p>
          <a:p>
            <a:r>
              <a:rPr lang="en-US" b="1" dirty="0" err="1" smtClean="0"/>
              <a:t>Natufian</a:t>
            </a:r>
            <a:r>
              <a:rPr lang="en-US" dirty="0" smtClean="0"/>
              <a:t> (12,800-10,500 BP), sedentary hunter-gatherers in large semi-subterranean oval stone structures </a:t>
            </a:r>
          </a:p>
          <a:p>
            <a:r>
              <a:rPr lang="en-US" dirty="0" smtClean="0"/>
              <a:t>	Jericho-first settled 11,000 BP, 100 houses, massive walls</a:t>
            </a:r>
          </a:p>
          <a:p>
            <a:r>
              <a:rPr lang="en-US" dirty="0" smtClean="0"/>
              <a:t>	…but: </a:t>
            </a:r>
            <a:r>
              <a:rPr lang="en-US" dirty="0" err="1" smtClean="0"/>
              <a:t>Göbekli</a:t>
            </a:r>
            <a:r>
              <a:rPr lang="en-US" dirty="0" smtClean="0"/>
              <a:t> Tepe-11,600 BP--monumental architecture, no settlement?</a:t>
            </a:r>
          </a:p>
          <a:p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	</a:t>
            </a:r>
          </a:p>
          <a:p>
            <a:pPr algn="ctr"/>
            <a:r>
              <a:rPr lang="en-US" i="1" dirty="0" smtClean="0"/>
              <a:t>(Younger </a:t>
            </a:r>
            <a:r>
              <a:rPr lang="en-US" i="1" dirty="0" err="1" smtClean="0"/>
              <a:t>Dryas</a:t>
            </a:r>
            <a:r>
              <a:rPr lang="en-US" i="1" dirty="0"/>
              <a:t> </a:t>
            </a:r>
            <a:r>
              <a:rPr lang="en-US" i="1" dirty="0" smtClean="0"/>
              <a:t>the “</a:t>
            </a:r>
            <a:r>
              <a:rPr lang="en-US" i="1" dirty="0"/>
              <a:t>B</a:t>
            </a:r>
            <a:r>
              <a:rPr lang="en-US" i="1" dirty="0" smtClean="0"/>
              <a:t>ig Freeze” 12,800 – 11,500)</a:t>
            </a:r>
          </a:p>
          <a:p>
            <a:endParaRPr lang="en-US" dirty="0" smtClean="0"/>
          </a:p>
          <a:p>
            <a:r>
              <a:rPr lang="en-US" b="1" dirty="0" smtClean="0"/>
              <a:t>Neolithic </a:t>
            </a:r>
            <a:r>
              <a:rPr lang="en-US" dirty="0" smtClean="0"/>
              <a:t>(10,500-6,500 BP), first evidence of farming, villages with rectangular houses 	</a:t>
            </a:r>
          </a:p>
          <a:p>
            <a:r>
              <a:rPr lang="en-US" dirty="0"/>
              <a:t>	</a:t>
            </a:r>
            <a:r>
              <a:rPr lang="en-US" dirty="0" smtClean="0"/>
              <a:t>Çatalhöyük-9,000 BP—dense settlement but no monumental 	architecture</a:t>
            </a:r>
          </a:p>
          <a:p>
            <a:endParaRPr lang="en-US" dirty="0"/>
          </a:p>
          <a:p>
            <a:r>
              <a:rPr lang="en-US" b="1" dirty="0" smtClean="0"/>
              <a:t>Metal ages </a:t>
            </a:r>
            <a:r>
              <a:rPr lang="en-US" dirty="0" smtClean="0"/>
              <a:t>(Chalcolithic, Bronze, Iron, etc.; 6,500 - )</a:t>
            </a:r>
          </a:p>
          <a:p>
            <a:r>
              <a:rPr lang="en-US" dirty="0" smtClean="0"/>
              <a:t>	Sumerian cities (e.g. Ur), Iraq-6000 BP—first “true” cities with all of 	</a:t>
            </a:r>
            <a:r>
              <a:rPr lang="en-US" dirty="0" err="1" smtClean="0"/>
              <a:t>Childe’s</a:t>
            </a:r>
            <a:r>
              <a:rPr lang="en-US" dirty="0" smtClean="0"/>
              <a:t> hallmarks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7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986" b="12986"/>
          <a:stretch>
            <a:fillRect/>
          </a:stretch>
        </p:blipFill>
        <p:spPr>
          <a:xfrm>
            <a:off x="457200" y="78603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285271" y="5775158"/>
            <a:ext cx="315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Göbekli</a:t>
            </a:r>
            <a:r>
              <a:rPr lang="en-US" dirty="0" smtClean="0"/>
              <a:t> </a:t>
            </a:r>
            <a:r>
              <a:rPr lang="en-US" dirty="0" err="1" smtClean="0"/>
              <a:t>Tepe</a:t>
            </a:r>
            <a:r>
              <a:rPr lang="en-US" dirty="0" smtClean="0"/>
              <a:t>, Turkey 11,600 BP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0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457200" y="419847"/>
            <a:ext cx="8229600" cy="4525963"/>
          </a:xfrm>
        </p:spPr>
      </p:pic>
      <p:sp>
        <p:nvSpPr>
          <p:cNvPr id="6" name="Rectangle 5"/>
          <p:cNvSpPr/>
          <p:nvPr/>
        </p:nvSpPr>
        <p:spPr>
          <a:xfrm>
            <a:off x="3864654" y="5477417"/>
            <a:ext cx="1414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Göbekli</a:t>
            </a:r>
            <a:r>
              <a:rPr lang="en-US" dirty="0" smtClean="0"/>
              <a:t> </a:t>
            </a:r>
            <a:r>
              <a:rPr lang="en-US" dirty="0" err="1" smtClean="0"/>
              <a:t>Tepe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2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4084</TotalTime>
  <Words>450</Words>
  <Application>Microsoft Macintosh PowerPoint</Application>
  <PresentationFormat>On-screen Show (4:3)</PresentationFormat>
  <Paragraphs>102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V. Gordon Childe</vt:lpstr>
      <vt:lpstr>Childe’s stages of development</vt:lpstr>
      <vt:lpstr>Childe’s ten characteristics of the Urban Revolution</vt:lpstr>
      <vt:lpstr>PowerPoint Presentation</vt:lpstr>
      <vt:lpstr>PowerPoint Presentation</vt:lpstr>
      <vt:lpstr>Fertile Crescent chronology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early cities</vt:lpstr>
      <vt:lpstr>Primal causes?</vt:lpstr>
      <vt:lpstr>Monica Smith</vt:lpstr>
      <vt:lpstr>Smith’s claims</vt:lpstr>
      <vt:lpstr>Ancient and modern city similarities (Smith)</vt:lpstr>
      <vt:lpstr>John Miksic</vt:lpstr>
      <vt:lpstr>Orthogenetic vs heterogenetic cities  (Miksic)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Lape</dc:creator>
  <cp:lastModifiedBy>Peter Lape</cp:lastModifiedBy>
  <cp:revision>32</cp:revision>
  <cp:lastPrinted>2011-10-10T16:50:03Z</cp:lastPrinted>
  <dcterms:created xsi:type="dcterms:W3CDTF">2011-10-07T22:44:51Z</dcterms:created>
  <dcterms:modified xsi:type="dcterms:W3CDTF">2011-10-10T23:49:38Z</dcterms:modified>
</cp:coreProperties>
</file>