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5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3" r:id="rId4"/>
    <p:sldId id="270" r:id="rId5"/>
    <p:sldId id="280" r:id="rId6"/>
    <p:sldId id="286" r:id="rId7"/>
    <p:sldId id="277" r:id="rId8"/>
    <p:sldId id="287" r:id="rId9"/>
    <p:sldId id="288" r:id="rId10"/>
    <p:sldId id="289" r:id="rId11"/>
    <p:sldId id="294" r:id="rId12"/>
    <p:sldId id="29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 Willson" initials="AW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61"/>
    <a:srgbClr val="FFEC8B"/>
    <a:srgbClr val="1E90FF"/>
    <a:srgbClr val="0000CC"/>
    <a:srgbClr val="0000FF"/>
    <a:srgbClr val="36648B"/>
    <a:srgbClr val="4F94CD"/>
    <a:srgbClr val="63B8FF"/>
    <a:srgbClr val="00CD66"/>
    <a:srgbClr val="00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1" d="100"/>
          <a:sy n="101" d="100"/>
        </p:scale>
        <p:origin x="-63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87CE2-2E97-F04B-A13D-46025271D637}" type="datetime1">
              <a:rPr lang="en-US" smtClean="0"/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4ECE9-13F4-4C48-9B5A-6555CAFEF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854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30013-244F-4442-9A00-25D6C47B2290}" type="datetime1">
              <a:rPr lang="en-US" smtClean="0"/>
              <a:t>9/1/2015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D7AE1-71B7-8542-907F-C1A34C3A6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86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D7AE1-71B7-8542-907F-C1A34C3A6E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67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Passive prostheses</a:t>
            </a:r>
            <a:r>
              <a:rPr lang="en-US" baseline="0" dirty="0" smtClean="0"/>
              <a:t> only match uniarticular function of the soleus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D7AE1-71B7-8542-907F-C1A34C3A6E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97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D7AE1-71B7-8542-907F-C1A34C3A6E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45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D7AE1-71B7-8542-907F-C1A34C3A6E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34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RL</a:t>
            </a:r>
            <a:r>
              <a:rPr lang="en-US" baseline="0" dirty="0" smtClean="0"/>
              <a:t> and stiffness are both directly related to force production, while MR can alter the joint moment contribution without requiring an increase in force.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D7AE1-71B7-8542-907F-C1A34C3A6E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2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02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5409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8B7A-2846-5442-8455-13F1170BAFAA}" type="datetime1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71D1-EAF9-FB4B-92CF-84416DE98BC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-1" y="2065483"/>
            <a:ext cx="8458201" cy="612648"/>
            <a:chOff x="-1" y="2562447"/>
            <a:chExt cx="8458201" cy="612648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" y="2769276"/>
              <a:ext cx="8458199" cy="0"/>
            </a:xfrm>
            <a:prstGeom prst="line">
              <a:avLst/>
            </a:prstGeom>
            <a:ln w="57150" cmpd="sng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0" y="2879722"/>
              <a:ext cx="8038353" cy="2"/>
            </a:xfrm>
            <a:prstGeom prst="line">
              <a:avLst/>
            </a:prstGeom>
            <a:ln w="57150" cmpd="sng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-1" y="2996510"/>
              <a:ext cx="7616952" cy="0"/>
            </a:xfrm>
            <a:prstGeom prst="line">
              <a:avLst/>
            </a:prstGeom>
            <a:ln w="57150" cmpd="sng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Donut 10"/>
            <p:cNvSpPr>
              <a:spLocks noChangeAspect="1"/>
            </p:cNvSpPr>
            <p:nvPr/>
          </p:nvSpPr>
          <p:spPr>
            <a:xfrm>
              <a:off x="104737" y="2562447"/>
              <a:ext cx="616837" cy="612648"/>
            </a:xfrm>
            <a:prstGeom prst="donut">
              <a:avLst>
                <a:gd name="adj" fmla="val 8348"/>
              </a:avLst>
            </a:prstGeom>
            <a:solidFill>
              <a:srgbClr val="FFEC8B"/>
            </a:solidFill>
            <a:ln>
              <a:solidFill>
                <a:srgbClr val="FFEC8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Donut 11"/>
            <p:cNvSpPr>
              <a:spLocks noChangeAspect="1"/>
            </p:cNvSpPr>
            <p:nvPr/>
          </p:nvSpPr>
          <p:spPr>
            <a:xfrm>
              <a:off x="843652" y="2696684"/>
              <a:ext cx="368261" cy="365760"/>
            </a:xfrm>
            <a:prstGeom prst="donut">
              <a:avLst>
                <a:gd name="adj" fmla="val 8348"/>
              </a:avLst>
            </a:prstGeom>
            <a:solidFill>
              <a:srgbClr val="FFEC8B"/>
            </a:solidFill>
            <a:ln>
              <a:solidFill>
                <a:srgbClr val="FFEC8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>
              <a:spLocks noChangeAspect="1"/>
            </p:cNvSpPr>
            <p:nvPr/>
          </p:nvSpPr>
          <p:spPr>
            <a:xfrm>
              <a:off x="508664" y="2641092"/>
              <a:ext cx="460326" cy="457200"/>
            </a:xfrm>
            <a:prstGeom prst="donut">
              <a:avLst>
                <a:gd name="adj" fmla="val 8348"/>
              </a:avLst>
            </a:prstGeom>
            <a:solidFill>
              <a:srgbClr val="FFEC8B"/>
            </a:solidFill>
            <a:ln>
              <a:solidFill>
                <a:srgbClr val="FFEC8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7277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85344" y="0"/>
            <a:ext cx="610514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"/>
            <a:ext cx="5163312" cy="727964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273050"/>
            <a:ext cx="2756646" cy="5946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71804"/>
            <a:ext cx="5163312" cy="52480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6E87-F084-5640-A8F7-8EC6927BDC24}" type="datetime1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71D1-EAF9-FB4B-92CF-84416DE98BCF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 rot="585520">
            <a:off x="-39609" y="5912945"/>
            <a:ext cx="939097" cy="932688"/>
            <a:chOff x="-64008" y="5900928"/>
            <a:chExt cx="939097" cy="932688"/>
          </a:xfrm>
        </p:grpSpPr>
        <p:sp>
          <p:nvSpPr>
            <p:cNvPr id="9" name="Donut 8"/>
            <p:cNvSpPr>
              <a:spLocks noChangeAspect="1"/>
            </p:cNvSpPr>
            <p:nvPr userDrawn="1"/>
          </p:nvSpPr>
          <p:spPr>
            <a:xfrm>
              <a:off x="-64008" y="5900928"/>
              <a:ext cx="630936" cy="633984"/>
            </a:xfrm>
            <a:prstGeom prst="donut">
              <a:avLst>
                <a:gd name="adj" fmla="val 11473"/>
              </a:avLst>
            </a:prstGeom>
            <a:solidFill>
              <a:srgbClr val="FFEC8B"/>
            </a:solidFill>
            <a:ln>
              <a:solidFill>
                <a:srgbClr val="FFE56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Donut 10"/>
            <p:cNvSpPr>
              <a:spLocks noChangeAspect="1"/>
            </p:cNvSpPr>
            <p:nvPr userDrawn="1"/>
          </p:nvSpPr>
          <p:spPr>
            <a:xfrm>
              <a:off x="-12192" y="6185661"/>
              <a:ext cx="644839" cy="647955"/>
            </a:xfrm>
            <a:prstGeom prst="donut">
              <a:avLst>
                <a:gd name="adj" fmla="val 11473"/>
              </a:avLst>
            </a:prstGeom>
            <a:solidFill>
              <a:srgbClr val="FFEC8B"/>
            </a:solidFill>
            <a:ln>
              <a:solidFill>
                <a:srgbClr val="FFE56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Donut 14"/>
            <p:cNvSpPr>
              <a:spLocks noChangeAspect="1"/>
            </p:cNvSpPr>
            <p:nvPr userDrawn="1"/>
          </p:nvSpPr>
          <p:spPr>
            <a:xfrm>
              <a:off x="230250" y="5993813"/>
              <a:ext cx="644839" cy="647955"/>
            </a:xfrm>
            <a:prstGeom prst="donut">
              <a:avLst>
                <a:gd name="adj" fmla="val 11473"/>
              </a:avLst>
            </a:prstGeom>
            <a:solidFill>
              <a:srgbClr val="FFEC8B"/>
            </a:solidFill>
            <a:ln>
              <a:solidFill>
                <a:srgbClr val="FFE56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111872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986785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"/>
            <a:ext cx="3529584" cy="727964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6784" y="273050"/>
            <a:ext cx="5023104" cy="5946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971804"/>
            <a:ext cx="3529585" cy="52480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6E87-F084-5640-A8F7-8EC6927BDC24}" type="datetime1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71D1-EAF9-FB4B-92CF-84416DE98BCF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 rot="585520">
            <a:off x="9159" y="5912945"/>
            <a:ext cx="939097" cy="932688"/>
            <a:chOff x="-64008" y="5900928"/>
            <a:chExt cx="939097" cy="932688"/>
          </a:xfrm>
        </p:grpSpPr>
        <p:sp>
          <p:nvSpPr>
            <p:cNvPr id="9" name="Donut 8"/>
            <p:cNvSpPr>
              <a:spLocks noChangeAspect="1"/>
            </p:cNvSpPr>
            <p:nvPr userDrawn="1"/>
          </p:nvSpPr>
          <p:spPr>
            <a:xfrm>
              <a:off x="-64008" y="5900928"/>
              <a:ext cx="630936" cy="633984"/>
            </a:xfrm>
            <a:prstGeom prst="donut">
              <a:avLst>
                <a:gd name="adj" fmla="val 11473"/>
              </a:avLst>
            </a:prstGeom>
            <a:solidFill>
              <a:srgbClr val="FFEC8B"/>
            </a:solidFill>
            <a:ln>
              <a:solidFill>
                <a:srgbClr val="FFE56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Donut 10"/>
            <p:cNvSpPr>
              <a:spLocks noChangeAspect="1"/>
            </p:cNvSpPr>
            <p:nvPr userDrawn="1"/>
          </p:nvSpPr>
          <p:spPr>
            <a:xfrm>
              <a:off x="-12192" y="6185661"/>
              <a:ext cx="644839" cy="647955"/>
            </a:xfrm>
            <a:prstGeom prst="donut">
              <a:avLst>
                <a:gd name="adj" fmla="val 11473"/>
              </a:avLst>
            </a:prstGeom>
            <a:solidFill>
              <a:srgbClr val="FFEC8B"/>
            </a:solidFill>
            <a:ln>
              <a:solidFill>
                <a:srgbClr val="FFE56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Donut 14"/>
            <p:cNvSpPr>
              <a:spLocks noChangeAspect="1"/>
            </p:cNvSpPr>
            <p:nvPr userDrawn="1"/>
          </p:nvSpPr>
          <p:spPr>
            <a:xfrm>
              <a:off x="230250" y="5993813"/>
              <a:ext cx="644839" cy="647955"/>
            </a:xfrm>
            <a:prstGeom prst="donut">
              <a:avLst>
                <a:gd name="adj" fmla="val 11473"/>
              </a:avLst>
            </a:prstGeom>
            <a:solidFill>
              <a:srgbClr val="FFEC8B"/>
            </a:solidFill>
            <a:ln>
              <a:solidFill>
                <a:srgbClr val="FFE56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571549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174125"/>
            <a:ext cx="8229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1" y="0"/>
            <a:ext cx="8229600" cy="51741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994860"/>
            <a:ext cx="82295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42E2-5697-0D4F-837C-A4FAA6E612FD}" type="datetime1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71D1-EAF9-FB4B-92CF-84416DE98BCF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65760" y="5749510"/>
            <a:ext cx="8412480" cy="213500"/>
            <a:chOff x="365760" y="5749510"/>
            <a:chExt cx="8412480" cy="213500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457200" y="5776678"/>
              <a:ext cx="8229600" cy="0"/>
            </a:xfrm>
            <a:prstGeom prst="line">
              <a:avLst/>
            </a:prstGeom>
            <a:ln w="28575" cmpd="sng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365760" y="5853017"/>
              <a:ext cx="8412480" cy="2"/>
            </a:xfrm>
            <a:prstGeom prst="line">
              <a:avLst/>
            </a:prstGeom>
            <a:ln w="28575" cmpd="sng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457200" y="5914141"/>
              <a:ext cx="8229600" cy="0"/>
            </a:xfrm>
            <a:prstGeom prst="line">
              <a:avLst/>
            </a:prstGeom>
            <a:ln w="28575" cmpd="sng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Donut 11"/>
            <p:cNvSpPr>
              <a:spLocks noChangeAspect="1"/>
            </p:cNvSpPr>
            <p:nvPr/>
          </p:nvSpPr>
          <p:spPr>
            <a:xfrm>
              <a:off x="4433902" y="5749510"/>
              <a:ext cx="214960" cy="213500"/>
            </a:xfrm>
            <a:prstGeom prst="donut">
              <a:avLst>
                <a:gd name="adj" fmla="val 47002"/>
              </a:avLst>
            </a:prstGeom>
            <a:solidFill>
              <a:srgbClr val="FFEC8B">
                <a:alpha val="85000"/>
              </a:srgbClr>
            </a:solidFill>
            <a:ln>
              <a:solidFill>
                <a:srgbClr val="FFEC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>
              <a:spLocks noChangeAspect="1"/>
            </p:cNvSpPr>
            <p:nvPr/>
          </p:nvSpPr>
          <p:spPr>
            <a:xfrm>
              <a:off x="4950687" y="5762232"/>
              <a:ext cx="179133" cy="177917"/>
            </a:xfrm>
            <a:prstGeom prst="donut">
              <a:avLst>
                <a:gd name="adj" fmla="val 46554"/>
              </a:avLst>
            </a:prstGeom>
            <a:solidFill>
              <a:srgbClr val="FFEC8B">
                <a:alpha val="85000"/>
              </a:srgbClr>
            </a:solidFill>
            <a:ln>
              <a:solidFill>
                <a:srgbClr val="FFEC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>
              <a:spLocks noChangeAspect="1"/>
            </p:cNvSpPr>
            <p:nvPr/>
          </p:nvSpPr>
          <p:spPr>
            <a:xfrm>
              <a:off x="3963403" y="5762232"/>
              <a:ext cx="179133" cy="177917"/>
            </a:xfrm>
            <a:prstGeom prst="donut">
              <a:avLst>
                <a:gd name="adj" fmla="val 47306"/>
              </a:avLst>
            </a:prstGeom>
            <a:solidFill>
              <a:srgbClr val="FFEC8B">
                <a:alpha val="85000"/>
              </a:srgbClr>
            </a:solidFill>
            <a:ln>
              <a:solidFill>
                <a:srgbClr val="FFEC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597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66700"/>
            <a:ext cx="8229600" cy="694910"/>
          </a:xfrm>
        </p:spPr>
        <p:txBody>
          <a:bodyPr anchor="b">
            <a:noAutofit/>
          </a:bodyPr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33900" y="1253241"/>
            <a:ext cx="4143402" cy="4970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994860"/>
            <a:ext cx="82295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42E2-5697-0D4F-837C-A4FAA6E612FD}" type="datetime1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71D1-EAF9-FB4B-92CF-84416DE98BCF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65760" y="1050510"/>
            <a:ext cx="8412480" cy="213500"/>
            <a:chOff x="365760" y="5749510"/>
            <a:chExt cx="8412480" cy="213500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457200" y="5776678"/>
              <a:ext cx="8229600" cy="0"/>
            </a:xfrm>
            <a:prstGeom prst="line">
              <a:avLst/>
            </a:prstGeom>
            <a:ln w="28575" cmpd="sng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365760" y="5853017"/>
              <a:ext cx="8412480" cy="2"/>
            </a:xfrm>
            <a:prstGeom prst="line">
              <a:avLst/>
            </a:prstGeom>
            <a:ln w="28575" cmpd="sng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457200" y="5914141"/>
              <a:ext cx="8229600" cy="0"/>
            </a:xfrm>
            <a:prstGeom prst="line">
              <a:avLst/>
            </a:prstGeom>
            <a:ln w="28575" cmpd="sng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Donut 11"/>
            <p:cNvSpPr>
              <a:spLocks noChangeAspect="1"/>
            </p:cNvSpPr>
            <p:nvPr/>
          </p:nvSpPr>
          <p:spPr>
            <a:xfrm>
              <a:off x="4433902" y="5749510"/>
              <a:ext cx="214960" cy="213500"/>
            </a:xfrm>
            <a:prstGeom prst="donut">
              <a:avLst>
                <a:gd name="adj" fmla="val 47002"/>
              </a:avLst>
            </a:prstGeom>
            <a:solidFill>
              <a:srgbClr val="FFEC8B">
                <a:alpha val="85000"/>
              </a:srgbClr>
            </a:solidFill>
            <a:ln>
              <a:solidFill>
                <a:srgbClr val="FFEC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>
              <a:spLocks noChangeAspect="1"/>
            </p:cNvSpPr>
            <p:nvPr/>
          </p:nvSpPr>
          <p:spPr>
            <a:xfrm>
              <a:off x="4950687" y="5762232"/>
              <a:ext cx="179133" cy="177917"/>
            </a:xfrm>
            <a:prstGeom prst="donut">
              <a:avLst>
                <a:gd name="adj" fmla="val 46554"/>
              </a:avLst>
            </a:prstGeom>
            <a:solidFill>
              <a:srgbClr val="FFEC8B">
                <a:alpha val="85000"/>
              </a:srgbClr>
            </a:solidFill>
            <a:ln>
              <a:solidFill>
                <a:srgbClr val="FFEC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>
              <a:spLocks noChangeAspect="1"/>
            </p:cNvSpPr>
            <p:nvPr/>
          </p:nvSpPr>
          <p:spPr>
            <a:xfrm>
              <a:off x="3963403" y="5762232"/>
              <a:ext cx="179133" cy="177917"/>
            </a:xfrm>
            <a:prstGeom prst="donut">
              <a:avLst>
                <a:gd name="adj" fmla="val 47306"/>
              </a:avLst>
            </a:prstGeom>
            <a:solidFill>
              <a:srgbClr val="FFEC8B">
                <a:alpha val="85000"/>
              </a:srgbClr>
            </a:solidFill>
            <a:ln>
              <a:solidFill>
                <a:srgbClr val="FFEC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Picture Placeholder 2"/>
          <p:cNvSpPr>
            <a:spLocks noGrp="1"/>
          </p:cNvSpPr>
          <p:nvPr>
            <p:ph type="pic" idx="13"/>
          </p:nvPr>
        </p:nvSpPr>
        <p:spPr>
          <a:xfrm>
            <a:off x="584200" y="1253241"/>
            <a:ext cx="3949700" cy="4970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363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62D8-BA2B-314F-A784-5D9D4CCFC8C6}" type="datetime1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71D1-EAF9-FB4B-92CF-84416DE9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6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BDC9-6C85-DE49-AB68-DB9A1E1DAE02}" type="datetime1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71D1-EAF9-FB4B-92CF-84416DE9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5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1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92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BE12-08E4-634E-A857-D6BE4B0A817A}" type="datetime1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71D1-EAF9-FB4B-92CF-84416DE98BC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418" y="-9726"/>
            <a:ext cx="543222" cy="6876288"/>
            <a:chOff x="-21464" y="-9726"/>
            <a:chExt cx="543222" cy="687628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18845" y="0"/>
              <a:ext cx="0" cy="6858000"/>
            </a:xfrm>
            <a:prstGeom prst="line">
              <a:avLst/>
            </a:prstGeom>
            <a:ln w="57150" cmpd="sng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25066" y="-6330"/>
              <a:ext cx="0" cy="6858000"/>
            </a:xfrm>
            <a:prstGeom prst="line">
              <a:avLst/>
            </a:prstGeom>
            <a:ln w="57150" cmpd="sng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37628" y="-9726"/>
              <a:ext cx="0" cy="6876288"/>
            </a:xfrm>
            <a:prstGeom prst="line">
              <a:avLst/>
            </a:prstGeom>
            <a:ln w="57150" cmpd="sng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Donut 10"/>
            <p:cNvSpPr>
              <a:spLocks noChangeAspect="1"/>
            </p:cNvSpPr>
            <p:nvPr/>
          </p:nvSpPr>
          <p:spPr>
            <a:xfrm>
              <a:off x="-21464" y="1053476"/>
              <a:ext cx="506359" cy="502920"/>
            </a:xfrm>
            <a:prstGeom prst="donut">
              <a:avLst>
                <a:gd name="adj" fmla="val 8348"/>
              </a:avLst>
            </a:prstGeom>
            <a:solidFill>
              <a:srgbClr val="FFEC8B"/>
            </a:solidFill>
            <a:ln>
              <a:solidFill>
                <a:srgbClr val="FFEC8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Donut 11"/>
            <p:cNvSpPr>
              <a:spLocks noChangeAspect="1"/>
            </p:cNvSpPr>
            <p:nvPr/>
          </p:nvSpPr>
          <p:spPr>
            <a:xfrm>
              <a:off x="29882" y="1605111"/>
              <a:ext cx="276196" cy="274320"/>
            </a:xfrm>
            <a:prstGeom prst="donut">
              <a:avLst>
                <a:gd name="adj" fmla="val 8348"/>
              </a:avLst>
            </a:prstGeom>
            <a:solidFill>
              <a:srgbClr val="FFEC8B"/>
            </a:solidFill>
            <a:ln>
              <a:solidFill>
                <a:srgbClr val="FFEC8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>
              <a:spLocks noChangeAspect="1"/>
            </p:cNvSpPr>
            <p:nvPr/>
          </p:nvSpPr>
          <p:spPr>
            <a:xfrm>
              <a:off x="153497" y="1401894"/>
              <a:ext cx="368261" cy="365760"/>
            </a:xfrm>
            <a:prstGeom prst="donut">
              <a:avLst>
                <a:gd name="adj" fmla="val 8348"/>
              </a:avLst>
            </a:prstGeom>
            <a:solidFill>
              <a:srgbClr val="FFEC8B"/>
            </a:solidFill>
            <a:ln>
              <a:solidFill>
                <a:srgbClr val="FFEC8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970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1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BE12-08E4-634E-A857-D6BE4B0A817A}" type="datetime1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71D1-EAF9-FB4B-92CF-84416DE98BC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418" y="-9726"/>
            <a:ext cx="543222" cy="6876288"/>
            <a:chOff x="-21464" y="-9726"/>
            <a:chExt cx="543222" cy="687628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18845" y="0"/>
              <a:ext cx="0" cy="6858000"/>
            </a:xfrm>
            <a:prstGeom prst="line">
              <a:avLst/>
            </a:prstGeom>
            <a:ln w="57150" cmpd="sng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25066" y="-6330"/>
              <a:ext cx="0" cy="6858000"/>
            </a:xfrm>
            <a:prstGeom prst="line">
              <a:avLst/>
            </a:prstGeom>
            <a:ln w="57150" cmpd="sng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37628" y="-9726"/>
              <a:ext cx="0" cy="6876288"/>
            </a:xfrm>
            <a:prstGeom prst="line">
              <a:avLst/>
            </a:prstGeom>
            <a:ln w="57150" cmpd="sng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Donut 10"/>
            <p:cNvSpPr>
              <a:spLocks noChangeAspect="1"/>
            </p:cNvSpPr>
            <p:nvPr/>
          </p:nvSpPr>
          <p:spPr>
            <a:xfrm>
              <a:off x="-21464" y="1053476"/>
              <a:ext cx="506359" cy="502920"/>
            </a:xfrm>
            <a:prstGeom prst="donut">
              <a:avLst>
                <a:gd name="adj" fmla="val 8348"/>
              </a:avLst>
            </a:prstGeom>
            <a:solidFill>
              <a:srgbClr val="FFEC8B"/>
            </a:solidFill>
            <a:ln>
              <a:solidFill>
                <a:srgbClr val="FFEC8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Donut 11"/>
            <p:cNvSpPr>
              <a:spLocks noChangeAspect="1"/>
            </p:cNvSpPr>
            <p:nvPr/>
          </p:nvSpPr>
          <p:spPr>
            <a:xfrm>
              <a:off x="29882" y="1605111"/>
              <a:ext cx="276196" cy="274320"/>
            </a:xfrm>
            <a:prstGeom prst="donut">
              <a:avLst>
                <a:gd name="adj" fmla="val 8348"/>
              </a:avLst>
            </a:prstGeom>
            <a:solidFill>
              <a:srgbClr val="FFEC8B"/>
            </a:solidFill>
            <a:ln>
              <a:solidFill>
                <a:srgbClr val="FFEC8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>
              <a:spLocks noChangeAspect="1"/>
            </p:cNvSpPr>
            <p:nvPr/>
          </p:nvSpPr>
          <p:spPr>
            <a:xfrm>
              <a:off x="153497" y="1401894"/>
              <a:ext cx="368261" cy="365760"/>
            </a:xfrm>
            <a:prstGeom prst="donut">
              <a:avLst>
                <a:gd name="adj" fmla="val 8348"/>
              </a:avLst>
            </a:prstGeom>
            <a:solidFill>
              <a:srgbClr val="FFEC8B"/>
            </a:solidFill>
            <a:ln>
              <a:solidFill>
                <a:srgbClr val="FFEC8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5810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7EAF-9D6B-B842-9FDD-628E56BB3391}" type="datetime1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71D1-EAF9-FB4B-92CF-84416DE98BC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 rot="16200000">
            <a:off x="-1889620" y="4246067"/>
            <a:ext cx="4825996" cy="397870"/>
            <a:chOff x="-1" y="2536791"/>
            <a:chExt cx="8458201" cy="697320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" y="2743620"/>
              <a:ext cx="8458199" cy="0"/>
            </a:xfrm>
            <a:prstGeom prst="line">
              <a:avLst/>
            </a:prstGeom>
            <a:ln w="38100" cmpd="sng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0" y="2879722"/>
              <a:ext cx="8038353" cy="2"/>
            </a:xfrm>
            <a:prstGeom prst="line">
              <a:avLst/>
            </a:prstGeom>
            <a:ln w="38100" cmpd="sng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-1" y="3022166"/>
              <a:ext cx="7616952" cy="0"/>
            </a:xfrm>
            <a:prstGeom prst="line">
              <a:avLst/>
            </a:prstGeom>
            <a:ln w="38100" cmpd="sng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Donut 10"/>
            <p:cNvSpPr>
              <a:spLocks noChangeAspect="1"/>
            </p:cNvSpPr>
            <p:nvPr/>
          </p:nvSpPr>
          <p:spPr>
            <a:xfrm>
              <a:off x="104736" y="2536791"/>
              <a:ext cx="702088" cy="697320"/>
            </a:xfrm>
            <a:prstGeom prst="donut">
              <a:avLst>
                <a:gd name="adj" fmla="val 8348"/>
              </a:avLst>
            </a:prstGeom>
            <a:solidFill>
              <a:srgbClr val="FFEC8B"/>
            </a:solidFill>
            <a:ln>
              <a:solidFill>
                <a:srgbClr val="FFEC8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Donut 11"/>
            <p:cNvSpPr>
              <a:spLocks noChangeAspect="1"/>
            </p:cNvSpPr>
            <p:nvPr/>
          </p:nvSpPr>
          <p:spPr>
            <a:xfrm>
              <a:off x="984770" y="2683856"/>
              <a:ext cx="390214" cy="387564"/>
            </a:xfrm>
            <a:prstGeom prst="donut">
              <a:avLst>
                <a:gd name="adj" fmla="val 8348"/>
              </a:avLst>
            </a:prstGeom>
            <a:solidFill>
              <a:srgbClr val="FFEC8B"/>
            </a:solidFill>
            <a:ln>
              <a:solidFill>
                <a:srgbClr val="FFEC8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>
              <a:spLocks noChangeAspect="1"/>
            </p:cNvSpPr>
            <p:nvPr/>
          </p:nvSpPr>
          <p:spPr>
            <a:xfrm>
              <a:off x="598467" y="2628264"/>
              <a:ext cx="506359" cy="502920"/>
            </a:xfrm>
            <a:prstGeom prst="donut">
              <a:avLst>
                <a:gd name="adj" fmla="val 8348"/>
              </a:avLst>
            </a:prstGeom>
            <a:solidFill>
              <a:srgbClr val="FFEC8B"/>
            </a:solidFill>
            <a:ln>
              <a:solidFill>
                <a:srgbClr val="FFEC8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2870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964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964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7964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4B4E-4846-B248-B7BE-3C98FF9DDE79}" type="datetime1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71D1-EAF9-FB4B-92CF-84416DE98BCF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418" y="-9726"/>
            <a:ext cx="543222" cy="6876288"/>
            <a:chOff x="-21464" y="-9726"/>
            <a:chExt cx="543222" cy="687628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18845" y="0"/>
              <a:ext cx="0" cy="6858000"/>
            </a:xfrm>
            <a:prstGeom prst="line">
              <a:avLst/>
            </a:prstGeom>
            <a:ln w="57150" cmpd="sng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25066" y="-6330"/>
              <a:ext cx="0" cy="6858000"/>
            </a:xfrm>
            <a:prstGeom prst="line">
              <a:avLst/>
            </a:prstGeom>
            <a:ln w="57150" cmpd="sng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37628" y="-9726"/>
              <a:ext cx="0" cy="6876288"/>
            </a:xfrm>
            <a:prstGeom prst="line">
              <a:avLst/>
            </a:prstGeom>
            <a:ln w="57150" cmpd="sng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Donut 11"/>
            <p:cNvSpPr>
              <a:spLocks noChangeAspect="1"/>
            </p:cNvSpPr>
            <p:nvPr/>
          </p:nvSpPr>
          <p:spPr>
            <a:xfrm>
              <a:off x="-21464" y="1053476"/>
              <a:ext cx="506359" cy="502920"/>
            </a:xfrm>
            <a:prstGeom prst="donut">
              <a:avLst>
                <a:gd name="adj" fmla="val 8348"/>
              </a:avLst>
            </a:prstGeom>
            <a:solidFill>
              <a:srgbClr val="FFEC8B"/>
            </a:solidFill>
            <a:ln>
              <a:solidFill>
                <a:srgbClr val="FFEC8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>
              <a:spLocks noChangeAspect="1"/>
            </p:cNvSpPr>
            <p:nvPr/>
          </p:nvSpPr>
          <p:spPr>
            <a:xfrm>
              <a:off x="29882" y="1605111"/>
              <a:ext cx="276196" cy="274320"/>
            </a:xfrm>
            <a:prstGeom prst="donut">
              <a:avLst>
                <a:gd name="adj" fmla="val 8348"/>
              </a:avLst>
            </a:prstGeom>
            <a:solidFill>
              <a:srgbClr val="FFEC8B"/>
            </a:solidFill>
            <a:ln>
              <a:solidFill>
                <a:srgbClr val="FFEC8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>
              <a:spLocks noChangeAspect="1"/>
            </p:cNvSpPr>
            <p:nvPr/>
          </p:nvSpPr>
          <p:spPr>
            <a:xfrm>
              <a:off x="153497" y="1401894"/>
              <a:ext cx="368261" cy="365760"/>
            </a:xfrm>
            <a:prstGeom prst="donut">
              <a:avLst>
                <a:gd name="adj" fmla="val 8348"/>
              </a:avLst>
            </a:prstGeom>
            <a:solidFill>
              <a:srgbClr val="FFEC8B"/>
            </a:solidFill>
            <a:ln>
              <a:solidFill>
                <a:srgbClr val="FFEC8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50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36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436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7436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526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526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6740-CD60-DE4E-BD78-BF5341AFD022}" type="datetime1">
              <a:rPr lang="en-US" smtClean="0"/>
              <a:t>9/1/2015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71D1-EAF9-FB4B-92CF-84416DE98BCF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 flipH="1" flipV="1">
            <a:off x="8608032" y="-24618"/>
            <a:ext cx="543222" cy="6876288"/>
            <a:chOff x="-21464" y="-9726"/>
            <a:chExt cx="543222" cy="687628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18845" y="-9144"/>
              <a:ext cx="0" cy="6867144"/>
            </a:xfrm>
            <a:prstGeom prst="line">
              <a:avLst/>
            </a:prstGeom>
            <a:ln w="57150" cmpd="sng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25066" y="-6330"/>
              <a:ext cx="0" cy="6858000"/>
            </a:xfrm>
            <a:prstGeom prst="line">
              <a:avLst/>
            </a:prstGeom>
            <a:ln w="57150" cmpd="sng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37628" y="-9726"/>
              <a:ext cx="0" cy="6876288"/>
            </a:xfrm>
            <a:prstGeom prst="line">
              <a:avLst/>
            </a:prstGeom>
            <a:ln w="57150" cmpd="sng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Donut 13"/>
            <p:cNvSpPr>
              <a:spLocks noChangeAspect="1"/>
            </p:cNvSpPr>
            <p:nvPr/>
          </p:nvSpPr>
          <p:spPr>
            <a:xfrm>
              <a:off x="-21464" y="1053476"/>
              <a:ext cx="506359" cy="502920"/>
            </a:xfrm>
            <a:prstGeom prst="donut">
              <a:avLst>
                <a:gd name="adj" fmla="val 8348"/>
              </a:avLst>
            </a:prstGeom>
            <a:solidFill>
              <a:srgbClr val="FFEC8B"/>
            </a:solidFill>
            <a:ln>
              <a:solidFill>
                <a:srgbClr val="FFEC8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Donut 14"/>
            <p:cNvSpPr>
              <a:spLocks noChangeAspect="1"/>
            </p:cNvSpPr>
            <p:nvPr/>
          </p:nvSpPr>
          <p:spPr>
            <a:xfrm>
              <a:off x="29882" y="1605111"/>
              <a:ext cx="276196" cy="274320"/>
            </a:xfrm>
            <a:prstGeom prst="donut">
              <a:avLst>
                <a:gd name="adj" fmla="val 8348"/>
              </a:avLst>
            </a:prstGeom>
            <a:solidFill>
              <a:srgbClr val="FFEC8B"/>
            </a:solidFill>
            <a:ln>
              <a:solidFill>
                <a:srgbClr val="FFEC8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Donut 15"/>
            <p:cNvSpPr>
              <a:spLocks noChangeAspect="1"/>
            </p:cNvSpPr>
            <p:nvPr/>
          </p:nvSpPr>
          <p:spPr>
            <a:xfrm>
              <a:off x="153497" y="1401894"/>
              <a:ext cx="368261" cy="365760"/>
            </a:xfrm>
            <a:prstGeom prst="donut">
              <a:avLst>
                <a:gd name="adj" fmla="val 8348"/>
              </a:avLst>
            </a:prstGeom>
            <a:solidFill>
              <a:srgbClr val="FFEC8B"/>
            </a:solidFill>
            <a:ln>
              <a:solidFill>
                <a:srgbClr val="FFEC8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219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79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BF4A-4E4A-8348-8D9A-6C2CDF5F1E31}" type="datetime1">
              <a:rPr lang="en-US" smtClean="0"/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71D1-EAF9-FB4B-92CF-84416DE98BCF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 flipH="1" flipV="1">
            <a:off x="8608032" y="-24618"/>
            <a:ext cx="543222" cy="6876288"/>
            <a:chOff x="-21464" y="-9726"/>
            <a:chExt cx="543222" cy="687628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18845" y="-9144"/>
              <a:ext cx="0" cy="6867144"/>
            </a:xfrm>
            <a:prstGeom prst="line">
              <a:avLst/>
            </a:prstGeom>
            <a:ln w="57150" cmpd="sng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25066" y="-6330"/>
              <a:ext cx="0" cy="6858000"/>
            </a:xfrm>
            <a:prstGeom prst="line">
              <a:avLst/>
            </a:prstGeom>
            <a:ln w="57150" cmpd="sng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37628" y="-9726"/>
              <a:ext cx="0" cy="6876288"/>
            </a:xfrm>
            <a:prstGeom prst="line">
              <a:avLst/>
            </a:prstGeom>
            <a:ln w="57150" cmpd="sng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Donut 9"/>
            <p:cNvSpPr>
              <a:spLocks noChangeAspect="1"/>
            </p:cNvSpPr>
            <p:nvPr/>
          </p:nvSpPr>
          <p:spPr>
            <a:xfrm>
              <a:off x="-21464" y="1053476"/>
              <a:ext cx="506359" cy="502920"/>
            </a:xfrm>
            <a:prstGeom prst="donut">
              <a:avLst>
                <a:gd name="adj" fmla="val 8348"/>
              </a:avLst>
            </a:prstGeom>
            <a:solidFill>
              <a:srgbClr val="FFEC8B"/>
            </a:solidFill>
            <a:ln>
              <a:solidFill>
                <a:srgbClr val="FFEC8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Donut 10"/>
            <p:cNvSpPr>
              <a:spLocks noChangeAspect="1"/>
            </p:cNvSpPr>
            <p:nvPr/>
          </p:nvSpPr>
          <p:spPr>
            <a:xfrm>
              <a:off x="29882" y="1605111"/>
              <a:ext cx="276196" cy="274320"/>
            </a:xfrm>
            <a:prstGeom prst="donut">
              <a:avLst>
                <a:gd name="adj" fmla="val 8348"/>
              </a:avLst>
            </a:prstGeom>
            <a:solidFill>
              <a:srgbClr val="FFEC8B"/>
            </a:solidFill>
            <a:ln>
              <a:solidFill>
                <a:srgbClr val="FFEC8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Donut 11"/>
            <p:cNvSpPr>
              <a:spLocks noChangeAspect="1"/>
            </p:cNvSpPr>
            <p:nvPr/>
          </p:nvSpPr>
          <p:spPr>
            <a:xfrm>
              <a:off x="153497" y="1401894"/>
              <a:ext cx="368261" cy="365760"/>
            </a:xfrm>
            <a:prstGeom prst="donut">
              <a:avLst>
                <a:gd name="adj" fmla="val 8348"/>
              </a:avLst>
            </a:prstGeom>
            <a:solidFill>
              <a:srgbClr val="FFEC8B"/>
            </a:solidFill>
            <a:ln>
              <a:solidFill>
                <a:srgbClr val="FFEC8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709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9798-0805-6F4C-B6F1-EAD305510A50}" type="datetime1">
              <a:rPr lang="en-US" smtClean="0"/>
              <a:t>9/1/2015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71D1-EAF9-FB4B-92CF-84416DE9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7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22085" y="0"/>
            <a:ext cx="5621915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7977" y="273050"/>
            <a:ext cx="475882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882" y="262218"/>
            <a:ext cx="52850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27977" y="1435100"/>
            <a:ext cx="475882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46CE-B79D-C44D-B9BA-C75C7FF6045F}" type="datetime1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71D1-EAF9-FB4B-92CF-84416DE98BCF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 rot="21014480" flipH="1">
            <a:off x="8130601" y="5913120"/>
            <a:ext cx="941163" cy="932688"/>
            <a:chOff x="-64008" y="5900928"/>
            <a:chExt cx="941163" cy="932688"/>
          </a:xfrm>
        </p:grpSpPr>
        <p:sp>
          <p:nvSpPr>
            <p:cNvPr id="10" name="Donut 9"/>
            <p:cNvSpPr>
              <a:spLocks noChangeAspect="1"/>
            </p:cNvSpPr>
            <p:nvPr userDrawn="1"/>
          </p:nvSpPr>
          <p:spPr>
            <a:xfrm>
              <a:off x="-64008" y="5900928"/>
              <a:ext cx="630936" cy="633984"/>
            </a:xfrm>
            <a:prstGeom prst="donut">
              <a:avLst>
                <a:gd name="adj" fmla="val 11473"/>
              </a:avLst>
            </a:prstGeom>
            <a:solidFill>
              <a:srgbClr val="FFEC8B"/>
            </a:solidFill>
            <a:ln>
              <a:solidFill>
                <a:srgbClr val="FFE56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Donut 10"/>
            <p:cNvSpPr>
              <a:spLocks noChangeAspect="1"/>
            </p:cNvSpPr>
            <p:nvPr userDrawn="1"/>
          </p:nvSpPr>
          <p:spPr>
            <a:xfrm>
              <a:off x="-12192" y="6185661"/>
              <a:ext cx="644839" cy="647955"/>
            </a:xfrm>
            <a:prstGeom prst="donut">
              <a:avLst>
                <a:gd name="adj" fmla="val 11473"/>
              </a:avLst>
            </a:prstGeom>
            <a:solidFill>
              <a:srgbClr val="FFEC8B"/>
            </a:solidFill>
            <a:ln>
              <a:solidFill>
                <a:srgbClr val="FFE56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Donut 11"/>
            <p:cNvSpPr>
              <a:spLocks noChangeAspect="1"/>
            </p:cNvSpPr>
            <p:nvPr userDrawn="1"/>
          </p:nvSpPr>
          <p:spPr>
            <a:xfrm>
              <a:off x="232316" y="6005829"/>
              <a:ext cx="644839" cy="647955"/>
            </a:xfrm>
            <a:prstGeom prst="donut">
              <a:avLst>
                <a:gd name="adj" fmla="val 11473"/>
              </a:avLst>
            </a:prstGeom>
            <a:solidFill>
              <a:srgbClr val="FFEC8B"/>
            </a:solidFill>
            <a:ln>
              <a:solidFill>
                <a:srgbClr val="FFE56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6355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C6E87-F084-5640-A8F7-8EC6927BDC24}" type="datetime1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671D1-EAF9-FB4B-92CF-84416DE9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9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80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8" r:id="rId11"/>
    <p:sldLayoutId id="2147483775" r:id="rId12"/>
    <p:sldLayoutId id="2147483779" r:id="rId13"/>
    <p:sldLayoutId id="2147483776" r:id="rId14"/>
    <p:sldLayoutId id="2147483777" r:id="rId1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5633" y="899146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Towards a Biarticular Prosthesis: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5831" y="2589903"/>
            <a:ext cx="6680814" cy="1129203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Model Development and Sensitivity </a:t>
            </a:r>
            <a:r>
              <a:rPr lang="en-US" dirty="0">
                <a:solidFill>
                  <a:schemeClr val="tx2"/>
                </a:solidFill>
              </a:rPr>
              <a:t>A</a:t>
            </a:r>
            <a:r>
              <a:rPr lang="en-US" dirty="0" smtClean="0">
                <a:solidFill>
                  <a:schemeClr val="tx2"/>
                </a:solidFill>
              </a:rPr>
              <a:t>nalysis of Clutched </a:t>
            </a:r>
            <a:r>
              <a:rPr lang="en-US" dirty="0">
                <a:solidFill>
                  <a:schemeClr val="tx2"/>
                </a:solidFill>
              </a:rPr>
              <a:t>S</a:t>
            </a:r>
            <a:r>
              <a:rPr lang="en-US" dirty="0" smtClean="0">
                <a:solidFill>
                  <a:schemeClr val="tx2"/>
                </a:solidFill>
              </a:rPr>
              <a:t>pring </a:t>
            </a:r>
            <a:r>
              <a:rPr lang="en-US" dirty="0">
                <a:solidFill>
                  <a:schemeClr val="tx2"/>
                </a:solidFill>
              </a:rPr>
              <a:t>P</a:t>
            </a:r>
            <a:r>
              <a:rPr lang="en-US" dirty="0" smtClean="0">
                <a:solidFill>
                  <a:schemeClr val="tx2"/>
                </a:solidFill>
              </a:rPr>
              <a:t>arameters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574" y="4823599"/>
            <a:ext cx="438033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/>
              <a:t>Andrea Willson</a:t>
            </a:r>
          </a:p>
          <a:p>
            <a:pPr algn="r"/>
            <a:r>
              <a:rPr lang="en-US" sz="2400" dirty="0" smtClean="0"/>
              <a:t>University of Washington</a:t>
            </a:r>
          </a:p>
          <a:p>
            <a:pPr algn="r"/>
            <a:r>
              <a:rPr lang="en-US" sz="2000" dirty="0" smtClean="0"/>
              <a:t>VA Center of Excellence for </a:t>
            </a:r>
          </a:p>
          <a:p>
            <a:pPr algn="r"/>
            <a:r>
              <a:rPr lang="en-US" sz="2000" dirty="0"/>
              <a:t>Limb Loss </a:t>
            </a:r>
            <a:r>
              <a:rPr lang="en-US" sz="2000" dirty="0" smtClean="0"/>
              <a:t>Prevention &amp;</a:t>
            </a:r>
          </a:p>
          <a:p>
            <a:pPr algn="r"/>
            <a:r>
              <a:rPr lang="en-US" sz="2000" dirty="0" smtClean="0"/>
              <a:t>Prosthetic Engineering </a:t>
            </a:r>
            <a:endParaRPr lang="en-US" sz="2000" dirty="0"/>
          </a:p>
        </p:txBody>
      </p:sp>
      <p:pic>
        <p:nvPicPr>
          <p:cNvPr id="5" name="Picture 4" descr="UWlog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19" y="5112913"/>
            <a:ext cx="1399804" cy="1399804"/>
          </a:xfrm>
          <a:prstGeom prst="rect">
            <a:avLst/>
          </a:prstGeom>
        </p:spPr>
      </p:pic>
      <p:pic>
        <p:nvPicPr>
          <p:cNvPr id="6" name="Picture 5" descr="VAlogo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732" y="5102326"/>
            <a:ext cx="1255383" cy="145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8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1" y="323144"/>
            <a:ext cx="8229600" cy="694910"/>
          </a:xfrm>
        </p:spPr>
        <p:txBody>
          <a:bodyPr>
            <a:normAutofit/>
          </a:bodyPr>
          <a:lstStyle/>
          <a:p>
            <a:pPr algn="ctr"/>
            <a:r>
              <a:rPr lang="en-US" sz="3500" b="0" dirty="0"/>
              <a:t>Results: Varied </a:t>
            </a:r>
            <a:r>
              <a:rPr lang="en-US" sz="3500" b="0" dirty="0" smtClean="0"/>
              <a:t>Spring Stiffness</a:t>
            </a:r>
            <a:endParaRPr lang="en-US" sz="3500" b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510762" y="5613849"/>
            <a:ext cx="8229599" cy="8048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71D1-EAF9-FB4B-92CF-84416DE98BCF}" type="slidenum">
              <a:rPr lang="en-US" smtClean="0"/>
              <a:t>10</a:t>
            </a:fld>
            <a:endParaRPr lang="en-US"/>
          </a:p>
        </p:txBody>
      </p:sp>
      <p:pic>
        <p:nvPicPr>
          <p:cNvPr id="11" name="Picture Placeholder 10" descr="blueA.jpg"/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5" r="8290"/>
          <a:stretch/>
        </p:blipFill>
        <p:spPr>
          <a:xfrm>
            <a:off x="197579" y="1748911"/>
            <a:ext cx="4311071" cy="3842819"/>
          </a:xfrm>
        </p:spPr>
      </p:pic>
      <p:pic>
        <p:nvPicPr>
          <p:cNvPr id="4" name="Picture Placeholder 3" descr="blueK.jpg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" r="8007"/>
          <a:stretch/>
        </p:blipFill>
        <p:spPr>
          <a:xfrm>
            <a:off x="4589579" y="1748911"/>
            <a:ext cx="4243710" cy="3842819"/>
          </a:xfrm>
        </p:spPr>
      </p:pic>
    </p:spTree>
    <p:extLst>
      <p:ext uri="{BB962C8B-B14F-4D97-AF65-F5344CB8AC3E}">
        <p14:creationId xmlns:p14="http://schemas.microsoft.com/office/powerpoint/2010/main" val="18592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1551" y="0"/>
            <a:ext cx="8229600" cy="114300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71D1-EAF9-FB4B-92CF-84416DE98BCF}" type="slidenum">
              <a:rPr lang="en-US" smtClean="0"/>
              <a:t>11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620311" y="1236014"/>
            <a:ext cx="8066489" cy="1610436"/>
            <a:chOff x="620311" y="895234"/>
            <a:chExt cx="8066489" cy="1610436"/>
          </a:xfrm>
        </p:grpSpPr>
        <p:sp>
          <p:nvSpPr>
            <p:cNvPr id="11" name="Up Arrow 10"/>
            <p:cNvSpPr>
              <a:spLocks noChangeAspect="1"/>
            </p:cNvSpPr>
            <p:nvPr/>
          </p:nvSpPr>
          <p:spPr>
            <a:xfrm>
              <a:off x="1734712" y="1231758"/>
              <a:ext cx="367234" cy="516444"/>
            </a:xfrm>
            <a:prstGeom prst="upArrow">
              <a:avLst>
                <a:gd name="adj1" fmla="val 24433"/>
                <a:gd name="adj2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0311" y="1767006"/>
              <a:ext cx="26330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Knee </a:t>
              </a:r>
              <a:r>
                <a:rPr lang="en-US" sz="2400" dirty="0"/>
                <a:t>m</a:t>
              </a:r>
              <a:r>
                <a:rPr lang="en-US" sz="2400" dirty="0" smtClean="0"/>
                <a:t>oment arm</a:t>
              </a:r>
              <a:endParaRPr lang="en-US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04440" y="1767006"/>
              <a:ext cx="4582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Knee </a:t>
              </a:r>
              <a:r>
                <a:rPr lang="en-US" sz="2400" dirty="0" smtClean="0"/>
                <a:t>moment</a:t>
              </a:r>
              <a:r>
                <a:rPr lang="en-US" sz="2400" dirty="0"/>
                <a:t>		Ankle </a:t>
              </a:r>
              <a:r>
                <a:rPr lang="en-US" sz="2400" dirty="0" smtClean="0"/>
                <a:t>moment</a:t>
              </a:r>
              <a:endParaRPr lang="en-US" sz="2400" dirty="0"/>
            </a:p>
            <a:p>
              <a:endParaRPr lang="en-US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876385" y="895234"/>
              <a:ext cx="2527099" cy="852968"/>
              <a:chOff x="4876385" y="895234"/>
              <a:chExt cx="2527099" cy="852968"/>
            </a:xfrm>
          </p:grpSpPr>
          <p:sp>
            <p:nvSpPr>
              <p:cNvPr id="21" name="Up Arrow 20"/>
              <p:cNvSpPr>
                <a:spLocks noChangeAspect="1"/>
              </p:cNvSpPr>
              <p:nvPr/>
            </p:nvSpPr>
            <p:spPr>
              <a:xfrm>
                <a:off x="4876385" y="895234"/>
                <a:ext cx="606530" cy="852968"/>
              </a:xfrm>
              <a:prstGeom prst="upArrow">
                <a:avLst>
                  <a:gd name="adj1" fmla="val 24433"/>
                  <a:gd name="adj2" fmla="val 50000"/>
                </a:avLst>
              </a:prstGeom>
              <a:solidFill>
                <a:schemeClr val="bg1">
                  <a:lumMod val="85000"/>
                </a:schemeClr>
              </a:solidFill>
              <a:ln w="28575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Up Arrow 21"/>
              <p:cNvSpPr>
                <a:spLocks noChangeAspect="1"/>
              </p:cNvSpPr>
              <p:nvPr/>
            </p:nvSpPr>
            <p:spPr>
              <a:xfrm>
                <a:off x="7166195" y="1414500"/>
                <a:ext cx="237289" cy="333701"/>
              </a:xfrm>
              <a:prstGeom prst="upArrow">
                <a:avLst>
                  <a:gd name="adj1" fmla="val 24433"/>
                  <a:gd name="adj2" fmla="val 50000"/>
                </a:avLst>
              </a:prstGeom>
              <a:solidFill>
                <a:schemeClr val="bg1">
                  <a:lumMod val="85000"/>
                </a:schemeClr>
              </a:solidFill>
              <a:ln w="28575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620311" y="3369842"/>
            <a:ext cx="8066489" cy="1347441"/>
            <a:chOff x="620311" y="2951917"/>
            <a:chExt cx="8066489" cy="1347441"/>
          </a:xfrm>
        </p:grpSpPr>
        <p:sp>
          <p:nvSpPr>
            <p:cNvPr id="15" name="TextBox 14"/>
            <p:cNvSpPr txBox="1"/>
            <p:nvPr/>
          </p:nvSpPr>
          <p:spPr>
            <a:xfrm>
              <a:off x="4104440" y="3468361"/>
              <a:ext cx="4582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Knee moment		Ankle Moment</a:t>
              </a:r>
            </a:p>
            <a:p>
              <a:endParaRPr lang="en-US" dirty="0"/>
            </a:p>
          </p:txBody>
        </p:sp>
        <p:sp>
          <p:nvSpPr>
            <p:cNvPr id="17" name="Up Arrow 16"/>
            <p:cNvSpPr>
              <a:spLocks noChangeAspect="1"/>
            </p:cNvSpPr>
            <p:nvPr/>
          </p:nvSpPr>
          <p:spPr>
            <a:xfrm>
              <a:off x="1734712" y="2951917"/>
              <a:ext cx="367234" cy="516444"/>
            </a:xfrm>
            <a:prstGeom prst="upArrow">
              <a:avLst>
                <a:gd name="adj1" fmla="val 24433"/>
                <a:gd name="adj2" fmla="val 50000"/>
              </a:avLst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0311" y="3468361"/>
              <a:ext cx="26330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Clutch engagement time</a:t>
              </a:r>
              <a:endParaRPr lang="en-US" sz="2400" dirty="0"/>
            </a:p>
          </p:txBody>
        </p:sp>
        <p:grpSp>
          <p:nvGrpSpPr>
            <p:cNvPr id="25" name="Group 24"/>
            <p:cNvGrpSpPr/>
            <p:nvPr/>
          </p:nvGrpSpPr>
          <p:grpSpPr>
            <a:xfrm rot="10800000">
              <a:off x="4876385" y="2951917"/>
              <a:ext cx="2657044" cy="516444"/>
              <a:chOff x="4876385" y="1231758"/>
              <a:chExt cx="2657044" cy="516444"/>
            </a:xfrm>
          </p:grpSpPr>
          <p:sp>
            <p:nvSpPr>
              <p:cNvPr id="26" name="Up Arrow 25"/>
              <p:cNvSpPr>
                <a:spLocks noChangeAspect="1"/>
              </p:cNvSpPr>
              <p:nvPr/>
            </p:nvSpPr>
            <p:spPr>
              <a:xfrm>
                <a:off x="4876385" y="1231758"/>
                <a:ext cx="367234" cy="516444"/>
              </a:xfrm>
              <a:prstGeom prst="upArrow">
                <a:avLst>
                  <a:gd name="adj1" fmla="val 24433"/>
                  <a:gd name="adj2" fmla="val 50000"/>
                </a:avLst>
              </a:prstGeom>
              <a:solidFill>
                <a:schemeClr val="bg1">
                  <a:lumMod val="85000"/>
                </a:schemeClr>
              </a:solidFill>
              <a:ln w="28575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Up Arrow 26"/>
              <p:cNvSpPr>
                <a:spLocks noChangeAspect="1"/>
              </p:cNvSpPr>
              <p:nvPr/>
            </p:nvSpPr>
            <p:spPr>
              <a:xfrm>
                <a:off x="7166195" y="1231758"/>
                <a:ext cx="367234" cy="516444"/>
              </a:xfrm>
              <a:prstGeom prst="upArrow">
                <a:avLst>
                  <a:gd name="adj1" fmla="val 24433"/>
                  <a:gd name="adj2" fmla="val 50000"/>
                </a:avLst>
              </a:prstGeom>
              <a:solidFill>
                <a:schemeClr val="bg1">
                  <a:lumMod val="85000"/>
                </a:schemeClr>
              </a:solidFill>
              <a:ln w="28575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620311" y="5056008"/>
            <a:ext cx="8066489" cy="1206870"/>
            <a:chOff x="620311" y="4808168"/>
            <a:chExt cx="8066489" cy="1206870"/>
          </a:xfrm>
        </p:grpSpPr>
        <p:sp>
          <p:nvSpPr>
            <p:cNvPr id="16" name="TextBox 15"/>
            <p:cNvSpPr txBox="1"/>
            <p:nvPr/>
          </p:nvSpPr>
          <p:spPr>
            <a:xfrm>
              <a:off x="4104440" y="5276374"/>
              <a:ext cx="4582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Knee moment		Ankle Moment</a:t>
              </a:r>
            </a:p>
            <a:p>
              <a:endParaRPr lang="en-US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620311" y="4808168"/>
              <a:ext cx="6913118" cy="929871"/>
              <a:chOff x="620311" y="4808168"/>
              <a:chExt cx="6913118" cy="929871"/>
            </a:xfrm>
          </p:grpSpPr>
          <p:sp>
            <p:nvSpPr>
              <p:cNvPr id="18" name="Up Arrow 17"/>
              <p:cNvSpPr>
                <a:spLocks noChangeAspect="1"/>
              </p:cNvSpPr>
              <p:nvPr/>
            </p:nvSpPr>
            <p:spPr>
              <a:xfrm>
                <a:off x="1734712" y="4808168"/>
                <a:ext cx="367234" cy="516444"/>
              </a:xfrm>
              <a:prstGeom prst="upArrow">
                <a:avLst>
                  <a:gd name="adj1" fmla="val 24433"/>
                  <a:gd name="adj2" fmla="val 50000"/>
                </a:avLst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20311" y="5276374"/>
                <a:ext cx="26330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Spring stiffness</a:t>
                </a:r>
                <a:endParaRPr lang="en-US" sz="2400" dirty="0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4876385" y="4808168"/>
                <a:ext cx="2657044" cy="516444"/>
                <a:chOff x="4876385" y="1231758"/>
                <a:chExt cx="2657044" cy="516444"/>
              </a:xfrm>
            </p:grpSpPr>
            <p:sp>
              <p:nvSpPr>
                <p:cNvPr id="29" name="Up Arrow 28"/>
                <p:cNvSpPr>
                  <a:spLocks noChangeAspect="1"/>
                </p:cNvSpPr>
                <p:nvPr/>
              </p:nvSpPr>
              <p:spPr>
                <a:xfrm>
                  <a:off x="4876385" y="1231758"/>
                  <a:ext cx="367234" cy="516444"/>
                </a:xfrm>
                <a:prstGeom prst="upArrow">
                  <a:avLst>
                    <a:gd name="adj1" fmla="val 24433"/>
                    <a:gd name="adj2" fmla="val 50000"/>
                  </a:avLst>
                </a:prstGeom>
                <a:solidFill>
                  <a:schemeClr val="bg1">
                    <a:lumMod val="85000"/>
                  </a:schemeClr>
                </a:solidFill>
                <a:ln w="28575" cmpd="sng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Up Arrow 29"/>
                <p:cNvSpPr>
                  <a:spLocks noChangeAspect="1"/>
                </p:cNvSpPr>
                <p:nvPr/>
              </p:nvSpPr>
              <p:spPr>
                <a:xfrm>
                  <a:off x="7166195" y="1231758"/>
                  <a:ext cx="367234" cy="516444"/>
                </a:xfrm>
                <a:prstGeom prst="upArrow">
                  <a:avLst>
                    <a:gd name="adj1" fmla="val 24433"/>
                    <a:gd name="adj2" fmla="val 50000"/>
                  </a:avLst>
                </a:prstGeom>
                <a:solidFill>
                  <a:schemeClr val="bg1">
                    <a:lumMod val="85000"/>
                  </a:schemeClr>
                </a:solidFill>
                <a:ln w="28575" cmpd="sng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8188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1" y="91195"/>
            <a:ext cx="8229600" cy="1143000"/>
          </a:xfrm>
        </p:spPr>
        <p:txBody>
          <a:bodyPr/>
          <a:lstStyle/>
          <a:p>
            <a:r>
              <a:rPr lang="en-US" dirty="0" smtClean="0"/>
              <a:t>Implications for Device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92" y="1255889"/>
            <a:ext cx="8229600" cy="5100461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US" dirty="0" smtClean="0"/>
              <a:t>Joint </a:t>
            </a:r>
            <a:r>
              <a:rPr lang="en-US" dirty="0"/>
              <a:t>moment contributions are very sensitive to changes in </a:t>
            </a:r>
            <a:r>
              <a:rPr lang="en-US" dirty="0" smtClean="0"/>
              <a:t>attachment point</a:t>
            </a:r>
          </a:p>
          <a:p>
            <a:pPr lvl="1">
              <a:lnSpc>
                <a:spcPct val="110000"/>
              </a:lnSpc>
              <a:spcAft>
                <a:spcPts val="1000"/>
              </a:spcAft>
            </a:pPr>
            <a:r>
              <a:rPr lang="en-US" dirty="0"/>
              <a:t>Larger moment arm at knee will allow for the spring stiffness to be greatly reduced</a:t>
            </a:r>
          </a:p>
          <a:p>
            <a:pPr lvl="1">
              <a:lnSpc>
                <a:spcPct val="110000"/>
              </a:lnSpc>
              <a:spcAft>
                <a:spcPts val="1000"/>
              </a:spcAft>
            </a:pPr>
            <a:r>
              <a:rPr lang="en-US" dirty="0" smtClean="0"/>
              <a:t>Soft </a:t>
            </a:r>
            <a:r>
              <a:rPr lang="en-US" dirty="0"/>
              <a:t>tissue compliance at proximal </a:t>
            </a:r>
            <a:r>
              <a:rPr lang="en-US" dirty="0" smtClean="0"/>
              <a:t>attachment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71D1-EAF9-FB4B-92CF-84416DE98B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type="body" idx="1"/>
          </p:nvPr>
        </p:nvSpPr>
        <p:spPr>
          <a:xfrm>
            <a:off x="914400" y="1763891"/>
            <a:ext cx="7772400" cy="4689299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en-US" sz="2600" u="sng" dirty="0" smtClean="0">
                <a:solidFill>
                  <a:schemeClr val="tx1"/>
                </a:solidFill>
              </a:rPr>
              <a:t>Contributors:</a:t>
            </a:r>
          </a:p>
          <a:p>
            <a:pPr marL="82296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  </a:t>
            </a:r>
            <a:r>
              <a:rPr lang="en-US" sz="2600" dirty="0" err="1" smtClean="0">
                <a:solidFill>
                  <a:schemeClr val="tx1"/>
                </a:solidFill>
              </a:rPr>
              <a:t>Routson</a:t>
            </a:r>
            <a:r>
              <a:rPr lang="en-US" sz="2600" dirty="0">
                <a:solidFill>
                  <a:schemeClr val="tx1"/>
                </a:solidFill>
              </a:rPr>
              <a:t>, </a:t>
            </a:r>
            <a:r>
              <a:rPr lang="en-US" sz="2600" dirty="0" smtClean="0">
                <a:solidFill>
                  <a:schemeClr val="tx1"/>
                </a:solidFill>
              </a:rPr>
              <a:t>Rebecca </a:t>
            </a:r>
            <a:r>
              <a:rPr lang="en-US" sz="2600" dirty="0" smtClean="0">
                <a:solidFill>
                  <a:schemeClr val="accent4"/>
                </a:solidFill>
              </a:rPr>
              <a:t>1,3</a:t>
            </a:r>
          </a:p>
          <a:p>
            <a:pPr marL="82296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   Steele</a:t>
            </a:r>
            <a:r>
              <a:rPr lang="en-US" sz="2600" dirty="0">
                <a:solidFill>
                  <a:schemeClr val="tx1"/>
                </a:solidFill>
              </a:rPr>
              <a:t>, </a:t>
            </a:r>
            <a:r>
              <a:rPr lang="en-US" sz="2600" dirty="0" smtClean="0">
                <a:solidFill>
                  <a:schemeClr val="tx1"/>
                </a:solidFill>
              </a:rPr>
              <a:t>Kat </a:t>
            </a:r>
            <a:r>
              <a:rPr lang="en-US" sz="2600" dirty="0" smtClean="0">
                <a:solidFill>
                  <a:srgbClr val="8064A2"/>
                </a:solidFill>
              </a:rPr>
              <a:t>1</a:t>
            </a:r>
          </a:p>
          <a:p>
            <a:pPr marL="82296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   </a:t>
            </a:r>
            <a:r>
              <a:rPr lang="en-US" sz="2600" dirty="0" err="1" smtClean="0">
                <a:solidFill>
                  <a:schemeClr val="tx1"/>
                </a:solidFill>
              </a:rPr>
              <a:t>Czerniecki</a:t>
            </a:r>
            <a:r>
              <a:rPr lang="en-US" sz="2600" dirty="0">
                <a:solidFill>
                  <a:schemeClr val="tx1"/>
                </a:solidFill>
              </a:rPr>
              <a:t>, </a:t>
            </a:r>
            <a:r>
              <a:rPr lang="en-US" sz="2600" dirty="0" smtClean="0">
                <a:solidFill>
                  <a:schemeClr val="tx1"/>
                </a:solidFill>
              </a:rPr>
              <a:t>Joseph </a:t>
            </a:r>
            <a:r>
              <a:rPr lang="en-US" sz="2600" dirty="0" smtClean="0">
                <a:solidFill>
                  <a:srgbClr val="8064A2"/>
                </a:solidFill>
              </a:rPr>
              <a:t>2,3</a:t>
            </a:r>
          </a:p>
          <a:p>
            <a:pPr marL="82296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   </a:t>
            </a:r>
            <a:r>
              <a:rPr lang="en-US" sz="2600" dirty="0" err="1" smtClean="0">
                <a:solidFill>
                  <a:schemeClr val="tx1"/>
                </a:solidFill>
              </a:rPr>
              <a:t>Morgenroth</a:t>
            </a:r>
            <a:r>
              <a:rPr lang="en-US" sz="2600" dirty="0">
                <a:solidFill>
                  <a:schemeClr val="tx1"/>
                </a:solidFill>
              </a:rPr>
              <a:t>, </a:t>
            </a:r>
            <a:r>
              <a:rPr lang="en-US" sz="2600" dirty="0" smtClean="0">
                <a:solidFill>
                  <a:schemeClr val="tx1"/>
                </a:solidFill>
              </a:rPr>
              <a:t>David </a:t>
            </a:r>
            <a:r>
              <a:rPr lang="en-US" sz="2600" dirty="0" smtClean="0">
                <a:solidFill>
                  <a:srgbClr val="8064A2"/>
                </a:solidFill>
              </a:rPr>
              <a:t>2,3</a:t>
            </a:r>
          </a:p>
          <a:p>
            <a:pPr marL="82296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  </a:t>
            </a:r>
            <a:r>
              <a:rPr lang="en-US" sz="2600" dirty="0" err="1" smtClean="0">
                <a:solidFill>
                  <a:schemeClr val="tx1"/>
                </a:solidFill>
              </a:rPr>
              <a:t>Aubin</a:t>
            </a:r>
            <a:r>
              <a:rPr lang="en-US" sz="2600" dirty="0">
                <a:solidFill>
                  <a:schemeClr val="tx1"/>
                </a:solidFill>
              </a:rPr>
              <a:t>, </a:t>
            </a:r>
            <a:r>
              <a:rPr lang="en-US" sz="2600" dirty="0" smtClean="0">
                <a:solidFill>
                  <a:schemeClr val="tx1"/>
                </a:solidFill>
              </a:rPr>
              <a:t>Patrick </a:t>
            </a:r>
            <a:r>
              <a:rPr lang="en-US" sz="2600" dirty="0" smtClean="0">
                <a:solidFill>
                  <a:srgbClr val="8064A2"/>
                </a:solidFill>
              </a:rPr>
              <a:t>1,3</a:t>
            </a:r>
          </a:p>
          <a:p>
            <a:pPr marL="82296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82296" indent="0">
              <a:buNone/>
            </a:pPr>
            <a:r>
              <a:rPr lang="en-US" sz="2200" dirty="0" smtClean="0">
                <a:solidFill>
                  <a:srgbClr val="8064A2"/>
                </a:solidFill>
              </a:rPr>
              <a:t>1.  </a:t>
            </a:r>
            <a:r>
              <a:rPr lang="en-US" sz="2200" dirty="0" smtClean="0">
                <a:solidFill>
                  <a:schemeClr val="tx1"/>
                </a:solidFill>
              </a:rPr>
              <a:t>University </a:t>
            </a:r>
            <a:r>
              <a:rPr lang="en-US" sz="2200" dirty="0">
                <a:solidFill>
                  <a:schemeClr val="tx1"/>
                </a:solidFill>
              </a:rPr>
              <a:t>of </a:t>
            </a:r>
            <a:r>
              <a:rPr lang="en-US" sz="2200" dirty="0" smtClean="0">
                <a:solidFill>
                  <a:schemeClr val="tx1"/>
                </a:solidFill>
              </a:rPr>
              <a:t>Washington </a:t>
            </a:r>
          </a:p>
          <a:p>
            <a:pPr marL="82296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	</a:t>
            </a:r>
            <a:r>
              <a:rPr lang="en-US" sz="2200" dirty="0" smtClean="0">
                <a:solidFill>
                  <a:schemeClr val="tx1"/>
                </a:solidFill>
              </a:rPr>
              <a:t>Department </a:t>
            </a:r>
            <a:r>
              <a:rPr lang="en-US" sz="2200" dirty="0">
                <a:solidFill>
                  <a:schemeClr val="tx1"/>
                </a:solidFill>
              </a:rPr>
              <a:t>of Mechanical Engineering </a:t>
            </a:r>
          </a:p>
          <a:p>
            <a:pPr marL="82296" indent="0">
              <a:buNone/>
            </a:pPr>
            <a:r>
              <a:rPr lang="en-US" sz="2200" dirty="0" smtClean="0">
                <a:solidFill>
                  <a:srgbClr val="8064A2"/>
                </a:solidFill>
              </a:rPr>
              <a:t>2.  </a:t>
            </a:r>
            <a:r>
              <a:rPr lang="en-US" sz="2200" dirty="0" smtClean="0">
                <a:solidFill>
                  <a:schemeClr val="tx1"/>
                </a:solidFill>
              </a:rPr>
              <a:t>University </a:t>
            </a:r>
            <a:r>
              <a:rPr lang="en-US" sz="2200" dirty="0">
                <a:solidFill>
                  <a:schemeClr val="tx1"/>
                </a:solidFill>
              </a:rPr>
              <a:t>of </a:t>
            </a:r>
            <a:r>
              <a:rPr lang="en-US" sz="2200" dirty="0" smtClean="0">
                <a:solidFill>
                  <a:schemeClr val="tx1"/>
                </a:solidFill>
              </a:rPr>
              <a:t>Washington </a:t>
            </a:r>
          </a:p>
          <a:p>
            <a:pPr marL="82296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	Department of Rehabilitation Medicine</a:t>
            </a:r>
          </a:p>
          <a:p>
            <a:pPr marL="82296" indent="0">
              <a:buNone/>
            </a:pPr>
            <a:r>
              <a:rPr lang="en-US" sz="2200" dirty="0" smtClean="0">
                <a:solidFill>
                  <a:srgbClr val="8064A2"/>
                </a:solidFill>
              </a:rPr>
              <a:t>3.  </a:t>
            </a:r>
            <a:r>
              <a:rPr lang="en-US" sz="2200" dirty="0" smtClean="0">
                <a:solidFill>
                  <a:schemeClr val="tx1"/>
                </a:solidFill>
              </a:rPr>
              <a:t>Department </a:t>
            </a:r>
            <a:r>
              <a:rPr lang="en-US" sz="2200" dirty="0">
                <a:solidFill>
                  <a:schemeClr val="tx1"/>
                </a:solidFill>
              </a:rPr>
              <a:t>of Veterans </a:t>
            </a:r>
            <a:r>
              <a:rPr lang="en-US" sz="2200" dirty="0" smtClean="0">
                <a:solidFill>
                  <a:schemeClr val="tx1"/>
                </a:solidFill>
              </a:rPr>
              <a:t>Affairs</a:t>
            </a:r>
          </a:p>
          <a:p>
            <a:pPr marL="82296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	</a:t>
            </a:r>
            <a:r>
              <a:rPr lang="en-US" sz="2200" dirty="0" smtClean="0">
                <a:solidFill>
                  <a:schemeClr val="tx1"/>
                </a:solidFill>
              </a:rPr>
              <a:t>RR</a:t>
            </a:r>
            <a:r>
              <a:rPr lang="en-US" sz="2200" dirty="0">
                <a:solidFill>
                  <a:schemeClr val="tx1"/>
                </a:solidFill>
              </a:rPr>
              <a:t>&amp;D Center of Excellence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dirty="0">
                <a:solidFill>
                  <a:schemeClr val="tx1"/>
                </a:solidFill>
              </a:rPr>
              <a:t>Seattle, WA </a:t>
            </a:r>
            <a:r>
              <a:rPr lang="en-US" sz="2200" dirty="0" smtClean="0">
                <a:solidFill>
                  <a:schemeClr val="tx1"/>
                </a:solidFill>
              </a:rPr>
              <a:t>USA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71D1-EAF9-FB4B-92CF-84416DE98BCF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5984" y="758987"/>
            <a:ext cx="4522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Acknowledgments</a:t>
            </a:r>
          </a:p>
        </p:txBody>
      </p:sp>
    </p:spTree>
    <p:extLst>
      <p:ext uri="{BB962C8B-B14F-4D97-AF65-F5344CB8AC3E}">
        <p14:creationId xmlns:p14="http://schemas.microsoft.com/office/powerpoint/2010/main" val="7890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790" y="-60541"/>
            <a:ext cx="82296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71D1-EAF9-FB4B-92CF-84416DE98BCF}" type="slidenum">
              <a:rPr lang="en-US" smtClean="0"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1120" y="2933566"/>
            <a:ext cx="5483672" cy="3339709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S" sz="2600" dirty="0" err="1" smtClean="0"/>
              <a:t>Gastronemius</a:t>
            </a:r>
            <a:r>
              <a:rPr lang="en-US" sz="2600" dirty="0" smtClean="0"/>
              <a:t> (GAS): accelerates leg into swing in late stance phase [1]</a:t>
            </a:r>
          </a:p>
          <a:p>
            <a:pPr>
              <a:spcAft>
                <a:spcPts val="800"/>
              </a:spcAft>
            </a:pPr>
            <a:r>
              <a:rPr lang="en-US" sz="2600" dirty="0" smtClean="0"/>
              <a:t>Soleus (SOL): accelerates trunk forward [1]</a:t>
            </a:r>
          </a:p>
          <a:p>
            <a:pPr>
              <a:spcAft>
                <a:spcPts val="800"/>
              </a:spcAft>
            </a:pPr>
            <a:r>
              <a:rPr lang="en-US" sz="2600" dirty="0" smtClean="0"/>
              <a:t>Other muscles compensate for </a:t>
            </a:r>
            <a:r>
              <a:rPr lang="en-US" sz="2600" dirty="0"/>
              <a:t>l</a:t>
            </a:r>
            <a:r>
              <a:rPr lang="en-US" sz="2600" dirty="0" smtClean="0"/>
              <a:t>ack of biarticular GAS function [</a:t>
            </a:r>
            <a:r>
              <a:rPr lang="en-US" sz="2600" dirty="0"/>
              <a:t>2</a:t>
            </a:r>
            <a:r>
              <a:rPr lang="en-US" sz="2600" dirty="0" smtClean="0"/>
              <a:t>]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882" y="6259902"/>
            <a:ext cx="8189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smtClean="0"/>
              <a:t>Neptune RR, et al. </a:t>
            </a:r>
            <a:r>
              <a:rPr lang="en-US" sz="1600" i="1" dirty="0" smtClean="0"/>
              <a:t>J </a:t>
            </a:r>
            <a:r>
              <a:rPr lang="en-US" sz="1600" i="1" dirty="0" err="1" smtClean="0"/>
              <a:t>Biomech</a:t>
            </a:r>
            <a:r>
              <a:rPr lang="en-US" sz="1600" dirty="0"/>
              <a:t>,</a:t>
            </a:r>
            <a:r>
              <a:rPr lang="en-US" sz="1600" b="1" dirty="0" smtClean="0"/>
              <a:t> 34</a:t>
            </a:r>
            <a:r>
              <a:rPr lang="en-US" sz="1600" dirty="0" smtClean="0"/>
              <a:t>, 1387-1398, 2001.</a:t>
            </a:r>
          </a:p>
          <a:p>
            <a:pPr marL="342900" indent="-342900">
              <a:buAutoNum type="arabicPeriod"/>
            </a:pPr>
            <a:r>
              <a:rPr lang="pl-PL" sz="1600" dirty="0" err="1" smtClean="0"/>
              <a:t>Zmitrewicz</a:t>
            </a:r>
            <a:r>
              <a:rPr lang="pl-PL" sz="1600" dirty="0" smtClean="0"/>
              <a:t> </a:t>
            </a:r>
            <a:r>
              <a:rPr lang="pl-PL" sz="1600" dirty="0"/>
              <a:t>RJ, et al. </a:t>
            </a:r>
            <a:r>
              <a:rPr lang="pl-PL" sz="1600" i="1" dirty="0"/>
              <a:t>J </a:t>
            </a:r>
            <a:r>
              <a:rPr lang="pl-PL" sz="1600" i="1" dirty="0" err="1"/>
              <a:t>Biomech</a:t>
            </a:r>
            <a:r>
              <a:rPr lang="pl-PL" sz="1600" dirty="0"/>
              <a:t>, </a:t>
            </a:r>
            <a:r>
              <a:rPr lang="pl-PL" sz="1600" b="1" dirty="0" smtClean="0"/>
              <a:t>40</a:t>
            </a:r>
            <a:r>
              <a:rPr lang="pl-PL" sz="1600" dirty="0" smtClean="0"/>
              <a:t>, </a:t>
            </a:r>
            <a:r>
              <a:rPr lang="pl-PL" sz="1600" dirty="0"/>
              <a:t>1824-1831, 2007</a:t>
            </a:r>
            <a:r>
              <a:rPr lang="pl-PL" sz="1600" dirty="0" smtClean="0"/>
              <a:t>.</a:t>
            </a:r>
            <a:endParaRPr lang="en-US" sz="1600" dirty="0"/>
          </a:p>
          <a:p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7790" y="6273275"/>
            <a:ext cx="8264090" cy="15487"/>
          </a:xfrm>
          <a:prstGeom prst="line">
            <a:avLst/>
          </a:prstGeom>
          <a:ln w="317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050669" y="1087205"/>
            <a:ext cx="3097306" cy="1805985"/>
            <a:chOff x="59942" y="3895990"/>
            <a:chExt cx="4633066" cy="2895600"/>
          </a:xfrm>
        </p:grpSpPr>
        <p:pic>
          <p:nvPicPr>
            <p:cNvPr id="21" name="Picture 20" descr="Gastroc-Soleus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8" b="100000" l="40204" r="9285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40" r="6190"/>
            <a:stretch/>
          </p:blipFill>
          <p:spPr>
            <a:xfrm>
              <a:off x="1936061" y="3895990"/>
              <a:ext cx="2756947" cy="2895600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59942" y="4378832"/>
              <a:ext cx="3471427" cy="1515705"/>
              <a:chOff x="59942" y="4378832"/>
              <a:chExt cx="3471427" cy="1515705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59942" y="4378832"/>
                <a:ext cx="3041189" cy="690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3891A7"/>
                    </a:solidFill>
                  </a:rPr>
                  <a:t>Gastrocnemius</a:t>
                </a:r>
                <a:endParaRPr lang="en-US" sz="2200" dirty="0">
                  <a:solidFill>
                    <a:srgbClr val="3891A7"/>
                  </a:solidFill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1141782" y="4755293"/>
                <a:ext cx="2389587" cy="1139244"/>
                <a:chOff x="1141782" y="4755293"/>
                <a:chExt cx="2389587" cy="1139244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 flipH="1">
                  <a:off x="2911831" y="4755293"/>
                  <a:ext cx="480142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flipH="1">
                  <a:off x="2586573" y="5591729"/>
                  <a:ext cx="944796" cy="1549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/>
                <p:cNvSpPr txBox="1"/>
                <p:nvPr/>
              </p:nvSpPr>
              <p:spPr>
                <a:xfrm>
                  <a:off x="1141782" y="5203682"/>
                  <a:ext cx="1913431" cy="6908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dirty="0" smtClean="0">
                      <a:solidFill>
                        <a:schemeClr val="accent1"/>
                      </a:solidFill>
                    </a:rPr>
                    <a:t>Soleus</a:t>
                  </a:r>
                </a:p>
              </p:txBody>
            </p:sp>
          </p:grpSp>
        </p:grpSp>
      </p:grpSp>
      <p:grpSp>
        <p:nvGrpSpPr>
          <p:cNvPr id="28" name="Group 27"/>
          <p:cNvGrpSpPr/>
          <p:nvPr/>
        </p:nvGrpSpPr>
        <p:grpSpPr>
          <a:xfrm>
            <a:off x="5633987" y="1044872"/>
            <a:ext cx="2868682" cy="5125999"/>
            <a:chOff x="1301031" y="821186"/>
            <a:chExt cx="2849876" cy="5312917"/>
          </a:xfrm>
        </p:grpSpPr>
        <p:grpSp>
          <p:nvGrpSpPr>
            <p:cNvPr id="29" name="Group 28"/>
            <p:cNvGrpSpPr/>
            <p:nvPr/>
          </p:nvGrpSpPr>
          <p:grpSpPr>
            <a:xfrm>
              <a:off x="1301031" y="821186"/>
              <a:ext cx="2849876" cy="5312917"/>
              <a:chOff x="4460677" y="573353"/>
              <a:chExt cx="2849876" cy="5312917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4460677" y="573353"/>
                <a:ext cx="2849876" cy="5312917"/>
                <a:chOff x="2741458" y="960358"/>
                <a:chExt cx="2849876" cy="5312917"/>
              </a:xfrm>
            </p:grpSpPr>
            <p:pic>
              <p:nvPicPr>
                <p:cNvPr id="36" name="Picture 35" descr="OpenSimModelPicNoMuscles.tiff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059" t="6093" r="36653" b="5836"/>
                <a:stretch/>
              </p:blipFill>
              <p:spPr>
                <a:xfrm>
                  <a:off x="2741458" y="960358"/>
                  <a:ext cx="2849876" cy="5312917"/>
                </a:xfrm>
                <a:prstGeom prst="rect">
                  <a:avLst/>
                </a:prstGeom>
              </p:spPr>
            </p:pic>
            <p:sp>
              <p:nvSpPr>
                <p:cNvPr id="37" name="Circular Arrow 36"/>
                <p:cNvSpPr/>
                <p:nvPr/>
              </p:nvSpPr>
              <p:spPr>
                <a:xfrm rot="2113451" flipV="1">
                  <a:off x="3221598" y="3686513"/>
                  <a:ext cx="1239077" cy="1270144"/>
                </a:xfrm>
                <a:prstGeom prst="circularArrow">
                  <a:avLst>
                    <a:gd name="adj1" fmla="val 12500"/>
                    <a:gd name="adj2" fmla="val 1142319"/>
                    <a:gd name="adj3" fmla="val 20457681"/>
                    <a:gd name="adj4" fmla="val 13332151"/>
                    <a:gd name="adj5" fmla="val 16475"/>
                  </a:avLst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Right Arrow 37"/>
                <p:cNvSpPr/>
                <p:nvPr/>
              </p:nvSpPr>
              <p:spPr>
                <a:xfrm>
                  <a:off x="4460677" y="2819098"/>
                  <a:ext cx="774423" cy="387239"/>
                </a:xfrm>
                <a:prstGeom prst="rightArrow">
                  <a:avLst/>
                </a:prstGeom>
                <a:solidFill>
                  <a:schemeClr val="accent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 rot="899668">
                <a:off x="5085223" y="4134938"/>
                <a:ext cx="7434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GAS</a:t>
                </a: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3004762" y="2679926"/>
              <a:ext cx="681492" cy="371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SOL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7026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907" y="13748"/>
            <a:ext cx="831578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Overall Research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475" y="1329948"/>
            <a:ext cx="4811417" cy="46634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Develop biarticular clutched spring prosthesis that replicates functional role of GAS</a:t>
            </a:r>
            <a:endParaRPr lang="en-US" dirty="0"/>
          </a:p>
          <a:p>
            <a:pPr lvl="1"/>
            <a:r>
              <a:rPr lang="en-US" dirty="0"/>
              <a:t>Reduce compensatory muscle forces</a:t>
            </a:r>
          </a:p>
          <a:p>
            <a:pPr lvl="1"/>
            <a:r>
              <a:rPr lang="en-US" dirty="0" smtClean="0"/>
              <a:t>Reduce metabolic cost of amputee walking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Use simulation to determine optimal spring parameters </a:t>
            </a:r>
            <a:endParaRPr lang="en-US" dirty="0"/>
          </a:p>
        </p:txBody>
      </p:sp>
      <p:pic>
        <p:nvPicPr>
          <p:cNvPr id="5" name="Content Placeholder 3" descr="Screen Shot 2015-04-19 at 10.20.22 AM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93" t="-927" r="-1" b="683"/>
          <a:stretch/>
        </p:blipFill>
        <p:spPr>
          <a:xfrm>
            <a:off x="5368423" y="1110050"/>
            <a:ext cx="3622989" cy="5246300"/>
          </a:xfrm>
          <a:prstGeom prst="rect">
            <a:avLst/>
          </a:prstGeom>
          <a:ln w="1905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71D1-EAF9-FB4B-92CF-84416DE98B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4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7432" y="-1002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Specific 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742" y="1117692"/>
            <a:ext cx="8242123" cy="525706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500" dirty="0" smtClean="0"/>
              <a:t>Develop amputee model for </a:t>
            </a:r>
            <a:r>
              <a:rPr lang="en-US" sz="3500" dirty="0" err="1" smtClean="0"/>
              <a:t>OpenSim</a:t>
            </a:r>
            <a:endParaRPr lang="en-US" sz="3500" dirty="0" smtClean="0"/>
          </a:p>
          <a:p>
            <a:pPr>
              <a:lnSpc>
                <a:spcPct val="110000"/>
              </a:lnSpc>
            </a:pPr>
            <a:endParaRPr lang="en-US" sz="1600" dirty="0" smtClean="0"/>
          </a:p>
          <a:p>
            <a:pPr>
              <a:lnSpc>
                <a:spcPct val="110000"/>
              </a:lnSpc>
            </a:pPr>
            <a:r>
              <a:rPr lang="en-US" sz="3500" dirty="0" smtClean="0"/>
              <a:t>Analyze how variations in spring parameters affect knee and ankle dynamics</a:t>
            </a:r>
          </a:p>
          <a:p>
            <a:pPr lvl="1">
              <a:buClr>
                <a:schemeClr val="accent4"/>
              </a:buClr>
            </a:pPr>
            <a:r>
              <a:rPr lang="en-US" sz="3200" i="1" dirty="0"/>
              <a:t>Attachment point</a:t>
            </a:r>
          </a:p>
          <a:p>
            <a:pPr lvl="1">
              <a:buClr>
                <a:schemeClr val="accent4"/>
              </a:buClr>
            </a:pPr>
            <a:r>
              <a:rPr lang="en-US" sz="3200" i="1" dirty="0"/>
              <a:t>C</a:t>
            </a:r>
            <a:r>
              <a:rPr lang="en-US" sz="3200" i="1" dirty="0" smtClean="0"/>
              <a:t>lutch timing</a:t>
            </a:r>
          </a:p>
          <a:p>
            <a:pPr lvl="1">
              <a:buClr>
                <a:schemeClr val="accent4"/>
              </a:buClr>
            </a:pPr>
            <a:r>
              <a:rPr lang="en-US" sz="3200" i="1" dirty="0" smtClean="0"/>
              <a:t>Stiffness</a:t>
            </a:r>
            <a:endParaRPr lang="en-US" sz="32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71D1-EAF9-FB4B-92CF-84416DE98B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6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" y="273050"/>
            <a:ext cx="6019800" cy="576956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 smtClean="0"/>
              <a:t>Amputee Model</a:t>
            </a:r>
            <a:endParaRPr lang="en-US" sz="4400" b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37109" y="1068780"/>
            <a:ext cx="5589558" cy="5151046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500" dirty="0" smtClean="0"/>
              <a:t>Residual limb mass properties derived from literature [4,5]</a:t>
            </a:r>
          </a:p>
          <a:p>
            <a:pPr marL="342900" indent="-342900">
              <a:buFont typeface="Arial"/>
              <a:buChar char="•"/>
            </a:pPr>
            <a:endParaRPr lang="en-US" sz="2500" dirty="0"/>
          </a:p>
          <a:p>
            <a:pPr marL="342900" indent="-342900">
              <a:buFont typeface="Arial"/>
              <a:buChar char="•"/>
            </a:pPr>
            <a:r>
              <a:rPr lang="en-US" sz="2500" dirty="0" smtClean="0"/>
              <a:t>CAD model based on prosthesis measurements used to determine prosthetic mass properties</a:t>
            </a:r>
          </a:p>
          <a:p>
            <a:pPr marL="342900" indent="-342900">
              <a:buFont typeface="Arial"/>
              <a:buChar char="•"/>
            </a:pPr>
            <a:endParaRPr lang="en-US" sz="2500" dirty="0" smtClean="0"/>
          </a:p>
          <a:p>
            <a:pPr marL="342900" indent="-342900">
              <a:buFont typeface="Arial"/>
              <a:buChar char="•"/>
            </a:pPr>
            <a:r>
              <a:rPr lang="en-US" sz="2500" dirty="0" smtClean="0"/>
              <a:t>Pin joint created in same relative position as intact ankle to replicate flexion in prosthesis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71D1-EAF9-FB4B-92CF-84416DE98BCF}" type="slidenum">
              <a:rPr lang="en-US" smtClean="0"/>
              <a:t>5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877960" y="6202257"/>
            <a:ext cx="8093195" cy="0"/>
          </a:xfrm>
          <a:prstGeom prst="line">
            <a:avLst/>
          </a:prstGeom>
          <a:ln w="317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89001" y="6215240"/>
            <a:ext cx="79833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/>
              <a:t>4. </a:t>
            </a:r>
            <a:r>
              <a:rPr lang="en-US" sz="1600" dirty="0"/>
              <a:t>Silverman AK, Neptune RR. </a:t>
            </a:r>
            <a:r>
              <a:rPr lang="en-US" sz="1600" i="1" dirty="0"/>
              <a:t>J </a:t>
            </a:r>
            <a:r>
              <a:rPr lang="en-US" sz="1600" i="1" dirty="0" err="1"/>
              <a:t>Biomech</a:t>
            </a:r>
            <a:r>
              <a:rPr lang="en-US" sz="1600" dirty="0"/>
              <a:t>, </a:t>
            </a:r>
            <a:r>
              <a:rPr lang="en-US" sz="1600" b="1" dirty="0"/>
              <a:t>45, </a:t>
            </a:r>
            <a:r>
              <a:rPr lang="en-US" sz="1600" dirty="0"/>
              <a:t>2271-2278, 2012.</a:t>
            </a:r>
          </a:p>
          <a:p>
            <a:pPr lvl="0"/>
            <a:r>
              <a:rPr lang="en-US" sz="1600" dirty="0" smtClean="0"/>
              <a:t>5. Smith </a:t>
            </a:r>
            <a:r>
              <a:rPr lang="en-US" sz="1600" dirty="0"/>
              <a:t>JD, et al. </a:t>
            </a:r>
            <a:r>
              <a:rPr lang="en-US" sz="1600" i="1" dirty="0"/>
              <a:t>J Vis </a:t>
            </a:r>
            <a:r>
              <a:rPr lang="en-US" sz="1600" i="1" dirty="0" err="1"/>
              <a:t>Exp</a:t>
            </a:r>
            <a:r>
              <a:rPr lang="en-US" sz="1600" i="1" dirty="0"/>
              <a:t>, </a:t>
            </a:r>
            <a:r>
              <a:rPr lang="en-US" sz="1600" b="1" dirty="0"/>
              <a:t>87</a:t>
            </a:r>
            <a:r>
              <a:rPr lang="en-US" sz="1600" dirty="0"/>
              <a:t>, 2014.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" name="amputee">
            <a:hlinkClick r:id="" action="ppaction://media"/>
          </p:cNvPr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36026" t="1" r="33927" b="1"/>
          <a:stretch/>
        </p:blipFill>
        <p:spPr>
          <a:xfrm>
            <a:off x="6151652" y="532790"/>
            <a:ext cx="2877227" cy="557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7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9789" y="1069515"/>
            <a:ext cx="521814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700" dirty="0"/>
              <a:t>Use Static Optimization with amputee model and passive biarticular spring element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6492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71D1-EAF9-FB4B-92CF-84416DE98BCF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655" y="922909"/>
            <a:ext cx="2905329" cy="557774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8057869" y="4790859"/>
            <a:ext cx="0" cy="1419461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astrocForc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"/>
          <a:stretch/>
        </p:blipFill>
        <p:spPr>
          <a:xfrm>
            <a:off x="882131" y="4197669"/>
            <a:ext cx="4678131" cy="228749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258172" y="4337075"/>
            <a:ext cx="1829301" cy="1873712"/>
            <a:chOff x="2698146" y="4830756"/>
            <a:chExt cx="1829301" cy="1468478"/>
          </a:xfrm>
        </p:grpSpPr>
        <p:sp>
          <p:nvSpPr>
            <p:cNvPr id="12" name="Rectangle 11"/>
            <p:cNvSpPr/>
            <p:nvPr/>
          </p:nvSpPr>
          <p:spPr>
            <a:xfrm>
              <a:off x="2698146" y="4843020"/>
              <a:ext cx="1613630" cy="1456214"/>
            </a:xfrm>
            <a:prstGeom prst="rect">
              <a:avLst/>
            </a:prstGeom>
            <a:solidFill>
              <a:srgbClr val="36648B">
                <a:alpha val="57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55870" y="4830756"/>
              <a:ext cx="177157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Clutch engaged</a:t>
              </a:r>
              <a:endParaRPr lang="en-US" sz="1700" dirty="0"/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7905469" y="4461461"/>
            <a:ext cx="152400" cy="1751358"/>
          </a:xfrm>
          <a:prstGeom prst="line">
            <a:avLst/>
          </a:prstGeom>
          <a:ln w="762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905469" y="4458962"/>
            <a:ext cx="152400" cy="1751358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59789" y="1069515"/>
            <a:ext cx="5218146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2700" dirty="0" smtClean="0"/>
              <a:t>Choose </a:t>
            </a:r>
            <a:r>
              <a:rPr lang="en-US" sz="2700" dirty="0"/>
              <a:t>baseline spring parameter values based on physiological </a:t>
            </a:r>
            <a:r>
              <a:rPr lang="en-US" sz="2700" dirty="0" smtClean="0"/>
              <a:t>GAS</a:t>
            </a:r>
          </a:p>
          <a:p>
            <a:pPr marL="914400" lvl="1" indent="-457200">
              <a:buFont typeface="Arial"/>
              <a:buChar char="•"/>
            </a:pPr>
            <a:r>
              <a:rPr lang="en-US" sz="2700" dirty="0" smtClean="0"/>
              <a:t>Proximal Attachment point</a:t>
            </a:r>
          </a:p>
          <a:p>
            <a:pPr marL="914400" lvl="1" indent="-457200">
              <a:buFont typeface="Arial"/>
              <a:buChar char="•"/>
            </a:pPr>
            <a:r>
              <a:rPr lang="en-US" sz="2700" dirty="0" smtClean="0"/>
              <a:t>Clutch timing</a:t>
            </a:r>
          </a:p>
          <a:p>
            <a:pPr marL="914400" lvl="1" indent="-457200">
              <a:buFont typeface="Arial"/>
              <a:buChar char="•"/>
            </a:pPr>
            <a:r>
              <a:rPr lang="en-US" sz="2700" dirty="0" smtClean="0"/>
              <a:t>Stiffness</a:t>
            </a:r>
            <a:endParaRPr lang="en-US" sz="2700" dirty="0"/>
          </a:p>
        </p:txBody>
      </p:sp>
      <p:sp>
        <p:nvSpPr>
          <p:cNvPr id="15" name="TextBox 14"/>
          <p:cNvSpPr txBox="1"/>
          <p:nvPr/>
        </p:nvSpPr>
        <p:spPr>
          <a:xfrm>
            <a:off x="759789" y="1069515"/>
            <a:ext cx="5318866" cy="265457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+mj-lt"/>
              <a:buAutoNum type="arabicPeriod" startAt="3"/>
            </a:pPr>
            <a:r>
              <a:rPr lang="en-US" sz="2700" dirty="0" smtClean="0"/>
              <a:t>Vary </a:t>
            </a:r>
            <a:r>
              <a:rPr lang="en-US" sz="2700" dirty="0"/>
              <a:t>each parameter individually to assess changes </a:t>
            </a:r>
            <a:r>
              <a:rPr lang="en-US" sz="2700" dirty="0" smtClean="0"/>
              <a:t>in:</a:t>
            </a:r>
          </a:p>
          <a:p>
            <a:pPr marL="914400" lvl="1" indent="-457200">
              <a:lnSpc>
                <a:spcPct val="110000"/>
              </a:lnSpc>
              <a:buFontTx/>
              <a:buChar char="-"/>
            </a:pPr>
            <a:r>
              <a:rPr lang="en-US" sz="2700" dirty="0" smtClean="0"/>
              <a:t>Biarticular spring force</a:t>
            </a:r>
          </a:p>
          <a:p>
            <a:pPr marL="914400" lvl="1" indent="-457200">
              <a:lnSpc>
                <a:spcPct val="110000"/>
              </a:lnSpc>
              <a:buFontTx/>
              <a:buChar char="-"/>
            </a:pPr>
            <a:r>
              <a:rPr lang="en-US" sz="2700" dirty="0" smtClean="0"/>
              <a:t>Biarticular spring contribution to knee, ankle moment</a:t>
            </a:r>
            <a:endParaRPr lang="en-US" sz="2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7977" y="10748"/>
            <a:ext cx="4758824" cy="960026"/>
          </a:xfrm>
        </p:spPr>
        <p:txBody>
          <a:bodyPr>
            <a:normAutofit/>
          </a:bodyPr>
          <a:lstStyle/>
          <a:p>
            <a:r>
              <a:rPr lang="en-US" sz="4400" b="0" dirty="0" smtClean="0"/>
              <a:t>Baseline Trial</a:t>
            </a:r>
            <a:endParaRPr lang="en-US" sz="4400" b="0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half" idx="2"/>
          </p:nvPr>
        </p:nvSpPr>
        <p:spPr>
          <a:xfrm>
            <a:off x="3927977" y="1063714"/>
            <a:ext cx="4758823" cy="5155389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sz="2500" dirty="0"/>
              <a:t>Spring matched to physiological GAS parameters: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Stiffness of 100 N/mm [6]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C</a:t>
            </a:r>
            <a:r>
              <a:rPr lang="en-US" sz="2500" dirty="0" smtClean="0"/>
              <a:t>lutch </a:t>
            </a:r>
            <a:r>
              <a:rPr lang="en-US" sz="2500" dirty="0"/>
              <a:t>timing = GAS length @20% gait cycle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Proximal and Distal attachment points match GAS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71D1-EAF9-FB4B-92CF-84416DE98BCF}" type="slidenum">
              <a:rPr lang="en-US" smtClean="0"/>
              <a:t>7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506792" y="6404277"/>
            <a:ext cx="5156000" cy="0"/>
          </a:xfrm>
          <a:prstGeom prst="line">
            <a:avLst/>
          </a:prstGeom>
          <a:ln w="317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06792" y="6414480"/>
            <a:ext cx="535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 </a:t>
            </a:r>
            <a:r>
              <a:rPr lang="en-US" dirty="0" err="1"/>
              <a:t>Krishnaswamy</a:t>
            </a:r>
            <a:r>
              <a:rPr lang="en-US" dirty="0"/>
              <a:t> P, et al. </a:t>
            </a:r>
            <a:r>
              <a:rPr lang="en-US" i="1" dirty="0" err="1"/>
              <a:t>PLoS</a:t>
            </a:r>
            <a:r>
              <a:rPr lang="en-US" i="1" dirty="0"/>
              <a:t> </a:t>
            </a:r>
            <a:r>
              <a:rPr lang="en-US" i="1" dirty="0" err="1"/>
              <a:t>Comput</a:t>
            </a:r>
            <a:r>
              <a:rPr lang="en-US" i="1" dirty="0"/>
              <a:t> </a:t>
            </a:r>
            <a:r>
              <a:rPr lang="en-US" i="1" dirty="0" err="1"/>
              <a:t>Biol</a:t>
            </a:r>
            <a:r>
              <a:rPr lang="en-US" dirty="0"/>
              <a:t>, </a:t>
            </a:r>
            <a:r>
              <a:rPr lang="en-US" b="1" dirty="0"/>
              <a:t>7 </a:t>
            </a:r>
            <a:r>
              <a:rPr lang="en-US" dirty="0"/>
              <a:t>(3), 2011.</a:t>
            </a:r>
          </a:p>
        </p:txBody>
      </p:sp>
      <p:pic>
        <p:nvPicPr>
          <p:cNvPr id="37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r="4782"/>
          <a:stretch>
            <a:fillRect/>
          </a:stretch>
        </p:blipFill>
        <p:spPr>
          <a:xfrm>
            <a:off x="265918" y="241633"/>
            <a:ext cx="3038835" cy="6450982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2405081" y="4676882"/>
            <a:ext cx="0" cy="169164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82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93271"/>
            <a:ext cx="9035725" cy="708617"/>
          </a:xfrm>
        </p:spPr>
        <p:txBody>
          <a:bodyPr>
            <a:noAutofit/>
          </a:bodyPr>
          <a:lstStyle/>
          <a:p>
            <a:pPr algn="ctr"/>
            <a:r>
              <a:rPr lang="en-US" sz="3500" b="0" dirty="0"/>
              <a:t>Results: Varied Proximal Attachment </a:t>
            </a:r>
            <a:r>
              <a:rPr lang="en-US" sz="3500" b="0" dirty="0" smtClean="0"/>
              <a:t>Point</a:t>
            </a:r>
            <a:endParaRPr lang="en-US" sz="3500" b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2982" y="5953919"/>
            <a:ext cx="8229599" cy="8048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71D1-EAF9-FB4B-92CF-84416DE98BCF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Placeholder 5" descr="redK.jpg"/>
          <p:cNvPicPr>
            <a:picLocks noGrp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3" r="7567" b="-2125"/>
          <a:stretch/>
        </p:blipFill>
        <p:spPr>
          <a:xfrm>
            <a:off x="4580724" y="1778989"/>
            <a:ext cx="4233672" cy="3904488"/>
          </a:xfrm>
        </p:spPr>
      </p:pic>
      <p:pic>
        <p:nvPicPr>
          <p:cNvPr id="8" name="Picture Placeholder 7" descr="redA.jpg"/>
          <p:cNvPicPr>
            <a:picLocks noGrp="1" noChangeAspect="1"/>
          </p:cNvPicPr>
          <p:nvPr>
            <p:ph type="pic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06" r="7344" b="-803"/>
          <a:stretch/>
        </p:blipFill>
        <p:spPr>
          <a:xfrm>
            <a:off x="240826" y="1686049"/>
            <a:ext cx="4226396" cy="3897339"/>
          </a:xfrm>
        </p:spPr>
      </p:pic>
      <p:cxnSp>
        <p:nvCxnSpPr>
          <p:cNvPr id="13" name="Straight Connector 12"/>
          <p:cNvCxnSpPr/>
          <p:nvPr/>
        </p:nvCxnSpPr>
        <p:spPr>
          <a:xfrm>
            <a:off x="5172031" y="3330255"/>
            <a:ext cx="354305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5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1" y="309033"/>
            <a:ext cx="8229600" cy="694910"/>
          </a:xfrm>
        </p:spPr>
        <p:txBody>
          <a:bodyPr>
            <a:normAutofit/>
          </a:bodyPr>
          <a:lstStyle/>
          <a:p>
            <a:pPr algn="ctr"/>
            <a:r>
              <a:rPr lang="en-US" sz="3500" b="0" dirty="0"/>
              <a:t>Results: Varied C</a:t>
            </a:r>
            <a:r>
              <a:rPr lang="en-US" sz="3500" b="0" dirty="0" smtClean="0"/>
              <a:t>lutch </a:t>
            </a:r>
            <a:r>
              <a:rPr lang="en-US" sz="3500" b="0" dirty="0"/>
              <a:t>T</a:t>
            </a:r>
            <a:r>
              <a:rPr lang="en-US" sz="3500" b="0" dirty="0" smtClean="0"/>
              <a:t>iming</a:t>
            </a:r>
            <a:endParaRPr lang="en-US" sz="3500" b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71D1-EAF9-FB4B-92CF-84416DE98BCF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Placeholder 3" descr="greenA.jpg"/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6" r="7983"/>
          <a:stretch/>
        </p:blipFill>
        <p:spPr>
          <a:xfrm>
            <a:off x="154890" y="1764412"/>
            <a:ext cx="4321289" cy="3820094"/>
          </a:xfrm>
        </p:spPr>
      </p:pic>
      <p:pic>
        <p:nvPicPr>
          <p:cNvPr id="6" name="Picture Placeholder 5" descr="greenK.jpg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" r="8005"/>
          <a:stretch/>
        </p:blipFill>
        <p:spPr>
          <a:xfrm>
            <a:off x="4541767" y="1764412"/>
            <a:ext cx="4230520" cy="3820095"/>
          </a:xfrm>
        </p:spPr>
      </p:pic>
    </p:spTree>
    <p:extLst>
      <p:ext uri="{BB962C8B-B14F-4D97-AF65-F5344CB8AC3E}">
        <p14:creationId xmlns:p14="http://schemas.microsoft.com/office/powerpoint/2010/main" val="18592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W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UWTheme.thmx</Template>
  <TotalTime>11962</TotalTime>
  <Words>480</Words>
  <Application>Microsoft Office PowerPoint</Application>
  <PresentationFormat>On-screen Show (4:3)</PresentationFormat>
  <Paragraphs>101</Paragraphs>
  <Slides>13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UWTheme</vt:lpstr>
      <vt:lpstr>Towards a Biarticular Prosthesis:</vt:lpstr>
      <vt:lpstr>Introduction</vt:lpstr>
      <vt:lpstr>Overall Research Goals</vt:lpstr>
      <vt:lpstr>Specific Aims</vt:lpstr>
      <vt:lpstr>Amputee Model</vt:lpstr>
      <vt:lpstr>Methods</vt:lpstr>
      <vt:lpstr>Baseline Trial</vt:lpstr>
      <vt:lpstr>Results: Varied Proximal Attachment Point</vt:lpstr>
      <vt:lpstr>Results: Varied Clutch Timing</vt:lpstr>
      <vt:lpstr>Results: Varied Spring Stiffness</vt:lpstr>
      <vt:lpstr>Discussion</vt:lpstr>
      <vt:lpstr>Implications for Device Design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Biarticular Prosthesis:</dc:title>
  <dc:creator>Andrea Willson</dc:creator>
  <cp:lastModifiedBy>Andrea M. Willson</cp:lastModifiedBy>
  <cp:revision>197</cp:revision>
  <dcterms:created xsi:type="dcterms:W3CDTF">2015-04-19T17:15:05Z</dcterms:created>
  <dcterms:modified xsi:type="dcterms:W3CDTF">2015-09-01T22:04:51Z</dcterms:modified>
</cp:coreProperties>
</file>