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5" r:id="rId9"/>
    <p:sldId id="264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7" autoAdjust="0"/>
  </p:normalViewPr>
  <p:slideViewPr>
    <p:cSldViewPr>
      <p:cViewPr>
        <p:scale>
          <a:sx n="72" d="100"/>
          <a:sy n="72" d="100"/>
        </p:scale>
        <p:origin x="-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/>
              <a:t>Point </a:t>
            </a:r>
            <a:r>
              <a:rPr lang="en-US" sz="2200" dirty="0" smtClean="0"/>
              <a:t>9 - Initial</a:t>
            </a:r>
            <a:endParaRPr lang="en-US" sz="2200" baseline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Sheet14!$A$2:$A$5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</c:numCache>
            </c:numRef>
          </c:cat>
          <c:val>
            <c:numRef>
              <c:f>Sheet14!$B$2:$B$5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02272"/>
        <c:axId val="51185152"/>
      </c:barChart>
      <c:catAx>
        <c:axId val="4330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 smtClean="0"/>
                  <a:t>Point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185152"/>
        <c:crosses val="autoZero"/>
        <c:auto val="1"/>
        <c:lblAlgn val="ctr"/>
        <c:lblOffset val="100"/>
        <c:noMultiLvlLbl val="0"/>
      </c:catAx>
      <c:valAx>
        <c:axId val="51185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2.2875816993464051E-2"/>
              <c:y val="0.340430883639545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30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 smtClean="0"/>
              <a:t>Point 9 -</a:t>
            </a:r>
            <a:r>
              <a:rPr lang="en-US" sz="2200" baseline="0" dirty="0" smtClean="0"/>
              <a:t> Final</a:t>
            </a:r>
            <a:endParaRPr lang="en-US" sz="2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numRef>
              <c:f>Sheet13!$A$2:$A$5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Sheet13!$A$2:$A$6</c15:sqref>
                  </c15:fullRef>
                </c:ext>
              </c:extLst>
            </c:numRef>
          </c:cat>
          <c:val>
            <c:numRef>
              <c:f>Sheet13!$B$2:$B$5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Sheet13!$B$2:$B$6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29760"/>
        <c:axId val="59031936"/>
      </c:barChart>
      <c:catAx>
        <c:axId val="59029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 smtClean="0"/>
                  <a:t>Point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031936"/>
        <c:crosses val="autoZero"/>
        <c:auto val="1"/>
        <c:lblAlgn val="ctr"/>
        <c:lblOffset val="100"/>
        <c:noMultiLvlLbl val="0"/>
      </c:catAx>
      <c:valAx>
        <c:axId val="59031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800" dirty="0"/>
                  <a:t>Frequency</a:t>
                </a:r>
              </a:p>
            </c:rich>
          </c:tx>
          <c:layout>
            <c:manualLayout>
              <c:xMode val="edge"/>
              <c:yMode val="edge"/>
              <c:x val="2.1604938271604937E-2"/>
              <c:y val="0.340430883639545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9029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05DE-FFC7-4E4F-BF24-47332D8FE24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C0B64-6B42-4FEE-9AF6-3CFE4EC95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C0B64-6B42-4FEE-9AF6-3CFE4EC95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your 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C0B64-6B42-4FEE-9AF6-3CFE4EC958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C0B64-6B42-4FEE-9AF6-3CFE4EC958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A18A6A-E113-4C35-B165-6B6517662A2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2E354A-911E-46B7-8A9F-04CB40649E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Look at the Plasticity of Tactile Perception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Maddie Graham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222222"/>
                </a:solidFill>
                <a:latin typeface="arial" panose="020B0604020202020204" pitchFamily="34" charset="0"/>
              </a:rPr>
              <a:t>Distal shift: </a:t>
            </a:r>
            <a:r>
              <a:rPr lang="en-US" sz="2400" b="0" dirty="0">
                <a:solidFill>
                  <a:srgbClr val="222222"/>
                </a:solidFill>
                <a:latin typeface="arial" panose="020B0604020202020204" pitchFamily="34" charset="0"/>
              </a:rPr>
              <a:t>shows that </a:t>
            </a:r>
            <a:r>
              <a:rPr lang="en-US" sz="2400" b="0" dirty="0" smtClean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sz="2400" b="0" dirty="0">
                <a:solidFill>
                  <a:srgbClr val="222222"/>
                </a:solidFill>
                <a:latin typeface="arial" panose="020B0604020202020204" pitchFamily="34" charset="0"/>
              </a:rPr>
              <a:t>person made a new body schema map of their </a:t>
            </a:r>
            <a:r>
              <a:rPr lang="en-US" sz="2400" b="0" dirty="0" smtClean="0">
                <a:solidFill>
                  <a:srgbClr val="222222"/>
                </a:solidFill>
                <a:latin typeface="arial" panose="020B0604020202020204" pitchFamily="34" charset="0"/>
              </a:rPr>
              <a:t>leg</a:t>
            </a:r>
          </a:p>
          <a:p>
            <a:r>
              <a:rPr lang="en-US" sz="2400" b="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en-US" sz="2400" b="0" dirty="0" smtClean="0">
                <a:solidFill>
                  <a:srgbClr val="222222"/>
                </a:solidFill>
                <a:latin typeface="arial" panose="020B0604020202020204" pitchFamily="34" charset="0"/>
              </a:rPr>
              <a:t>Significance: someone </a:t>
            </a:r>
            <a:r>
              <a:rPr lang="en-US" sz="2400" b="0" dirty="0">
                <a:solidFill>
                  <a:srgbClr val="222222"/>
                </a:solidFill>
                <a:latin typeface="arial" panose="020B0604020202020204" pitchFamily="34" charset="0"/>
              </a:rPr>
              <a:t>can adapt to new sensory </a:t>
            </a:r>
            <a:r>
              <a:rPr lang="en-US" sz="2400" b="0" dirty="0" smtClean="0">
                <a:solidFill>
                  <a:srgbClr val="222222"/>
                </a:solidFill>
                <a:latin typeface="arial" panose="020B0604020202020204" pitchFamily="34" charset="0"/>
              </a:rPr>
              <a:t>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9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2050" name="Picture 2" descr="http://prosindiana.com/wp-content/uploads/2011/11/CELEBRATION-lower-Extrem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460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http://prosindiana.com/prosthetics/lower-extremity/</a:t>
            </a:r>
            <a:endParaRPr lang="en-US" sz="1000" dirty="0"/>
          </a:p>
        </p:txBody>
      </p:sp>
      <p:pic>
        <p:nvPicPr>
          <p:cNvPr id="3074" name="Picture 2" descr="http://www.ledbrookclinic.co.uk/wp-content/uploads/2014/03/prosthetic-leg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36" y="2380904"/>
            <a:ext cx="2646784" cy="39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5616" y="635108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http://www.ledbrookclinic.co.uk/wp-content/uploads/2014/03/prosthetic-leg.jpeg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sensations in the lower limb are plastic: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brain can be trained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sensory feedback prosthesis may </a:t>
            </a:r>
            <a:r>
              <a:rPr lang="en-US" sz="2000" b="1" dirty="0"/>
              <a:t>be more commercially available</a:t>
            </a:r>
          </a:p>
        </p:txBody>
      </p:sp>
    </p:spTree>
    <p:extLst>
      <p:ext uri="{BB962C8B-B14F-4D97-AF65-F5344CB8AC3E}">
        <p14:creationId xmlns:p14="http://schemas.microsoft.com/office/powerpoint/2010/main" val="426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Amputees: loss of sensory capabilities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walking up and down stairs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feeling the sensation of touch</a:t>
            </a:r>
            <a:endParaRPr lang="en-US" sz="2400" dirty="0"/>
          </a:p>
        </p:txBody>
      </p:sp>
      <p:pic>
        <p:nvPicPr>
          <p:cNvPr id="3078" name="Picture 6" descr="http://4.bp.blogspot.com/-3mdXOhhGdMo/USR8LhdpGMI/AAAAAAAAAHs/fGMrDYTeKwg/s1600/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96" y="2826099"/>
            <a:ext cx="3653733" cy="28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9786" y="5795472"/>
            <a:ext cx="416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http://prashantborde123.blogspot.com/2013_02_01_archive.html</a:t>
            </a:r>
            <a:endParaRPr lang="en-US" sz="1000" dirty="0"/>
          </a:p>
        </p:txBody>
      </p:sp>
      <p:pic>
        <p:nvPicPr>
          <p:cNvPr id="8" name="Picture 4" descr="http://hscweb3.hsc.usf.edu/wp-content/uploads/2012/08/comp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4" y="2667000"/>
            <a:ext cx="4446557" cy="2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411" y="5809592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http://hscweb3.hsc.usf.edu/blog/2012/09/07/usfs-advanced-prosthetics-research-benefits-combat-wounded-veterans/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56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</a:t>
            </a:r>
            <a:r>
              <a:rPr lang="en-US" dirty="0" err="1" smtClean="0"/>
              <a:t>Reinnervation</a:t>
            </a:r>
            <a:r>
              <a:rPr lang="en-US" dirty="0" smtClean="0"/>
              <a:t> (TR)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217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Restores sensation </a:t>
            </a:r>
          </a:p>
          <a:p>
            <a:r>
              <a:rPr lang="en-US" sz="2400" dirty="0" smtClean="0"/>
              <a:t>Potential for improved prosthetics with sensory feedback</a:t>
            </a:r>
          </a:p>
        </p:txBody>
      </p:sp>
      <p:pic>
        <p:nvPicPr>
          <p:cNvPr id="4098" name="Picture 2" descr="http://humanrobotinterface.weebly.com/uploads/1/4/7/9/1479361/8225450.jpg?429x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940678"/>
            <a:ext cx="4178778" cy="44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6266" y="6495611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http://humanrobotinterface.weebly.com/providing-feedback.html</a:t>
            </a:r>
            <a:endParaRPr lang="en-US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t="13603" r="53674" b="30437"/>
          <a:stretch/>
        </p:blipFill>
        <p:spPr bwMode="auto">
          <a:xfrm>
            <a:off x="1143000" y="2087024"/>
            <a:ext cx="2914650" cy="4191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95612"/>
            <a:ext cx="418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Hargrove, Levi J. et al.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England Journal of Medicine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1237-42,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3" t="44230" r="55652" b="31045"/>
          <a:stretch/>
        </p:blipFill>
        <p:spPr bwMode="auto">
          <a:xfrm>
            <a:off x="2758937" y="2063832"/>
            <a:ext cx="1440014" cy="4214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8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Plastic – adapts to environment and experiences</a:t>
            </a:r>
          </a:p>
          <a:p>
            <a:r>
              <a:rPr lang="en-US" sz="2400" dirty="0" smtClean="0"/>
              <a:t>Rubber hand illusion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17904" y="60198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http://www.kurzweilai.net/images/Supernumerary_hand_illusion1.jpg</a:t>
            </a:r>
          </a:p>
        </p:txBody>
      </p:sp>
      <p:pic>
        <p:nvPicPr>
          <p:cNvPr id="2052" name="Picture 4" descr="http://www.kurzweilai.net/images/Supernumerary_hand_illu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4" y="2056039"/>
            <a:ext cx="5867400" cy="39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http://www.ottobock.in/fitting-options-for-leg-amputees.asp</a:t>
            </a:r>
            <a:endParaRPr lang="en-US" sz="1000" dirty="0"/>
          </a:p>
        </p:txBody>
      </p:sp>
      <p:pic>
        <p:nvPicPr>
          <p:cNvPr id="6" name="Picture 2" descr="https://encrypted-tbn2.gstatic.com/images?q=tbn:ANd9GcQ4ElimrTOhxCy1vsBAHiIqw5QJoio2MoJ779r4ZWV2xi4doGYM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80749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umanrobotinterface.weebly.com/uploads/1/4/7/9/1479361/8225450.jpg?429x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"/>
            <a:ext cx="2476500" cy="26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riandavidphillips.net/wp-content/uploads/2011/11/handillusio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44" y="4190999"/>
            <a:ext cx="2802458" cy="23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05500" y="649462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http://briandavidphillips.net/wp-content/uploads/2011/11/handillusion.jpg</a:t>
            </a:r>
          </a:p>
        </p:txBody>
      </p:sp>
      <p:sp>
        <p:nvSpPr>
          <p:cNvPr id="9" name="Right Arrow 8"/>
          <p:cNvSpPr/>
          <p:nvPr/>
        </p:nvSpPr>
        <p:spPr>
          <a:xfrm rot="18512090">
            <a:off x="1612738" y="2642708"/>
            <a:ext cx="1659361" cy="722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558981">
            <a:off x="5996990" y="2592394"/>
            <a:ext cx="1659361" cy="722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Using a tactile-visual discrepancy test on subjects, </a:t>
            </a:r>
            <a:r>
              <a:rPr lang="en-US" sz="2400" dirty="0" smtClean="0"/>
              <a:t>we hope to find that tactile perception is constantly adapting to one’s environment.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8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374" y="1326197"/>
            <a:ext cx="7520940" cy="548640"/>
          </a:xfrm>
        </p:spPr>
        <p:txBody>
          <a:bodyPr/>
          <a:lstStyle/>
          <a:p>
            <a:r>
              <a:rPr lang="en-US" dirty="0" smtClean="0"/>
              <a:t>Proposed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255" y="2209800"/>
            <a:ext cx="7086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Methods:</a:t>
            </a:r>
          </a:p>
          <a:p>
            <a:pPr lvl="1"/>
            <a:r>
              <a:rPr lang="en-US" sz="2400" dirty="0" smtClean="0"/>
              <a:t>Initial assessment, Intervention, Final assessment</a:t>
            </a:r>
          </a:p>
          <a:p>
            <a:r>
              <a:rPr lang="en-US" sz="2400" dirty="0" smtClean="0"/>
              <a:t>Initial Assessment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MC90021148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1" r="4004" b="39134"/>
          <a:stretch/>
        </p:blipFill>
        <p:spPr bwMode="auto">
          <a:xfrm>
            <a:off x="228600" y="416073"/>
            <a:ext cx="3019087" cy="59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" name="Flowchart: Magnetic Disk 1023"/>
          <p:cNvSpPr/>
          <p:nvPr/>
        </p:nvSpPr>
        <p:spPr>
          <a:xfrm rot="3026500">
            <a:off x="2508276" y="154563"/>
            <a:ext cx="79913" cy="1334005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7" name="Straight Arrow Connector 1026"/>
          <p:cNvCxnSpPr/>
          <p:nvPr/>
        </p:nvCxnSpPr>
        <p:spPr>
          <a:xfrm flipH="1">
            <a:off x="1517501" y="1263307"/>
            <a:ext cx="463627" cy="351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4" t="18017" r="-2278" b="8921"/>
          <a:stretch/>
        </p:blipFill>
        <p:spPr>
          <a:xfrm rot="21263699">
            <a:off x="1166798" y="424679"/>
            <a:ext cx="568433" cy="3221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2004">
            <a:off x="952177" y="630362"/>
            <a:ext cx="907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17" y="379810"/>
            <a:ext cx="7520940" cy="548640"/>
          </a:xfrm>
        </p:spPr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316" y="1143000"/>
            <a:ext cx="5829300" cy="31564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Subjects will be deceived into believing the touch they feel originates from elsewhere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14600"/>
            <a:ext cx="2362200" cy="2995961"/>
          </a:xfrm>
          <a:prstGeom prst="rect">
            <a:avLst/>
          </a:prstGeom>
        </p:spPr>
      </p:pic>
      <p:pic>
        <p:nvPicPr>
          <p:cNvPr id="20" name="Picture 1" descr="MC900211484[1]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1" r="4004" b="39134"/>
          <a:stretch/>
        </p:blipFill>
        <p:spPr bwMode="auto">
          <a:xfrm>
            <a:off x="228600" y="416073"/>
            <a:ext cx="3019087" cy="59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4" t="18017" r="-2278" b="8921"/>
          <a:stretch/>
        </p:blipFill>
        <p:spPr>
          <a:xfrm rot="21263699">
            <a:off x="1166798" y="424679"/>
            <a:ext cx="568433" cy="32211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1382004">
            <a:off x="952177" y="630362"/>
            <a:ext cx="907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29776">
            <a:off x="1154462" y="1818435"/>
            <a:ext cx="2329648" cy="158509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554218" y="1989738"/>
            <a:ext cx="678227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Goal: To guide someone’s sense of self</a:t>
            </a:r>
          </a:p>
          <a:p>
            <a:r>
              <a:rPr lang="en-US" sz="2400" dirty="0" smtClean="0"/>
              <a:t>Repeat the initial assessment and compare the results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How much was the subject’s perception biased?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2507495"/>
              </p:ext>
            </p:extLst>
          </p:nvPr>
        </p:nvGraphicFramePr>
        <p:xfrm>
          <a:off x="457200" y="2895600"/>
          <a:ext cx="3886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5545123"/>
              </p:ext>
            </p:extLst>
          </p:nvPr>
        </p:nvGraphicFramePr>
        <p:xfrm>
          <a:off x="4724400" y="2895600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8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5098</TotalTime>
  <Words>237</Words>
  <Application>Microsoft Office PowerPoint</Application>
  <PresentationFormat>On-screen Show (4:3)</PresentationFormat>
  <Paragraphs>71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A Look at the Plasticity of Tactile Perception</vt:lpstr>
      <vt:lpstr>motivation</vt:lpstr>
      <vt:lpstr>Targeted Reinnervation (TR) Surgery</vt:lpstr>
      <vt:lpstr>Sensory Perception</vt:lpstr>
      <vt:lpstr>IN Summary</vt:lpstr>
      <vt:lpstr>hypothesis</vt:lpstr>
      <vt:lpstr>Proposed Experiment</vt:lpstr>
      <vt:lpstr>Intervention</vt:lpstr>
      <vt:lpstr>Final assessment</vt:lpstr>
      <vt:lpstr>results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</dc:creator>
  <cp:lastModifiedBy>Patrick Aubin</cp:lastModifiedBy>
  <cp:revision>54</cp:revision>
  <dcterms:created xsi:type="dcterms:W3CDTF">2014-08-07T01:05:10Z</dcterms:created>
  <dcterms:modified xsi:type="dcterms:W3CDTF">2014-08-13T20:44:04Z</dcterms:modified>
</cp:coreProperties>
</file>