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AData\Clasnote\345\Spring%202012\Modified%20F&amp;F_10-9_p45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AData\Clasnote\345\Spring%202012\Modified%20F&amp;F_10-9_p45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Data!$O$11:$O$41</c:f>
              <c:numCache>
                <c:formatCode>0.0</c:formatCode>
                <c:ptCount val="31"/>
                <c:pt idx="0">
                  <c:v>0</c:v>
                </c:pt>
                <c:pt idx="1">
                  <c:v>-82.402705335650111</c:v>
                </c:pt>
                <c:pt idx="2">
                  <c:v>-165.15339647418801</c:v>
                </c:pt>
                <c:pt idx="3">
                  <c:v>-248.2792481634967</c:v>
                </c:pt>
                <c:pt idx="4">
                  <c:v>-331.81055514302523</c:v>
                </c:pt>
                <c:pt idx="5">
                  <c:v>-415.78122127844256</c:v>
                </c:pt>
                <c:pt idx="6">
                  <c:v>-500.22934820661061</c:v>
                </c:pt>
                <c:pt idx="7">
                  <c:v>-585.19794882323015</c:v>
                </c:pt>
                <c:pt idx="8">
                  <c:v>-670.7358188068099</c:v>
                </c:pt>
                <c:pt idx="9">
                  <c:v>-756.89861015218821</c:v>
                </c:pt>
                <c:pt idx="10">
                  <c:v>-843.75016566272961</c:v>
                </c:pt>
                <c:pt idx="11">
                  <c:v>-931.36419445448598</c:v>
                </c:pt>
                <c:pt idx="12">
                  <c:v>-1019.8263987313499</c:v>
                </c:pt>
                <c:pt idx="13">
                  <c:v>-1109.2372060651644</c:v>
                </c:pt>
                <c:pt idx="14">
                  <c:v>-1199.7153266467342</c:v>
                </c:pt>
                <c:pt idx="15">
                  <c:v>-1291.4024537658288</c:v>
                </c:pt>
                <c:pt idx="16">
                  <c:v>-1384.469578889197</c:v>
                </c:pt>
                <c:pt idx="17">
                  <c:v>-1479.1256362132387</c:v>
                </c:pt>
                <c:pt idx="18">
                  <c:v>-1575.6295902960539</c:v>
                </c:pt>
                <c:pt idx="19">
                  <c:v>-1674.3077552662148</c:v>
                </c:pt>
                <c:pt idx="20">
                  <c:v>-1775.5793207366194</c:v>
                </c:pt>
                <c:pt idx="21">
                  <c:v>-1879.9952401449696</c:v>
                </c:pt>
                <c:pt idx="22">
                  <c:v>-1988.2998579626833</c:v>
                </c:pt>
                <c:pt idx="23">
                  <c:v>-2101.5333446934537</c:v>
                </c:pt>
                <c:pt idx="24">
                  <c:v>-2221.2123162999665</c:v>
                </c:pt>
                <c:pt idx="25">
                  <c:v>-2349.673148442525</c:v>
                </c:pt>
                <c:pt idx="26">
                  <c:v>-2490.7924839338457</c:v>
                </c:pt>
                <c:pt idx="27">
                  <c:v>-2651.7222670083161</c:v>
                </c:pt>
                <c:pt idx="28">
                  <c:v>-2848.0254855201347</c:v>
                </c:pt>
                <c:pt idx="29">
                  <c:v>-3125.3680236909504</c:v>
                </c:pt>
                <c:pt idx="30">
                  <c:v>-3778.0443985809875</c:v>
                </c:pt>
              </c:numCache>
            </c:numRef>
          </c:xVal>
          <c:yVal>
            <c:numRef>
              <c:f>Data!$D$11:$D$41</c:f>
              <c:numCache>
                <c:formatCode>0.00</c:formatCode>
                <c:ptCount val="31"/>
                <c:pt idx="0">
                  <c:v>8</c:v>
                </c:pt>
                <c:pt idx="1">
                  <c:v>7.85</c:v>
                </c:pt>
                <c:pt idx="2">
                  <c:v>7.6999999999999993</c:v>
                </c:pt>
                <c:pt idx="3">
                  <c:v>7.5499999999999989</c:v>
                </c:pt>
                <c:pt idx="4">
                  <c:v>7.3999999999999986</c:v>
                </c:pt>
                <c:pt idx="5">
                  <c:v>7.2499999999999982</c:v>
                </c:pt>
                <c:pt idx="6">
                  <c:v>7.0999999999999979</c:v>
                </c:pt>
                <c:pt idx="7">
                  <c:v>6.9499999999999975</c:v>
                </c:pt>
                <c:pt idx="8">
                  <c:v>6.7999999999999972</c:v>
                </c:pt>
                <c:pt idx="9">
                  <c:v>6.6499999999999968</c:v>
                </c:pt>
                <c:pt idx="10">
                  <c:v>6.4999999999999964</c:v>
                </c:pt>
                <c:pt idx="11">
                  <c:v>6.3499999999999961</c:v>
                </c:pt>
                <c:pt idx="12">
                  <c:v>6.1999999999999957</c:v>
                </c:pt>
                <c:pt idx="13">
                  <c:v>6.0499999999999954</c:v>
                </c:pt>
                <c:pt idx="14">
                  <c:v>5.899999999999995</c:v>
                </c:pt>
                <c:pt idx="15">
                  <c:v>5.7499999999999947</c:v>
                </c:pt>
                <c:pt idx="16">
                  <c:v>5.5999999999999943</c:v>
                </c:pt>
                <c:pt idx="17">
                  <c:v>5.449999999999994</c:v>
                </c:pt>
                <c:pt idx="18">
                  <c:v>5.2999999999999936</c:v>
                </c:pt>
                <c:pt idx="19">
                  <c:v>5.1499999999999932</c:v>
                </c:pt>
                <c:pt idx="20">
                  <c:v>4.9999999999999929</c:v>
                </c:pt>
                <c:pt idx="21">
                  <c:v>4.8499999999999925</c:v>
                </c:pt>
                <c:pt idx="22">
                  <c:v>4.6999999999999922</c:v>
                </c:pt>
                <c:pt idx="23">
                  <c:v>4.5499999999999918</c:v>
                </c:pt>
                <c:pt idx="24">
                  <c:v>4.3999999999999915</c:v>
                </c:pt>
                <c:pt idx="25">
                  <c:v>4.2499999999999911</c:v>
                </c:pt>
                <c:pt idx="26">
                  <c:v>4.0999999999999908</c:v>
                </c:pt>
                <c:pt idx="27">
                  <c:v>3.9499999999999909</c:v>
                </c:pt>
                <c:pt idx="28">
                  <c:v>3.7999999999999909</c:v>
                </c:pt>
                <c:pt idx="29">
                  <c:v>3.649999999999991</c:v>
                </c:pt>
                <c:pt idx="30">
                  <c:v>3.4999999999999911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770240"/>
        <c:axId val="153821568"/>
      </c:scatterChart>
      <c:valAx>
        <c:axId val="153770240"/>
        <c:scaling>
          <c:orientation val="minMax"/>
          <c:min val="-35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from location</a:t>
                </a:r>
                <a:r>
                  <a:rPr lang="en-US" baseline="0"/>
                  <a:t> of known depth</a:t>
                </a:r>
                <a:r>
                  <a:rPr lang="en-US"/>
                  <a:t> (ft)</a:t>
                </a:r>
              </a:p>
            </c:rich>
          </c:tx>
          <c:layout>
            <c:manualLayout>
              <c:xMode val="edge"/>
              <c:yMode val="edge"/>
              <c:x val="0.32013260220573475"/>
              <c:y val="0.96602259609437524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53821568"/>
        <c:crosses val="autoZero"/>
        <c:crossBetween val="midCat"/>
        <c:majorUnit val="500"/>
      </c:valAx>
      <c:valAx>
        <c:axId val="153821568"/>
        <c:scaling>
          <c:orientation val="minMax"/>
          <c:max val="8"/>
          <c:min val="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Depth (ft)</a:t>
                </a:r>
              </a:p>
            </c:rich>
          </c:tx>
          <c:layout>
            <c:manualLayout>
              <c:xMode val="edge"/>
              <c:yMode val="edge"/>
              <c:x val="5.8642894899580394E-3"/>
              <c:y val="0.39530476803477471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crossAx val="153770240"/>
        <c:crossesAt val="-5000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Data!$O$11:$O$41</c:f>
              <c:numCache>
                <c:formatCode>0.0</c:formatCode>
                <c:ptCount val="31"/>
                <c:pt idx="0">
                  <c:v>0</c:v>
                </c:pt>
                <c:pt idx="1">
                  <c:v>-82.402705335650111</c:v>
                </c:pt>
                <c:pt idx="2">
                  <c:v>-165.15339647418801</c:v>
                </c:pt>
                <c:pt idx="3">
                  <c:v>-248.2792481634967</c:v>
                </c:pt>
                <c:pt idx="4">
                  <c:v>-331.81055514302523</c:v>
                </c:pt>
                <c:pt idx="5">
                  <c:v>-415.78122127844256</c:v>
                </c:pt>
                <c:pt idx="6">
                  <c:v>-500.22934820661061</c:v>
                </c:pt>
                <c:pt idx="7">
                  <c:v>-585.19794882323015</c:v>
                </c:pt>
                <c:pt idx="8">
                  <c:v>-670.7358188068099</c:v>
                </c:pt>
                <c:pt idx="9">
                  <c:v>-756.89861015218821</c:v>
                </c:pt>
                <c:pt idx="10">
                  <c:v>-843.75016566272961</c:v>
                </c:pt>
                <c:pt idx="11">
                  <c:v>-931.36419445448598</c:v>
                </c:pt>
                <c:pt idx="12">
                  <c:v>-1019.8263987313499</c:v>
                </c:pt>
                <c:pt idx="13">
                  <c:v>-1109.2372060651644</c:v>
                </c:pt>
                <c:pt idx="14">
                  <c:v>-1199.7153266467342</c:v>
                </c:pt>
                <c:pt idx="15">
                  <c:v>-1291.4024537658288</c:v>
                </c:pt>
                <c:pt idx="16">
                  <c:v>-1384.469578889197</c:v>
                </c:pt>
                <c:pt idx="17">
                  <c:v>-1479.1256362132387</c:v>
                </c:pt>
                <c:pt idx="18">
                  <c:v>-1575.6295902960539</c:v>
                </c:pt>
                <c:pt idx="19">
                  <c:v>-1674.3077552662148</c:v>
                </c:pt>
                <c:pt idx="20">
                  <c:v>-1775.5793207366194</c:v>
                </c:pt>
                <c:pt idx="21">
                  <c:v>-1879.9952401449696</c:v>
                </c:pt>
                <c:pt idx="22">
                  <c:v>-1988.2998579626833</c:v>
                </c:pt>
                <c:pt idx="23">
                  <c:v>-2101.5333446934537</c:v>
                </c:pt>
                <c:pt idx="24">
                  <c:v>-2221.2123162999665</c:v>
                </c:pt>
                <c:pt idx="25">
                  <c:v>-2349.673148442525</c:v>
                </c:pt>
                <c:pt idx="26">
                  <c:v>-2490.7924839338457</c:v>
                </c:pt>
                <c:pt idx="27">
                  <c:v>-2651.7222670083161</c:v>
                </c:pt>
                <c:pt idx="28">
                  <c:v>-2848.0254855201347</c:v>
                </c:pt>
                <c:pt idx="29">
                  <c:v>-3125.3680236909504</c:v>
                </c:pt>
                <c:pt idx="30">
                  <c:v>-3778.0443985809875</c:v>
                </c:pt>
              </c:numCache>
            </c:numRef>
          </c:xVal>
          <c:yVal>
            <c:numRef>
              <c:f>Data!$D$11:$D$41</c:f>
              <c:numCache>
                <c:formatCode>0.00</c:formatCode>
                <c:ptCount val="31"/>
                <c:pt idx="0">
                  <c:v>8</c:v>
                </c:pt>
                <c:pt idx="1">
                  <c:v>7.85</c:v>
                </c:pt>
                <c:pt idx="2">
                  <c:v>7.6999999999999993</c:v>
                </c:pt>
                <c:pt idx="3">
                  <c:v>7.5499999999999989</c:v>
                </c:pt>
                <c:pt idx="4">
                  <c:v>7.3999999999999986</c:v>
                </c:pt>
                <c:pt idx="5">
                  <c:v>7.2499999999999982</c:v>
                </c:pt>
                <c:pt idx="6">
                  <c:v>7.0999999999999979</c:v>
                </c:pt>
                <c:pt idx="7">
                  <c:v>6.9499999999999975</c:v>
                </c:pt>
                <c:pt idx="8">
                  <c:v>6.7999999999999972</c:v>
                </c:pt>
                <c:pt idx="9">
                  <c:v>6.6499999999999968</c:v>
                </c:pt>
                <c:pt idx="10">
                  <c:v>6.4999999999999964</c:v>
                </c:pt>
                <c:pt idx="11">
                  <c:v>6.3499999999999961</c:v>
                </c:pt>
                <c:pt idx="12">
                  <c:v>6.1999999999999957</c:v>
                </c:pt>
                <c:pt idx="13">
                  <c:v>6.0499999999999954</c:v>
                </c:pt>
                <c:pt idx="14">
                  <c:v>5.899999999999995</c:v>
                </c:pt>
                <c:pt idx="15">
                  <c:v>5.7499999999999947</c:v>
                </c:pt>
                <c:pt idx="16">
                  <c:v>5.5999999999999943</c:v>
                </c:pt>
                <c:pt idx="17">
                  <c:v>5.449999999999994</c:v>
                </c:pt>
                <c:pt idx="18">
                  <c:v>5.2999999999999936</c:v>
                </c:pt>
                <c:pt idx="19">
                  <c:v>5.1499999999999932</c:v>
                </c:pt>
                <c:pt idx="20">
                  <c:v>4.9999999999999929</c:v>
                </c:pt>
                <c:pt idx="21">
                  <c:v>4.8499999999999925</c:v>
                </c:pt>
                <c:pt idx="22">
                  <c:v>4.6999999999999922</c:v>
                </c:pt>
                <c:pt idx="23">
                  <c:v>4.5499999999999918</c:v>
                </c:pt>
                <c:pt idx="24">
                  <c:v>4.3999999999999915</c:v>
                </c:pt>
                <c:pt idx="25">
                  <c:v>4.2499999999999911</c:v>
                </c:pt>
                <c:pt idx="26">
                  <c:v>4.0999999999999908</c:v>
                </c:pt>
                <c:pt idx="27">
                  <c:v>3.9499999999999909</c:v>
                </c:pt>
                <c:pt idx="28">
                  <c:v>3.7999999999999909</c:v>
                </c:pt>
                <c:pt idx="29">
                  <c:v>3.649999999999991</c:v>
                </c:pt>
                <c:pt idx="30">
                  <c:v>3.4999999999999911</c:v>
                </c:pt>
              </c:numCache>
            </c:numRef>
          </c:yVal>
          <c:smooth val="1"/>
        </c:ser>
        <c:ser>
          <c:idx val="1"/>
          <c:order val="1"/>
          <c:spPr>
            <a:ln>
              <a:prstDash val="dash"/>
            </a:ln>
          </c:spPr>
          <c:marker>
            <c:symbol val="none"/>
          </c:marker>
          <c:xVal>
            <c:numRef>
              <c:f>Data!$Q$20:$Q$21</c:f>
              <c:numCache>
                <c:formatCode>General</c:formatCode>
                <c:ptCount val="2"/>
                <c:pt idx="0">
                  <c:v>0</c:v>
                </c:pt>
                <c:pt idx="1">
                  <c:v>-5000</c:v>
                </c:pt>
              </c:numCache>
            </c:numRef>
          </c:xVal>
          <c:yVal>
            <c:numRef>
              <c:f>Data!$R$20:$R$21</c:f>
              <c:numCache>
                <c:formatCode>General</c:formatCode>
                <c:ptCount val="2"/>
                <c:pt idx="0">
                  <c:v>3.4909107575258265</c:v>
                </c:pt>
                <c:pt idx="1">
                  <c:v>3.4909107575258265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851392"/>
        <c:axId val="153853312"/>
      </c:scatterChart>
      <c:valAx>
        <c:axId val="153851392"/>
        <c:scaling>
          <c:orientation val="minMax"/>
          <c:min val="-350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Distance from location</a:t>
                </a:r>
                <a:r>
                  <a:rPr lang="en-US" sz="1400" baseline="0"/>
                  <a:t> of known depth</a:t>
                </a:r>
                <a:r>
                  <a:rPr lang="en-US" sz="1400"/>
                  <a:t> (ft)</a:t>
                </a:r>
              </a:p>
            </c:rich>
          </c:tx>
          <c:layout>
            <c:manualLayout>
              <c:xMode val="edge"/>
              <c:yMode val="edge"/>
              <c:x val="0.3140193828037709"/>
              <c:y val="0.9511810114081180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3853312"/>
        <c:crosses val="autoZero"/>
        <c:crossBetween val="midCat"/>
        <c:majorUnit val="500"/>
      </c:valAx>
      <c:valAx>
        <c:axId val="153853312"/>
        <c:scaling>
          <c:orientation val="minMax"/>
          <c:max val="8"/>
          <c:min val="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Depth (ft)</a:t>
                </a:r>
              </a:p>
            </c:rich>
          </c:tx>
          <c:layout>
            <c:manualLayout>
              <c:xMode val="edge"/>
              <c:yMode val="edge"/>
              <c:x val="5.8642894899580394E-3"/>
              <c:y val="0.39530476803477471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3851392"/>
        <c:crossesAt val="-5000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0.43083</cdr:x>
      <cdr:y>0.45686</cdr:y>
    </cdr:from>
    <cdr:to>
      <cdr:x>0.61508</cdr:x>
      <cdr:y>0.52448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732078" y="2869714"/>
          <a:ext cx="1596085" cy="4247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/>
            <a:t>Flow depth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0.62767</cdr:x>
      <cdr:y>0.7161</cdr:y>
    </cdr:from>
    <cdr:to>
      <cdr:x>0.93114</cdr:x>
      <cdr:y>0.78372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52528" y="3744416"/>
          <a:ext cx="2297769" cy="353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/>
            <a:t>Normal depth</a:t>
          </a:r>
        </a:p>
      </cdr:txBody>
    </cdr:sp>
  </cdr:relSizeAnchor>
  <cdr:relSizeAnchor xmlns:cdr="http://schemas.openxmlformats.org/drawingml/2006/chartDrawing">
    <cdr:from>
      <cdr:x>0.39943</cdr:x>
      <cdr:y>0.45445</cdr:y>
    </cdr:from>
    <cdr:to>
      <cdr:x>0.58368</cdr:x>
      <cdr:y>0.52207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024336" y="2376264"/>
          <a:ext cx="1395079" cy="353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Flow depth</a:t>
          </a:r>
        </a:p>
      </cdr:txBody>
    </cdr:sp>
  </cdr:relSizeAnchor>
  <cdr:relSizeAnchor xmlns:cdr="http://schemas.openxmlformats.org/drawingml/2006/chartDrawing">
    <cdr:from>
      <cdr:x>0.16586</cdr:x>
      <cdr:y>0.79873</cdr:y>
    </cdr:from>
    <cdr:to>
      <cdr:x>0.52306</cdr:x>
      <cdr:y>0.86635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55864" y="4176464"/>
          <a:ext cx="2704576" cy="353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Critical depth = 2.80 </a:t>
          </a:r>
          <a:r>
            <a:rPr lang="en-US" sz="1800" b="1" dirty="0" err="1"/>
            <a:t>ft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0.466</cdr:x>
      <cdr:y>0.82627</cdr:y>
    </cdr:from>
    <cdr:to>
      <cdr:x>0.53286</cdr:x>
      <cdr:y>0.85906</cdr:y>
    </cdr:to>
    <cdr:sp macro="" textlink="">
      <cdr:nvSpPr>
        <cdr:cNvPr id="5" name="Freeform 4"/>
        <cdr:cNvSpPr/>
      </cdr:nvSpPr>
      <cdr:spPr>
        <a:xfrm xmlns:a="http://schemas.openxmlformats.org/drawingml/2006/main">
          <a:off x="3528392" y="4320480"/>
          <a:ext cx="506241" cy="171456"/>
        </a:xfrm>
        <a:custGeom xmlns:a="http://schemas.openxmlformats.org/drawingml/2006/main">
          <a:avLst/>
          <a:gdLst>
            <a:gd name="connsiteX0" fmla="*/ 0 w 1119831"/>
            <a:gd name="connsiteY0" fmla="*/ 0 h 411891"/>
            <a:gd name="connsiteX1" fmla="*/ 1119831 w 1119831"/>
            <a:gd name="connsiteY1" fmla="*/ 0 h 411891"/>
            <a:gd name="connsiteX2" fmla="*/ 1119831 w 1119831"/>
            <a:gd name="connsiteY2" fmla="*/ 411891 h 41189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1119831" h="411891">
              <a:moveTo>
                <a:pt x="0" y="0"/>
              </a:moveTo>
              <a:lnTo>
                <a:pt x="1119831" y="0"/>
              </a:lnTo>
              <a:lnTo>
                <a:pt x="1119831" y="411891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3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9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1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6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7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4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2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4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266C0-700C-4466-B722-5497A476DF6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A45FD-C668-4D40-8D28-80FEB646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548680"/>
            <a:ext cx="8035439" cy="1548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b="1" dirty="0" smtClean="0">
                <a:solidFill>
                  <a:schemeClr val="tx1"/>
                </a:solidFill>
                <a:cs typeface="Times New Roman" pitchFamily="18" charset="0"/>
              </a:rPr>
              <a:t>Example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A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smooth (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=0.012) rectangular channel with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b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= 6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ft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and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baseline="-25000" dirty="0" smtClean="0">
                <a:solidFill>
                  <a:schemeClr val="tx1"/>
                </a:solidFill>
                <a:cs typeface="Times New Roman" pitchFamily="18" charset="0"/>
              </a:rPr>
              <a:t>o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=0.002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supports a steady flow of 160 ft</a:t>
            </a:r>
            <a:r>
              <a:rPr lang="en-US" sz="2200" baseline="30000" dirty="0" smtClean="0">
                <a:solidFill>
                  <a:schemeClr val="tx1"/>
                </a:solidFill>
                <a:cs typeface="Times New Roman" pitchFamily="18" charset="0"/>
              </a:rPr>
              <a:t>3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/s. The depth increases to 8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ft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as the water approaches a low-head dam. Starting at that location, determine the depth profile over a distance of 3500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ft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back upstream. What determines the depth at which the stream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stabililizes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upstream?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41017" y="3212976"/>
            <a:ext cx="8035439" cy="1296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b="1" dirty="0" smtClean="0">
                <a:solidFill>
                  <a:schemeClr val="tx1"/>
                </a:solidFill>
                <a:cs typeface="Times New Roman" pitchFamily="18" charset="0"/>
              </a:rPr>
              <a:t>Solution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We can set up a spreadsheet, considering small increments in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and using the preceding equation to solve for the distance </a:t>
            </a:r>
            <a:r>
              <a:rPr lang="en-US" sz="2200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required for that </a:t>
            </a:r>
            <a:r>
              <a:rPr lang="en-US" sz="2200" dirty="0" err="1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to occur.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17714"/>
              </p:ext>
            </p:extLst>
          </p:nvPr>
        </p:nvGraphicFramePr>
        <p:xfrm>
          <a:off x="310430" y="4530432"/>
          <a:ext cx="8582050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612"/>
                <a:gridCol w="648072"/>
                <a:gridCol w="576064"/>
                <a:gridCol w="648072"/>
                <a:gridCol w="720080"/>
                <a:gridCol w="648072"/>
                <a:gridCol w="864096"/>
                <a:gridCol w="648072"/>
                <a:gridCol w="720080"/>
                <a:gridCol w="1008112"/>
                <a:gridCol w="839547"/>
                <a:gridCol w="71517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r>
                        <a:rPr lang="en-US" sz="1600" b="1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lang="en-US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</a:t>
                      </a:r>
                      <a:r>
                        <a:rPr lang="en-US" sz="1600" b="1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avg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r>
                        <a:rPr lang="en-US" sz="1600" b="1" i="1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r>
                        <a:rPr lang="en-US" sz="1600" b="1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,avg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n-US" sz="1600" b="1" i="1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en-US" sz="1600" b="1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,avg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lang="en-US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0.000260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-82.4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0.000273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-82.8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-165.2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0.001690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-277.3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-3125.4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0.001881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-652.7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-3778.0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37136"/>
              </p:ext>
            </p:extLst>
          </p:nvPr>
        </p:nvGraphicFramePr>
        <p:xfrm>
          <a:off x="240699" y="288324"/>
          <a:ext cx="8662601" cy="6281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51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72280" y="256198"/>
            <a:ext cx="8035439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Why does the water depth change so slowly at the upstream end of the reach?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408602"/>
              </p:ext>
            </p:extLst>
          </p:nvPr>
        </p:nvGraphicFramePr>
        <p:xfrm>
          <a:off x="323528" y="3877543"/>
          <a:ext cx="85979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4114800" imgH="507960" progId="Equation.DSMT4">
                  <p:embed/>
                </p:oleObj>
              </mc:Choice>
              <mc:Fallback>
                <p:oleObj name="Equation" r:id="rId3" imgW="4114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877543"/>
                        <a:ext cx="85979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013517"/>
              </p:ext>
            </p:extLst>
          </p:nvPr>
        </p:nvGraphicFramePr>
        <p:xfrm>
          <a:off x="2033588" y="5029671"/>
          <a:ext cx="522763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5029671"/>
                        <a:ext cx="5227637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529450"/>
              </p:ext>
            </p:extLst>
          </p:nvPr>
        </p:nvGraphicFramePr>
        <p:xfrm>
          <a:off x="4000500" y="6189935"/>
          <a:ext cx="12731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609480" imgH="228600" progId="Equation.DSMT4">
                  <p:embed/>
                </p:oleObj>
              </mc:Choice>
              <mc:Fallback>
                <p:oleObj name="Equation" r:id="rId7" imgW="609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6189935"/>
                        <a:ext cx="12731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709592" y="1052736"/>
            <a:ext cx="8035439" cy="292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We get a hint about why this occurs from the values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shown in the table for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the velocity and friction slope. Moving upstream from the location of known depth, the stream gets shallower, so the velocity and therefore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f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increase. Eventually,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f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gets close to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baseline="-25000" dirty="0" smtClean="0">
                <a:solidFill>
                  <a:schemeClr val="tx1"/>
                </a:solidFill>
                <a:cs typeface="Times New Roman" pitchFamily="18" charset="0"/>
              </a:rPr>
              <a:t>o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meaning that the net force on the water approaches zero. At this point, the water velocity, and therefore its depth, approach constant values. A little thought shows that this represents uniform flow conditions. To confirm, we an compute the uniform (normal) depth: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20976"/>
              </p:ext>
            </p:extLst>
          </p:nvPr>
        </p:nvGraphicFramePr>
        <p:xfrm>
          <a:off x="611560" y="404664"/>
          <a:ext cx="7571660" cy="5228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5877272"/>
            <a:ext cx="8035439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rgbClr val="FF0000"/>
                </a:solidFill>
                <a:cs typeface="Times New Roman" pitchFamily="18" charset="0"/>
              </a:rPr>
              <a:t>As we inferred, the approach of the depth to a constant value reflects an approach of the stream to uniform flow conditions.</a:t>
            </a:r>
            <a:endParaRPr lang="en-US" sz="2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On-screen Show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Benjamin</dc:creator>
  <cp:lastModifiedBy>Mark Benjamin</cp:lastModifiedBy>
  <cp:revision>1</cp:revision>
  <dcterms:created xsi:type="dcterms:W3CDTF">2012-06-01T23:17:45Z</dcterms:created>
  <dcterms:modified xsi:type="dcterms:W3CDTF">2012-06-01T23:19:36Z</dcterms:modified>
</cp:coreProperties>
</file>