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404" r:id="rId2"/>
    <p:sldId id="325" r:id="rId3"/>
    <p:sldId id="329" r:id="rId4"/>
    <p:sldId id="326" r:id="rId5"/>
    <p:sldId id="402" r:id="rId6"/>
    <p:sldId id="327" r:id="rId7"/>
    <p:sldId id="328" r:id="rId8"/>
    <p:sldId id="301" r:id="rId9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044" y="-90"/>
      </p:cViewPr>
      <p:guideLst>
        <p:guide orient="horz" pos="23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0520" cy="366009"/>
          </a:xfrm>
          <a:prstGeom prst="rect">
            <a:avLst/>
          </a:prstGeom>
        </p:spPr>
        <p:txBody>
          <a:bodyPr vert="horz" lIns="94659" tIns="47330" rIns="94659" bIns="4733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1" y="3"/>
            <a:ext cx="4160520" cy="366009"/>
          </a:xfrm>
          <a:prstGeom prst="rect">
            <a:avLst/>
          </a:prstGeom>
        </p:spPr>
        <p:txBody>
          <a:bodyPr vert="horz" lIns="94659" tIns="47330" rIns="94659" bIns="47330" rtlCol="0"/>
          <a:lstStyle>
            <a:lvl1pPr algn="r">
              <a:defRPr sz="1100"/>
            </a:lvl1pPr>
          </a:lstStyle>
          <a:p>
            <a:fld id="{F97D5526-C04E-4A82-86DB-96713ECA513E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7943"/>
            <a:ext cx="4160520" cy="366009"/>
          </a:xfrm>
          <a:prstGeom prst="rect">
            <a:avLst/>
          </a:prstGeom>
        </p:spPr>
        <p:txBody>
          <a:bodyPr vert="horz" lIns="94659" tIns="47330" rIns="94659" bIns="4733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1" y="6947943"/>
            <a:ext cx="4160520" cy="366009"/>
          </a:xfrm>
          <a:prstGeom prst="rect">
            <a:avLst/>
          </a:prstGeom>
        </p:spPr>
        <p:txBody>
          <a:bodyPr vert="horz" lIns="94659" tIns="47330" rIns="94659" bIns="47330" rtlCol="0" anchor="b"/>
          <a:lstStyle>
            <a:lvl1pPr algn="r">
              <a:defRPr sz="1100"/>
            </a:lvl1pPr>
          </a:lstStyle>
          <a:p>
            <a:fld id="{67E1DD06-4F19-4030-9452-ADB8DA65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9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6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7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3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3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6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9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8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01AE-4B39-4020-B2DE-8A43CEDBF112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9DFC-7049-4263-A8D8-E4A266695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72208" y="260648"/>
            <a:ext cx="54360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Weirs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196752"/>
            <a:ext cx="8035439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Generally, any flow obstruction that causes water to rise to flow over it, but used exclusively for intentional obstructions</a:t>
            </a:r>
          </a:p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Uses include flow measurement (sharp-crested weirs) and control of water surface profile, e.g., by inducing super-critical flow (broad-crested weirs)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3608" y="260648"/>
            <a:ext cx="67687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Definition Diagram and Analysis of Sharp-Crested Weirs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23728" y="5301208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Drawdown at crest is typically ~0.15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7790"/>
            <a:ext cx="5904656" cy="340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9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41017" y="4581128"/>
            <a:ext cx="8035439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err="1" smtClean="0">
                <a:solidFill>
                  <a:schemeClr val="tx1"/>
                </a:solidFill>
                <a:cs typeface="Times New Roman" pitchFamily="18" charset="0"/>
              </a:rPr>
              <a:t>Nappe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entrains air underneath it and can collapse onto the downstream side of the weir; following analysis assumes that this does not occur (can ventilate this area to assure an air space)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419433" y="1326227"/>
            <a:ext cx="6608951" cy="26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9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kbenj\Pictures\2012-03-09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97673" y="174926"/>
            <a:ext cx="6705013" cy="28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41017" y="3068960"/>
            <a:ext cx="803543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Consider thin layer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dh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in plane of weir in a rectangular channel. Assuming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V</a:t>
            </a:r>
            <a:r>
              <a:rPr lang="en-US" sz="2200" baseline="30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&gt;&gt;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V</a:t>
            </a:r>
            <a:r>
              <a:rPr lang="en-US" sz="2200" baseline="-2500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2200" baseline="30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and negligible frictional headloss,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V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=(2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gh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en-US" sz="2200" baseline="30000" dirty="0" smtClean="0">
                <a:solidFill>
                  <a:schemeClr val="tx1"/>
                </a:solidFill>
                <a:cs typeface="Times New Roman" pitchFamily="18" charset="0"/>
              </a:rPr>
              <a:t>0.5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so (replacing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L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by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):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40001"/>
              </p:ext>
            </p:extLst>
          </p:nvPr>
        </p:nvGraphicFramePr>
        <p:xfrm>
          <a:off x="3505200" y="4005263"/>
          <a:ext cx="20605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2"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4005263"/>
                        <a:ext cx="2060575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24293"/>
              </p:ext>
            </p:extLst>
          </p:nvPr>
        </p:nvGraphicFramePr>
        <p:xfrm>
          <a:off x="2428875" y="4797425"/>
          <a:ext cx="42703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3" name="Equation" r:id="rId6" imgW="2070000" imgH="482400" progId="Equation.DSMT4">
                  <p:embed/>
                </p:oleObj>
              </mc:Choice>
              <mc:Fallback>
                <p:oleObj name="Equation" r:id="rId6" imgW="20700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4797425"/>
                        <a:ext cx="427037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5877272"/>
            <a:ext cx="8035439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where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n-US" sz="2200" i="1" baseline="-25000" dirty="0" smtClean="0">
                <a:solidFill>
                  <a:schemeClr val="tx1"/>
                </a:solidFill>
                <a:cs typeface="Times New Roman" pitchFamily="18" charset="0"/>
              </a:rPr>
              <a:t>C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is the distance from the crest of th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e weir to the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water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surface at that location.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kbenj\Pictures\2012-03-09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97673" y="174926"/>
            <a:ext cx="6705013" cy="28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41017" y="2938391"/>
            <a:ext cx="8035439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Measurements of the water surface elevation above the weir crest are typically made upstream of the weir, where the water surface has not been significantly affected, and this value of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is used instead of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n-US" sz="2200" i="1" baseline="-25000" dirty="0" smtClean="0">
                <a:solidFill>
                  <a:schemeClr val="tx1"/>
                </a:solidFill>
                <a:cs typeface="Times New Roman" pitchFamily="18" charset="0"/>
              </a:rPr>
              <a:t>C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in the calculation. To account for this and other approximations, an empirical coefficient is added to the equation: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233259"/>
              </p:ext>
            </p:extLst>
          </p:nvPr>
        </p:nvGraphicFramePr>
        <p:xfrm>
          <a:off x="3059832" y="4914900"/>
          <a:ext cx="28575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Equation" r:id="rId4" imgW="1384200" imgH="431640" progId="Equation.DSMT4">
                  <p:embed/>
                </p:oleObj>
              </mc:Choice>
              <mc:Fallback>
                <p:oleObj name="Equation" r:id="rId4" imgW="1384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914900"/>
                        <a:ext cx="28575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5877272"/>
            <a:ext cx="8035439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i="1" dirty="0" err="1" smtClean="0">
                <a:solidFill>
                  <a:schemeClr val="tx1"/>
                </a:solidFill>
                <a:cs typeface="Times New Roman" pitchFamily="18" charset="0"/>
              </a:rPr>
              <a:t>C</a:t>
            </a:r>
            <a:r>
              <a:rPr lang="en-US" sz="2200" i="1" baseline="-25000" dirty="0" err="1" smtClean="0">
                <a:solidFill>
                  <a:schemeClr val="tx1"/>
                </a:solidFill>
                <a:cs typeface="Times New Roman" pitchFamily="18" charset="0"/>
              </a:rPr>
              <a:t>w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can be approximated by 0.611+0.075(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/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P</a:t>
            </a:r>
            <a:r>
              <a:rPr lang="en-US" sz="2200" i="1" baseline="-25000" dirty="0" smtClean="0">
                <a:solidFill>
                  <a:schemeClr val="tx1"/>
                </a:solidFill>
                <a:cs typeface="Times New Roman" pitchFamily="18" charset="0"/>
              </a:rPr>
              <a:t>w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) and is typically in the range 0.64-0.70.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260648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Other </a:t>
            </a:r>
            <a:r>
              <a:rPr lang="en-US" sz="3200" b="1" dirty="0" smtClean="0"/>
              <a:t>Common Shapes </a:t>
            </a:r>
            <a:r>
              <a:rPr lang="en-US" sz="3200" b="1" dirty="0" smtClean="0"/>
              <a:t>for </a:t>
            </a:r>
            <a:r>
              <a:rPr lang="en-US" sz="3200" b="1" dirty="0" smtClean="0"/>
              <a:t>Sharp-Crested </a:t>
            </a:r>
            <a:r>
              <a:rPr lang="en-US" sz="3200" b="1" dirty="0" smtClean="0"/>
              <a:t>Weirs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4049" y="3861048"/>
            <a:ext cx="3960439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V-notch weir useful if low flows are of interest, since they could cling to the plate of a rectangular weir. For V-notch weirs: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34372" y="1157127"/>
            <a:ext cx="373040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5277569" y="1157127"/>
            <a:ext cx="3245575" cy="21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68016" y="3436242"/>
            <a:ext cx="2079848" cy="424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Contracted weir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36096" y="3429000"/>
            <a:ext cx="3138895" cy="424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V-notch or Triangular weir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735099"/>
              </p:ext>
            </p:extLst>
          </p:nvPr>
        </p:nvGraphicFramePr>
        <p:xfrm>
          <a:off x="4716016" y="5229200"/>
          <a:ext cx="42433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" name="Equation" r:id="rId5" imgW="2057400" imgH="431640" progId="Equation.DSMT4">
                  <p:embed/>
                </p:oleObj>
              </mc:Choice>
              <mc:Fallback>
                <p:oleObj name="Equation" r:id="rId5" imgW="20574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229200"/>
                        <a:ext cx="424338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554262" y="3933056"/>
            <a:ext cx="388843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Weir can totally block part of the channel width, in which case the channel is </a:t>
            </a:r>
            <a:r>
              <a:rPr lang="en-US" sz="2200" b="1" dirty="0" smtClean="0">
                <a:solidFill>
                  <a:schemeClr val="tx1"/>
                </a:solidFill>
                <a:cs typeface="Times New Roman" pitchFamily="18" charset="0"/>
              </a:rPr>
              <a:t>contracted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64088" y="6309320"/>
            <a:ext cx="288032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i="1" dirty="0" err="1" smtClean="0">
                <a:solidFill>
                  <a:schemeClr val="tx1"/>
                </a:solidFill>
                <a:cs typeface="Times New Roman" pitchFamily="18" charset="0"/>
              </a:rPr>
              <a:t>C</a:t>
            </a:r>
            <a:r>
              <a:rPr lang="en-US" sz="2200" i="1" baseline="-25000" dirty="0" err="1" smtClean="0">
                <a:solidFill>
                  <a:schemeClr val="tx1"/>
                </a:solidFill>
                <a:cs typeface="Times New Roman" pitchFamily="18" charset="0"/>
              </a:rPr>
              <a:t>w,V</a:t>
            </a:r>
            <a:r>
              <a:rPr lang="en-US" sz="2200" i="1" baseline="-25000" dirty="0" smtClean="0">
                <a:solidFill>
                  <a:schemeClr val="tx1"/>
                </a:solidFill>
                <a:cs typeface="Times New Roman" pitchFamily="18" charset="0"/>
              </a:rPr>
              <a:t>-notch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typically ~0.6</a:t>
            </a:r>
            <a:endParaRPr lang="en-US" sz="22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3608" y="188640"/>
            <a:ext cx="6768752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Streamlined or Broad-Crested Weirs</a:t>
            </a:r>
            <a:endParaRPr lang="en-US" sz="32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85891"/>
            <a:ext cx="5112568" cy="183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28700"/>
            <a:ext cx="3724396" cy="6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arkbenj\Pictures\2012-03-09\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79" y="3284984"/>
            <a:ext cx="474345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116632"/>
            <a:ext cx="88924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Water Profiles (CEE 477)</a:t>
            </a:r>
            <a:endParaRPr lang="en-US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1052736"/>
            <a:ext cx="8035439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09750"/>
            <a:ext cx="43243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4" y="1916832"/>
            <a:ext cx="43624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6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16337</TotalTime>
  <Words>293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markbenj</dc:creator>
  <cp:lastModifiedBy>Mark Benjamin</cp:lastModifiedBy>
  <cp:revision>265</cp:revision>
  <cp:lastPrinted>2012-06-01T22:42:16Z</cp:lastPrinted>
  <dcterms:created xsi:type="dcterms:W3CDTF">2012-02-27T23:09:13Z</dcterms:created>
  <dcterms:modified xsi:type="dcterms:W3CDTF">2012-06-01T23:15:50Z</dcterms:modified>
</cp:coreProperties>
</file>