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Data\Clasnote\345\Spring%202012\Modified%20F&amp;F_10-9_p45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Sheet1!$D$6:$D$9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Sheet1!$I$6:$I$9</c:f>
              <c:numCache>
                <c:formatCode>General</c:formatCode>
                <c:ptCount val="4"/>
                <c:pt idx="0">
                  <c:v>83</c:v>
                </c:pt>
                <c:pt idx="1">
                  <c:v>308</c:v>
                </c:pt>
                <c:pt idx="2">
                  <c:v>703</c:v>
                </c:pt>
                <c:pt idx="3">
                  <c:v>1298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508352"/>
        <c:axId val="139510528"/>
      </c:scatterChart>
      <c:valAx>
        <c:axId val="139508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i="1" dirty="0"/>
                  <a:t>y</a:t>
                </a:r>
                <a:r>
                  <a:rPr lang="en-US" dirty="0"/>
                  <a:t> (</a:t>
                </a:r>
                <a:r>
                  <a:rPr lang="en-US" dirty="0" err="1"/>
                  <a:t>ft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9510528"/>
        <c:crosses val="autoZero"/>
        <c:crossBetween val="midCat"/>
      </c:valAx>
      <c:valAx>
        <c:axId val="139510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i="1" dirty="0"/>
                  <a:t>Q</a:t>
                </a:r>
                <a:r>
                  <a:rPr lang="en-US" dirty="0"/>
                  <a:t> (ft</a:t>
                </a:r>
                <a:r>
                  <a:rPr lang="en-US" baseline="30000" dirty="0"/>
                  <a:t>3</a:t>
                </a:r>
                <a:r>
                  <a:rPr lang="en-US" dirty="0"/>
                  <a:t>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95083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Data!$O$12:$O$45</c:f>
              <c:numCache>
                <c:formatCode>General</c:formatCode>
                <c:ptCount val="34"/>
                <c:pt idx="0">
                  <c:v>591.81247327620679</c:v>
                </c:pt>
                <c:pt idx="1">
                  <c:v>444.46411019964262</c:v>
                </c:pt>
                <c:pt idx="2">
                  <c:v>348.55790864760155</c:v>
                </c:pt>
                <c:pt idx="3">
                  <c:v>278.67019881730016</c:v>
                </c:pt>
                <c:pt idx="4">
                  <c:v>224.48989161838827</c:v>
                </c:pt>
                <c:pt idx="5">
                  <c:v>180.82149233308206</c:v>
                </c:pt>
                <c:pt idx="6">
                  <c:v>144.6813401265243</c:v>
                </c:pt>
                <c:pt idx="7">
                  <c:v>114.19813047506011</c:v>
                </c:pt>
                <c:pt idx="8">
                  <c:v>88.121094954552348</c:v>
                </c:pt>
                <c:pt idx="9">
                  <c:v>65.57294430056308</c:v>
                </c:pt>
                <c:pt idx="10">
                  <c:v>45.914633765153866</c:v>
                </c:pt>
                <c:pt idx="11">
                  <c:v>28.666257080876008</c:v>
                </c:pt>
                <c:pt idx="12">
                  <c:v>13.458256554275726</c:v>
                </c:pt>
                <c:pt idx="13">
                  <c:v>0</c:v>
                </c:pt>
                <c:pt idx="14">
                  <c:v>-11.94120058931297</c:v>
                </c:pt>
                <c:pt idx="15">
                  <c:v>-22.554532855259787</c:v>
                </c:pt>
                <c:pt idx="16">
                  <c:v>-31.995891385429243</c:v>
                </c:pt>
                <c:pt idx="17">
                  <c:v>-40.395257025286526</c:v>
                </c:pt>
                <c:pt idx="18">
                  <c:v>-47.862139046031821</c:v>
                </c:pt>
                <c:pt idx="19">
                  <c:v>-54.48965995349662</c:v>
                </c:pt>
                <c:pt idx="20">
                  <c:v>-60.357669891705079</c:v>
                </c:pt>
                <c:pt idx="21">
                  <c:v>-65.535154734786445</c:v>
                </c:pt>
                <c:pt idx="22">
                  <c:v>-70.082121747985497</c:v>
                </c:pt>
                <c:pt idx="23">
                  <c:v>-74.051093171166698</c:v>
                </c:pt>
                <c:pt idx="24">
                  <c:v>-77.488301647511136</c:v>
                </c:pt>
                <c:pt idx="25">
                  <c:v>-80.434656178743182</c:v>
                </c:pt>
                <c:pt idx="26">
                  <c:v>-82.926529512792186</c:v>
                </c:pt>
                <c:pt idx="27">
                  <c:v>-84.996405164582612</c:v>
                </c:pt>
                <c:pt idx="28">
                  <c:v>-86.673413064683075</c:v>
                </c:pt>
                <c:pt idx="29">
                  <c:v>-87.983776075654333</c:v>
                </c:pt>
                <c:pt idx="30">
                  <c:v>-88.951184601617214</c:v>
                </c:pt>
                <c:pt idx="31">
                  <c:v>-89.597112754020173</c:v>
                </c:pt>
                <c:pt idx="32">
                  <c:v>-89.941086684819837</c:v>
                </c:pt>
                <c:pt idx="33">
                  <c:v>-90.000913516682829</c:v>
                </c:pt>
              </c:numCache>
            </c:numRef>
          </c:xVal>
          <c:yVal>
            <c:numRef>
              <c:f>Data!$D$12:$D$45</c:f>
              <c:numCache>
                <c:formatCode>General</c:formatCode>
                <c:ptCount val="34"/>
                <c:pt idx="0">
                  <c:v>3.4600000000000004</c:v>
                </c:pt>
                <c:pt idx="1">
                  <c:v>3.4400000000000004</c:v>
                </c:pt>
                <c:pt idx="2">
                  <c:v>3.4200000000000004</c:v>
                </c:pt>
                <c:pt idx="3">
                  <c:v>3.4000000000000004</c:v>
                </c:pt>
                <c:pt idx="4">
                  <c:v>3.3800000000000003</c:v>
                </c:pt>
                <c:pt idx="5">
                  <c:v>3.3600000000000003</c:v>
                </c:pt>
                <c:pt idx="6">
                  <c:v>3.3400000000000003</c:v>
                </c:pt>
                <c:pt idx="7">
                  <c:v>3.3200000000000003</c:v>
                </c:pt>
                <c:pt idx="8">
                  <c:v>3.3000000000000003</c:v>
                </c:pt>
                <c:pt idx="9">
                  <c:v>3.2800000000000002</c:v>
                </c:pt>
                <c:pt idx="10">
                  <c:v>3.2600000000000002</c:v>
                </c:pt>
                <c:pt idx="11">
                  <c:v>3.24</c:v>
                </c:pt>
                <c:pt idx="12">
                  <c:v>3.22</c:v>
                </c:pt>
                <c:pt idx="13">
                  <c:v>3.2</c:v>
                </c:pt>
                <c:pt idx="14">
                  <c:v>3.18</c:v>
                </c:pt>
                <c:pt idx="15">
                  <c:v>3.16</c:v>
                </c:pt>
                <c:pt idx="16">
                  <c:v>3.14</c:v>
                </c:pt>
                <c:pt idx="17">
                  <c:v>3.12</c:v>
                </c:pt>
                <c:pt idx="18">
                  <c:v>3.1</c:v>
                </c:pt>
                <c:pt idx="19">
                  <c:v>3.08</c:v>
                </c:pt>
                <c:pt idx="20">
                  <c:v>3.06</c:v>
                </c:pt>
                <c:pt idx="21">
                  <c:v>3.04</c:v>
                </c:pt>
                <c:pt idx="22">
                  <c:v>3.02</c:v>
                </c:pt>
                <c:pt idx="23">
                  <c:v>3</c:v>
                </c:pt>
                <c:pt idx="24">
                  <c:v>2.98</c:v>
                </c:pt>
                <c:pt idx="25">
                  <c:v>2.96</c:v>
                </c:pt>
                <c:pt idx="26">
                  <c:v>2.94</c:v>
                </c:pt>
                <c:pt idx="27">
                  <c:v>2.92</c:v>
                </c:pt>
                <c:pt idx="28">
                  <c:v>2.9</c:v>
                </c:pt>
                <c:pt idx="29">
                  <c:v>2.88</c:v>
                </c:pt>
                <c:pt idx="30">
                  <c:v>2.86</c:v>
                </c:pt>
                <c:pt idx="31">
                  <c:v>2.84</c:v>
                </c:pt>
                <c:pt idx="32">
                  <c:v>2.82</c:v>
                </c:pt>
                <c:pt idx="33">
                  <c:v>2.8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558336"/>
        <c:axId val="146564608"/>
      </c:scatterChart>
      <c:valAx>
        <c:axId val="146558336"/>
        <c:scaling>
          <c:orientation val="minMax"/>
          <c:max val="6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downstream (ft)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564608"/>
        <c:crosses val="autoZero"/>
        <c:crossBetween val="midCat"/>
        <c:majorUnit val="100"/>
      </c:valAx>
      <c:valAx>
        <c:axId val="146564608"/>
        <c:scaling>
          <c:orientation val="minMax"/>
          <c:max val="3.5"/>
          <c:min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Depth (ft)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46558336"/>
        <c:crossesAt val="-100"/>
        <c:crossBetween val="midCat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303E-040B-4DC8-9B12-A1C35E0ABBCA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A5B-2F45-40EA-BB23-A5F9ADEF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0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303E-040B-4DC8-9B12-A1C35E0ABBCA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A5B-2F45-40EA-BB23-A5F9ADEF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9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303E-040B-4DC8-9B12-A1C35E0ABBCA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A5B-2F45-40EA-BB23-A5F9ADEF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0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303E-040B-4DC8-9B12-A1C35E0ABBCA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A5B-2F45-40EA-BB23-A5F9ADEF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0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303E-040B-4DC8-9B12-A1C35E0ABBCA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A5B-2F45-40EA-BB23-A5F9ADEF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7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303E-040B-4DC8-9B12-A1C35E0ABBCA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A5B-2F45-40EA-BB23-A5F9ADEF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5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303E-040B-4DC8-9B12-A1C35E0ABBCA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A5B-2F45-40EA-BB23-A5F9ADEF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0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303E-040B-4DC8-9B12-A1C35E0ABBCA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A5B-2F45-40EA-BB23-A5F9ADEF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1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303E-040B-4DC8-9B12-A1C35E0ABBCA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A5B-2F45-40EA-BB23-A5F9ADEF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2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303E-040B-4DC8-9B12-A1C35E0ABBCA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A5B-2F45-40EA-BB23-A5F9ADEF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2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303E-040B-4DC8-9B12-A1C35E0ABBCA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A5B-2F45-40EA-BB23-A5F9ADEF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9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303E-040B-4DC8-9B12-A1C35E0ABBCA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9AA5B-2F45-40EA-BB23-A5F9ADEF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0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8.png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3.wmf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8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6.wmf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8.png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43608" y="260648"/>
            <a:ext cx="70202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Example: Uniform Flow at Known </a:t>
            </a:r>
            <a:r>
              <a:rPr lang="en-US" sz="3200" b="1" i="1" dirty="0" smtClean="0"/>
              <a:t>Q</a:t>
            </a:r>
            <a:r>
              <a:rPr lang="en-US" sz="3200" b="1" dirty="0" smtClean="0"/>
              <a:t> and </a:t>
            </a:r>
            <a:r>
              <a:rPr lang="en-US" sz="3200" b="1" i="1" dirty="0" smtClean="0"/>
              <a:t>y</a:t>
            </a:r>
            <a:endParaRPr lang="en-US" sz="3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1052736"/>
            <a:ext cx="8035439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Water flows in a rectangular 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6-ft-wide timber flume 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with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n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=0.013. What channel slope is needed to convey water uniformly at 20 </a:t>
            </a:r>
            <a:r>
              <a:rPr lang="en-US" sz="2200" dirty="0" err="1" smtClean="0">
                <a:solidFill>
                  <a:schemeClr val="tx1"/>
                </a:solidFill>
                <a:cs typeface="Times New Roman" pitchFamily="18" charset="0"/>
              </a:rPr>
              <a:t>ft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/s when the depth is 3 </a:t>
            </a:r>
            <a:r>
              <a:rPr lang="en-US" sz="2200" dirty="0" err="1" smtClean="0">
                <a:solidFill>
                  <a:schemeClr val="tx1"/>
                </a:solidFill>
                <a:cs typeface="Times New Roman" pitchFamily="18" charset="0"/>
              </a:rPr>
              <a:t>ft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?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22615"/>
              </p:ext>
            </p:extLst>
          </p:nvPr>
        </p:nvGraphicFramePr>
        <p:xfrm>
          <a:off x="3289300" y="2420938"/>
          <a:ext cx="19097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041120" imgH="393480" progId="Equation.DSMT4">
                  <p:embed/>
                </p:oleObj>
              </mc:Choice>
              <mc:Fallback>
                <p:oleObj name="Equation" r:id="rId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2420938"/>
                        <a:ext cx="190976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182342"/>
              </p:ext>
            </p:extLst>
          </p:nvPr>
        </p:nvGraphicFramePr>
        <p:xfrm>
          <a:off x="2889250" y="3455988"/>
          <a:ext cx="30019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638000" imgH="482400" progId="Equation.DSMT4">
                  <p:embed/>
                </p:oleObj>
              </mc:Choice>
              <mc:Fallback>
                <p:oleObj name="Equation" r:id="rId5" imgW="1638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3455988"/>
                        <a:ext cx="3001963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071154"/>
              </p:ext>
            </p:extLst>
          </p:nvPr>
        </p:nvGraphicFramePr>
        <p:xfrm>
          <a:off x="1972593" y="4941888"/>
          <a:ext cx="5119687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2793960" imgH="583920" progId="Equation.DSMT4">
                  <p:embed/>
                </p:oleObj>
              </mc:Choice>
              <mc:Fallback>
                <p:oleObj name="Equation" r:id="rId7" imgW="27939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593" y="4941888"/>
                        <a:ext cx="5119687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631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47667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Approach #2</a:t>
            </a:r>
          </a:p>
          <a:p>
            <a:endParaRPr lang="en-US" dirty="0"/>
          </a:p>
          <a:p>
            <a:r>
              <a:rPr lang="en-US" dirty="0" smtClean="0"/>
              <a:t>Compute </a:t>
            </a:r>
            <a:r>
              <a:rPr lang="en-US" i="1" dirty="0" smtClean="0"/>
              <a:t>Q</a:t>
            </a:r>
            <a:r>
              <a:rPr lang="en-US" dirty="0" smtClean="0"/>
              <a:t>/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full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694644"/>
              </p:ext>
            </p:extLst>
          </p:nvPr>
        </p:nvGraphicFramePr>
        <p:xfrm>
          <a:off x="2699792" y="819150"/>
          <a:ext cx="2243137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1447560" imgH="469800" progId="Equation.DSMT4">
                  <p:embed/>
                </p:oleObj>
              </mc:Choice>
              <mc:Fallback>
                <p:oleObj name="Equation" r:id="rId3" imgW="1447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19150"/>
                        <a:ext cx="2243137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35578"/>
            <a:ext cx="5257807" cy="401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2552" y="2289646"/>
            <a:ext cx="287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</a:t>
            </a:r>
            <a:r>
              <a:rPr lang="en-US" i="1" dirty="0" smtClean="0"/>
              <a:t>Q</a:t>
            </a:r>
            <a:r>
              <a:rPr lang="en-US" dirty="0" smtClean="0"/>
              <a:t>/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full</a:t>
            </a:r>
            <a:r>
              <a:rPr lang="en-US" dirty="0" smtClean="0"/>
              <a:t> is 90%, </a:t>
            </a:r>
            <a:r>
              <a:rPr lang="en-US" i="1" dirty="0" smtClean="0"/>
              <a:t>y</a:t>
            </a:r>
            <a:r>
              <a:rPr lang="en-US" dirty="0" smtClean="0"/>
              <a:t>/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full</a:t>
            </a:r>
            <a:r>
              <a:rPr lang="en-US" dirty="0" smtClean="0"/>
              <a:t> is ~75%.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04365" y="3501008"/>
            <a:ext cx="3145536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49724" y="3501008"/>
            <a:ext cx="0" cy="26106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835534"/>
              </p:ext>
            </p:extLst>
          </p:nvPr>
        </p:nvGraphicFramePr>
        <p:xfrm>
          <a:off x="6348413" y="3336925"/>
          <a:ext cx="21447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1384200" imgH="253800" progId="Equation.DSMT4">
                  <p:embed/>
                </p:oleObj>
              </mc:Choice>
              <mc:Fallback>
                <p:oleObj name="Equation" r:id="rId6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413" y="3336925"/>
                        <a:ext cx="21447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4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916832"/>
            <a:ext cx="8064896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For a given slope and roughness, velocity is maximized by maximizing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en-US" sz="2200" i="1" baseline="-25000" dirty="0" smtClean="0">
                <a:solidFill>
                  <a:schemeClr val="tx1"/>
                </a:solidFill>
                <a:cs typeface="Times New Roman" pitchFamily="18" charset="0"/>
              </a:rPr>
              <a:t>h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. Equivalently, for a given slope, roughness, and cross-section,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Q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is maximized by minimizing </a:t>
            </a:r>
            <a:r>
              <a:rPr lang="en-US" sz="2200" i="1" dirty="0" err="1" smtClean="0">
                <a:solidFill>
                  <a:schemeClr val="tx1"/>
                </a:solidFill>
                <a:cs typeface="Times New Roman" pitchFamily="18" charset="0"/>
              </a:rPr>
              <a:t>P</a:t>
            </a:r>
            <a:r>
              <a:rPr lang="en-US" sz="2200" i="1" baseline="-25000" dirty="0" err="1" smtClean="0">
                <a:solidFill>
                  <a:schemeClr val="tx1"/>
                </a:solidFill>
                <a:cs typeface="Times New Roman" pitchFamily="18" charset="0"/>
              </a:rPr>
              <a:t>wetted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. </a:t>
            </a:r>
          </a:p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The channel shape that yields this condition is called the </a:t>
            </a:r>
            <a:r>
              <a:rPr lang="en-US" sz="2200" b="1" dirty="0" smtClean="0">
                <a:solidFill>
                  <a:schemeClr val="tx1"/>
                </a:solidFill>
                <a:cs typeface="Times New Roman" pitchFamily="18" charset="0"/>
              </a:rPr>
              <a:t>best hydraulic 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cross-section or the </a:t>
            </a:r>
            <a:r>
              <a:rPr lang="en-US" sz="2200" b="1" dirty="0" smtClean="0">
                <a:solidFill>
                  <a:schemeClr val="tx1"/>
                </a:solidFill>
                <a:cs typeface="Times New Roman" pitchFamily="18" charset="0"/>
              </a:rPr>
              <a:t>most efficient cross-section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. </a:t>
            </a:r>
          </a:p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Absent other factors, the most efficient cross-section would be preferred, although:</a:t>
            </a:r>
          </a:p>
          <a:p>
            <a:pPr marL="342900" indent="-342900" algn="l">
              <a:spcAft>
                <a:spcPts val="1200"/>
              </a:spcAft>
              <a:buFont typeface="Arial" pitchFamily="34" charset="0"/>
              <a:buChar char="•"/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Shallower designs are often preferred to reduce excavation costs</a:t>
            </a:r>
          </a:p>
          <a:p>
            <a:pPr marL="342900" indent="-342900" algn="l">
              <a:spcAft>
                <a:spcPts val="1200"/>
              </a:spcAft>
              <a:buFont typeface="Arial" pitchFamily="34" charset="0"/>
              <a:buChar char="•"/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Straight sides are usually easier (cheaper) to construct than curves</a:t>
            </a:r>
          </a:p>
          <a:p>
            <a:pPr marL="342900" indent="-342900" algn="l">
              <a:spcAft>
                <a:spcPts val="1200"/>
              </a:spcAft>
              <a:buFont typeface="Arial" pitchFamily="34" charset="0"/>
              <a:buChar char="•"/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High right-of-way costs favor deeper and narrower designs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026962"/>
              </p:ext>
            </p:extLst>
          </p:nvPr>
        </p:nvGraphicFramePr>
        <p:xfrm>
          <a:off x="2412058" y="1052736"/>
          <a:ext cx="14398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863280" imgH="393480" progId="Equation.DSMT4">
                  <p:embed/>
                </p:oleObj>
              </mc:Choice>
              <mc:Fallback>
                <p:oleObj name="Equation" r:id="rId3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058" y="1052736"/>
                        <a:ext cx="14398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763688" y="260648"/>
            <a:ext cx="55801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Best Hydraulic (Cross-)Section</a:t>
            </a:r>
            <a:endParaRPr lang="en-US" sz="32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752551"/>
              </p:ext>
            </p:extLst>
          </p:nvPr>
        </p:nvGraphicFramePr>
        <p:xfrm>
          <a:off x="5173885" y="1056556"/>
          <a:ext cx="16303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977760" imgH="393480" progId="Equation.DSMT4">
                  <p:embed/>
                </p:oleObj>
              </mc:Choice>
              <mc:Fallback>
                <p:oleObj name="Equation" r:id="rId5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885" y="1056556"/>
                        <a:ext cx="163036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9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265585"/>
              </p:ext>
            </p:extLst>
          </p:nvPr>
        </p:nvGraphicFramePr>
        <p:xfrm>
          <a:off x="2555776" y="5589240"/>
          <a:ext cx="397986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2171520" imgH="609480" progId="Equation.DSMT4">
                  <p:embed/>
                </p:oleObj>
              </mc:Choice>
              <mc:Fallback>
                <p:oleObj name="Equation" r:id="rId3" imgW="21715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589240"/>
                        <a:ext cx="3979863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875600"/>
              </p:ext>
            </p:extLst>
          </p:nvPr>
        </p:nvGraphicFramePr>
        <p:xfrm>
          <a:off x="975916" y="4724400"/>
          <a:ext cx="47482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2590560" imgH="330120" progId="Equation.DSMT4">
                  <p:embed/>
                </p:oleObj>
              </mc:Choice>
              <mc:Fallback>
                <p:oleObj name="Equation" r:id="rId5" imgW="2590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916" y="4724400"/>
                        <a:ext cx="47482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66237"/>
              </p:ext>
            </p:extLst>
          </p:nvPr>
        </p:nvGraphicFramePr>
        <p:xfrm>
          <a:off x="6224985" y="4797152"/>
          <a:ext cx="1524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7" imgW="914400" imgH="253800" progId="Equation.DSMT4">
                  <p:embed/>
                </p:oleObj>
              </mc:Choice>
              <mc:Fallback>
                <p:oleObj name="Equation" r:id="rId7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985" y="4797152"/>
                        <a:ext cx="15240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683568" y="404664"/>
            <a:ext cx="806489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From geometry, the shape with the largest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en-US" sz="2200" i="1" baseline="-25000" dirty="0" smtClean="0">
                <a:solidFill>
                  <a:schemeClr val="tx1"/>
                </a:solidFill>
                <a:cs typeface="Times New Roman" pitchFamily="18" charset="0"/>
              </a:rPr>
              <a:t>h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is a circle or </a:t>
            </a:r>
            <a:r>
              <a:rPr lang="en-US" sz="2200" b="1" dirty="0" smtClean="0">
                <a:solidFill>
                  <a:schemeClr val="tx1"/>
                </a:solidFill>
                <a:cs typeface="Times New Roman" pitchFamily="18" charset="0"/>
              </a:rPr>
              <a:t>half-circle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. That shape is practical for channels made of metals, but not other materials.</a:t>
            </a:r>
          </a:p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Typically, wooden flumes are rectangular, and excavated canals are trapezoidal. For such a </a:t>
            </a:r>
            <a:r>
              <a:rPr lang="en-US" sz="2200" b="1" dirty="0" smtClean="0">
                <a:solidFill>
                  <a:schemeClr val="tx1"/>
                </a:solidFill>
                <a:cs typeface="Times New Roman" pitchFamily="18" charset="0"/>
              </a:rPr>
              <a:t>trapezoidal channel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: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1808993" y="2539321"/>
            <a:ext cx="5337921" cy="203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1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404664"/>
            <a:ext cx="8424936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Differentiate with respect to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y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or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m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to find optimum dimensional ratios.</a:t>
            </a:r>
          </a:p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For a given general shape, optimal ratios turn out to cause the channel to be circumscribed by a semi-circle: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3528" y="4869160"/>
            <a:ext cx="2592288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For the common case of a trapezoidal channel, optimum slope is 60</a:t>
            </a:r>
            <a:r>
              <a:rPr lang="en-US" sz="2200" baseline="30000" dirty="0" smtClean="0">
                <a:solidFill>
                  <a:schemeClr val="tx1"/>
                </a:solidFill>
                <a:cs typeface="Times New Roman" pitchFamily="18" charset="0"/>
              </a:rPr>
              <a:t>o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: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32057" name="Picture 313" descr="C:\Users\Mark Benjamin\Dropbox\001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974354" y="2132856"/>
            <a:ext cx="68253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58" name="Picture 314" descr="C:\Users\Mark Benjamin\Dropbox\002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85" y="4293096"/>
            <a:ext cx="5828795" cy="241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9551" y="404664"/>
            <a:ext cx="817945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Flow in Channels with Non-Uniform Roughness</a:t>
            </a:r>
            <a:endParaRPr lang="en-US" sz="3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867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4149080"/>
            <a:ext cx="8035439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Treat as a group of independent open channels in parallel, with different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y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and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en-US" sz="2200" i="1" baseline="-25000" dirty="0" smtClean="0">
                <a:solidFill>
                  <a:schemeClr val="tx1"/>
                </a:solidFill>
                <a:cs typeface="Times New Roman" pitchFamily="18" charset="0"/>
              </a:rPr>
              <a:t>h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and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n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, but same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S</a:t>
            </a:r>
            <a:r>
              <a:rPr lang="en-US" sz="2200" baseline="-25000" dirty="0" smtClean="0">
                <a:solidFill>
                  <a:schemeClr val="tx1"/>
                </a:solidFill>
                <a:cs typeface="Times New Roman" pitchFamily="18" charset="0"/>
              </a:rPr>
              <a:t>o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. Assume no resistance across imaginary water-water boundaries.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1640" y="260648"/>
            <a:ext cx="63722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Example: Non-Uniform Roughness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2924944"/>
            <a:ext cx="8035439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For modeling purposes, a natural channel is being simulated using the cross-section shown above, with gravel on the main stream bed (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n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=0.025) and grass on the side slope (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n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=0.035). The bed slope is 0.006, and the dimensions shown are: </a:t>
            </a:r>
            <a:r>
              <a:rPr lang="en-US" sz="2200" i="1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= 1m; </a:t>
            </a:r>
            <a:r>
              <a:rPr lang="en-US" sz="2200" i="1" dirty="0">
                <a:solidFill>
                  <a:schemeClr val="tx1"/>
                </a:solidFill>
                <a:cs typeface="Times New Roman" pitchFamily="18" charset="0"/>
              </a:rPr>
              <a:t>b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= 3m; </a:t>
            </a:r>
            <a:r>
              <a:rPr lang="en-US" sz="2200" i="1" dirty="0">
                <a:solidFill>
                  <a:schemeClr val="tx1"/>
                </a:solidFill>
                <a:cs typeface="Times New Roman" pitchFamily="18" charset="0"/>
              </a:rPr>
              <a:t>d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= 2m; </a:t>
            </a:r>
            <a:r>
              <a:rPr lang="en-US" sz="2200" i="1" dirty="0">
                <a:solidFill>
                  <a:schemeClr val="tx1"/>
                </a:solidFill>
                <a:cs typeface="Times New Roman" pitchFamily="18" charset="0"/>
              </a:rPr>
              <a:t>w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= 8m.</a:t>
            </a:r>
            <a:endParaRPr lang="en-US" sz="2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A hydrology model suggests that the 50-year storm could generate a flow of 20 m</a:t>
            </a:r>
            <a:r>
              <a:rPr lang="en-US" sz="2200" baseline="30000" dirty="0" smtClean="0">
                <a:solidFill>
                  <a:schemeClr val="tx1"/>
                </a:solidFill>
                <a:cs typeface="Times New Roman" pitchFamily="18" charset="0"/>
              </a:rPr>
              <a:t>3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/s. Under those conditions, is the stream likely to overflow the banks? If not, how deep will the flow be?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15816" y="1007622"/>
            <a:ext cx="3384376" cy="1872206"/>
            <a:chOff x="4526886" y="1218608"/>
            <a:chExt cx="3098467" cy="1521458"/>
          </a:xfrm>
        </p:grpSpPr>
        <p:sp>
          <p:nvSpPr>
            <p:cNvPr id="3" name="Freeform 2"/>
            <p:cNvSpPr/>
            <p:nvPr/>
          </p:nvSpPr>
          <p:spPr>
            <a:xfrm>
              <a:off x="4788024" y="1600200"/>
              <a:ext cx="2837329" cy="806824"/>
            </a:xfrm>
            <a:custGeom>
              <a:avLst/>
              <a:gdLst>
                <a:gd name="connsiteX0" fmla="*/ 0 w 2837329"/>
                <a:gd name="connsiteY0" fmla="*/ 0 h 806824"/>
                <a:gd name="connsiteX1" fmla="*/ 0 w 2837329"/>
                <a:gd name="connsiteY1" fmla="*/ 793376 h 806824"/>
                <a:gd name="connsiteX2" fmla="*/ 1075764 w 2837329"/>
                <a:gd name="connsiteY2" fmla="*/ 806824 h 806824"/>
                <a:gd name="connsiteX3" fmla="*/ 1075764 w 2837329"/>
                <a:gd name="connsiteY3" fmla="*/ 443753 h 806824"/>
                <a:gd name="connsiteX4" fmla="*/ 2837329 w 2837329"/>
                <a:gd name="connsiteY4" fmla="*/ 0 h 80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329" h="806824">
                  <a:moveTo>
                    <a:pt x="0" y="0"/>
                  </a:moveTo>
                  <a:lnTo>
                    <a:pt x="0" y="793376"/>
                  </a:lnTo>
                  <a:lnTo>
                    <a:pt x="1075764" y="806824"/>
                  </a:lnTo>
                  <a:lnTo>
                    <a:pt x="1075764" y="443753"/>
                  </a:lnTo>
                  <a:lnTo>
                    <a:pt x="2837329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788024" y="1484784"/>
              <a:ext cx="283732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4205" y="2056291"/>
              <a:ext cx="446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US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05564" y="2370734"/>
              <a:ext cx="446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b</a:t>
              </a:r>
              <a:endParaRPr lang="en-US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26886" y="1844824"/>
              <a:ext cx="446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d</a:t>
              </a:r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61983" y="1218608"/>
              <a:ext cx="446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w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789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54280" y="332656"/>
            <a:ext cx="8338200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Assuming the flow is high enough to overflow at least the rectangular portion of the channel, 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we can model it as passing through two open-channel systems in parallel.</a:t>
            </a:r>
          </a:p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For the left-hand channel, </a:t>
            </a:r>
            <a:r>
              <a:rPr lang="en-US" sz="2200" i="1" dirty="0" err="1" smtClean="0">
                <a:solidFill>
                  <a:schemeClr val="tx1"/>
                </a:solidFill>
              </a:rPr>
              <a:t>A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flow</a:t>
            </a:r>
            <a:r>
              <a:rPr lang="en-US" sz="2200" dirty="0" smtClean="0">
                <a:solidFill>
                  <a:schemeClr val="tx1"/>
                </a:solidFill>
              </a:rPr>
              <a:t> = </a:t>
            </a:r>
            <a:r>
              <a:rPr lang="en-US" sz="2200" i="1" dirty="0" smtClean="0">
                <a:solidFill>
                  <a:schemeClr val="tx1"/>
                </a:solidFill>
              </a:rPr>
              <a:t>by,</a:t>
            </a:r>
            <a:r>
              <a:rPr lang="en-US" sz="2200" dirty="0" smtClean="0">
                <a:solidFill>
                  <a:schemeClr val="tx1"/>
                </a:solidFill>
              </a:rPr>
              <a:t> and </a:t>
            </a:r>
            <a:r>
              <a:rPr lang="en-US" sz="2200" i="1" dirty="0" err="1" smtClean="0">
                <a:solidFill>
                  <a:schemeClr val="tx1"/>
                </a:solidFill>
              </a:rPr>
              <a:t>P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wetted</a:t>
            </a:r>
            <a:r>
              <a:rPr lang="en-US" sz="2200" dirty="0" smtClean="0">
                <a:solidFill>
                  <a:schemeClr val="tx1"/>
                </a:solidFill>
              </a:rPr>
              <a:t> = </a:t>
            </a:r>
            <a:r>
              <a:rPr lang="en-US" sz="2200" i="1" dirty="0" smtClean="0">
                <a:solidFill>
                  <a:schemeClr val="tx1"/>
                </a:solidFill>
              </a:rPr>
              <a:t>a</a:t>
            </a:r>
            <a:r>
              <a:rPr lang="en-US" sz="2200" dirty="0" smtClean="0">
                <a:solidFill>
                  <a:schemeClr val="tx1"/>
                </a:solidFill>
              </a:rPr>
              <a:t> + </a:t>
            </a:r>
            <a:r>
              <a:rPr lang="en-US" sz="2200" i="1" dirty="0" smtClean="0">
                <a:solidFill>
                  <a:schemeClr val="tx1"/>
                </a:solidFill>
              </a:rPr>
              <a:t>b</a:t>
            </a:r>
            <a:r>
              <a:rPr lang="en-US" sz="2200" dirty="0" smtClean="0">
                <a:solidFill>
                  <a:schemeClr val="tx1"/>
                </a:solidFill>
              </a:rPr>
              <a:t> + </a:t>
            </a:r>
            <a:r>
              <a:rPr lang="en-US" sz="2200" i="1" dirty="0" smtClean="0">
                <a:solidFill>
                  <a:schemeClr val="tx1"/>
                </a:solidFill>
              </a:rPr>
              <a:t>y</a:t>
            </a:r>
            <a:r>
              <a:rPr lang="en-US" sz="2200" dirty="0" smtClean="0">
                <a:solidFill>
                  <a:schemeClr val="tx1"/>
                </a:solidFill>
              </a:rPr>
              <a:t>. When the channel is full, </a:t>
            </a:r>
            <a:r>
              <a:rPr lang="en-US" sz="2200" i="1" dirty="0" err="1" smtClean="0">
                <a:solidFill>
                  <a:schemeClr val="tx1"/>
                </a:solidFill>
              </a:rPr>
              <a:t>A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flow</a:t>
            </a:r>
            <a:r>
              <a:rPr lang="en-US" sz="2200" dirty="0" smtClean="0">
                <a:solidFill>
                  <a:schemeClr val="tx1"/>
                </a:solidFill>
              </a:rPr>
              <a:t> = </a:t>
            </a:r>
            <a:r>
              <a:rPr lang="en-US" sz="2200" i="1" dirty="0" err="1" smtClean="0">
                <a:solidFill>
                  <a:schemeClr val="tx1"/>
                </a:solidFill>
              </a:rPr>
              <a:t>bd</a:t>
            </a:r>
            <a:r>
              <a:rPr lang="en-US" sz="2200" dirty="0" smtClean="0">
                <a:solidFill>
                  <a:schemeClr val="tx1"/>
                </a:solidFill>
              </a:rPr>
              <a:t> = 6 m</a:t>
            </a:r>
            <a:r>
              <a:rPr lang="en-US" sz="2200" baseline="300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, and </a:t>
            </a:r>
            <a:r>
              <a:rPr lang="en-US" sz="2200" i="1" dirty="0" err="1" smtClean="0">
                <a:solidFill>
                  <a:schemeClr val="tx1"/>
                </a:solidFill>
              </a:rPr>
              <a:t>P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wetted</a:t>
            </a:r>
            <a:r>
              <a:rPr lang="en-US" sz="2200" dirty="0" smtClean="0">
                <a:solidFill>
                  <a:schemeClr val="tx1"/>
                </a:solidFill>
              </a:rPr>
              <a:t> = </a:t>
            </a:r>
            <a:r>
              <a:rPr lang="en-US" sz="2200" i="1" dirty="0" smtClean="0">
                <a:solidFill>
                  <a:schemeClr val="tx1"/>
                </a:solidFill>
              </a:rPr>
              <a:t>a</a:t>
            </a:r>
            <a:r>
              <a:rPr lang="en-US" sz="2200" dirty="0" smtClean="0">
                <a:solidFill>
                  <a:schemeClr val="tx1"/>
                </a:solidFill>
              </a:rPr>
              <a:t> + </a:t>
            </a:r>
            <a:r>
              <a:rPr lang="en-US" sz="2200" i="1" dirty="0" smtClean="0">
                <a:solidFill>
                  <a:schemeClr val="tx1"/>
                </a:solidFill>
              </a:rPr>
              <a:t>b</a:t>
            </a:r>
            <a:r>
              <a:rPr lang="en-US" sz="2200" dirty="0" smtClean="0">
                <a:solidFill>
                  <a:schemeClr val="tx1"/>
                </a:solidFill>
              </a:rPr>
              <a:t> + </a:t>
            </a:r>
            <a:r>
              <a:rPr lang="en-US" sz="2200" i="1" dirty="0" smtClean="0">
                <a:solidFill>
                  <a:schemeClr val="tx1"/>
                </a:solidFill>
              </a:rPr>
              <a:t>d</a:t>
            </a:r>
            <a:r>
              <a:rPr lang="en-US" sz="2200" dirty="0" smtClean="0">
                <a:solidFill>
                  <a:schemeClr val="tx1"/>
                </a:solidFill>
              </a:rPr>
              <a:t> = 6 m.</a:t>
            </a:r>
          </a:p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For the right-hand channel, the side slope is the hypotenuse of a right triangle, </a:t>
            </a:r>
            <a:r>
              <a:rPr lang="en-US" sz="2200" dirty="0">
                <a:solidFill>
                  <a:schemeClr val="tx1"/>
                </a:solidFill>
              </a:rPr>
              <a:t>with </a:t>
            </a:r>
            <a:r>
              <a:rPr lang="en-US" sz="2200" dirty="0" smtClean="0">
                <a:solidFill>
                  <a:schemeClr val="tx1"/>
                </a:solidFill>
              </a:rPr>
              <a:t>the other sides having lengths of 1m (vertically) and 5m (horizontally), so its full length is 5.10 m. This length is the wetted </a:t>
            </a:r>
            <a:r>
              <a:rPr lang="en-US" sz="2200" dirty="0">
                <a:solidFill>
                  <a:schemeClr val="tx1"/>
                </a:solidFill>
              </a:rPr>
              <a:t>perimeter </a:t>
            </a:r>
            <a:r>
              <a:rPr lang="en-US" sz="2200" dirty="0" smtClean="0">
                <a:solidFill>
                  <a:schemeClr val="tx1"/>
                </a:solidFill>
              </a:rPr>
              <a:t>of the right-hand channel when it is full; the corresponding cross-sectional area is 0.5(</a:t>
            </a:r>
            <a:r>
              <a:rPr lang="en-US" sz="2200" i="1" dirty="0" smtClean="0">
                <a:solidFill>
                  <a:schemeClr val="tx1"/>
                </a:solidFill>
              </a:rPr>
              <a:t>d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i="1" dirty="0" smtClean="0">
                <a:solidFill>
                  <a:schemeClr val="tx1"/>
                </a:solidFill>
              </a:rPr>
              <a:t>a</a:t>
            </a:r>
            <a:r>
              <a:rPr lang="en-US" sz="2200" dirty="0" smtClean="0">
                <a:solidFill>
                  <a:schemeClr val="tx1"/>
                </a:solidFill>
              </a:rPr>
              <a:t>)(</a:t>
            </a:r>
            <a:r>
              <a:rPr lang="en-US" sz="2200" i="1" dirty="0" smtClean="0">
                <a:solidFill>
                  <a:schemeClr val="tx1"/>
                </a:solidFill>
              </a:rPr>
              <a:t>w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i="1" dirty="0" smtClean="0">
                <a:solidFill>
                  <a:schemeClr val="tx1"/>
                </a:solidFill>
              </a:rPr>
              <a:t>b</a:t>
            </a:r>
            <a:r>
              <a:rPr lang="en-US" sz="2200" dirty="0" smtClean="0">
                <a:solidFill>
                  <a:schemeClr val="tx1"/>
                </a:solidFill>
              </a:rPr>
              <a:t>), or 2.5 m</a:t>
            </a:r>
            <a:r>
              <a:rPr lang="en-US" sz="2200" baseline="300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</a:p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Thus, designating the left- and right-hand channels as </a:t>
            </a:r>
            <a:r>
              <a:rPr lang="en-US" sz="2200" i="1" dirty="0" smtClean="0">
                <a:solidFill>
                  <a:schemeClr val="tx1"/>
                </a:solidFill>
              </a:rPr>
              <a:t>L</a:t>
            </a:r>
            <a:r>
              <a:rPr lang="en-US" sz="2200" dirty="0" smtClean="0">
                <a:solidFill>
                  <a:schemeClr val="tx1"/>
                </a:solidFill>
              </a:rPr>
              <a:t> and </a:t>
            </a:r>
            <a:r>
              <a:rPr lang="en-US" sz="2200" i="1" dirty="0" smtClean="0">
                <a:solidFill>
                  <a:schemeClr val="tx1"/>
                </a:solidFill>
              </a:rPr>
              <a:t>R</a:t>
            </a:r>
            <a:r>
              <a:rPr lang="en-US" sz="2200" dirty="0" smtClean="0">
                <a:solidFill>
                  <a:schemeClr val="tx1"/>
                </a:solidFill>
              </a:rPr>
              <a:t>: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520079"/>
              </p:ext>
            </p:extLst>
          </p:nvPr>
        </p:nvGraphicFramePr>
        <p:xfrm>
          <a:off x="407988" y="5121275"/>
          <a:ext cx="36671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1714320" imgH="469800" progId="Equation.DSMT4">
                  <p:embed/>
                </p:oleObj>
              </mc:Choice>
              <mc:Fallback>
                <p:oleObj name="Equation" r:id="rId3" imgW="1714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5121275"/>
                        <a:ext cx="36671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125082"/>
              </p:ext>
            </p:extLst>
          </p:nvPr>
        </p:nvGraphicFramePr>
        <p:xfrm>
          <a:off x="4565650" y="5121275"/>
          <a:ext cx="44021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2057400" imgH="469800" progId="Equation.DSMT4">
                  <p:embed/>
                </p:oleObj>
              </mc:Choice>
              <mc:Fallback>
                <p:oleObj name="Equation" r:id="rId5" imgW="2057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5121275"/>
                        <a:ext cx="4402138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787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54280" y="404664"/>
            <a:ext cx="83382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The flow in the whole channel when it flows full is therefore: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228563"/>
              </p:ext>
            </p:extLst>
          </p:nvPr>
        </p:nvGraphicFramePr>
        <p:xfrm>
          <a:off x="1096019" y="1124744"/>
          <a:ext cx="7364413" cy="2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4127400" imgH="1180800" progId="Equation.DSMT4">
                  <p:embed/>
                </p:oleObj>
              </mc:Choice>
              <mc:Fallback>
                <p:oleObj name="Equation" r:id="rId3" imgW="412740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019" y="1124744"/>
                        <a:ext cx="7364413" cy="237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4077072"/>
            <a:ext cx="83382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The units are SI, so the flow when the channel is full is 22.0 m</a:t>
            </a:r>
            <a:r>
              <a:rPr lang="en-US" sz="2200" baseline="30000" dirty="0" smtClean="0">
                <a:solidFill>
                  <a:schemeClr val="tx1"/>
                </a:solidFill>
                <a:cs typeface="Times New Roman" pitchFamily="18" charset="0"/>
              </a:rPr>
              <a:t>3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/s, and the 50-year storm is not expected to cause flooding.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54280" y="188640"/>
            <a:ext cx="833820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As noted, when the channel is not full, the flow area and wetted perimeter of </a:t>
            </a:r>
            <a:r>
              <a:rPr lang="en-US" sz="2200" dirty="0" smtClean="0">
                <a:solidFill>
                  <a:schemeClr val="tx1"/>
                </a:solidFill>
              </a:rPr>
              <a:t>the </a:t>
            </a:r>
            <a:r>
              <a:rPr lang="en-US" sz="2200" dirty="0">
                <a:solidFill>
                  <a:schemeClr val="tx1"/>
                </a:solidFill>
              </a:rPr>
              <a:t>left-hand </a:t>
            </a:r>
            <a:r>
              <a:rPr lang="en-US" sz="2200" dirty="0" smtClean="0">
                <a:solidFill>
                  <a:schemeClr val="tx1"/>
                </a:solidFill>
              </a:rPr>
              <a:t>channel are: </a:t>
            </a:r>
            <a:r>
              <a:rPr lang="en-US" sz="2200" i="1" dirty="0" err="1" smtClean="0">
                <a:solidFill>
                  <a:schemeClr val="tx1"/>
                </a:solidFill>
              </a:rPr>
              <a:t>A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flow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= </a:t>
            </a:r>
            <a:r>
              <a:rPr lang="en-US" sz="2200" i="1" dirty="0" smtClean="0">
                <a:solidFill>
                  <a:schemeClr val="tx1"/>
                </a:solidFill>
              </a:rPr>
              <a:t>by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and </a:t>
            </a:r>
            <a:r>
              <a:rPr lang="en-US" sz="2200" i="1" dirty="0" err="1">
                <a:solidFill>
                  <a:schemeClr val="tx1"/>
                </a:solidFill>
              </a:rPr>
              <a:t>P</a:t>
            </a:r>
            <a:r>
              <a:rPr lang="en-US" sz="2200" i="1" baseline="-25000" dirty="0" err="1">
                <a:solidFill>
                  <a:schemeClr val="tx1"/>
                </a:solidFill>
              </a:rPr>
              <a:t>wetted</a:t>
            </a:r>
            <a:r>
              <a:rPr lang="en-US" sz="2200" dirty="0">
                <a:solidFill>
                  <a:schemeClr val="tx1"/>
                </a:solidFill>
              </a:rPr>
              <a:t> = </a:t>
            </a:r>
            <a:r>
              <a:rPr lang="en-US" sz="2200" i="1" dirty="0">
                <a:solidFill>
                  <a:schemeClr val="tx1"/>
                </a:solidFill>
              </a:rPr>
              <a:t>a</a:t>
            </a:r>
            <a:r>
              <a:rPr lang="en-US" sz="2200" dirty="0">
                <a:solidFill>
                  <a:schemeClr val="tx1"/>
                </a:solidFill>
              </a:rPr>
              <a:t> + </a:t>
            </a:r>
            <a:r>
              <a:rPr lang="en-US" sz="2200" i="1" dirty="0">
                <a:solidFill>
                  <a:schemeClr val="tx1"/>
                </a:solidFill>
              </a:rPr>
              <a:t>b</a:t>
            </a:r>
            <a:r>
              <a:rPr lang="en-US" sz="2200" dirty="0">
                <a:solidFill>
                  <a:schemeClr val="tx1"/>
                </a:solidFill>
              </a:rPr>
              <a:t> + </a:t>
            </a:r>
            <a:r>
              <a:rPr lang="en-US" sz="2200" i="1" dirty="0">
                <a:solidFill>
                  <a:schemeClr val="tx1"/>
                </a:solidFill>
              </a:rPr>
              <a:t>y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The lengths of all three sides of the right triangle characterizing the flow area of the right-hand channel are smaller than when the channel if full by a factor equal to (</a:t>
            </a:r>
            <a:r>
              <a:rPr lang="en-US" sz="2200" i="1" dirty="0" smtClean="0">
                <a:solidFill>
                  <a:schemeClr val="tx1"/>
                </a:solidFill>
              </a:rPr>
              <a:t>y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i="1" dirty="0">
                <a:solidFill>
                  <a:schemeClr val="tx1"/>
                </a:solidFill>
              </a:rPr>
              <a:t>a</a:t>
            </a:r>
            <a:r>
              <a:rPr lang="en-US" sz="2200" dirty="0" smtClean="0">
                <a:solidFill>
                  <a:schemeClr val="tx1"/>
                </a:solidFill>
              </a:rPr>
              <a:t>)/(</a:t>
            </a:r>
            <a:r>
              <a:rPr lang="en-US" sz="2200" i="1" dirty="0" smtClean="0">
                <a:solidFill>
                  <a:schemeClr val="tx1"/>
                </a:solidFill>
              </a:rPr>
              <a:t>d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i="1" dirty="0" smtClean="0">
                <a:solidFill>
                  <a:schemeClr val="tx1"/>
                </a:solidFill>
              </a:rPr>
              <a:t>a</a:t>
            </a:r>
            <a:r>
              <a:rPr lang="en-US" sz="2200" dirty="0" smtClean="0">
                <a:solidFill>
                  <a:schemeClr val="tx1"/>
                </a:solidFill>
              </a:rPr>
              <a:t>) = 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i="1" dirty="0">
                <a:solidFill>
                  <a:schemeClr val="tx1"/>
                </a:solidFill>
              </a:rPr>
              <a:t>y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1)/1 = </a:t>
            </a:r>
            <a:r>
              <a:rPr lang="en-US" sz="2200" i="1" dirty="0" smtClean="0">
                <a:solidFill>
                  <a:schemeClr val="tx1"/>
                </a:solidFill>
              </a:rPr>
              <a:t>y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1. Thus: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414505"/>
              </p:ext>
            </p:extLst>
          </p:nvPr>
        </p:nvGraphicFramePr>
        <p:xfrm>
          <a:off x="2339752" y="2348880"/>
          <a:ext cx="437356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2044440" imgH="444240" progId="Equation.DSMT4">
                  <p:embed/>
                </p:oleObj>
              </mc:Choice>
              <mc:Fallback>
                <p:oleObj name="Equation" r:id="rId3" imgW="2044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348880"/>
                        <a:ext cx="4373563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224272"/>
              </p:ext>
            </p:extLst>
          </p:nvPr>
        </p:nvGraphicFramePr>
        <p:xfrm>
          <a:off x="2133600" y="3429000"/>
          <a:ext cx="51895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5" imgW="2425680" imgH="469800" progId="Equation.DSMT4">
                  <p:embed/>
                </p:oleObj>
              </mc:Choice>
              <mc:Fallback>
                <p:oleObj name="Equation" r:id="rId5" imgW="242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429000"/>
                        <a:ext cx="5189538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865677"/>
              </p:ext>
            </p:extLst>
          </p:nvPr>
        </p:nvGraphicFramePr>
        <p:xfrm>
          <a:off x="1714500" y="4653136"/>
          <a:ext cx="58150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7" imgW="2717640" imgH="431640" progId="Equation.DSMT4">
                  <p:embed/>
                </p:oleObj>
              </mc:Choice>
              <mc:Fallback>
                <p:oleObj name="Equation" r:id="rId7" imgW="2717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4653136"/>
                        <a:ext cx="581501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026184"/>
              </p:ext>
            </p:extLst>
          </p:nvPr>
        </p:nvGraphicFramePr>
        <p:xfrm>
          <a:off x="1147142" y="5661248"/>
          <a:ext cx="69532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9" imgW="3251160" imgH="507960" progId="Equation.DSMT4">
                  <p:embed/>
                </p:oleObj>
              </mc:Choice>
              <mc:Fallback>
                <p:oleObj name="Equation" r:id="rId9" imgW="3251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142" y="5661248"/>
                        <a:ext cx="695325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44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9218"/>
              </p:ext>
            </p:extLst>
          </p:nvPr>
        </p:nvGraphicFramePr>
        <p:xfrm>
          <a:off x="1636713" y="692696"/>
          <a:ext cx="6570662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3682800" imgH="1511280" progId="Equation.DSMT4">
                  <p:embed/>
                </p:oleObj>
              </mc:Choice>
              <mc:Fallback>
                <p:oleObj name="Equation" r:id="rId3" imgW="3682800" imgH="1511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692696"/>
                        <a:ext cx="6570662" cy="304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266996" y="4293096"/>
            <a:ext cx="589729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Solving by T&amp;E or Solver for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y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, we find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y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= 1.75 m.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7504" y="116632"/>
            <a:ext cx="88924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Example: Channel Characteristics and Uniform Depth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2780928"/>
            <a:ext cx="8035439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A channel has bed slope of 0.0006 and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n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=0.016. Find and plot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Q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vs.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y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, considering depths of 2, 4, 6, and 8 ft.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11188"/>
            <a:ext cx="58007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936941"/>
              </p:ext>
            </p:extLst>
          </p:nvPr>
        </p:nvGraphicFramePr>
        <p:xfrm>
          <a:off x="1493007" y="3649673"/>
          <a:ext cx="2089981" cy="7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041120" imgH="393480" progId="Equation.DSMT4">
                  <p:embed/>
                </p:oleObj>
              </mc:Choice>
              <mc:Fallback>
                <p:oleObj name="Equation" r:id="rId4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007" y="3649673"/>
                        <a:ext cx="2089981" cy="7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83846"/>
              </p:ext>
            </p:extLst>
          </p:nvPr>
        </p:nvGraphicFramePr>
        <p:xfrm>
          <a:off x="4703763" y="3644900"/>
          <a:ext cx="2062291" cy="7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155600" imgH="393480" progId="Equation.DSMT4">
                  <p:embed/>
                </p:oleObj>
              </mc:Choice>
              <mc:Fallback>
                <p:oleObj name="Equation" r:id="rId6" imgW="1155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3644900"/>
                        <a:ext cx="2062291" cy="7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144795"/>
              </p:ext>
            </p:extLst>
          </p:nvPr>
        </p:nvGraphicFramePr>
        <p:xfrm>
          <a:off x="3072060" y="4581128"/>
          <a:ext cx="2292028" cy="55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054080" imgH="253800" progId="Equation.DSMT4">
                  <p:embed/>
                </p:oleObj>
              </mc:Choice>
              <mc:Fallback>
                <p:oleObj name="Equation" r:id="rId8" imgW="1054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060" y="4581128"/>
                        <a:ext cx="2292028" cy="553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754533"/>
              </p:ext>
            </p:extLst>
          </p:nvPr>
        </p:nvGraphicFramePr>
        <p:xfrm>
          <a:off x="2699792" y="5375300"/>
          <a:ext cx="3559082" cy="100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663560" imgH="469800" progId="Equation.DSMT4">
                  <p:embed/>
                </p:oleObj>
              </mc:Choice>
              <mc:Fallback>
                <p:oleObj name="Equation" r:id="rId10" imgW="1663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375300"/>
                        <a:ext cx="3559082" cy="1006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8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1640" y="260648"/>
            <a:ext cx="63722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Gradually Varied Flow</a:t>
            </a:r>
            <a:endParaRPr lang="en-US" sz="32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83568" y="980728"/>
            <a:ext cx="8035439" cy="1548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If flow conditions change gradually, the Manning equation is commonly used to represent the </a:t>
            </a:r>
            <a:r>
              <a:rPr lang="en-US" sz="2200" i="1" dirty="0" smtClean="0">
                <a:solidFill>
                  <a:srgbClr val="FF0000"/>
                </a:solidFill>
                <a:cs typeface="Times New Roman" pitchFamily="18" charset="0"/>
              </a:rPr>
              <a:t>V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sz="2200" i="1" dirty="0" smtClean="0">
                <a:solidFill>
                  <a:srgbClr val="FF0000"/>
                </a:solidFill>
                <a:cs typeface="Times New Roman" pitchFamily="18" charset="0"/>
              </a:rPr>
              <a:t>y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sz="2200" i="1" dirty="0" err="1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US" sz="22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relationship over stretches where </a:t>
            </a:r>
            <a:r>
              <a:rPr lang="en-US" sz="2200" i="1" dirty="0" smtClean="0">
                <a:solidFill>
                  <a:srgbClr val="FF0000"/>
                </a:solidFill>
                <a:cs typeface="Times New Roman" pitchFamily="18" charset="0"/>
              </a:rPr>
              <a:t>V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and </a:t>
            </a:r>
            <a:r>
              <a:rPr lang="en-US" sz="2200" i="1" dirty="0" smtClean="0">
                <a:solidFill>
                  <a:srgbClr val="FF0000"/>
                </a:solidFill>
                <a:cs typeface="Times New Roman" pitchFamily="18" charset="0"/>
              </a:rPr>
              <a:t>y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do not change dramatically, using their average values to compute </a:t>
            </a:r>
            <a:r>
              <a:rPr lang="en-US" sz="2200" i="1" dirty="0" err="1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US" sz="22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and </a:t>
            </a:r>
            <a:r>
              <a:rPr lang="en-US" sz="2200" i="1" dirty="0" err="1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2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L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2600908"/>
            <a:ext cx="8035439" cy="1188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Previously, 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w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e applied the energy equation for uniform flow between two points on the water surface of an open channel. Defining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z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as the elevation of the channel bottom, we found: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060400"/>
              </p:ext>
            </p:extLst>
          </p:nvPr>
        </p:nvGraphicFramePr>
        <p:xfrm>
          <a:off x="1763713" y="3983906"/>
          <a:ext cx="54483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2527200" imgH="444240" progId="Equation.DSMT4">
                  <p:embed/>
                </p:oleObj>
              </mc:Choice>
              <mc:Fallback>
                <p:oleObj name="Equation" r:id="rId3" imgW="2527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983906"/>
                        <a:ext cx="544830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158398"/>
              </p:ext>
            </p:extLst>
          </p:nvPr>
        </p:nvGraphicFramePr>
        <p:xfrm>
          <a:off x="3011488" y="5445224"/>
          <a:ext cx="30162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5" imgW="1307880" imgH="279360" progId="Equation.DSMT4">
                  <p:embed/>
                </p:oleObj>
              </mc:Choice>
              <mc:Fallback>
                <p:oleObj name="Equation" r:id="rId5" imgW="1307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5445224"/>
                        <a:ext cx="30162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3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08182"/>
              </p:ext>
            </p:extLst>
          </p:nvPr>
        </p:nvGraphicFramePr>
        <p:xfrm>
          <a:off x="2954338" y="1340768"/>
          <a:ext cx="31321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1358640" imgH="279360" progId="Equation.DSMT4">
                  <p:embed/>
                </p:oleObj>
              </mc:Choice>
              <mc:Fallback>
                <p:oleObj name="Equation" r:id="rId3" imgW="1358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1340768"/>
                        <a:ext cx="313213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548680"/>
            <a:ext cx="8251463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For a short reach of length </a:t>
            </a:r>
            <a:r>
              <a:rPr lang="en-US" sz="2200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l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with gradually varying flow, we can write: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3429000"/>
            <a:ext cx="8251463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where the </a:t>
            </a:r>
            <a:r>
              <a:rPr lang="en-US" sz="2200" dirty="0" err="1" smtClean="0">
                <a:solidFill>
                  <a:schemeClr val="tx1"/>
                </a:solidFill>
                <a:cs typeface="Times New Roman" pitchFamily="18" charset="0"/>
              </a:rPr>
              <a:t>overbar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indicates an average value over </a:t>
            </a:r>
            <a:r>
              <a:rPr lang="en-US" sz="2200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l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. Estimating the average friction slope by using the Manning equation with average values of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V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and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en-US" sz="2200" i="1" baseline="-25000" dirty="0" smtClean="0">
                <a:solidFill>
                  <a:schemeClr val="tx1"/>
                </a:solidFill>
                <a:cs typeface="Times New Roman" pitchFamily="18" charset="0"/>
              </a:rPr>
              <a:t>h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, we obtain and expression for the flow distance required for a given change in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E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: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338984"/>
              </p:ext>
            </p:extLst>
          </p:nvPr>
        </p:nvGraphicFramePr>
        <p:xfrm>
          <a:off x="3616325" y="2276872"/>
          <a:ext cx="18732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812520" imgH="444240" progId="Equation.DSMT4">
                  <p:embed/>
                </p:oleObj>
              </mc:Choice>
              <mc:Fallback>
                <p:oleObj name="Equation" r:id="rId5" imgW="8125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2276872"/>
                        <a:ext cx="18732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687622"/>
              </p:ext>
            </p:extLst>
          </p:nvPr>
        </p:nvGraphicFramePr>
        <p:xfrm>
          <a:off x="2411760" y="4999038"/>
          <a:ext cx="3336925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7" imgW="1447560" imgH="711000" progId="Equation.DSMT4">
                  <p:embed/>
                </p:oleObj>
              </mc:Choice>
              <mc:Fallback>
                <p:oleObj name="Equation" r:id="rId7" imgW="14475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999038"/>
                        <a:ext cx="3336925" cy="165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372200" y="5229200"/>
            <a:ext cx="2223863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Include 1.49 only if using BG units.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548680"/>
            <a:ext cx="8035439" cy="1548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b="1" dirty="0" smtClean="0">
                <a:solidFill>
                  <a:schemeClr val="tx1"/>
                </a:solidFill>
                <a:cs typeface="Times New Roman" pitchFamily="18" charset="0"/>
              </a:rPr>
              <a:t>Example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. A 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smooth (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n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=0.012) rectangular channel with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b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= 6 </a:t>
            </a:r>
            <a:r>
              <a:rPr lang="en-US" sz="2200" dirty="0" err="1" smtClean="0">
                <a:solidFill>
                  <a:schemeClr val="tx1"/>
                </a:solidFill>
                <a:cs typeface="Times New Roman" pitchFamily="18" charset="0"/>
              </a:rPr>
              <a:t>ft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and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S</a:t>
            </a:r>
            <a:r>
              <a:rPr lang="en-US" sz="2200" baseline="-25000" dirty="0" smtClean="0">
                <a:solidFill>
                  <a:schemeClr val="tx1"/>
                </a:solidFill>
                <a:cs typeface="Times New Roman" pitchFamily="18" charset="0"/>
              </a:rPr>
              <a:t>o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=0.002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supports a steady flow of 160 ft</a:t>
            </a:r>
            <a:r>
              <a:rPr lang="en-US" sz="2200" baseline="30000" dirty="0" smtClean="0">
                <a:solidFill>
                  <a:schemeClr val="tx1"/>
                </a:solidFill>
                <a:cs typeface="Times New Roman" pitchFamily="18" charset="0"/>
              </a:rPr>
              <a:t>3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/s. 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At one point in 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the channel, the depth is 3.20 ft. Estimate the water depth for the reach extending to 600 </a:t>
            </a:r>
            <a:r>
              <a:rPr lang="en-US" sz="2200" dirty="0" err="1" smtClean="0">
                <a:solidFill>
                  <a:schemeClr val="tx1"/>
                </a:solidFill>
                <a:cs typeface="Times New Roman" pitchFamily="18" charset="0"/>
              </a:rPr>
              <a:t>ft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downstream.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3568" y="2276872"/>
            <a:ext cx="8035439" cy="129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b="1" dirty="0" smtClean="0">
                <a:solidFill>
                  <a:schemeClr val="tx1"/>
                </a:solidFill>
                <a:cs typeface="Times New Roman" pitchFamily="18" charset="0"/>
              </a:rPr>
              <a:t>Solution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. We can set up a spreadsheet, considering small increments in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y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and using the preceding equation to solve for the distance </a:t>
            </a:r>
            <a:r>
              <a:rPr lang="en-US" sz="2200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l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required for that </a:t>
            </a:r>
            <a:r>
              <a:rPr lang="en-US" sz="2200" dirty="0" err="1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200" i="1" dirty="0" err="1" smtClean="0">
                <a:solidFill>
                  <a:schemeClr val="tx1"/>
                </a:solidFill>
                <a:cs typeface="Times New Roman" pitchFamily="18" charset="0"/>
              </a:rPr>
              <a:t>y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to occur.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39553"/>
              </p:ext>
            </p:extLst>
          </p:nvPr>
        </p:nvGraphicFramePr>
        <p:xfrm>
          <a:off x="251520" y="3843104"/>
          <a:ext cx="8582050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612"/>
                <a:gridCol w="648072"/>
                <a:gridCol w="576064"/>
                <a:gridCol w="648072"/>
                <a:gridCol w="720080"/>
                <a:gridCol w="648072"/>
                <a:gridCol w="864096"/>
                <a:gridCol w="648072"/>
                <a:gridCol w="720080"/>
                <a:gridCol w="1008112"/>
                <a:gridCol w="839547"/>
                <a:gridCol w="71517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1600" b="1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  <a:r>
                        <a:rPr lang="en-US" sz="1600" b="1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avg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1600" b="1" i="1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r>
                        <a:rPr lang="en-US" sz="1600" b="1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,avg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1600" b="1" i="1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  <a:r>
                        <a:rPr lang="en-US" sz="1600" b="1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,avg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3.20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8.332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12.40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19.20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1.548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4.278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13.46</a:t>
                      </a:r>
                      <a:endParaRPr lang="en-US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0.002063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444.46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0.002032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147.35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591.81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8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40699" y="288324"/>
          <a:ext cx="8662601" cy="62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8072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548680"/>
            <a:ext cx="8035439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Why does the water 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depth change so slowly downstream? What depth will the stream ultimately reach if the shape and slope of the channel remain constant?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405452"/>
              </p:ext>
            </p:extLst>
          </p:nvPr>
        </p:nvGraphicFramePr>
        <p:xfrm>
          <a:off x="323528" y="2595563"/>
          <a:ext cx="85979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4114800" imgH="507960" progId="Equation.DSMT4">
                  <p:embed/>
                </p:oleObj>
              </mc:Choice>
              <mc:Fallback>
                <p:oleObj name="Equation" r:id="rId3" imgW="4114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595563"/>
                        <a:ext cx="85979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83569" y="1988840"/>
            <a:ext cx="388843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Under uniform flow conditions: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053562"/>
              </p:ext>
            </p:extLst>
          </p:nvPr>
        </p:nvGraphicFramePr>
        <p:xfrm>
          <a:off x="2033588" y="3963988"/>
          <a:ext cx="52276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5" imgW="2501640" imgH="507960" progId="Equation.DSMT4">
                  <p:embed/>
                </p:oleObj>
              </mc:Choice>
              <mc:Fallback>
                <p:oleObj name="Equation" r:id="rId5" imgW="25016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3963988"/>
                        <a:ext cx="522763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41004"/>
              </p:ext>
            </p:extLst>
          </p:nvPr>
        </p:nvGraphicFramePr>
        <p:xfrm>
          <a:off x="4000500" y="5469855"/>
          <a:ext cx="12731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7" imgW="609480" imgH="228600" progId="Equation.DSMT4">
                  <p:embed/>
                </p:oleObj>
              </mc:Choice>
              <mc:Fallback>
                <p:oleObj name="Equation" r:id="rId7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5469855"/>
                        <a:ext cx="12731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3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7504" y="116632"/>
            <a:ext cx="88924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Example: Uniform Flow at Different Depths</a:t>
            </a:r>
            <a:endParaRPr lang="en-US" sz="3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83196"/>
            <a:ext cx="58007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050678"/>
              </p:ext>
            </p:extLst>
          </p:nvPr>
        </p:nvGraphicFramePr>
        <p:xfrm>
          <a:off x="676275" y="3024188"/>
          <a:ext cx="800893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4368600" imgH="533160" progId="Equation.DSMT4">
                  <p:embed/>
                </p:oleObj>
              </mc:Choice>
              <mc:Fallback>
                <p:oleObj name="Equation" r:id="rId4" imgW="43686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024188"/>
                        <a:ext cx="8008938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998290"/>
              </p:ext>
            </p:extLst>
          </p:nvPr>
        </p:nvGraphicFramePr>
        <p:xfrm>
          <a:off x="755579" y="4509120"/>
          <a:ext cx="753074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5"/>
                <a:gridCol w="1008112"/>
                <a:gridCol w="1427266"/>
                <a:gridCol w="1075821"/>
                <a:gridCol w="1075821"/>
                <a:gridCol w="1075821"/>
                <a:gridCol w="10758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r>
                        <a:rPr lang="en-US" i="0" baseline="-25000" dirty="0" smtClean="0"/>
                        <a:t>0</a:t>
                      </a:r>
                      <a:r>
                        <a:rPr lang="en-US" i="0" dirty="0" smtClean="0"/>
                        <a:t> (</a:t>
                      </a:r>
                      <a:r>
                        <a:rPr lang="en-US" i="0" dirty="0" err="1" smtClean="0"/>
                        <a:t>ft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A</a:t>
                      </a:r>
                      <a:r>
                        <a:rPr lang="en-US" i="0" dirty="0" smtClean="0"/>
                        <a:t> (ft</a:t>
                      </a:r>
                      <a:r>
                        <a:rPr lang="en-US" i="0" baseline="30000" dirty="0" smtClean="0"/>
                        <a:t>2</a:t>
                      </a:r>
                      <a:r>
                        <a:rPr lang="en-US" i="0" baseline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P</a:t>
                      </a:r>
                      <a:r>
                        <a:rPr lang="en-US" i="1" baseline="-25000" dirty="0" err="1" smtClean="0"/>
                        <a:t>wetted</a:t>
                      </a:r>
                      <a:r>
                        <a:rPr lang="en-US" i="0" baseline="0" dirty="0" smtClean="0"/>
                        <a:t> (</a:t>
                      </a:r>
                      <a:r>
                        <a:rPr lang="en-US" i="0" baseline="0" dirty="0" err="1" smtClean="0"/>
                        <a:t>ft</a:t>
                      </a:r>
                      <a:r>
                        <a:rPr lang="en-US" i="0" baseline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R</a:t>
                      </a:r>
                      <a:r>
                        <a:rPr lang="en-US" i="1" baseline="-25000" dirty="0" smtClean="0"/>
                        <a:t>h</a:t>
                      </a:r>
                      <a:r>
                        <a:rPr lang="en-US" i="0" baseline="0" dirty="0" smtClean="0"/>
                        <a:t> (</a:t>
                      </a:r>
                      <a:r>
                        <a:rPr lang="en-US" i="0" baseline="0" dirty="0" err="1" smtClean="0"/>
                        <a:t>ft</a:t>
                      </a:r>
                      <a:r>
                        <a:rPr lang="en-US" i="0" baseline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R</a:t>
                      </a:r>
                      <a:r>
                        <a:rPr lang="en-US" i="1" baseline="-25000" dirty="0" smtClean="0"/>
                        <a:t>h</a:t>
                      </a:r>
                      <a:r>
                        <a:rPr lang="en-US" i="1" baseline="30000" dirty="0" smtClean="0"/>
                        <a:t>2/3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Q</a:t>
                      </a:r>
                      <a:r>
                        <a:rPr lang="en-US" i="0" dirty="0" smtClean="0"/>
                        <a:t> (ft</a:t>
                      </a:r>
                      <a:r>
                        <a:rPr lang="en-US" i="0" baseline="30000" dirty="0" smtClean="0"/>
                        <a:t>3</a:t>
                      </a:r>
                      <a:r>
                        <a:rPr lang="en-US" i="0" dirty="0" smtClean="0"/>
                        <a:t>/s)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V</a:t>
                      </a:r>
                      <a:r>
                        <a:rPr lang="en-US" i="0" dirty="0" smtClean="0"/>
                        <a:t> (</a:t>
                      </a:r>
                      <a:r>
                        <a:rPr lang="en-US" i="0" dirty="0" err="1" smtClean="0"/>
                        <a:t>ft</a:t>
                      </a:r>
                      <a:r>
                        <a:rPr lang="en-US" i="0" dirty="0" smtClean="0"/>
                        <a:t>/s)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2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83196"/>
            <a:ext cx="58007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029772"/>
              </p:ext>
            </p:extLst>
          </p:nvPr>
        </p:nvGraphicFramePr>
        <p:xfrm>
          <a:off x="1403648" y="3068960"/>
          <a:ext cx="5592717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34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35696" y="260648"/>
            <a:ext cx="54726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Wide and Shallow Flow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6024" y="2348880"/>
            <a:ext cx="8035439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If depth for a given flow rate is sought, T&amp;E solution required. </a:t>
            </a:r>
          </a:p>
          <a:p>
            <a:pPr algn="l">
              <a:spcAft>
                <a:spcPts val="1200"/>
              </a:spcAft>
              <a:tabLst>
                <a:tab pos="796925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However, if channel is very wide compared to its depth, we can assume friction due to vertical components of bed is negligible. In that case,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en-US" sz="2200" i="1" baseline="-25000" dirty="0" smtClean="0">
                <a:solidFill>
                  <a:schemeClr val="tx1"/>
                </a:solidFill>
                <a:cs typeface="Times New Roman" pitchFamily="18" charset="0"/>
              </a:rPr>
              <a:t>h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is independent of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y</a:t>
            </a:r>
            <a:r>
              <a:rPr lang="en-US" sz="2200" baseline="-25000" dirty="0" smtClean="0">
                <a:solidFill>
                  <a:schemeClr val="tx1"/>
                </a:solidFill>
                <a:cs typeface="Times New Roman" pitchFamily="18" charset="0"/>
              </a:rPr>
              <a:t>0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, and </a:t>
            </a:r>
            <a:r>
              <a:rPr lang="en-US" sz="2200" i="1" dirty="0" smtClean="0">
                <a:solidFill>
                  <a:schemeClr val="tx1"/>
                </a:solidFill>
                <a:cs typeface="Times New Roman" pitchFamily="18" charset="0"/>
              </a:rPr>
              <a:t>y</a:t>
            </a:r>
            <a:r>
              <a:rPr lang="en-US" sz="2200" baseline="-25000" dirty="0" smtClean="0">
                <a:solidFill>
                  <a:schemeClr val="tx1"/>
                </a:solidFill>
                <a:cs typeface="Times New Roman" pitchFamily="18" charset="0"/>
              </a:rPr>
              <a:t>0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can be found directly: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771899"/>
              </p:ext>
            </p:extLst>
          </p:nvPr>
        </p:nvGraphicFramePr>
        <p:xfrm>
          <a:off x="3594745" y="4365104"/>
          <a:ext cx="48656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2654280" imgH="393480" progId="Equation.DSMT4">
                  <p:embed/>
                </p:oleObj>
              </mc:Choice>
              <mc:Fallback>
                <p:oleObj name="Equation" r:id="rId3" imgW="2654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745" y="4365104"/>
                        <a:ext cx="486568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556642"/>
              </p:ext>
            </p:extLst>
          </p:nvPr>
        </p:nvGraphicFramePr>
        <p:xfrm>
          <a:off x="409575" y="4245397"/>
          <a:ext cx="25146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371600" imgH="457200" progId="Equation.DSMT4">
                  <p:embed/>
                </p:oleObj>
              </mc:Choice>
              <mc:Fallback>
                <p:oleObj name="Equation" r:id="rId5" imgW="1371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4245397"/>
                        <a:ext cx="251460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948995"/>
              </p:ext>
            </p:extLst>
          </p:nvPr>
        </p:nvGraphicFramePr>
        <p:xfrm>
          <a:off x="892299" y="1223789"/>
          <a:ext cx="7280101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4368600" imgH="533160" progId="Equation.DSMT4">
                  <p:embed/>
                </p:oleObj>
              </mc:Choice>
              <mc:Fallback>
                <p:oleObj name="Equation" r:id="rId7" imgW="43686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299" y="1223789"/>
                        <a:ext cx="7280101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51226"/>
              </p:ext>
            </p:extLst>
          </p:nvPr>
        </p:nvGraphicFramePr>
        <p:xfrm>
          <a:off x="3490913" y="5517232"/>
          <a:ext cx="16986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927000" imgH="507960" progId="Equation.DSMT4">
                  <p:embed/>
                </p:oleObj>
              </mc:Choice>
              <mc:Fallback>
                <p:oleObj name="Equation" r:id="rId9" imgW="927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5517232"/>
                        <a:ext cx="16986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3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35696" y="260648"/>
            <a:ext cx="54726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Hydraulic Sections of a Circle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89" y="980728"/>
            <a:ext cx="5257807" cy="401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 descr="C:\Users\Mark Benjamin\Dropbox\002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7" y="980728"/>
            <a:ext cx="3616282" cy="32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81701"/>
              </p:ext>
            </p:extLst>
          </p:nvPr>
        </p:nvGraphicFramePr>
        <p:xfrm>
          <a:off x="323528" y="4581128"/>
          <a:ext cx="3547543" cy="417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2158920" imgH="253800" progId="Equation.DSMT4">
                  <p:embed/>
                </p:oleObj>
              </mc:Choice>
              <mc:Fallback>
                <p:oleObj name="Equation" r:id="rId5" imgW="2158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4581128"/>
                        <a:ext cx="3547543" cy="417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180015"/>
              </p:ext>
            </p:extLst>
          </p:nvPr>
        </p:nvGraphicFramePr>
        <p:xfrm>
          <a:off x="960438" y="5147022"/>
          <a:ext cx="22733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7" imgW="1384200" imgH="444240" progId="Equation.DSMT4">
                  <p:embed/>
                </p:oleObj>
              </mc:Choice>
              <mc:Fallback>
                <p:oleObj name="Equation" r:id="rId7" imgW="1384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5147022"/>
                        <a:ext cx="22733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711904"/>
              </p:ext>
            </p:extLst>
          </p:nvPr>
        </p:nvGraphicFramePr>
        <p:xfrm>
          <a:off x="1547664" y="6169025"/>
          <a:ext cx="8334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9" imgW="507960" imgH="177480" progId="Equation.DSMT4">
                  <p:embed/>
                </p:oleObj>
              </mc:Choice>
              <mc:Fallback>
                <p:oleObj name="Equation" r:id="rId9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6169025"/>
                        <a:ext cx="8334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000074"/>
              </p:ext>
            </p:extLst>
          </p:nvPr>
        </p:nvGraphicFramePr>
        <p:xfrm>
          <a:off x="5403850" y="5602288"/>
          <a:ext cx="202406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1" imgW="1231560" imgH="431640" progId="Equation.DSMT4">
                  <p:embed/>
                </p:oleObj>
              </mc:Choice>
              <mc:Fallback>
                <p:oleObj name="Equation" r:id="rId11" imgW="1231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5602288"/>
                        <a:ext cx="2024063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1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1640" y="260648"/>
            <a:ext cx="63722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Example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98072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6-ft diameter concrete pipe is laid on a slope of 0.001 and has uniform flow at a depth of 4 ft. What is the discharge?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916832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Approach #1</a:t>
            </a:r>
          </a:p>
          <a:p>
            <a:endParaRPr lang="en-US" dirty="0"/>
          </a:p>
          <a:p>
            <a:r>
              <a:rPr lang="en-US" dirty="0" smtClean="0"/>
              <a:t>Solve for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dirty="0" smtClean="0"/>
              <a:t>:</a:t>
            </a:r>
          </a:p>
          <a:p>
            <a:pPr>
              <a:tabLst>
                <a:tab pos="1371600" algn="l"/>
              </a:tabLst>
            </a:pPr>
            <a:endParaRPr lang="en-US" dirty="0" smtClean="0"/>
          </a:p>
          <a:p>
            <a:pPr>
              <a:tabLst>
                <a:tab pos="1371600" algn="l"/>
              </a:tabLst>
            </a:pPr>
            <a:endParaRPr lang="en-US" dirty="0"/>
          </a:p>
          <a:p>
            <a:pPr>
              <a:tabLst>
                <a:tab pos="1371600" algn="l"/>
              </a:tabLst>
            </a:pPr>
            <a:endParaRPr lang="en-US" dirty="0" smtClean="0"/>
          </a:p>
          <a:p>
            <a:pPr>
              <a:tabLst>
                <a:tab pos="1371600" algn="l"/>
              </a:tabLst>
            </a:pPr>
            <a:endParaRPr lang="en-US" dirty="0" smtClean="0"/>
          </a:p>
          <a:p>
            <a:pPr>
              <a:tabLst>
                <a:tab pos="1371600" algn="l"/>
              </a:tabLst>
            </a:pPr>
            <a:r>
              <a:rPr lang="en-US" dirty="0" smtClean="0"/>
              <a:t>Solve for </a:t>
            </a:r>
            <a:r>
              <a:rPr lang="en-US" i="1" dirty="0" smtClean="0"/>
              <a:t>R</a:t>
            </a:r>
            <a:r>
              <a:rPr lang="en-US" i="1" baseline="-25000" dirty="0" smtClean="0"/>
              <a:t>h</a:t>
            </a:r>
            <a:r>
              <a:rPr lang="en-US" dirty="0" smtClean="0"/>
              <a:t>:</a:t>
            </a:r>
          </a:p>
          <a:p>
            <a:pPr>
              <a:tabLst>
                <a:tab pos="1371600" algn="l"/>
              </a:tabLst>
            </a:pPr>
            <a:endParaRPr lang="en-US" dirty="0"/>
          </a:p>
          <a:p>
            <a:pPr>
              <a:tabLst>
                <a:tab pos="1371600" algn="l"/>
              </a:tabLst>
            </a:pPr>
            <a:endParaRPr lang="en-US" dirty="0" smtClean="0"/>
          </a:p>
          <a:p>
            <a:pPr>
              <a:tabLst>
                <a:tab pos="1371600" algn="l"/>
              </a:tabLst>
            </a:pPr>
            <a:endParaRPr lang="en-US" dirty="0"/>
          </a:p>
          <a:p>
            <a:pPr>
              <a:tabLst>
                <a:tab pos="1371600" algn="l"/>
              </a:tabLst>
            </a:pPr>
            <a:r>
              <a:rPr lang="en-US" dirty="0" smtClean="0"/>
              <a:t>Solve for </a:t>
            </a:r>
            <a:r>
              <a:rPr lang="en-US" i="1" dirty="0" smtClean="0"/>
              <a:t>A</a:t>
            </a:r>
            <a:r>
              <a:rPr lang="en-US" dirty="0"/>
              <a:t>:</a:t>
            </a:r>
            <a:endParaRPr lang="en-US" dirty="0" smtClean="0"/>
          </a:p>
          <a:p>
            <a:pPr>
              <a:tabLst>
                <a:tab pos="1371600" algn="l"/>
              </a:tabLst>
            </a:pPr>
            <a:endParaRPr lang="en-US" dirty="0"/>
          </a:p>
          <a:p>
            <a:pPr>
              <a:tabLst>
                <a:tab pos="1371600" algn="l"/>
              </a:tabLst>
            </a:pPr>
            <a:endParaRPr lang="en-US" dirty="0" smtClean="0"/>
          </a:p>
          <a:p>
            <a:pPr>
              <a:tabLst>
                <a:tab pos="1371600" algn="l"/>
              </a:tabLst>
            </a:pPr>
            <a:endParaRPr lang="en-US" dirty="0" smtClean="0"/>
          </a:p>
          <a:p>
            <a:pPr>
              <a:tabLst>
                <a:tab pos="1371600" algn="l"/>
              </a:tabLst>
            </a:pPr>
            <a:r>
              <a:rPr lang="en-US" dirty="0" smtClean="0"/>
              <a:t>Solve for </a:t>
            </a:r>
            <a:r>
              <a:rPr lang="en-US" i="1" dirty="0" smtClean="0"/>
              <a:t>Q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78674"/>
              </p:ext>
            </p:extLst>
          </p:nvPr>
        </p:nvGraphicFramePr>
        <p:xfrm>
          <a:off x="2339752" y="2419147"/>
          <a:ext cx="17526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066680" imgH="253800" progId="Equation.DSMT4">
                  <p:embed/>
                </p:oleObj>
              </mc:Choice>
              <mc:Fallback>
                <p:oleObj name="Equation" r:id="rId3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419147"/>
                        <a:ext cx="17526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593458"/>
              </p:ext>
            </p:extLst>
          </p:nvPr>
        </p:nvGraphicFramePr>
        <p:xfrm>
          <a:off x="2267744" y="3615924"/>
          <a:ext cx="5384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3276360" imgH="482400" progId="Equation.DSMT4">
                  <p:embed/>
                </p:oleObj>
              </mc:Choice>
              <mc:Fallback>
                <p:oleObj name="Equation" r:id="rId5" imgW="3276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615924"/>
                        <a:ext cx="53848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664233"/>
              </p:ext>
            </p:extLst>
          </p:nvPr>
        </p:nvGraphicFramePr>
        <p:xfrm>
          <a:off x="2307803" y="2782486"/>
          <a:ext cx="52165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3174840" imgH="444240" progId="Equation.DSMT4">
                  <p:embed/>
                </p:oleObj>
              </mc:Choice>
              <mc:Fallback>
                <p:oleObj name="Equation" r:id="rId7" imgW="3174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803" y="2782486"/>
                        <a:ext cx="521652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446024"/>
              </p:ext>
            </p:extLst>
          </p:nvPr>
        </p:nvGraphicFramePr>
        <p:xfrm>
          <a:off x="2195736" y="5822380"/>
          <a:ext cx="58039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3746160" imgH="419040" progId="Equation.DSMT4">
                  <p:embed/>
                </p:oleObj>
              </mc:Choice>
              <mc:Fallback>
                <p:oleObj name="Equation" r:id="rId9" imgW="3746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822380"/>
                        <a:ext cx="58039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149557"/>
              </p:ext>
            </p:extLst>
          </p:nvPr>
        </p:nvGraphicFramePr>
        <p:xfrm>
          <a:off x="2209183" y="4682724"/>
          <a:ext cx="65928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4012920" imgH="482400" progId="Equation.DSMT4">
                  <p:embed/>
                </p:oleObj>
              </mc:Choice>
              <mc:Fallback>
                <p:oleObj name="Equation" r:id="rId11" imgW="4012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183" y="4682724"/>
                        <a:ext cx="659288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06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47667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Approach #2</a:t>
            </a:r>
          </a:p>
          <a:p>
            <a:endParaRPr lang="en-US" dirty="0"/>
          </a:p>
          <a:p>
            <a:r>
              <a:rPr lang="en-US" dirty="0" smtClean="0"/>
              <a:t>Solve for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full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678868"/>
              </p:ext>
            </p:extLst>
          </p:nvPr>
        </p:nvGraphicFramePr>
        <p:xfrm>
          <a:off x="2544837" y="743546"/>
          <a:ext cx="5843587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3771720" imgH="558720" progId="Equation.DSMT4">
                  <p:embed/>
                </p:oleObj>
              </mc:Choice>
              <mc:Fallback>
                <p:oleObj name="Equation" r:id="rId3" imgW="37717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837" y="743546"/>
                        <a:ext cx="5843587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35578"/>
            <a:ext cx="5257807" cy="401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2552" y="2289646"/>
            <a:ext cx="287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depth of flow is 67%, </a:t>
            </a:r>
            <a:r>
              <a:rPr lang="en-US" i="1" dirty="0" smtClean="0"/>
              <a:t>Q</a:t>
            </a:r>
            <a:r>
              <a:rPr lang="en-US" dirty="0" smtClean="0"/>
              <a:t>/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full</a:t>
            </a:r>
            <a:r>
              <a:rPr lang="en-US" dirty="0" smtClean="0"/>
              <a:t> is ~78%.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27584" y="3789363"/>
            <a:ext cx="28083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474607" y="4950328"/>
            <a:ext cx="23225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790170"/>
              </p:ext>
            </p:extLst>
          </p:nvPr>
        </p:nvGraphicFramePr>
        <p:xfrm>
          <a:off x="6092577" y="3140968"/>
          <a:ext cx="265588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1714320" imgH="482400" progId="Equation.DSMT4">
                  <p:embed/>
                </p:oleObj>
              </mc:Choice>
              <mc:Fallback>
                <p:oleObj name="Equation" r:id="rId6" imgW="17143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577" y="3140968"/>
                        <a:ext cx="2655887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4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1640" y="260648"/>
            <a:ext cx="63722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Example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98072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depth of flow would develop if the flow rate in the preceding example increased to 120 ft</a:t>
            </a:r>
            <a:r>
              <a:rPr lang="en-US" baseline="30000" dirty="0" smtClean="0"/>
              <a:t>3</a:t>
            </a:r>
            <a:r>
              <a:rPr lang="en-US" dirty="0" smtClean="0"/>
              <a:t>/s?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91683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Approach #1</a:t>
            </a:r>
            <a:endParaRPr lang="en-US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662234"/>
              </p:ext>
            </p:extLst>
          </p:nvPr>
        </p:nvGraphicFramePr>
        <p:xfrm>
          <a:off x="2525713" y="1733550"/>
          <a:ext cx="5726112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3695400" imgH="990360" progId="Equation.DSMT4">
                  <p:embed/>
                </p:oleObj>
              </mc:Choice>
              <mc:Fallback>
                <p:oleObj name="Equation" r:id="rId3" imgW="369540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1733550"/>
                        <a:ext cx="5726112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260369"/>
              </p:ext>
            </p:extLst>
          </p:nvPr>
        </p:nvGraphicFramePr>
        <p:xfrm>
          <a:off x="5724128" y="3546122"/>
          <a:ext cx="17526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1066680" imgH="253800" progId="Equation.DSMT4">
                  <p:embed/>
                </p:oleObj>
              </mc:Choice>
              <mc:Fallback>
                <p:oleObj name="Equation" r:id="rId5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546122"/>
                        <a:ext cx="17526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9984" y="3574757"/>
            <a:ext cx="503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dirty="0" smtClean="0"/>
              <a:t> by T&amp;E or Solver, then substitute into: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1316</Words>
  <Application>Microsoft Office PowerPoint</Application>
  <PresentationFormat>On-screen Show (4:3)</PresentationFormat>
  <Paragraphs>185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Benjamin</dc:creator>
  <cp:lastModifiedBy>Mark Benjamin</cp:lastModifiedBy>
  <cp:revision>1</cp:revision>
  <dcterms:created xsi:type="dcterms:W3CDTF">2012-05-31T06:48:16Z</dcterms:created>
  <dcterms:modified xsi:type="dcterms:W3CDTF">2012-05-31T06:49:13Z</dcterms:modified>
</cp:coreProperties>
</file>