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drawings/drawing3.xml" ContentType="application/vnd.openxmlformats-officedocument.drawingml.chartshapes+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337" r:id="rId2"/>
    <p:sldId id="338" r:id="rId3"/>
    <p:sldId id="339" r:id="rId4"/>
    <p:sldId id="340" r:id="rId5"/>
    <p:sldId id="341" r:id="rId6"/>
    <p:sldId id="342" r:id="rId7"/>
    <p:sldId id="359" r:id="rId8"/>
    <p:sldId id="353" r:id="rId9"/>
    <p:sldId id="354" r:id="rId10"/>
    <p:sldId id="355" r:id="rId11"/>
    <p:sldId id="356" r:id="rId12"/>
    <p:sldId id="357" r:id="rId13"/>
    <p:sldId id="260" r:id="rId14"/>
    <p:sldId id="264" r:id="rId15"/>
    <p:sldId id="265" r:id="rId16"/>
    <p:sldId id="266" r:id="rId17"/>
    <p:sldId id="261" r:id="rId18"/>
  </p:sldIdLst>
  <p:sldSz cx="9144000" cy="6858000" type="screen4x3"/>
  <p:notesSz cx="9236075"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1" d="100"/>
          <a:sy n="71" d="100"/>
        </p:scale>
        <p:origin x="-1044" y="-90"/>
      </p:cViewPr>
      <p:guideLst>
        <p:guide orient="horz" pos="238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AData\CLASNOTE\345\specific%20energy%20plots.docx.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AData\CLASNOTE\345\specific%20energy%20plots.docx.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AData\CLASNOTE\345\specific%20energy%20plots.docx.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AData\CLASNOTE\345\specific%20energy%20plots.docx.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AData\CLASNOTE\345\specific%20energy%20plots.docx.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AData\CLASNOTE\345\specific%20energy%20plots.docx.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AData\CLASNOTE\345\specific%20energy%20plots.docx.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spPr>
            <a:ln w="38100"/>
          </c:spPr>
          <c:marker>
            <c:symbol val="none"/>
          </c:marker>
          <c:xVal>
            <c:numRef>
              <c:f>Data!$I$7:$I$75</c:f>
              <c:numCache>
                <c:formatCode>General</c:formatCode>
                <c:ptCount val="69"/>
                <c:pt idx="0">
                  <c:v>20.43735983690112</c:v>
                </c:pt>
                <c:pt idx="1">
                  <c:v>5.1968399592252794</c:v>
                </c:pt>
                <c:pt idx="2">
                  <c:v>2.4152622041001242</c:v>
                </c:pt>
                <c:pt idx="3">
                  <c:v>1.4742099898063199</c:v>
                </c:pt>
                <c:pt idx="4">
                  <c:v>1.3657460225000635</c:v>
                </c:pt>
                <c:pt idx="5">
                  <c:v>1.2730661072779501</c:v>
                </c:pt>
                <c:pt idx="6">
                  <c:v>1.1934858145983511</c:v>
                </c:pt>
                <c:pt idx="7">
                  <c:v>1.1248680484766109</c:v>
                </c:pt>
                <c:pt idx="8">
                  <c:v>1.0654943934760446</c:v>
                </c:pt>
                <c:pt idx="9">
                  <c:v>1.0139704081694199</c:v>
                </c:pt>
                <c:pt idx="10">
                  <c:v>0.96915500126547038</c:v>
                </c:pt>
                <c:pt idx="11">
                  <c:v>0.93010713765628528</c:v>
                </c:pt>
                <c:pt idx="12">
                  <c:v>0.89604517945603779</c:v>
                </c:pt>
                <c:pt idx="13">
                  <c:v>0.86631555102503088</c:v>
                </c:pt>
                <c:pt idx="14">
                  <c:v>0.84036836204217247</c:v>
                </c:pt>
                <c:pt idx="15">
                  <c:v>0.81773827726809345</c:v>
                </c:pt>
                <c:pt idx="16">
                  <c:v>0.79802938101242216</c:v>
                </c:pt>
                <c:pt idx="17">
                  <c:v>0.78090311065962603</c:v>
                </c:pt>
                <c:pt idx="18">
                  <c:v>0.76606856810002266</c:v>
                </c:pt>
                <c:pt idx="19">
                  <c:v>0.75327468821182708</c:v>
                </c:pt>
                <c:pt idx="20">
                  <c:v>0.74230386846057539</c:v>
                </c:pt>
                <c:pt idx="21">
                  <c:v>0.73296675617903584</c:v>
                </c:pt>
                <c:pt idx="22">
                  <c:v>0.72509795918640885</c:v>
                </c:pt>
                <c:pt idx="23">
                  <c:v>0.71855249745157979</c:v>
                </c:pt>
                <c:pt idx="24">
                  <c:v>0.71320285301756559</c:v>
                </c:pt>
                <c:pt idx="25">
                  <c:v>0.70893650562501576</c:v>
                </c:pt>
                <c:pt idx="26">
                  <c:v>0.70565386474987979</c:v>
                </c:pt>
                <c:pt idx="27">
                  <c:v>0.70326652681948754</c:v>
                </c:pt>
                <c:pt idx="28">
                  <c:v>0.70169580045556934</c:v>
                </c:pt>
                <c:pt idx="29">
                  <c:v>0.70087145364958792</c:v>
                </c:pt>
                <c:pt idx="30">
                  <c:v>0.7007306455058977</c:v>
                </c:pt>
                <c:pt idx="31">
                  <c:v>0.70849260204235509</c:v>
                </c:pt>
                <c:pt idx="32">
                  <c:v>0.72687411385734946</c:v>
                </c:pt>
                <c:pt idx="33">
                  <c:v>0.75259209051054343</c:v>
                </c:pt>
                <c:pt idx="34">
                  <c:v>0.78354065402595885</c:v>
                </c:pt>
                <c:pt idx="35">
                  <c:v>0.81831867205295716</c:v>
                </c:pt>
                <c:pt idx="36">
                  <c:v>0.85596458018595545</c:v>
                </c:pt>
                <c:pt idx="37">
                  <c:v>0.89580071325439181</c:v>
                </c:pt>
                <c:pt idx="38">
                  <c:v>0.93733835327289361</c:v>
                </c:pt>
                <c:pt idx="39">
                  <c:v>0.98021786341239747</c:v>
                </c:pt>
                <c:pt idx="40">
                  <c:v>1.024169836956375</c:v>
                </c:pt>
                <c:pt idx="41">
                  <c:v>1.068989234517737</c:v>
                </c:pt>
                <c:pt idx="42">
                  <c:v>1.1145177741219787</c:v>
                </c:pt>
                <c:pt idx="43">
                  <c:v>1.1606316961035186</c:v>
                </c:pt>
                <c:pt idx="44">
                  <c:v>1.2072331065762685</c:v>
                </c:pt>
                <c:pt idx="45">
                  <c:v>1.2542437514057068</c:v>
                </c:pt>
                <c:pt idx="46">
                  <c:v>1.3016004709481395</c:v>
                </c:pt>
                <c:pt idx="47">
                  <c:v>1.3492518363132773</c:v>
                </c:pt>
                <c:pt idx="48">
                  <c:v>1.397155628745407</c:v>
                </c:pt>
                <c:pt idx="49">
                  <c:v>1.5906776743852713</c:v>
                </c:pt>
                <c:pt idx="50">
                  <c:v>1.7862687604431216</c:v>
                </c:pt>
                <c:pt idx="51">
                  <c:v>1.9831331391152196</c:v>
                </c:pt>
                <c:pt idx="52">
                  <c:v>2.1808238441233105</c:v>
                </c:pt>
                <c:pt idx="53">
                  <c:v>2.379074115542783</c:v>
                </c:pt>
                <c:pt idx="54">
                  <c:v>2.5777167556802163</c:v>
                </c:pt>
                <c:pt idx="55">
                  <c:v>2.7766426513563665</c:v>
                </c:pt>
                <c:pt idx="56">
                  <c:v>2.9757781405063279</c:v>
                </c:pt>
                <c:pt idx="57">
                  <c:v>3.1750720376948989</c:v>
                </c:pt>
                <c:pt idx="58">
                  <c:v>3.3744878795791347</c:v>
                </c:pt>
                <c:pt idx="59">
                  <c:v>3.5739991211851234</c:v>
                </c:pt>
                <c:pt idx="60">
                  <c:v>3.7735860661506297</c:v>
                </c:pt>
                <c:pt idx="61">
                  <c:v>3.9732338508329024</c:v>
                </c:pt>
                <c:pt idx="62">
                  <c:v>4.1729310881995003</c:v>
                </c:pt>
                <c:pt idx="63">
                  <c:v>4.3726689357745139</c:v>
                </c:pt>
                <c:pt idx="64">
                  <c:v>4.572440442596915</c:v>
                </c:pt>
                <c:pt idx="65">
                  <c:v>4.7722400836637231</c:v>
                </c:pt>
                <c:pt idx="66">
                  <c:v>4.9720634227737586</c:v>
                </c:pt>
                <c:pt idx="67">
                  <c:v>5.1719068648388955</c:v>
                </c:pt>
                <c:pt idx="68">
                  <c:v>5.3717674715240671</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1"/>
          <c:order val="1"/>
          <c:spPr>
            <a:ln w="38100"/>
          </c:spPr>
          <c:marker>
            <c:symbol val="none"/>
          </c:marker>
          <c:xVal>
            <c:numRef>
              <c:f>Data!$J$7:$J$75</c:f>
              <c:numCache>
                <c:formatCode>General</c:formatCode>
                <c:ptCount val="69"/>
                <c:pt idx="0">
                  <c:v>81.599439347604473</c:v>
                </c:pt>
                <c:pt idx="1">
                  <c:v>20.487359836901121</c:v>
                </c:pt>
                <c:pt idx="2">
                  <c:v>9.2110488164004973</c:v>
                </c:pt>
                <c:pt idx="3">
                  <c:v>5.2968399592252799</c:v>
                </c:pt>
                <c:pt idx="4">
                  <c:v>4.8329840900002541</c:v>
                </c:pt>
                <c:pt idx="5">
                  <c:v>4.4322644291118003</c:v>
                </c:pt>
                <c:pt idx="6">
                  <c:v>4.0839432583934041</c:v>
                </c:pt>
                <c:pt idx="7">
                  <c:v>3.779472193906444</c:v>
                </c:pt>
                <c:pt idx="8">
                  <c:v>3.5119775739041779</c:v>
                </c:pt>
                <c:pt idx="9">
                  <c:v>3.2758816326776796</c:v>
                </c:pt>
                <c:pt idx="10">
                  <c:v>3.066620005061881</c:v>
                </c:pt>
                <c:pt idx="11">
                  <c:v>2.8804285506251412</c:v>
                </c:pt>
                <c:pt idx="12">
                  <c:v>2.7141807178241506</c:v>
                </c:pt>
                <c:pt idx="13">
                  <c:v>2.5652622041001232</c:v>
                </c:pt>
                <c:pt idx="14">
                  <c:v>2.4314734481686897</c:v>
                </c:pt>
                <c:pt idx="15">
                  <c:v>2.3109531090723734</c:v>
                </c:pt>
                <c:pt idx="16">
                  <c:v>2.2021175240496884</c:v>
                </c:pt>
                <c:pt idx="17">
                  <c:v>2.1036124426385041</c:v>
                </c:pt>
                <c:pt idx="18">
                  <c:v>2.0142742724000904</c:v>
                </c:pt>
                <c:pt idx="19">
                  <c:v>1.9330987528473076</c:v>
                </c:pt>
                <c:pt idx="20">
                  <c:v>1.859215473842301</c:v>
                </c:pt>
                <c:pt idx="21">
                  <c:v>1.791867024716143</c:v>
                </c:pt>
                <c:pt idx="22">
                  <c:v>1.7303918367456348</c:v>
                </c:pt>
                <c:pt idx="23">
                  <c:v>1.6742099898063187</c:v>
                </c:pt>
                <c:pt idx="24">
                  <c:v>1.6228114120702617</c:v>
                </c:pt>
                <c:pt idx="25">
                  <c:v>1.5757460225000623</c:v>
                </c:pt>
                <c:pt idx="26">
                  <c:v>1.5326154589995187</c:v>
                </c:pt>
                <c:pt idx="27">
                  <c:v>1.4930661072779496</c:v>
                </c:pt>
                <c:pt idx="28">
                  <c:v>1.4567832018222766</c:v>
                </c:pt>
                <c:pt idx="29">
                  <c:v>1.4234858145983509</c:v>
                </c:pt>
                <c:pt idx="30">
                  <c:v>1.3929225820235902</c:v>
                </c:pt>
                <c:pt idx="31">
                  <c:v>1.2739704081694199</c:v>
                </c:pt>
                <c:pt idx="32">
                  <c:v>1.197496455429397</c:v>
                </c:pt>
                <c:pt idx="33">
                  <c:v>1.1503683620421725</c:v>
                </c:pt>
                <c:pt idx="34">
                  <c:v>1.1241626161038341</c:v>
                </c:pt>
                <c:pt idx="35">
                  <c:v>1.1132746882118272</c:v>
                </c:pt>
                <c:pt idx="36">
                  <c:v>1.1138583207438206</c:v>
                </c:pt>
                <c:pt idx="37">
                  <c:v>1.1232028530175659</c:v>
                </c:pt>
                <c:pt idx="38">
                  <c:v>1.1393534130915728</c:v>
                </c:pt>
                <c:pt idx="39">
                  <c:v>1.1608714536495881</c:v>
                </c:pt>
                <c:pt idx="40">
                  <c:v>1.1866793478254984</c:v>
                </c:pt>
                <c:pt idx="41">
                  <c:v>1.2159569380709454</c:v>
                </c:pt>
                <c:pt idx="42">
                  <c:v>1.2480710964879131</c:v>
                </c:pt>
                <c:pt idx="43">
                  <c:v>1.282526784414072</c:v>
                </c:pt>
                <c:pt idx="44">
                  <c:v>1.3189324263050712</c:v>
                </c:pt>
                <c:pt idx="45">
                  <c:v>1.3569750056228247</c:v>
                </c:pt>
                <c:pt idx="46">
                  <c:v>1.3964018837925554</c:v>
                </c:pt>
                <c:pt idx="47">
                  <c:v>1.4370073452531065</c:v>
                </c:pt>
                <c:pt idx="48">
                  <c:v>1.4786225149816254</c:v>
                </c:pt>
                <c:pt idx="49">
                  <c:v>1.6527106975410821</c:v>
                </c:pt>
                <c:pt idx="50">
                  <c:v>1.8350750417724835</c:v>
                </c:pt>
                <c:pt idx="51">
                  <c:v>2.022532556460876</c:v>
                </c:pt>
                <c:pt idx="52">
                  <c:v>2.2132953764932393</c:v>
                </c:pt>
                <c:pt idx="53">
                  <c:v>2.4062964621711296</c:v>
                </c:pt>
                <c:pt idx="54">
                  <c:v>2.6008670227208617</c:v>
                </c:pt>
                <c:pt idx="55">
                  <c:v>2.7965706054254613</c:v>
                </c:pt>
                <c:pt idx="56">
                  <c:v>2.9931125620253063</c:v>
                </c:pt>
                <c:pt idx="57">
                  <c:v>3.1902881507795908</c:v>
                </c:pt>
                <c:pt idx="58">
                  <c:v>3.387951518316533</c:v>
                </c:pt>
                <c:pt idx="59">
                  <c:v>3.5859964847404875</c:v>
                </c:pt>
                <c:pt idx="60">
                  <c:v>3.7843442646025118</c:v>
                </c:pt>
                <c:pt idx="61">
                  <c:v>3.9829354033316022</c:v>
                </c:pt>
                <c:pt idx="62">
                  <c:v>4.1817243527979953</c:v>
                </c:pt>
                <c:pt idx="63">
                  <c:v>4.3806757430980454</c:v>
                </c:pt>
                <c:pt idx="64">
                  <c:v>4.5797617703876519</c:v>
                </c:pt>
                <c:pt idx="65">
                  <c:v>4.778960334654883</c:v>
                </c:pt>
                <c:pt idx="66">
                  <c:v>4.9782536910950244</c:v>
                </c:pt>
                <c:pt idx="67">
                  <c:v>5.1776274593555707</c:v>
                </c:pt>
                <c:pt idx="68">
                  <c:v>5.3770698860962556</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2"/>
          <c:order val="2"/>
          <c:spPr>
            <a:ln w="38100"/>
          </c:spPr>
          <c:marker>
            <c:symbol val="none"/>
          </c:marker>
          <c:xVal>
            <c:numRef>
              <c:f>Data!$K$7:$K$75</c:f>
              <c:numCache>
                <c:formatCode>General</c:formatCode>
                <c:ptCount val="69"/>
                <c:pt idx="0">
                  <c:v>183.5362385321101</c:v>
                </c:pt>
                <c:pt idx="1">
                  <c:v>45.971559633027525</c:v>
                </c:pt>
                <c:pt idx="2">
                  <c:v>20.537359836901114</c:v>
                </c:pt>
                <c:pt idx="3">
                  <c:v>11.66788990825688</c:v>
                </c:pt>
                <c:pt idx="4">
                  <c:v>10.611714202500572</c:v>
                </c:pt>
                <c:pt idx="5">
                  <c:v>9.697594965501553</c:v>
                </c:pt>
                <c:pt idx="6">
                  <c:v>8.9013723313851614</c:v>
                </c:pt>
                <c:pt idx="7">
                  <c:v>8.2038124362894962</c:v>
                </c:pt>
                <c:pt idx="8">
                  <c:v>7.5894495412843987</c:v>
                </c:pt>
                <c:pt idx="9">
                  <c:v>7.0457336735247758</c:v>
                </c:pt>
                <c:pt idx="10">
                  <c:v>6.5623950113892322</c:v>
                </c:pt>
                <c:pt idx="11">
                  <c:v>6.1309642389065688</c:v>
                </c:pt>
                <c:pt idx="12">
                  <c:v>5.7444066151043387</c:v>
                </c:pt>
                <c:pt idx="13">
                  <c:v>5.396839959225276</c:v>
                </c:pt>
                <c:pt idx="14">
                  <c:v>5.0833152583795522</c:v>
                </c:pt>
                <c:pt idx="15">
                  <c:v>4.7996444954128403</c:v>
                </c:pt>
                <c:pt idx="16">
                  <c:v>4.5422644291117988</c:v>
                </c:pt>
                <c:pt idx="17">
                  <c:v>4.3081279959366343</c:v>
                </c:pt>
                <c:pt idx="18">
                  <c:v>4.0946171129002025</c:v>
                </c:pt>
                <c:pt idx="19">
                  <c:v>3.8994721939064427</c:v>
                </c:pt>
                <c:pt idx="20">
                  <c:v>3.7207348161451783</c:v>
                </c:pt>
                <c:pt idx="21">
                  <c:v>3.5567008056113214</c:v>
                </c:pt>
                <c:pt idx="22">
                  <c:v>3.4058816326776782</c:v>
                </c:pt>
                <c:pt idx="23">
                  <c:v>3.2669724770642175</c:v>
                </c:pt>
                <c:pt idx="24">
                  <c:v>3.1388256771580894</c:v>
                </c:pt>
                <c:pt idx="25">
                  <c:v>3.0204285506251409</c:v>
                </c:pt>
                <c:pt idx="26">
                  <c:v>2.910884782748917</c:v>
                </c:pt>
                <c:pt idx="27">
                  <c:v>2.8093987413753867</c:v>
                </c:pt>
                <c:pt idx="28">
                  <c:v>2.7152622041001222</c:v>
                </c:pt>
                <c:pt idx="29">
                  <c:v>2.6278430828462898</c:v>
                </c:pt>
                <c:pt idx="30">
                  <c:v>2.5465758095530773</c:v>
                </c:pt>
                <c:pt idx="31">
                  <c:v>2.216433418381194</c:v>
                </c:pt>
                <c:pt idx="32">
                  <c:v>1.9818670247161432</c:v>
                </c:pt>
                <c:pt idx="33">
                  <c:v>1.8133288145948878</c:v>
                </c:pt>
                <c:pt idx="34">
                  <c:v>1.6918658862336267</c:v>
                </c:pt>
                <c:pt idx="35">
                  <c:v>1.6048680484766105</c:v>
                </c:pt>
                <c:pt idx="36">
                  <c:v>1.5436812216735958</c:v>
                </c:pt>
                <c:pt idx="37">
                  <c:v>1.5022064192895228</c:v>
                </c:pt>
                <c:pt idx="38">
                  <c:v>1.4760451794560379</c:v>
                </c:pt>
                <c:pt idx="39">
                  <c:v>1.4619607707115727</c:v>
                </c:pt>
                <c:pt idx="40">
                  <c:v>1.4575285326073708</c:v>
                </c:pt>
                <c:pt idx="41">
                  <c:v>1.4609031106596264</c:v>
                </c:pt>
                <c:pt idx="42">
                  <c:v>1.4706599670978036</c:v>
                </c:pt>
                <c:pt idx="43">
                  <c:v>1.485685264931661</c:v>
                </c:pt>
                <c:pt idx="44">
                  <c:v>1.5050979591864093</c:v>
                </c:pt>
                <c:pt idx="45">
                  <c:v>1.5281937626513544</c:v>
                </c:pt>
                <c:pt idx="46">
                  <c:v>1.5544042385332482</c:v>
                </c:pt>
                <c:pt idx="47">
                  <c:v>1.5832665268194881</c:v>
                </c:pt>
                <c:pt idx="48">
                  <c:v>1.6144006587086559</c:v>
                </c:pt>
                <c:pt idx="49">
                  <c:v>1.7560990694674337</c:v>
                </c:pt>
                <c:pt idx="50">
                  <c:v>1.9164188439880869</c:v>
                </c:pt>
                <c:pt idx="51">
                  <c:v>2.0881982520369702</c:v>
                </c:pt>
                <c:pt idx="52">
                  <c:v>2.2674145971097874</c:v>
                </c:pt>
                <c:pt idx="53">
                  <c:v>2.4516670398850398</c:v>
                </c:pt>
                <c:pt idx="54">
                  <c:v>2.6394508011219373</c:v>
                </c:pt>
                <c:pt idx="55">
                  <c:v>2.8297838622072859</c:v>
                </c:pt>
                <c:pt idx="56">
                  <c:v>3.0220032645569375</c:v>
                </c:pt>
                <c:pt idx="57">
                  <c:v>3.2156483392540767</c:v>
                </c:pt>
                <c:pt idx="58">
                  <c:v>3.4103909162121968</c:v>
                </c:pt>
                <c:pt idx="59">
                  <c:v>3.6059920906660938</c:v>
                </c:pt>
                <c:pt idx="60">
                  <c:v>3.8022745953556494</c:v>
                </c:pt>
                <c:pt idx="61">
                  <c:v>3.999104657496102</c:v>
                </c:pt>
                <c:pt idx="62">
                  <c:v>4.1963797937954856</c:v>
                </c:pt>
                <c:pt idx="63">
                  <c:v>4.3940204219705992</c:v>
                </c:pt>
                <c:pt idx="64">
                  <c:v>4.5919639833722137</c:v>
                </c:pt>
                <c:pt idx="65">
                  <c:v>4.790160752973482</c:v>
                </c:pt>
                <c:pt idx="66">
                  <c:v>4.9885708049638016</c:v>
                </c:pt>
                <c:pt idx="67">
                  <c:v>5.187161783550029</c:v>
                </c:pt>
                <c:pt idx="68">
                  <c:v>5.3859072437165709</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3"/>
          <c:order val="3"/>
          <c:spPr>
            <a:ln w="38100"/>
          </c:spPr>
          <c:marker>
            <c:symbol val="none"/>
          </c:marker>
          <c:xVal>
            <c:numRef>
              <c:f>Data!$L$7:$L$75</c:f>
              <c:numCache>
                <c:formatCode>General</c:formatCode>
                <c:ptCount val="69"/>
                <c:pt idx="0">
                  <c:v>326.24775739041792</c:v>
                </c:pt>
                <c:pt idx="1">
                  <c:v>81.649439347604471</c:v>
                </c:pt>
                <c:pt idx="2">
                  <c:v>36.394195265601986</c:v>
                </c:pt>
                <c:pt idx="3">
                  <c:v>20.587359836901118</c:v>
                </c:pt>
                <c:pt idx="4">
                  <c:v>18.701936360001017</c:v>
                </c:pt>
                <c:pt idx="5">
                  <c:v>17.069057716447201</c:v>
                </c:pt>
                <c:pt idx="6">
                  <c:v>15.645773033573617</c:v>
                </c:pt>
                <c:pt idx="7">
                  <c:v>14.397888775625775</c:v>
                </c:pt>
                <c:pt idx="8">
                  <c:v>13.297910295616711</c:v>
                </c:pt>
                <c:pt idx="9">
                  <c:v>12.323526530710717</c:v>
                </c:pt>
                <c:pt idx="10">
                  <c:v>11.456480020247524</c:v>
                </c:pt>
                <c:pt idx="11">
                  <c:v>10.681714202500563</c:v>
                </c:pt>
                <c:pt idx="12">
                  <c:v>9.9867228712966032</c:v>
                </c:pt>
                <c:pt idx="13">
                  <c:v>9.3610488164004924</c:v>
                </c:pt>
                <c:pt idx="14">
                  <c:v>8.7958937926747591</c:v>
                </c:pt>
                <c:pt idx="15">
                  <c:v>8.2838124362894927</c:v>
                </c:pt>
                <c:pt idx="16">
                  <c:v>7.8184700961987526</c:v>
                </c:pt>
                <c:pt idx="17">
                  <c:v>7.3944497705540151</c:v>
                </c:pt>
                <c:pt idx="18">
                  <c:v>7.0070970896003608</c:v>
                </c:pt>
                <c:pt idx="19">
                  <c:v>6.6523950113892303</c:v>
                </c:pt>
                <c:pt idx="20">
                  <c:v>6.3268618953692037</c:v>
                </c:pt>
                <c:pt idx="21">
                  <c:v>6.0274680988645715</c:v>
                </c:pt>
                <c:pt idx="22">
                  <c:v>5.7515673469825392</c:v>
                </c:pt>
                <c:pt idx="23">
                  <c:v>5.4968399592252748</c:v>
                </c:pt>
                <c:pt idx="24">
                  <c:v>5.2612456482810463</c:v>
                </c:pt>
                <c:pt idx="25">
                  <c:v>5.0429840900002487</c:v>
                </c:pt>
                <c:pt idx="26">
                  <c:v>4.8404618359980747</c:v>
                </c:pt>
                <c:pt idx="27">
                  <c:v>4.6522644291117983</c:v>
                </c:pt>
                <c:pt idx="28">
                  <c:v>4.4771328072891059</c:v>
                </c:pt>
                <c:pt idx="29">
                  <c:v>4.3139432583934028</c:v>
                </c:pt>
                <c:pt idx="30">
                  <c:v>4.1616903280943598</c:v>
                </c:pt>
                <c:pt idx="31">
                  <c:v>3.5358816326776781</c:v>
                </c:pt>
                <c:pt idx="32">
                  <c:v>3.0799858217175866</c:v>
                </c:pt>
                <c:pt idx="33">
                  <c:v>2.7414734481686898</c:v>
                </c:pt>
                <c:pt idx="34">
                  <c:v>2.4866504644153355</c:v>
                </c:pt>
                <c:pt idx="35">
                  <c:v>2.2930987528473077</c:v>
                </c:pt>
                <c:pt idx="36">
                  <c:v>2.1454332829752811</c:v>
                </c:pt>
                <c:pt idx="37">
                  <c:v>2.0328114120702621</c:v>
                </c:pt>
                <c:pt idx="38">
                  <c:v>1.947413652366289</c:v>
                </c:pt>
                <c:pt idx="39">
                  <c:v>1.8834858145983508</c:v>
                </c:pt>
                <c:pt idx="40">
                  <c:v>1.8367173913019919</c:v>
                </c:pt>
                <c:pt idx="41">
                  <c:v>1.8038277522837798</c:v>
                </c:pt>
                <c:pt idx="42">
                  <c:v>1.7822843859516504</c:v>
                </c:pt>
                <c:pt idx="43">
                  <c:v>1.7701071376562856</c:v>
                </c:pt>
                <c:pt idx="44">
                  <c:v>1.7657297052202825</c:v>
                </c:pt>
                <c:pt idx="45">
                  <c:v>1.767900022491296</c:v>
                </c:pt>
                <c:pt idx="46">
                  <c:v>1.7756075351702183</c:v>
                </c:pt>
                <c:pt idx="47">
                  <c:v>1.7880293810124228</c:v>
                </c:pt>
                <c:pt idx="48">
                  <c:v>1.8044900599264988</c:v>
                </c:pt>
                <c:pt idx="49">
                  <c:v>1.9008427901643257</c:v>
                </c:pt>
                <c:pt idx="50">
                  <c:v>2.0303001670899317</c:v>
                </c:pt>
                <c:pt idx="51">
                  <c:v>2.1801302258435022</c:v>
                </c:pt>
                <c:pt idx="52">
                  <c:v>2.343181505972955</c:v>
                </c:pt>
                <c:pt idx="53">
                  <c:v>2.5151858486845144</c:v>
                </c:pt>
                <c:pt idx="54">
                  <c:v>2.6934680908834427</c:v>
                </c:pt>
                <c:pt idx="55">
                  <c:v>2.8762824217018408</c:v>
                </c:pt>
                <c:pt idx="56">
                  <c:v>3.0624502481012206</c:v>
                </c:pt>
                <c:pt idx="57">
                  <c:v>3.2511526031183573</c:v>
                </c:pt>
                <c:pt idx="58">
                  <c:v>3.4418060732661258</c:v>
                </c:pt>
                <c:pt idx="59">
                  <c:v>3.6339859389619433</c:v>
                </c:pt>
                <c:pt idx="60">
                  <c:v>3.8273770584100415</c:v>
                </c:pt>
                <c:pt idx="61">
                  <c:v>4.0217416133264017</c:v>
                </c:pt>
                <c:pt idx="62">
                  <c:v>4.2168974111919724</c:v>
                </c:pt>
                <c:pt idx="63">
                  <c:v>4.4127029723921734</c:v>
                </c:pt>
                <c:pt idx="64">
                  <c:v>4.6090470815505986</c:v>
                </c:pt>
                <c:pt idx="65">
                  <c:v>4.8058413386195218</c:v>
                </c:pt>
                <c:pt idx="66">
                  <c:v>5.0030147643800884</c:v>
                </c:pt>
                <c:pt idx="67">
                  <c:v>5.2005098374222705</c:v>
                </c:pt>
                <c:pt idx="68">
                  <c:v>5.3982795443850122</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4"/>
          <c:order val="4"/>
          <c:spPr>
            <a:ln w="19050">
              <a:solidFill>
                <a:schemeClr val="tx1"/>
              </a:solidFill>
              <a:prstDash val="dash"/>
            </a:ln>
          </c:spPr>
          <c:marker>
            <c:symbol val="none"/>
          </c:marker>
          <c:xVal>
            <c:numRef>
              <c:f>Data!$M$7:$M$75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dLbls>
          <c:showLegendKey val="0"/>
          <c:showVal val="0"/>
          <c:showCatName val="0"/>
          <c:showSerName val="0"/>
          <c:showPercent val="0"/>
          <c:showBubbleSize val="0"/>
        </c:dLbls>
        <c:axId val="24867584"/>
        <c:axId val="24869504"/>
      </c:scatterChart>
      <c:valAx>
        <c:axId val="24867584"/>
        <c:scaling>
          <c:orientation val="minMax"/>
          <c:max val="4"/>
        </c:scaling>
        <c:delete val="0"/>
        <c:axPos val="b"/>
        <c:title>
          <c:tx>
            <c:rich>
              <a:bodyPr/>
              <a:lstStyle/>
              <a:p>
                <a:pPr>
                  <a:defRPr sz="1800"/>
                </a:pPr>
                <a:r>
                  <a:rPr lang="en-US" sz="1800" dirty="0"/>
                  <a:t>Specific Energy, </a:t>
                </a:r>
                <a:r>
                  <a:rPr lang="en-US" sz="1800" i="1" dirty="0"/>
                  <a:t>E</a:t>
                </a:r>
              </a:p>
            </c:rich>
          </c:tx>
          <c:layout>
            <c:manualLayout>
              <c:xMode val="edge"/>
              <c:yMode val="edge"/>
              <c:x val="0.35933958615238354"/>
              <c:y val="0.90610375091098405"/>
            </c:manualLayout>
          </c:layout>
          <c:overlay val="0"/>
        </c:title>
        <c:numFmt formatCode="General" sourceLinked="1"/>
        <c:majorTickMark val="in"/>
        <c:minorTickMark val="none"/>
        <c:tickLblPos val="none"/>
        <c:crossAx val="24869504"/>
        <c:crosses val="autoZero"/>
        <c:crossBetween val="midCat"/>
      </c:valAx>
      <c:valAx>
        <c:axId val="24869504"/>
        <c:scaling>
          <c:orientation val="minMax"/>
          <c:max val="4"/>
        </c:scaling>
        <c:delete val="0"/>
        <c:axPos val="l"/>
        <c:title>
          <c:tx>
            <c:rich>
              <a:bodyPr rot="-5400000" vert="horz"/>
              <a:lstStyle/>
              <a:p>
                <a:pPr>
                  <a:defRPr sz="1800"/>
                </a:pPr>
                <a:r>
                  <a:rPr lang="en-US" sz="1800" dirty="0"/>
                  <a:t>Water </a:t>
                </a:r>
                <a:r>
                  <a:rPr lang="en-US" sz="1800" dirty="0" smtClean="0"/>
                  <a:t>Depth</a:t>
                </a:r>
                <a:r>
                  <a:rPr lang="en-US" sz="1800" dirty="0"/>
                  <a:t>, </a:t>
                </a:r>
                <a:r>
                  <a:rPr lang="en-US" sz="1800" i="1" dirty="0"/>
                  <a:t>y</a:t>
                </a:r>
              </a:p>
            </c:rich>
          </c:tx>
          <c:layout>
            <c:manualLayout>
              <c:xMode val="edge"/>
              <c:yMode val="edge"/>
              <c:x val="3.8256745537817547E-3"/>
              <c:y val="0.25224124694705563"/>
            </c:manualLayout>
          </c:layout>
          <c:overlay val="0"/>
        </c:title>
        <c:numFmt formatCode="General" sourceLinked="1"/>
        <c:majorTickMark val="in"/>
        <c:minorTickMark val="none"/>
        <c:tickLblPos val="none"/>
        <c:crossAx val="24867584"/>
        <c:crosses val="autoZero"/>
        <c:crossBetween val="midCat"/>
      </c:valAx>
    </c:plotArea>
    <c:plotVisOnly val="1"/>
    <c:dispBlanksAs val="gap"/>
    <c:showDLblsOverMax val="0"/>
  </c:chart>
  <c:spPr>
    <a:ln>
      <a:no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spPr>
            <a:ln w="38100"/>
          </c:spPr>
          <c:marker>
            <c:symbol val="none"/>
          </c:marker>
          <c:xVal>
            <c:numRef>
              <c:f>Data!$I$7:$I$75</c:f>
              <c:numCache>
                <c:formatCode>General</c:formatCode>
                <c:ptCount val="69"/>
                <c:pt idx="0">
                  <c:v>20.43735983690112</c:v>
                </c:pt>
                <c:pt idx="1">
                  <c:v>5.1968399592252794</c:v>
                </c:pt>
                <c:pt idx="2">
                  <c:v>2.4152622041001242</c:v>
                </c:pt>
                <c:pt idx="3">
                  <c:v>1.4742099898063199</c:v>
                </c:pt>
                <c:pt idx="4">
                  <c:v>1.3657460225000635</c:v>
                </c:pt>
                <c:pt idx="5">
                  <c:v>1.2730661072779501</c:v>
                </c:pt>
                <c:pt idx="6">
                  <c:v>1.1934858145983511</c:v>
                </c:pt>
                <c:pt idx="7">
                  <c:v>1.1248680484766109</c:v>
                </c:pt>
                <c:pt idx="8">
                  <c:v>1.0654943934760446</c:v>
                </c:pt>
                <c:pt idx="9">
                  <c:v>1.0139704081694199</c:v>
                </c:pt>
                <c:pt idx="10">
                  <c:v>0.96915500126547038</c:v>
                </c:pt>
                <c:pt idx="11">
                  <c:v>0.93010713765628528</c:v>
                </c:pt>
                <c:pt idx="12">
                  <c:v>0.89604517945603779</c:v>
                </c:pt>
                <c:pt idx="13">
                  <c:v>0.86631555102503088</c:v>
                </c:pt>
                <c:pt idx="14">
                  <c:v>0.84036836204217247</c:v>
                </c:pt>
                <c:pt idx="15">
                  <c:v>0.81773827726809345</c:v>
                </c:pt>
                <c:pt idx="16">
                  <c:v>0.79802938101242216</c:v>
                </c:pt>
                <c:pt idx="17">
                  <c:v>0.78090311065962603</c:v>
                </c:pt>
                <c:pt idx="18">
                  <c:v>0.76606856810002266</c:v>
                </c:pt>
                <c:pt idx="19">
                  <c:v>0.75327468821182708</c:v>
                </c:pt>
                <c:pt idx="20">
                  <c:v>0.74230386846057539</c:v>
                </c:pt>
                <c:pt idx="21">
                  <c:v>0.73296675617903584</c:v>
                </c:pt>
                <c:pt idx="22">
                  <c:v>0.72509795918640885</c:v>
                </c:pt>
                <c:pt idx="23">
                  <c:v>0.71855249745157979</c:v>
                </c:pt>
                <c:pt idx="24">
                  <c:v>0.71320285301756559</c:v>
                </c:pt>
                <c:pt idx="25">
                  <c:v>0.70893650562501576</c:v>
                </c:pt>
                <c:pt idx="26">
                  <c:v>0.70565386474987979</c:v>
                </c:pt>
                <c:pt idx="27">
                  <c:v>0.70326652681948754</c:v>
                </c:pt>
                <c:pt idx="28">
                  <c:v>0.70169580045556934</c:v>
                </c:pt>
                <c:pt idx="29">
                  <c:v>0.70087145364958792</c:v>
                </c:pt>
                <c:pt idx="30">
                  <c:v>0.7007306455058977</c:v>
                </c:pt>
                <c:pt idx="31">
                  <c:v>0.70849260204235509</c:v>
                </c:pt>
                <c:pt idx="32">
                  <c:v>0.72687411385734946</c:v>
                </c:pt>
                <c:pt idx="33">
                  <c:v>0.75259209051054343</c:v>
                </c:pt>
                <c:pt idx="34">
                  <c:v>0.78354065402595885</c:v>
                </c:pt>
                <c:pt idx="35">
                  <c:v>0.81831867205295716</c:v>
                </c:pt>
                <c:pt idx="36">
                  <c:v>0.85596458018595545</c:v>
                </c:pt>
                <c:pt idx="37">
                  <c:v>0.89580071325439181</c:v>
                </c:pt>
                <c:pt idx="38">
                  <c:v>0.93733835327289361</c:v>
                </c:pt>
                <c:pt idx="39">
                  <c:v>0.98021786341239747</c:v>
                </c:pt>
                <c:pt idx="40">
                  <c:v>1.024169836956375</c:v>
                </c:pt>
                <c:pt idx="41">
                  <c:v>1.068989234517737</c:v>
                </c:pt>
                <c:pt idx="42">
                  <c:v>1.1145177741219787</c:v>
                </c:pt>
                <c:pt idx="43">
                  <c:v>1.1606316961035186</c:v>
                </c:pt>
                <c:pt idx="44">
                  <c:v>1.2072331065762685</c:v>
                </c:pt>
                <c:pt idx="45">
                  <c:v>1.2542437514057068</c:v>
                </c:pt>
                <c:pt idx="46">
                  <c:v>1.3016004709481395</c:v>
                </c:pt>
                <c:pt idx="47">
                  <c:v>1.3492518363132773</c:v>
                </c:pt>
                <c:pt idx="48">
                  <c:v>1.397155628745407</c:v>
                </c:pt>
                <c:pt idx="49">
                  <c:v>1.5906776743852713</c:v>
                </c:pt>
                <c:pt idx="50">
                  <c:v>1.7862687604431216</c:v>
                </c:pt>
                <c:pt idx="51">
                  <c:v>1.9831331391152196</c:v>
                </c:pt>
                <c:pt idx="52">
                  <c:v>2.1808238441233105</c:v>
                </c:pt>
                <c:pt idx="53">
                  <c:v>2.379074115542783</c:v>
                </c:pt>
                <c:pt idx="54">
                  <c:v>2.5777167556802163</c:v>
                </c:pt>
                <c:pt idx="55">
                  <c:v>2.7766426513563665</c:v>
                </c:pt>
                <c:pt idx="56">
                  <c:v>2.9757781405063279</c:v>
                </c:pt>
                <c:pt idx="57">
                  <c:v>3.1750720376948989</c:v>
                </c:pt>
                <c:pt idx="58">
                  <c:v>3.3744878795791347</c:v>
                </c:pt>
                <c:pt idx="59">
                  <c:v>3.5739991211851234</c:v>
                </c:pt>
                <c:pt idx="60">
                  <c:v>3.7735860661506297</c:v>
                </c:pt>
                <c:pt idx="61">
                  <c:v>3.9732338508329024</c:v>
                </c:pt>
                <c:pt idx="62">
                  <c:v>4.1729310881995003</c:v>
                </c:pt>
                <c:pt idx="63">
                  <c:v>4.3726689357745139</c:v>
                </c:pt>
                <c:pt idx="64">
                  <c:v>4.572440442596915</c:v>
                </c:pt>
                <c:pt idx="65">
                  <c:v>4.7722400836637231</c:v>
                </c:pt>
                <c:pt idx="66">
                  <c:v>4.9720634227737586</c:v>
                </c:pt>
                <c:pt idx="67">
                  <c:v>5.1719068648388955</c:v>
                </c:pt>
                <c:pt idx="68">
                  <c:v>5.3717674715240671</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1"/>
          <c:order val="1"/>
          <c:spPr>
            <a:ln w="38100"/>
          </c:spPr>
          <c:marker>
            <c:symbol val="none"/>
          </c:marker>
          <c:xVal>
            <c:numRef>
              <c:f>Data!$J$7:$J$75</c:f>
              <c:numCache>
                <c:formatCode>General</c:formatCode>
                <c:ptCount val="69"/>
                <c:pt idx="0">
                  <c:v>81.599439347604473</c:v>
                </c:pt>
                <c:pt idx="1">
                  <c:v>20.487359836901121</c:v>
                </c:pt>
                <c:pt idx="2">
                  <c:v>9.2110488164004973</c:v>
                </c:pt>
                <c:pt idx="3">
                  <c:v>5.2968399592252799</c:v>
                </c:pt>
                <c:pt idx="4">
                  <c:v>4.8329840900002541</c:v>
                </c:pt>
                <c:pt idx="5">
                  <c:v>4.4322644291118003</c:v>
                </c:pt>
                <c:pt idx="6">
                  <c:v>4.0839432583934041</c:v>
                </c:pt>
                <c:pt idx="7">
                  <c:v>3.779472193906444</c:v>
                </c:pt>
                <c:pt idx="8">
                  <c:v>3.5119775739041779</c:v>
                </c:pt>
                <c:pt idx="9">
                  <c:v>3.2758816326776796</c:v>
                </c:pt>
                <c:pt idx="10">
                  <c:v>3.066620005061881</c:v>
                </c:pt>
                <c:pt idx="11">
                  <c:v>2.8804285506251412</c:v>
                </c:pt>
                <c:pt idx="12">
                  <c:v>2.7141807178241506</c:v>
                </c:pt>
                <c:pt idx="13">
                  <c:v>2.5652622041001232</c:v>
                </c:pt>
                <c:pt idx="14">
                  <c:v>2.4314734481686897</c:v>
                </c:pt>
                <c:pt idx="15">
                  <c:v>2.3109531090723734</c:v>
                </c:pt>
                <c:pt idx="16">
                  <c:v>2.2021175240496884</c:v>
                </c:pt>
                <c:pt idx="17">
                  <c:v>2.1036124426385041</c:v>
                </c:pt>
                <c:pt idx="18">
                  <c:v>2.0142742724000904</c:v>
                </c:pt>
                <c:pt idx="19">
                  <c:v>1.9330987528473076</c:v>
                </c:pt>
                <c:pt idx="20">
                  <c:v>1.859215473842301</c:v>
                </c:pt>
                <c:pt idx="21">
                  <c:v>1.791867024716143</c:v>
                </c:pt>
                <c:pt idx="22">
                  <c:v>1.7303918367456348</c:v>
                </c:pt>
                <c:pt idx="23">
                  <c:v>1.6742099898063187</c:v>
                </c:pt>
                <c:pt idx="24">
                  <c:v>1.6228114120702617</c:v>
                </c:pt>
                <c:pt idx="25">
                  <c:v>1.5757460225000623</c:v>
                </c:pt>
                <c:pt idx="26">
                  <c:v>1.5326154589995187</c:v>
                </c:pt>
                <c:pt idx="27">
                  <c:v>1.4930661072779496</c:v>
                </c:pt>
                <c:pt idx="28">
                  <c:v>1.4567832018222766</c:v>
                </c:pt>
                <c:pt idx="29">
                  <c:v>1.4234858145983509</c:v>
                </c:pt>
                <c:pt idx="30">
                  <c:v>1.3929225820235902</c:v>
                </c:pt>
                <c:pt idx="31">
                  <c:v>1.2739704081694199</c:v>
                </c:pt>
                <c:pt idx="32">
                  <c:v>1.197496455429397</c:v>
                </c:pt>
                <c:pt idx="33">
                  <c:v>1.1503683620421725</c:v>
                </c:pt>
                <c:pt idx="34">
                  <c:v>1.1241626161038341</c:v>
                </c:pt>
                <c:pt idx="35">
                  <c:v>1.1132746882118272</c:v>
                </c:pt>
                <c:pt idx="36">
                  <c:v>1.1138583207438206</c:v>
                </c:pt>
                <c:pt idx="37">
                  <c:v>1.1232028530175659</c:v>
                </c:pt>
                <c:pt idx="38">
                  <c:v>1.1393534130915728</c:v>
                </c:pt>
                <c:pt idx="39">
                  <c:v>1.1608714536495881</c:v>
                </c:pt>
                <c:pt idx="40">
                  <c:v>1.1866793478254984</c:v>
                </c:pt>
                <c:pt idx="41">
                  <c:v>1.2159569380709454</c:v>
                </c:pt>
                <c:pt idx="42">
                  <c:v>1.2480710964879131</c:v>
                </c:pt>
                <c:pt idx="43">
                  <c:v>1.282526784414072</c:v>
                </c:pt>
                <c:pt idx="44">
                  <c:v>1.3189324263050712</c:v>
                </c:pt>
                <c:pt idx="45">
                  <c:v>1.3569750056228247</c:v>
                </c:pt>
                <c:pt idx="46">
                  <c:v>1.3964018837925554</c:v>
                </c:pt>
                <c:pt idx="47">
                  <c:v>1.4370073452531065</c:v>
                </c:pt>
                <c:pt idx="48">
                  <c:v>1.4786225149816254</c:v>
                </c:pt>
                <c:pt idx="49">
                  <c:v>1.6527106975410821</c:v>
                </c:pt>
                <c:pt idx="50">
                  <c:v>1.8350750417724835</c:v>
                </c:pt>
                <c:pt idx="51">
                  <c:v>2.022532556460876</c:v>
                </c:pt>
                <c:pt idx="52">
                  <c:v>2.2132953764932393</c:v>
                </c:pt>
                <c:pt idx="53">
                  <c:v>2.4062964621711296</c:v>
                </c:pt>
                <c:pt idx="54">
                  <c:v>2.6008670227208617</c:v>
                </c:pt>
                <c:pt idx="55">
                  <c:v>2.7965706054254613</c:v>
                </c:pt>
                <c:pt idx="56">
                  <c:v>2.9931125620253063</c:v>
                </c:pt>
                <c:pt idx="57">
                  <c:v>3.1902881507795908</c:v>
                </c:pt>
                <c:pt idx="58">
                  <c:v>3.387951518316533</c:v>
                </c:pt>
                <c:pt idx="59">
                  <c:v>3.5859964847404875</c:v>
                </c:pt>
                <c:pt idx="60">
                  <c:v>3.7843442646025118</c:v>
                </c:pt>
                <c:pt idx="61">
                  <c:v>3.9829354033316022</c:v>
                </c:pt>
                <c:pt idx="62">
                  <c:v>4.1817243527979953</c:v>
                </c:pt>
                <c:pt idx="63">
                  <c:v>4.3806757430980454</c:v>
                </c:pt>
                <c:pt idx="64">
                  <c:v>4.5797617703876519</c:v>
                </c:pt>
                <c:pt idx="65">
                  <c:v>4.778960334654883</c:v>
                </c:pt>
                <c:pt idx="66">
                  <c:v>4.9782536910950244</c:v>
                </c:pt>
                <c:pt idx="67">
                  <c:v>5.1776274593555707</c:v>
                </c:pt>
                <c:pt idx="68">
                  <c:v>5.3770698860962556</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2"/>
          <c:order val="2"/>
          <c:spPr>
            <a:ln w="38100"/>
          </c:spPr>
          <c:marker>
            <c:symbol val="none"/>
          </c:marker>
          <c:xVal>
            <c:numRef>
              <c:f>Data!$K$7:$K$75</c:f>
              <c:numCache>
                <c:formatCode>General</c:formatCode>
                <c:ptCount val="69"/>
                <c:pt idx="0">
                  <c:v>183.5362385321101</c:v>
                </c:pt>
                <c:pt idx="1">
                  <c:v>45.971559633027525</c:v>
                </c:pt>
                <c:pt idx="2">
                  <c:v>20.537359836901114</c:v>
                </c:pt>
                <c:pt idx="3">
                  <c:v>11.66788990825688</c:v>
                </c:pt>
                <c:pt idx="4">
                  <c:v>10.611714202500572</c:v>
                </c:pt>
                <c:pt idx="5">
                  <c:v>9.697594965501553</c:v>
                </c:pt>
                <c:pt idx="6">
                  <c:v>8.9013723313851614</c:v>
                </c:pt>
                <c:pt idx="7">
                  <c:v>8.2038124362894962</c:v>
                </c:pt>
                <c:pt idx="8">
                  <c:v>7.5894495412843987</c:v>
                </c:pt>
                <c:pt idx="9">
                  <c:v>7.0457336735247758</c:v>
                </c:pt>
                <c:pt idx="10">
                  <c:v>6.5623950113892322</c:v>
                </c:pt>
                <c:pt idx="11">
                  <c:v>6.1309642389065688</c:v>
                </c:pt>
                <c:pt idx="12">
                  <c:v>5.7444066151043387</c:v>
                </c:pt>
                <c:pt idx="13">
                  <c:v>5.396839959225276</c:v>
                </c:pt>
                <c:pt idx="14">
                  <c:v>5.0833152583795522</c:v>
                </c:pt>
                <c:pt idx="15">
                  <c:v>4.7996444954128403</c:v>
                </c:pt>
                <c:pt idx="16">
                  <c:v>4.5422644291117988</c:v>
                </c:pt>
                <c:pt idx="17">
                  <c:v>4.3081279959366343</c:v>
                </c:pt>
                <c:pt idx="18">
                  <c:v>4.0946171129002025</c:v>
                </c:pt>
                <c:pt idx="19">
                  <c:v>3.8994721939064427</c:v>
                </c:pt>
                <c:pt idx="20">
                  <c:v>3.7207348161451783</c:v>
                </c:pt>
                <c:pt idx="21">
                  <c:v>3.5567008056113214</c:v>
                </c:pt>
                <c:pt idx="22">
                  <c:v>3.4058816326776782</c:v>
                </c:pt>
                <c:pt idx="23">
                  <c:v>3.2669724770642175</c:v>
                </c:pt>
                <c:pt idx="24">
                  <c:v>3.1388256771580894</c:v>
                </c:pt>
                <c:pt idx="25">
                  <c:v>3.0204285506251409</c:v>
                </c:pt>
                <c:pt idx="26">
                  <c:v>2.910884782748917</c:v>
                </c:pt>
                <c:pt idx="27">
                  <c:v>2.8093987413753867</c:v>
                </c:pt>
                <c:pt idx="28">
                  <c:v>2.7152622041001222</c:v>
                </c:pt>
                <c:pt idx="29">
                  <c:v>2.6278430828462898</c:v>
                </c:pt>
                <c:pt idx="30">
                  <c:v>2.5465758095530773</c:v>
                </c:pt>
                <c:pt idx="31">
                  <c:v>2.216433418381194</c:v>
                </c:pt>
                <c:pt idx="32">
                  <c:v>1.9818670247161432</c:v>
                </c:pt>
                <c:pt idx="33">
                  <c:v>1.8133288145948878</c:v>
                </c:pt>
                <c:pt idx="34">
                  <c:v>1.6918658862336267</c:v>
                </c:pt>
                <c:pt idx="35">
                  <c:v>1.6048680484766105</c:v>
                </c:pt>
                <c:pt idx="36">
                  <c:v>1.5436812216735958</c:v>
                </c:pt>
                <c:pt idx="37">
                  <c:v>1.5022064192895228</c:v>
                </c:pt>
                <c:pt idx="38">
                  <c:v>1.4760451794560379</c:v>
                </c:pt>
                <c:pt idx="39">
                  <c:v>1.4619607707115727</c:v>
                </c:pt>
                <c:pt idx="40">
                  <c:v>1.4575285326073708</c:v>
                </c:pt>
                <c:pt idx="41">
                  <c:v>1.4609031106596264</c:v>
                </c:pt>
                <c:pt idx="42">
                  <c:v>1.4706599670978036</c:v>
                </c:pt>
                <c:pt idx="43">
                  <c:v>1.485685264931661</c:v>
                </c:pt>
                <c:pt idx="44">
                  <c:v>1.5050979591864093</c:v>
                </c:pt>
                <c:pt idx="45">
                  <c:v>1.5281937626513544</c:v>
                </c:pt>
                <c:pt idx="46">
                  <c:v>1.5544042385332482</c:v>
                </c:pt>
                <c:pt idx="47">
                  <c:v>1.5832665268194881</c:v>
                </c:pt>
                <c:pt idx="48">
                  <c:v>1.6144006587086559</c:v>
                </c:pt>
                <c:pt idx="49">
                  <c:v>1.7560990694674337</c:v>
                </c:pt>
                <c:pt idx="50">
                  <c:v>1.9164188439880869</c:v>
                </c:pt>
                <c:pt idx="51">
                  <c:v>2.0881982520369702</c:v>
                </c:pt>
                <c:pt idx="52">
                  <c:v>2.2674145971097874</c:v>
                </c:pt>
                <c:pt idx="53">
                  <c:v>2.4516670398850398</c:v>
                </c:pt>
                <c:pt idx="54">
                  <c:v>2.6394508011219373</c:v>
                </c:pt>
                <c:pt idx="55">
                  <c:v>2.8297838622072859</c:v>
                </c:pt>
                <c:pt idx="56">
                  <c:v>3.0220032645569375</c:v>
                </c:pt>
                <c:pt idx="57">
                  <c:v>3.2156483392540767</c:v>
                </c:pt>
                <c:pt idx="58">
                  <c:v>3.4103909162121968</c:v>
                </c:pt>
                <c:pt idx="59">
                  <c:v>3.6059920906660938</c:v>
                </c:pt>
                <c:pt idx="60">
                  <c:v>3.8022745953556494</c:v>
                </c:pt>
                <c:pt idx="61">
                  <c:v>3.999104657496102</c:v>
                </c:pt>
                <c:pt idx="62">
                  <c:v>4.1963797937954856</c:v>
                </c:pt>
                <c:pt idx="63">
                  <c:v>4.3940204219705992</c:v>
                </c:pt>
                <c:pt idx="64">
                  <c:v>4.5919639833722137</c:v>
                </c:pt>
                <c:pt idx="65">
                  <c:v>4.790160752973482</c:v>
                </c:pt>
                <c:pt idx="66">
                  <c:v>4.9885708049638016</c:v>
                </c:pt>
                <c:pt idx="67">
                  <c:v>5.187161783550029</c:v>
                </c:pt>
                <c:pt idx="68">
                  <c:v>5.3859072437165709</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3"/>
          <c:order val="3"/>
          <c:spPr>
            <a:ln w="38100"/>
          </c:spPr>
          <c:marker>
            <c:symbol val="none"/>
          </c:marker>
          <c:xVal>
            <c:numRef>
              <c:f>Data!$L$7:$L$75</c:f>
              <c:numCache>
                <c:formatCode>General</c:formatCode>
                <c:ptCount val="69"/>
                <c:pt idx="0">
                  <c:v>326.24775739041792</c:v>
                </c:pt>
                <c:pt idx="1">
                  <c:v>81.649439347604471</c:v>
                </c:pt>
                <c:pt idx="2">
                  <c:v>36.394195265601986</c:v>
                </c:pt>
                <c:pt idx="3">
                  <c:v>20.587359836901118</c:v>
                </c:pt>
                <c:pt idx="4">
                  <c:v>18.701936360001017</c:v>
                </c:pt>
                <c:pt idx="5">
                  <c:v>17.069057716447201</c:v>
                </c:pt>
                <c:pt idx="6">
                  <c:v>15.645773033573617</c:v>
                </c:pt>
                <c:pt idx="7">
                  <c:v>14.397888775625775</c:v>
                </c:pt>
                <c:pt idx="8">
                  <c:v>13.297910295616711</c:v>
                </c:pt>
                <c:pt idx="9">
                  <c:v>12.323526530710717</c:v>
                </c:pt>
                <c:pt idx="10">
                  <c:v>11.456480020247524</c:v>
                </c:pt>
                <c:pt idx="11">
                  <c:v>10.681714202500563</c:v>
                </c:pt>
                <c:pt idx="12">
                  <c:v>9.9867228712966032</c:v>
                </c:pt>
                <c:pt idx="13">
                  <c:v>9.3610488164004924</c:v>
                </c:pt>
                <c:pt idx="14">
                  <c:v>8.7958937926747591</c:v>
                </c:pt>
                <c:pt idx="15">
                  <c:v>8.2838124362894927</c:v>
                </c:pt>
                <c:pt idx="16">
                  <c:v>7.8184700961987526</c:v>
                </c:pt>
                <c:pt idx="17">
                  <c:v>7.3944497705540151</c:v>
                </c:pt>
                <c:pt idx="18">
                  <c:v>7.0070970896003608</c:v>
                </c:pt>
                <c:pt idx="19">
                  <c:v>6.6523950113892303</c:v>
                </c:pt>
                <c:pt idx="20">
                  <c:v>6.3268618953692037</c:v>
                </c:pt>
                <c:pt idx="21">
                  <c:v>6.0274680988645715</c:v>
                </c:pt>
                <c:pt idx="22">
                  <c:v>5.7515673469825392</c:v>
                </c:pt>
                <c:pt idx="23">
                  <c:v>5.4968399592252748</c:v>
                </c:pt>
                <c:pt idx="24">
                  <c:v>5.2612456482810463</c:v>
                </c:pt>
                <c:pt idx="25">
                  <c:v>5.0429840900002487</c:v>
                </c:pt>
                <c:pt idx="26">
                  <c:v>4.8404618359980747</c:v>
                </c:pt>
                <c:pt idx="27">
                  <c:v>4.6522644291117983</c:v>
                </c:pt>
                <c:pt idx="28">
                  <c:v>4.4771328072891059</c:v>
                </c:pt>
                <c:pt idx="29">
                  <c:v>4.3139432583934028</c:v>
                </c:pt>
                <c:pt idx="30">
                  <c:v>4.1616903280943598</c:v>
                </c:pt>
                <c:pt idx="31">
                  <c:v>3.5358816326776781</c:v>
                </c:pt>
                <c:pt idx="32">
                  <c:v>3.0799858217175866</c:v>
                </c:pt>
                <c:pt idx="33">
                  <c:v>2.7414734481686898</c:v>
                </c:pt>
                <c:pt idx="34">
                  <c:v>2.4866504644153355</c:v>
                </c:pt>
                <c:pt idx="35">
                  <c:v>2.2930987528473077</c:v>
                </c:pt>
                <c:pt idx="36">
                  <c:v>2.1454332829752811</c:v>
                </c:pt>
                <c:pt idx="37">
                  <c:v>2.0328114120702621</c:v>
                </c:pt>
                <c:pt idx="38">
                  <c:v>1.947413652366289</c:v>
                </c:pt>
                <c:pt idx="39">
                  <c:v>1.8834858145983508</c:v>
                </c:pt>
                <c:pt idx="40">
                  <c:v>1.8367173913019919</c:v>
                </c:pt>
                <c:pt idx="41">
                  <c:v>1.8038277522837798</c:v>
                </c:pt>
                <c:pt idx="42">
                  <c:v>1.7822843859516504</c:v>
                </c:pt>
                <c:pt idx="43">
                  <c:v>1.7701071376562856</c:v>
                </c:pt>
                <c:pt idx="44">
                  <c:v>1.7657297052202825</c:v>
                </c:pt>
                <c:pt idx="45">
                  <c:v>1.767900022491296</c:v>
                </c:pt>
                <c:pt idx="46">
                  <c:v>1.7756075351702183</c:v>
                </c:pt>
                <c:pt idx="47">
                  <c:v>1.7880293810124228</c:v>
                </c:pt>
                <c:pt idx="48">
                  <c:v>1.8044900599264988</c:v>
                </c:pt>
                <c:pt idx="49">
                  <c:v>1.9008427901643257</c:v>
                </c:pt>
                <c:pt idx="50">
                  <c:v>2.0303001670899317</c:v>
                </c:pt>
                <c:pt idx="51">
                  <c:v>2.1801302258435022</c:v>
                </c:pt>
                <c:pt idx="52">
                  <c:v>2.343181505972955</c:v>
                </c:pt>
                <c:pt idx="53">
                  <c:v>2.5151858486845144</c:v>
                </c:pt>
                <c:pt idx="54">
                  <c:v>2.6934680908834427</c:v>
                </c:pt>
                <c:pt idx="55">
                  <c:v>2.8762824217018408</c:v>
                </c:pt>
                <c:pt idx="56">
                  <c:v>3.0624502481012206</c:v>
                </c:pt>
                <c:pt idx="57">
                  <c:v>3.2511526031183573</c:v>
                </c:pt>
                <c:pt idx="58">
                  <c:v>3.4418060732661258</c:v>
                </c:pt>
                <c:pt idx="59">
                  <c:v>3.6339859389619433</c:v>
                </c:pt>
                <c:pt idx="60">
                  <c:v>3.8273770584100415</c:v>
                </c:pt>
                <c:pt idx="61">
                  <c:v>4.0217416133264017</c:v>
                </c:pt>
                <c:pt idx="62">
                  <c:v>4.2168974111919724</c:v>
                </c:pt>
                <c:pt idx="63">
                  <c:v>4.4127029723921734</c:v>
                </c:pt>
                <c:pt idx="64">
                  <c:v>4.6090470815505986</c:v>
                </c:pt>
                <c:pt idx="65">
                  <c:v>4.8058413386195218</c:v>
                </c:pt>
                <c:pt idx="66">
                  <c:v>5.0030147643800884</c:v>
                </c:pt>
                <c:pt idx="67">
                  <c:v>5.2005098374222705</c:v>
                </c:pt>
                <c:pt idx="68">
                  <c:v>5.3982795443850122</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4"/>
          <c:order val="4"/>
          <c:spPr>
            <a:ln w="19050">
              <a:solidFill>
                <a:schemeClr val="tx1"/>
              </a:solidFill>
              <a:prstDash val="dash"/>
            </a:ln>
          </c:spPr>
          <c:marker>
            <c:symbol val="none"/>
          </c:marker>
          <c:xVal>
            <c:numRef>
              <c:f>Data!$M$7:$M$75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dLbls>
          <c:showLegendKey val="0"/>
          <c:showVal val="0"/>
          <c:showCatName val="0"/>
          <c:showSerName val="0"/>
          <c:showPercent val="0"/>
          <c:showBubbleSize val="0"/>
        </c:dLbls>
        <c:axId val="92914048"/>
        <c:axId val="92915968"/>
      </c:scatterChart>
      <c:valAx>
        <c:axId val="92914048"/>
        <c:scaling>
          <c:orientation val="minMax"/>
          <c:max val="4"/>
        </c:scaling>
        <c:delete val="0"/>
        <c:axPos val="b"/>
        <c:title>
          <c:tx>
            <c:rich>
              <a:bodyPr/>
              <a:lstStyle/>
              <a:p>
                <a:pPr>
                  <a:defRPr sz="1800"/>
                </a:pPr>
                <a:r>
                  <a:rPr lang="en-US" sz="1800" dirty="0"/>
                  <a:t>Specific Energy, </a:t>
                </a:r>
                <a:r>
                  <a:rPr lang="en-US" sz="1800" i="1" dirty="0"/>
                  <a:t>E</a:t>
                </a:r>
              </a:p>
            </c:rich>
          </c:tx>
          <c:layout>
            <c:manualLayout>
              <c:xMode val="edge"/>
              <c:yMode val="edge"/>
              <c:x val="0.19857854835905273"/>
              <c:y val="0.86000575543124691"/>
            </c:manualLayout>
          </c:layout>
          <c:overlay val="0"/>
        </c:title>
        <c:numFmt formatCode="General" sourceLinked="1"/>
        <c:majorTickMark val="in"/>
        <c:minorTickMark val="none"/>
        <c:tickLblPos val="none"/>
        <c:crossAx val="92915968"/>
        <c:crosses val="autoZero"/>
        <c:crossBetween val="midCat"/>
      </c:valAx>
      <c:valAx>
        <c:axId val="92915968"/>
        <c:scaling>
          <c:orientation val="minMax"/>
          <c:max val="4"/>
        </c:scaling>
        <c:delete val="0"/>
        <c:axPos val="l"/>
        <c:title>
          <c:tx>
            <c:rich>
              <a:bodyPr rot="-5400000" vert="horz"/>
              <a:lstStyle/>
              <a:p>
                <a:pPr>
                  <a:defRPr sz="1800"/>
                </a:pPr>
                <a:r>
                  <a:rPr lang="en-US" sz="1800" dirty="0"/>
                  <a:t>Water </a:t>
                </a:r>
                <a:r>
                  <a:rPr lang="en-US" sz="1800" dirty="0" smtClean="0"/>
                  <a:t>Depth</a:t>
                </a:r>
                <a:r>
                  <a:rPr lang="en-US" sz="1800" dirty="0"/>
                  <a:t>, </a:t>
                </a:r>
                <a:r>
                  <a:rPr lang="en-US" sz="1800" i="1" dirty="0"/>
                  <a:t>y</a:t>
                </a:r>
              </a:p>
            </c:rich>
          </c:tx>
          <c:layout>
            <c:manualLayout>
              <c:xMode val="edge"/>
              <c:yMode val="edge"/>
              <c:x val="3.8023215915088344E-2"/>
              <c:y val="7.2869320814976143E-2"/>
            </c:manualLayout>
          </c:layout>
          <c:overlay val="0"/>
        </c:title>
        <c:numFmt formatCode="General" sourceLinked="1"/>
        <c:majorTickMark val="in"/>
        <c:minorTickMark val="none"/>
        <c:tickLblPos val="none"/>
        <c:crossAx val="92914048"/>
        <c:crosses val="autoZero"/>
        <c:crossBetween val="midCat"/>
      </c:valAx>
    </c:plotArea>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075884514030886E-2"/>
          <c:y val="3.1327711155762314E-2"/>
          <c:w val="0.91014439360949684"/>
          <c:h val="0.83648661500929"/>
        </c:manualLayout>
      </c:layout>
      <c:scatterChart>
        <c:scatterStyle val="smoothMarker"/>
        <c:varyColors val="0"/>
        <c:ser>
          <c:idx val="0"/>
          <c:order val="0"/>
          <c:spPr>
            <a:ln w="38100"/>
          </c:spPr>
          <c:marker>
            <c:symbol val="none"/>
          </c:marker>
          <c:xVal>
            <c:numRef>
              <c:f>Data!$I$7:$I$75</c:f>
              <c:numCache>
                <c:formatCode>General</c:formatCode>
                <c:ptCount val="69"/>
                <c:pt idx="0">
                  <c:v>20.43735983690112</c:v>
                </c:pt>
                <c:pt idx="1">
                  <c:v>5.1968399592252794</c:v>
                </c:pt>
                <c:pt idx="2">
                  <c:v>2.4152622041001242</c:v>
                </c:pt>
                <c:pt idx="3">
                  <c:v>1.4742099898063199</c:v>
                </c:pt>
                <c:pt idx="4">
                  <c:v>1.3657460225000635</c:v>
                </c:pt>
                <c:pt idx="5">
                  <c:v>1.2730661072779501</c:v>
                </c:pt>
                <c:pt idx="6">
                  <c:v>1.1934858145983511</c:v>
                </c:pt>
                <c:pt idx="7">
                  <c:v>1.1248680484766109</c:v>
                </c:pt>
                <c:pt idx="8">
                  <c:v>1.0654943934760446</c:v>
                </c:pt>
                <c:pt idx="9">
                  <c:v>1.0139704081694199</c:v>
                </c:pt>
                <c:pt idx="10">
                  <c:v>0.96915500126547038</c:v>
                </c:pt>
                <c:pt idx="11">
                  <c:v>0.93010713765628528</c:v>
                </c:pt>
                <c:pt idx="12">
                  <c:v>0.89604517945603779</c:v>
                </c:pt>
                <c:pt idx="13">
                  <c:v>0.86631555102503088</c:v>
                </c:pt>
                <c:pt idx="14">
                  <c:v>0.84036836204217247</c:v>
                </c:pt>
                <c:pt idx="15">
                  <c:v>0.81773827726809345</c:v>
                </c:pt>
                <c:pt idx="16">
                  <c:v>0.79802938101242216</c:v>
                </c:pt>
                <c:pt idx="17">
                  <c:v>0.78090311065962603</c:v>
                </c:pt>
                <c:pt idx="18">
                  <c:v>0.76606856810002266</c:v>
                </c:pt>
                <c:pt idx="19">
                  <c:v>0.75327468821182708</c:v>
                </c:pt>
                <c:pt idx="20">
                  <c:v>0.74230386846057539</c:v>
                </c:pt>
                <c:pt idx="21">
                  <c:v>0.73296675617903584</c:v>
                </c:pt>
                <c:pt idx="22">
                  <c:v>0.72509795918640885</c:v>
                </c:pt>
                <c:pt idx="23">
                  <c:v>0.71855249745157979</c:v>
                </c:pt>
                <c:pt idx="24">
                  <c:v>0.71320285301756559</c:v>
                </c:pt>
                <c:pt idx="25">
                  <c:v>0.70893650562501576</c:v>
                </c:pt>
                <c:pt idx="26">
                  <c:v>0.70565386474987979</c:v>
                </c:pt>
                <c:pt idx="27">
                  <c:v>0.70326652681948754</c:v>
                </c:pt>
                <c:pt idx="28">
                  <c:v>0.70169580045556934</c:v>
                </c:pt>
                <c:pt idx="29">
                  <c:v>0.70087145364958792</c:v>
                </c:pt>
                <c:pt idx="30">
                  <c:v>0.7007306455058977</c:v>
                </c:pt>
                <c:pt idx="31">
                  <c:v>0.70849260204235509</c:v>
                </c:pt>
                <c:pt idx="32">
                  <c:v>0.72687411385734946</c:v>
                </c:pt>
                <c:pt idx="33">
                  <c:v>0.75259209051054343</c:v>
                </c:pt>
                <c:pt idx="34">
                  <c:v>0.78354065402595885</c:v>
                </c:pt>
                <c:pt idx="35">
                  <c:v>0.81831867205295716</c:v>
                </c:pt>
                <c:pt idx="36">
                  <c:v>0.85596458018595545</c:v>
                </c:pt>
                <c:pt idx="37">
                  <c:v>0.89580071325439181</c:v>
                </c:pt>
                <c:pt idx="38">
                  <c:v>0.93733835327289361</c:v>
                </c:pt>
                <c:pt idx="39">
                  <c:v>0.98021786341239747</c:v>
                </c:pt>
                <c:pt idx="40">
                  <c:v>1.024169836956375</c:v>
                </c:pt>
                <c:pt idx="41">
                  <c:v>1.068989234517737</c:v>
                </c:pt>
                <c:pt idx="42">
                  <c:v>1.1145177741219787</c:v>
                </c:pt>
                <c:pt idx="43">
                  <c:v>1.1606316961035186</c:v>
                </c:pt>
                <c:pt idx="44">
                  <c:v>1.2072331065762685</c:v>
                </c:pt>
                <c:pt idx="45">
                  <c:v>1.2542437514057068</c:v>
                </c:pt>
                <c:pt idx="46">
                  <c:v>1.3016004709481395</c:v>
                </c:pt>
                <c:pt idx="47">
                  <c:v>1.3492518363132773</c:v>
                </c:pt>
                <c:pt idx="48">
                  <c:v>1.397155628745407</c:v>
                </c:pt>
                <c:pt idx="49">
                  <c:v>1.5906776743852713</c:v>
                </c:pt>
                <c:pt idx="50">
                  <c:v>1.7862687604431216</c:v>
                </c:pt>
                <c:pt idx="51">
                  <c:v>1.9831331391152196</c:v>
                </c:pt>
                <c:pt idx="52">
                  <c:v>2.1808238441233105</c:v>
                </c:pt>
                <c:pt idx="53">
                  <c:v>2.379074115542783</c:v>
                </c:pt>
                <c:pt idx="54">
                  <c:v>2.5777167556802163</c:v>
                </c:pt>
                <c:pt idx="55">
                  <c:v>2.7766426513563665</c:v>
                </c:pt>
                <c:pt idx="56">
                  <c:v>2.9757781405063279</c:v>
                </c:pt>
                <c:pt idx="57">
                  <c:v>3.1750720376948989</c:v>
                </c:pt>
                <c:pt idx="58">
                  <c:v>3.3744878795791347</c:v>
                </c:pt>
                <c:pt idx="59">
                  <c:v>3.5739991211851234</c:v>
                </c:pt>
                <c:pt idx="60">
                  <c:v>3.7735860661506297</c:v>
                </c:pt>
                <c:pt idx="61">
                  <c:v>3.9732338508329024</c:v>
                </c:pt>
                <c:pt idx="62">
                  <c:v>4.1729310881995003</c:v>
                </c:pt>
                <c:pt idx="63">
                  <c:v>4.3726689357745139</c:v>
                </c:pt>
                <c:pt idx="64">
                  <c:v>4.572440442596915</c:v>
                </c:pt>
                <c:pt idx="65">
                  <c:v>4.7722400836637231</c:v>
                </c:pt>
                <c:pt idx="66">
                  <c:v>4.9720634227737586</c:v>
                </c:pt>
                <c:pt idx="67">
                  <c:v>5.1719068648388955</c:v>
                </c:pt>
                <c:pt idx="68">
                  <c:v>5.3717674715240671</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1"/>
          <c:order val="1"/>
          <c:spPr>
            <a:ln w="38100"/>
          </c:spPr>
          <c:marker>
            <c:symbol val="none"/>
          </c:marker>
          <c:xVal>
            <c:numRef>
              <c:f>Data!$J$7:$J$75</c:f>
              <c:numCache>
                <c:formatCode>General</c:formatCode>
                <c:ptCount val="69"/>
                <c:pt idx="0">
                  <c:v>81.599439347604473</c:v>
                </c:pt>
                <c:pt idx="1">
                  <c:v>20.487359836901121</c:v>
                </c:pt>
                <c:pt idx="2">
                  <c:v>9.2110488164004973</c:v>
                </c:pt>
                <c:pt idx="3">
                  <c:v>5.2968399592252799</c:v>
                </c:pt>
                <c:pt idx="4">
                  <c:v>4.8329840900002541</c:v>
                </c:pt>
                <c:pt idx="5">
                  <c:v>4.4322644291118003</c:v>
                </c:pt>
                <c:pt idx="6">
                  <c:v>4.0839432583934041</c:v>
                </c:pt>
                <c:pt idx="7">
                  <c:v>3.779472193906444</c:v>
                </c:pt>
                <c:pt idx="8">
                  <c:v>3.5119775739041779</c:v>
                </c:pt>
                <c:pt idx="9">
                  <c:v>3.2758816326776796</c:v>
                </c:pt>
                <c:pt idx="10">
                  <c:v>3.066620005061881</c:v>
                </c:pt>
                <c:pt idx="11">
                  <c:v>2.8804285506251412</c:v>
                </c:pt>
                <c:pt idx="12">
                  <c:v>2.7141807178241506</c:v>
                </c:pt>
                <c:pt idx="13">
                  <c:v>2.5652622041001232</c:v>
                </c:pt>
                <c:pt idx="14">
                  <c:v>2.4314734481686897</c:v>
                </c:pt>
                <c:pt idx="15">
                  <c:v>2.3109531090723734</c:v>
                </c:pt>
                <c:pt idx="16">
                  <c:v>2.2021175240496884</c:v>
                </c:pt>
                <c:pt idx="17">
                  <c:v>2.1036124426385041</c:v>
                </c:pt>
                <c:pt idx="18">
                  <c:v>2.0142742724000904</c:v>
                </c:pt>
                <c:pt idx="19">
                  <c:v>1.9330987528473076</c:v>
                </c:pt>
                <c:pt idx="20">
                  <c:v>1.859215473842301</c:v>
                </c:pt>
                <c:pt idx="21">
                  <c:v>1.791867024716143</c:v>
                </c:pt>
                <c:pt idx="22">
                  <c:v>1.7303918367456348</c:v>
                </c:pt>
                <c:pt idx="23">
                  <c:v>1.6742099898063187</c:v>
                </c:pt>
                <c:pt idx="24">
                  <c:v>1.6228114120702617</c:v>
                </c:pt>
                <c:pt idx="25">
                  <c:v>1.5757460225000623</c:v>
                </c:pt>
                <c:pt idx="26">
                  <c:v>1.5326154589995187</c:v>
                </c:pt>
                <c:pt idx="27">
                  <c:v>1.4930661072779496</c:v>
                </c:pt>
                <c:pt idx="28">
                  <c:v>1.4567832018222766</c:v>
                </c:pt>
                <c:pt idx="29">
                  <c:v>1.4234858145983509</c:v>
                </c:pt>
                <c:pt idx="30">
                  <c:v>1.3929225820235902</c:v>
                </c:pt>
                <c:pt idx="31">
                  <c:v>1.2739704081694199</c:v>
                </c:pt>
                <c:pt idx="32">
                  <c:v>1.197496455429397</c:v>
                </c:pt>
                <c:pt idx="33">
                  <c:v>1.1503683620421725</c:v>
                </c:pt>
                <c:pt idx="34">
                  <c:v>1.1241626161038341</c:v>
                </c:pt>
                <c:pt idx="35">
                  <c:v>1.1132746882118272</c:v>
                </c:pt>
                <c:pt idx="36">
                  <c:v>1.1138583207438206</c:v>
                </c:pt>
                <c:pt idx="37">
                  <c:v>1.1232028530175659</c:v>
                </c:pt>
                <c:pt idx="38">
                  <c:v>1.1393534130915728</c:v>
                </c:pt>
                <c:pt idx="39">
                  <c:v>1.1608714536495881</c:v>
                </c:pt>
                <c:pt idx="40">
                  <c:v>1.1866793478254984</c:v>
                </c:pt>
                <c:pt idx="41">
                  <c:v>1.2159569380709454</c:v>
                </c:pt>
                <c:pt idx="42">
                  <c:v>1.2480710964879131</c:v>
                </c:pt>
                <c:pt idx="43">
                  <c:v>1.282526784414072</c:v>
                </c:pt>
                <c:pt idx="44">
                  <c:v>1.3189324263050712</c:v>
                </c:pt>
                <c:pt idx="45">
                  <c:v>1.3569750056228247</c:v>
                </c:pt>
                <c:pt idx="46">
                  <c:v>1.3964018837925554</c:v>
                </c:pt>
                <c:pt idx="47">
                  <c:v>1.4370073452531065</c:v>
                </c:pt>
                <c:pt idx="48">
                  <c:v>1.4786225149816254</c:v>
                </c:pt>
                <c:pt idx="49">
                  <c:v>1.6527106975410821</c:v>
                </c:pt>
                <c:pt idx="50">
                  <c:v>1.8350750417724835</c:v>
                </c:pt>
                <c:pt idx="51">
                  <c:v>2.022532556460876</c:v>
                </c:pt>
                <c:pt idx="52">
                  <c:v>2.2132953764932393</c:v>
                </c:pt>
                <c:pt idx="53">
                  <c:v>2.4062964621711296</c:v>
                </c:pt>
                <c:pt idx="54">
                  <c:v>2.6008670227208617</c:v>
                </c:pt>
                <c:pt idx="55">
                  <c:v>2.7965706054254613</c:v>
                </c:pt>
                <c:pt idx="56">
                  <c:v>2.9931125620253063</c:v>
                </c:pt>
                <c:pt idx="57">
                  <c:v>3.1902881507795908</c:v>
                </c:pt>
                <c:pt idx="58">
                  <c:v>3.387951518316533</c:v>
                </c:pt>
                <c:pt idx="59">
                  <c:v>3.5859964847404875</c:v>
                </c:pt>
                <c:pt idx="60">
                  <c:v>3.7843442646025118</c:v>
                </c:pt>
                <c:pt idx="61">
                  <c:v>3.9829354033316022</c:v>
                </c:pt>
                <c:pt idx="62">
                  <c:v>4.1817243527979953</c:v>
                </c:pt>
                <c:pt idx="63">
                  <c:v>4.3806757430980454</c:v>
                </c:pt>
                <c:pt idx="64">
                  <c:v>4.5797617703876519</c:v>
                </c:pt>
                <c:pt idx="65">
                  <c:v>4.778960334654883</c:v>
                </c:pt>
                <c:pt idx="66">
                  <c:v>4.9782536910950244</c:v>
                </c:pt>
                <c:pt idx="67">
                  <c:v>5.1776274593555707</c:v>
                </c:pt>
                <c:pt idx="68">
                  <c:v>5.3770698860962556</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2"/>
          <c:order val="2"/>
          <c:spPr>
            <a:ln w="38100"/>
          </c:spPr>
          <c:marker>
            <c:symbol val="none"/>
          </c:marker>
          <c:xVal>
            <c:numRef>
              <c:f>Data!$K$7:$K$75</c:f>
              <c:numCache>
                <c:formatCode>General</c:formatCode>
                <c:ptCount val="69"/>
                <c:pt idx="0">
                  <c:v>183.5362385321101</c:v>
                </c:pt>
                <c:pt idx="1">
                  <c:v>45.971559633027525</c:v>
                </c:pt>
                <c:pt idx="2">
                  <c:v>20.537359836901114</c:v>
                </c:pt>
                <c:pt idx="3">
                  <c:v>11.66788990825688</c:v>
                </c:pt>
                <c:pt idx="4">
                  <c:v>10.611714202500572</c:v>
                </c:pt>
                <c:pt idx="5">
                  <c:v>9.697594965501553</c:v>
                </c:pt>
                <c:pt idx="6">
                  <c:v>8.9013723313851614</c:v>
                </c:pt>
                <c:pt idx="7">
                  <c:v>8.2038124362894962</c:v>
                </c:pt>
                <c:pt idx="8">
                  <c:v>7.5894495412843987</c:v>
                </c:pt>
                <c:pt idx="9">
                  <c:v>7.0457336735247758</c:v>
                </c:pt>
                <c:pt idx="10">
                  <c:v>6.5623950113892322</c:v>
                </c:pt>
                <c:pt idx="11">
                  <c:v>6.1309642389065688</c:v>
                </c:pt>
                <c:pt idx="12">
                  <c:v>5.7444066151043387</c:v>
                </c:pt>
                <c:pt idx="13">
                  <c:v>5.396839959225276</c:v>
                </c:pt>
                <c:pt idx="14">
                  <c:v>5.0833152583795522</c:v>
                </c:pt>
                <c:pt idx="15">
                  <c:v>4.7996444954128403</c:v>
                </c:pt>
                <c:pt idx="16">
                  <c:v>4.5422644291117988</c:v>
                </c:pt>
                <c:pt idx="17">
                  <c:v>4.3081279959366343</c:v>
                </c:pt>
                <c:pt idx="18">
                  <c:v>4.0946171129002025</c:v>
                </c:pt>
                <c:pt idx="19">
                  <c:v>3.8994721939064427</c:v>
                </c:pt>
                <c:pt idx="20">
                  <c:v>3.7207348161451783</c:v>
                </c:pt>
                <c:pt idx="21">
                  <c:v>3.5567008056113214</c:v>
                </c:pt>
                <c:pt idx="22">
                  <c:v>3.4058816326776782</c:v>
                </c:pt>
                <c:pt idx="23">
                  <c:v>3.2669724770642175</c:v>
                </c:pt>
                <c:pt idx="24">
                  <c:v>3.1388256771580894</c:v>
                </c:pt>
                <c:pt idx="25">
                  <c:v>3.0204285506251409</c:v>
                </c:pt>
                <c:pt idx="26">
                  <c:v>2.910884782748917</c:v>
                </c:pt>
                <c:pt idx="27">
                  <c:v>2.8093987413753867</c:v>
                </c:pt>
                <c:pt idx="28">
                  <c:v>2.7152622041001222</c:v>
                </c:pt>
                <c:pt idx="29">
                  <c:v>2.6278430828462898</c:v>
                </c:pt>
                <c:pt idx="30">
                  <c:v>2.5465758095530773</c:v>
                </c:pt>
                <c:pt idx="31">
                  <c:v>2.216433418381194</c:v>
                </c:pt>
                <c:pt idx="32">
                  <c:v>1.9818670247161432</c:v>
                </c:pt>
                <c:pt idx="33">
                  <c:v>1.8133288145948878</c:v>
                </c:pt>
                <c:pt idx="34">
                  <c:v>1.6918658862336267</c:v>
                </c:pt>
                <c:pt idx="35">
                  <c:v>1.6048680484766105</c:v>
                </c:pt>
                <c:pt idx="36">
                  <c:v>1.5436812216735958</c:v>
                </c:pt>
                <c:pt idx="37">
                  <c:v>1.5022064192895228</c:v>
                </c:pt>
                <c:pt idx="38">
                  <c:v>1.4760451794560379</c:v>
                </c:pt>
                <c:pt idx="39">
                  <c:v>1.4619607707115727</c:v>
                </c:pt>
                <c:pt idx="40">
                  <c:v>1.4575285326073708</c:v>
                </c:pt>
                <c:pt idx="41">
                  <c:v>1.4609031106596264</c:v>
                </c:pt>
                <c:pt idx="42">
                  <c:v>1.4706599670978036</c:v>
                </c:pt>
                <c:pt idx="43">
                  <c:v>1.485685264931661</c:v>
                </c:pt>
                <c:pt idx="44">
                  <c:v>1.5050979591864093</c:v>
                </c:pt>
                <c:pt idx="45">
                  <c:v>1.5281937626513544</c:v>
                </c:pt>
                <c:pt idx="46">
                  <c:v>1.5544042385332482</c:v>
                </c:pt>
                <c:pt idx="47">
                  <c:v>1.5832665268194881</c:v>
                </c:pt>
                <c:pt idx="48">
                  <c:v>1.6144006587086559</c:v>
                </c:pt>
                <c:pt idx="49">
                  <c:v>1.7560990694674337</c:v>
                </c:pt>
                <c:pt idx="50">
                  <c:v>1.9164188439880869</c:v>
                </c:pt>
                <c:pt idx="51">
                  <c:v>2.0881982520369702</c:v>
                </c:pt>
                <c:pt idx="52">
                  <c:v>2.2674145971097874</c:v>
                </c:pt>
                <c:pt idx="53">
                  <c:v>2.4516670398850398</c:v>
                </c:pt>
                <c:pt idx="54">
                  <c:v>2.6394508011219373</c:v>
                </c:pt>
                <c:pt idx="55">
                  <c:v>2.8297838622072859</c:v>
                </c:pt>
                <c:pt idx="56">
                  <c:v>3.0220032645569375</c:v>
                </c:pt>
                <c:pt idx="57">
                  <c:v>3.2156483392540767</c:v>
                </c:pt>
                <c:pt idx="58">
                  <c:v>3.4103909162121968</c:v>
                </c:pt>
                <c:pt idx="59">
                  <c:v>3.6059920906660938</c:v>
                </c:pt>
                <c:pt idx="60">
                  <c:v>3.8022745953556494</c:v>
                </c:pt>
                <c:pt idx="61">
                  <c:v>3.999104657496102</c:v>
                </c:pt>
                <c:pt idx="62">
                  <c:v>4.1963797937954856</c:v>
                </c:pt>
                <c:pt idx="63">
                  <c:v>4.3940204219705992</c:v>
                </c:pt>
                <c:pt idx="64">
                  <c:v>4.5919639833722137</c:v>
                </c:pt>
                <c:pt idx="65">
                  <c:v>4.790160752973482</c:v>
                </c:pt>
                <c:pt idx="66">
                  <c:v>4.9885708049638016</c:v>
                </c:pt>
                <c:pt idx="67">
                  <c:v>5.187161783550029</c:v>
                </c:pt>
                <c:pt idx="68">
                  <c:v>5.3859072437165709</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3"/>
          <c:order val="3"/>
          <c:spPr>
            <a:ln w="38100"/>
          </c:spPr>
          <c:marker>
            <c:symbol val="none"/>
          </c:marker>
          <c:xVal>
            <c:numRef>
              <c:f>Data!$L$7:$L$75</c:f>
              <c:numCache>
                <c:formatCode>General</c:formatCode>
                <c:ptCount val="69"/>
                <c:pt idx="0">
                  <c:v>326.24775739041792</c:v>
                </c:pt>
                <c:pt idx="1">
                  <c:v>81.649439347604471</c:v>
                </c:pt>
                <c:pt idx="2">
                  <c:v>36.394195265601986</c:v>
                </c:pt>
                <c:pt idx="3">
                  <c:v>20.587359836901118</c:v>
                </c:pt>
                <c:pt idx="4">
                  <c:v>18.701936360001017</c:v>
                </c:pt>
                <c:pt idx="5">
                  <c:v>17.069057716447201</c:v>
                </c:pt>
                <c:pt idx="6">
                  <c:v>15.645773033573617</c:v>
                </c:pt>
                <c:pt idx="7">
                  <c:v>14.397888775625775</c:v>
                </c:pt>
                <c:pt idx="8">
                  <c:v>13.297910295616711</c:v>
                </c:pt>
                <c:pt idx="9">
                  <c:v>12.323526530710717</c:v>
                </c:pt>
                <c:pt idx="10">
                  <c:v>11.456480020247524</c:v>
                </c:pt>
                <c:pt idx="11">
                  <c:v>10.681714202500563</c:v>
                </c:pt>
                <c:pt idx="12">
                  <c:v>9.9867228712966032</c:v>
                </c:pt>
                <c:pt idx="13">
                  <c:v>9.3610488164004924</c:v>
                </c:pt>
                <c:pt idx="14">
                  <c:v>8.7958937926747591</c:v>
                </c:pt>
                <c:pt idx="15">
                  <c:v>8.2838124362894927</c:v>
                </c:pt>
                <c:pt idx="16">
                  <c:v>7.8184700961987526</c:v>
                </c:pt>
                <c:pt idx="17">
                  <c:v>7.3944497705540151</c:v>
                </c:pt>
                <c:pt idx="18">
                  <c:v>7.0070970896003608</c:v>
                </c:pt>
                <c:pt idx="19">
                  <c:v>6.6523950113892303</c:v>
                </c:pt>
                <c:pt idx="20">
                  <c:v>6.3268618953692037</c:v>
                </c:pt>
                <c:pt idx="21">
                  <c:v>6.0274680988645715</c:v>
                </c:pt>
                <c:pt idx="22">
                  <c:v>5.7515673469825392</c:v>
                </c:pt>
                <c:pt idx="23">
                  <c:v>5.4968399592252748</c:v>
                </c:pt>
                <c:pt idx="24">
                  <c:v>5.2612456482810463</c:v>
                </c:pt>
                <c:pt idx="25">
                  <c:v>5.0429840900002487</c:v>
                </c:pt>
                <c:pt idx="26">
                  <c:v>4.8404618359980747</c:v>
                </c:pt>
                <c:pt idx="27">
                  <c:v>4.6522644291117983</c:v>
                </c:pt>
                <c:pt idx="28">
                  <c:v>4.4771328072891059</c:v>
                </c:pt>
                <c:pt idx="29">
                  <c:v>4.3139432583934028</c:v>
                </c:pt>
                <c:pt idx="30">
                  <c:v>4.1616903280943598</c:v>
                </c:pt>
                <c:pt idx="31">
                  <c:v>3.5358816326776781</c:v>
                </c:pt>
                <c:pt idx="32">
                  <c:v>3.0799858217175866</c:v>
                </c:pt>
                <c:pt idx="33">
                  <c:v>2.7414734481686898</c:v>
                </c:pt>
                <c:pt idx="34">
                  <c:v>2.4866504644153355</c:v>
                </c:pt>
                <c:pt idx="35">
                  <c:v>2.2930987528473077</c:v>
                </c:pt>
                <c:pt idx="36">
                  <c:v>2.1454332829752811</c:v>
                </c:pt>
                <c:pt idx="37">
                  <c:v>2.0328114120702621</c:v>
                </c:pt>
                <c:pt idx="38">
                  <c:v>1.947413652366289</c:v>
                </c:pt>
                <c:pt idx="39">
                  <c:v>1.8834858145983508</c:v>
                </c:pt>
                <c:pt idx="40">
                  <c:v>1.8367173913019919</c:v>
                </c:pt>
                <c:pt idx="41">
                  <c:v>1.8038277522837798</c:v>
                </c:pt>
                <c:pt idx="42">
                  <c:v>1.7822843859516504</c:v>
                </c:pt>
                <c:pt idx="43">
                  <c:v>1.7701071376562856</c:v>
                </c:pt>
                <c:pt idx="44">
                  <c:v>1.7657297052202825</c:v>
                </c:pt>
                <c:pt idx="45">
                  <c:v>1.767900022491296</c:v>
                </c:pt>
                <c:pt idx="46">
                  <c:v>1.7756075351702183</c:v>
                </c:pt>
                <c:pt idx="47">
                  <c:v>1.7880293810124228</c:v>
                </c:pt>
                <c:pt idx="48">
                  <c:v>1.8044900599264988</c:v>
                </c:pt>
                <c:pt idx="49">
                  <c:v>1.9008427901643257</c:v>
                </c:pt>
                <c:pt idx="50">
                  <c:v>2.0303001670899317</c:v>
                </c:pt>
                <c:pt idx="51">
                  <c:v>2.1801302258435022</c:v>
                </c:pt>
                <c:pt idx="52">
                  <c:v>2.343181505972955</c:v>
                </c:pt>
                <c:pt idx="53">
                  <c:v>2.5151858486845144</c:v>
                </c:pt>
                <c:pt idx="54">
                  <c:v>2.6934680908834427</c:v>
                </c:pt>
                <c:pt idx="55">
                  <c:v>2.8762824217018408</c:v>
                </c:pt>
                <c:pt idx="56">
                  <c:v>3.0624502481012206</c:v>
                </c:pt>
                <c:pt idx="57">
                  <c:v>3.2511526031183573</c:v>
                </c:pt>
                <c:pt idx="58">
                  <c:v>3.4418060732661258</c:v>
                </c:pt>
                <c:pt idx="59">
                  <c:v>3.6339859389619433</c:v>
                </c:pt>
                <c:pt idx="60">
                  <c:v>3.8273770584100415</c:v>
                </c:pt>
                <c:pt idx="61">
                  <c:v>4.0217416133264017</c:v>
                </c:pt>
                <c:pt idx="62">
                  <c:v>4.2168974111919724</c:v>
                </c:pt>
                <c:pt idx="63">
                  <c:v>4.4127029723921734</c:v>
                </c:pt>
                <c:pt idx="64">
                  <c:v>4.6090470815505986</c:v>
                </c:pt>
                <c:pt idx="65">
                  <c:v>4.8058413386195218</c:v>
                </c:pt>
                <c:pt idx="66">
                  <c:v>5.0030147643800884</c:v>
                </c:pt>
                <c:pt idx="67">
                  <c:v>5.2005098374222705</c:v>
                </c:pt>
                <c:pt idx="68">
                  <c:v>5.3982795443850122</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4"/>
          <c:order val="4"/>
          <c:spPr>
            <a:ln w="19050">
              <a:solidFill>
                <a:schemeClr val="tx1"/>
              </a:solidFill>
              <a:prstDash val="dash"/>
            </a:ln>
          </c:spPr>
          <c:marker>
            <c:symbol val="none"/>
          </c:marker>
          <c:xVal>
            <c:numRef>
              <c:f>Data!$M$7:$M$75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dLbls>
          <c:showLegendKey val="0"/>
          <c:showVal val="0"/>
          <c:showCatName val="0"/>
          <c:showSerName val="0"/>
          <c:showPercent val="0"/>
          <c:showBubbleSize val="0"/>
        </c:dLbls>
        <c:axId val="25012864"/>
        <c:axId val="25023232"/>
      </c:scatterChart>
      <c:valAx>
        <c:axId val="25012864"/>
        <c:scaling>
          <c:orientation val="minMax"/>
          <c:max val="4"/>
        </c:scaling>
        <c:delete val="0"/>
        <c:axPos val="b"/>
        <c:title>
          <c:tx>
            <c:rich>
              <a:bodyPr/>
              <a:lstStyle/>
              <a:p>
                <a:pPr>
                  <a:defRPr sz="1800"/>
                </a:pPr>
                <a:r>
                  <a:rPr lang="en-US" sz="1800" dirty="0"/>
                  <a:t>Specific Energy, </a:t>
                </a:r>
                <a:r>
                  <a:rPr lang="en-US" sz="1800" i="1" dirty="0"/>
                  <a:t>E</a:t>
                </a:r>
              </a:p>
            </c:rich>
          </c:tx>
          <c:layout>
            <c:manualLayout>
              <c:xMode val="edge"/>
              <c:yMode val="edge"/>
              <c:x val="0.35933958615238354"/>
              <c:y val="0.90610375091098405"/>
            </c:manualLayout>
          </c:layout>
          <c:overlay val="0"/>
        </c:title>
        <c:numFmt formatCode="General" sourceLinked="1"/>
        <c:majorTickMark val="in"/>
        <c:minorTickMark val="none"/>
        <c:tickLblPos val="none"/>
        <c:crossAx val="25023232"/>
        <c:crosses val="autoZero"/>
        <c:crossBetween val="midCat"/>
      </c:valAx>
      <c:valAx>
        <c:axId val="25023232"/>
        <c:scaling>
          <c:orientation val="minMax"/>
          <c:max val="4"/>
        </c:scaling>
        <c:delete val="0"/>
        <c:axPos val="l"/>
        <c:title>
          <c:tx>
            <c:rich>
              <a:bodyPr rot="-5400000" vert="horz"/>
              <a:lstStyle/>
              <a:p>
                <a:pPr>
                  <a:defRPr sz="1800"/>
                </a:pPr>
                <a:r>
                  <a:rPr lang="en-US" sz="1800" dirty="0"/>
                  <a:t>Water </a:t>
                </a:r>
                <a:r>
                  <a:rPr lang="en-US" sz="1800" dirty="0" smtClean="0"/>
                  <a:t>Depth</a:t>
                </a:r>
                <a:r>
                  <a:rPr lang="en-US" sz="1800" dirty="0"/>
                  <a:t>, </a:t>
                </a:r>
                <a:r>
                  <a:rPr lang="en-US" sz="1800" i="1" dirty="0"/>
                  <a:t>y</a:t>
                </a:r>
              </a:p>
            </c:rich>
          </c:tx>
          <c:layout>
            <c:manualLayout>
              <c:xMode val="edge"/>
              <c:yMode val="edge"/>
              <c:x val="3.8256745537817547E-3"/>
              <c:y val="0.25224124694705563"/>
            </c:manualLayout>
          </c:layout>
          <c:overlay val="0"/>
        </c:title>
        <c:numFmt formatCode="General" sourceLinked="1"/>
        <c:majorTickMark val="in"/>
        <c:minorTickMark val="none"/>
        <c:tickLblPos val="none"/>
        <c:crossAx val="25012864"/>
        <c:crosses val="autoZero"/>
        <c:crossBetween val="midCat"/>
      </c:valAx>
    </c:plotArea>
    <c:plotVisOnly val="1"/>
    <c:dispBlanksAs val="gap"/>
    <c:showDLblsOverMax val="0"/>
  </c:chart>
  <c:spPr>
    <a:ln>
      <a:noFill/>
    </a:ln>
  </c:sp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spPr>
            <a:ln w="38100"/>
          </c:spPr>
          <c:marker>
            <c:symbol val="none"/>
          </c:marker>
          <c:xVal>
            <c:numRef>
              <c:f>Data!$I$7:$I$75</c:f>
              <c:numCache>
                <c:formatCode>General</c:formatCode>
                <c:ptCount val="69"/>
                <c:pt idx="0">
                  <c:v>20.43735983690112</c:v>
                </c:pt>
                <c:pt idx="1">
                  <c:v>5.1968399592252794</c:v>
                </c:pt>
                <c:pt idx="2">
                  <c:v>2.4152622041001242</c:v>
                </c:pt>
                <c:pt idx="3">
                  <c:v>1.4742099898063199</c:v>
                </c:pt>
                <c:pt idx="4">
                  <c:v>1.3657460225000635</c:v>
                </c:pt>
                <c:pt idx="5">
                  <c:v>1.2730661072779501</c:v>
                </c:pt>
                <c:pt idx="6">
                  <c:v>1.1934858145983511</c:v>
                </c:pt>
                <c:pt idx="7">
                  <c:v>1.1248680484766109</c:v>
                </c:pt>
                <c:pt idx="8">
                  <c:v>1.0654943934760446</c:v>
                </c:pt>
                <c:pt idx="9">
                  <c:v>1.0139704081694199</c:v>
                </c:pt>
                <c:pt idx="10">
                  <c:v>0.96915500126547038</c:v>
                </c:pt>
                <c:pt idx="11">
                  <c:v>0.93010713765628528</c:v>
                </c:pt>
                <c:pt idx="12">
                  <c:v>0.89604517945603779</c:v>
                </c:pt>
                <c:pt idx="13">
                  <c:v>0.86631555102503088</c:v>
                </c:pt>
                <c:pt idx="14">
                  <c:v>0.84036836204217247</c:v>
                </c:pt>
                <c:pt idx="15">
                  <c:v>0.81773827726809345</c:v>
                </c:pt>
                <c:pt idx="16">
                  <c:v>0.79802938101242216</c:v>
                </c:pt>
                <c:pt idx="17">
                  <c:v>0.78090311065962603</c:v>
                </c:pt>
                <c:pt idx="18">
                  <c:v>0.76606856810002266</c:v>
                </c:pt>
                <c:pt idx="19">
                  <c:v>0.75327468821182708</c:v>
                </c:pt>
                <c:pt idx="20">
                  <c:v>0.74230386846057539</c:v>
                </c:pt>
                <c:pt idx="21">
                  <c:v>0.73296675617903584</c:v>
                </c:pt>
                <c:pt idx="22">
                  <c:v>0.72509795918640885</c:v>
                </c:pt>
                <c:pt idx="23">
                  <c:v>0.71855249745157979</c:v>
                </c:pt>
                <c:pt idx="24">
                  <c:v>0.71320285301756559</c:v>
                </c:pt>
                <c:pt idx="25">
                  <c:v>0.70893650562501576</c:v>
                </c:pt>
                <c:pt idx="26">
                  <c:v>0.70565386474987979</c:v>
                </c:pt>
                <c:pt idx="27">
                  <c:v>0.70326652681948754</c:v>
                </c:pt>
                <c:pt idx="28">
                  <c:v>0.70169580045556934</c:v>
                </c:pt>
                <c:pt idx="29">
                  <c:v>0.70087145364958792</c:v>
                </c:pt>
                <c:pt idx="30">
                  <c:v>0.7007306455058977</c:v>
                </c:pt>
                <c:pt idx="31">
                  <c:v>0.70849260204235509</c:v>
                </c:pt>
                <c:pt idx="32">
                  <c:v>0.72687411385734946</c:v>
                </c:pt>
                <c:pt idx="33">
                  <c:v>0.75259209051054343</c:v>
                </c:pt>
                <c:pt idx="34">
                  <c:v>0.78354065402595885</c:v>
                </c:pt>
                <c:pt idx="35">
                  <c:v>0.81831867205295716</c:v>
                </c:pt>
                <c:pt idx="36">
                  <c:v>0.85596458018595545</c:v>
                </c:pt>
                <c:pt idx="37">
                  <c:v>0.89580071325439181</c:v>
                </c:pt>
                <c:pt idx="38">
                  <c:v>0.93733835327289361</c:v>
                </c:pt>
                <c:pt idx="39">
                  <c:v>0.98021786341239747</c:v>
                </c:pt>
                <c:pt idx="40">
                  <c:v>1.024169836956375</c:v>
                </c:pt>
                <c:pt idx="41">
                  <c:v>1.068989234517737</c:v>
                </c:pt>
                <c:pt idx="42">
                  <c:v>1.1145177741219787</c:v>
                </c:pt>
                <c:pt idx="43">
                  <c:v>1.1606316961035186</c:v>
                </c:pt>
                <c:pt idx="44">
                  <c:v>1.2072331065762685</c:v>
                </c:pt>
                <c:pt idx="45">
                  <c:v>1.2542437514057068</c:v>
                </c:pt>
                <c:pt idx="46">
                  <c:v>1.3016004709481395</c:v>
                </c:pt>
                <c:pt idx="47">
                  <c:v>1.3492518363132773</c:v>
                </c:pt>
                <c:pt idx="48">
                  <c:v>1.397155628745407</c:v>
                </c:pt>
                <c:pt idx="49">
                  <c:v>1.5906776743852713</c:v>
                </c:pt>
                <c:pt idx="50">
                  <c:v>1.7862687604431216</c:v>
                </c:pt>
                <c:pt idx="51">
                  <c:v>1.9831331391152196</c:v>
                </c:pt>
                <c:pt idx="52">
                  <c:v>2.1808238441233105</c:v>
                </c:pt>
                <c:pt idx="53">
                  <c:v>2.379074115542783</c:v>
                </c:pt>
                <c:pt idx="54">
                  <c:v>2.5777167556802163</c:v>
                </c:pt>
                <c:pt idx="55">
                  <c:v>2.7766426513563665</c:v>
                </c:pt>
                <c:pt idx="56">
                  <c:v>2.9757781405063279</c:v>
                </c:pt>
                <c:pt idx="57">
                  <c:v>3.1750720376948989</c:v>
                </c:pt>
                <c:pt idx="58">
                  <c:v>3.3744878795791347</c:v>
                </c:pt>
                <c:pt idx="59">
                  <c:v>3.5739991211851234</c:v>
                </c:pt>
                <c:pt idx="60">
                  <c:v>3.7735860661506297</c:v>
                </c:pt>
                <c:pt idx="61">
                  <c:v>3.9732338508329024</c:v>
                </c:pt>
                <c:pt idx="62">
                  <c:v>4.1729310881995003</c:v>
                </c:pt>
                <c:pt idx="63">
                  <c:v>4.3726689357745139</c:v>
                </c:pt>
                <c:pt idx="64">
                  <c:v>4.572440442596915</c:v>
                </c:pt>
                <c:pt idx="65">
                  <c:v>4.7722400836637231</c:v>
                </c:pt>
                <c:pt idx="66">
                  <c:v>4.9720634227737586</c:v>
                </c:pt>
                <c:pt idx="67">
                  <c:v>5.1719068648388955</c:v>
                </c:pt>
                <c:pt idx="68">
                  <c:v>5.3717674715240671</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1"/>
          <c:order val="1"/>
          <c:spPr>
            <a:ln w="38100"/>
          </c:spPr>
          <c:marker>
            <c:symbol val="none"/>
          </c:marker>
          <c:xVal>
            <c:numRef>
              <c:f>Data!$J$7:$J$75</c:f>
              <c:numCache>
                <c:formatCode>General</c:formatCode>
                <c:ptCount val="69"/>
                <c:pt idx="0">
                  <c:v>81.599439347604473</c:v>
                </c:pt>
                <c:pt idx="1">
                  <c:v>20.487359836901121</c:v>
                </c:pt>
                <c:pt idx="2">
                  <c:v>9.2110488164004973</c:v>
                </c:pt>
                <c:pt idx="3">
                  <c:v>5.2968399592252799</c:v>
                </c:pt>
                <c:pt idx="4">
                  <c:v>4.8329840900002541</c:v>
                </c:pt>
                <c:pt idx="5">
                  <c:v>4.4322644291118003</c:v>
                </c:pt>
                <c:pt idx="6">
                  <c:v>4.0839432583934041</c:v>
                </c:pt>
                <c:pt idx="7">
                  <c:v>3.779472193906444</c:v>
                </c:pt>
                <c:pt idx="8">
                  <c:v>3.5119775739041779</c:v>
                </c:pt>
                <c:pt idx="9">
                  <c:v>3.2758816326776796</c:v>
                </c:pt>
                <c:pt idx="10">
                  <c:v>3.066620005061881</c:v>
                </c:pt>
                <c:pt idx="11">
                  <c:v>2.8804285506251412</c:v>
                </c:pt>
                <c:pt idx="12">
                  <c:v>2.7141807178241506</c:v>
                </c:pt>
                <c:pt idx="13">
                  <c:v>2.5652622041001232</c:v>
                </c:pt>
                <c:pt idx="14">
                  <c:v>2.4314734481686897</c:v>
                </c:pt>
                <c:pt idx="15">
                  <c:v>2.3109531090723734</c:v>
                </c:pt>
                <c:pt idx="16">
                  <c:v>2.2021175240496884</c:v>
                </c:pt>
                <c:pt idx="17">
                  <c:v>2.1036124426385041</c:v>
                </c:pt>
                <c:pt idx="18">
                  <c:v>2.0142742724000904</c:v>
                </c:pt>
                <c:pt idx="19">
                  <c:v>1.9330987528473076</c:v>
                </c:pt>
                <c:pt idx="20">
                  <c:v>1.859215473842301</c:v>
                </c:pt>
                <c:pt idx="21">
                  <c:v>1.791867024716143</c:v>
                </c:pt>
                <c:pt idx="22">
                  <c:v>1.7303918367456348</c:v>
                </c:pt>
                <c:pt idx="23">
                  <c:v>1.6742099898063187</c:v>
                </c:pt>
                <c:pt idx="24">
                  <c:v>1.6228114120702617</c:v>
                </c:pt>
                <c:pt idx="25">
                  <c:v>1.5757460225000623</c:v>
                </c:pt>
                <c:pt idx="26">
                  <c:v>1.5326154589995187</c:v>
                </c:pt>
                <c:pt idx="27">
                  <c:v>1.4930661072779496</c:v>
                </c:pt>
                <c:pt idx="28">
                  <c:v>1.4567832018222766</c:v>
                </c:pt>
                <c:pt idx="29">
                  <c:v>1.4234858145983509</c:v>
                </c:pt>
                <c:pt idx="30">
                  <c:v>1.3929225820235902</c:v>
                </c:pt>
                <c:pt idx="31">
                  <c:v>1.2739704081694199</c:v>
                </c:pt>
                <c:pt idx="32">
                  <c:v>1.197496455429397</c:v>
                </c:pt>
                <c:pt idx="33">
                  <c:v>1.1503683620421725</c:v>
                </c:pt>
                <c:pt idx="34">
                  <c:v>1.1241626161038341</c:v>
                </c:pt>
                <c:pt idx="35">
                  <c:v>1.1132746882118272</c:v>
                </c:pt>
                <c:pt idx="36">
                  <c:v>1.1138583207438206</c:v>
                </c:pt>
                <c:pt idx="37">
                  <c:v>1.1232028530175659</c:v>
                </c:pt>
                <c:pt idx="38">
                  <c:v>1.1393534130915728</c:v>
                </c:pt>
                <c:pt idx="39">
                  <c:v>1.1608714536495881</c:v>
                </c:pt>
                <c:pt idx="40">
                  <c:v>1.1866793478254984</c:v>
                </c:pt>
                <c:pt idx="41">
                  <c:v>1.2159569380709454</c:v>
                </c:pt>
                <c:pt idx="42">
                  <c:v>1.2480710964879131</c:v>
                </c:pt>
                <c:pt idx="43">
                  <c:v>1.282526784414072</c:v>
                </c:pt>
                <c:pt idx="44">
                  <c:v>1.3189324263050712</c:v>
                </c:pt>
                <c:pt idx="45">
                  <c:v>1.3569750056228247</c:v>
                </c:pt>
                <c:pt idx="46">
                  <c:v>1.3964018837925554</c:v>
                </c:pt>
                <c:pt idx="47">
                  <c:v>1.4370073452531065</c:v>
                </c:pt>
                <c:pt idx="48">
                  <c:v>1.4786225149816254</c:v>
                </c:pt>
                <c:pt idx="49">
                  <c:v>1.6527106975410821</c:v>
                </c:pt>
                <c:pt idx="50">
                  <c:v>1.8350750417724835</c:v>
                </c:pt>
                <c:pt idx="51">
                  <c:v>2.022532556460876</c:v>
                </c:pt>
                <c:pt idx="52">
                  <c:v>2.2132953764932393</c:v>
                </c:pt>
                <c:pt idx="53">
                  <c:v>2.4062964621711296</c:v>
                </c:pt>
                <c:pt idx="54">
                  <c:v>2.6008670227208617</c:v>
                </c:pt>
                <c:pt idx="55">
                  <c:v>2.7965706054254613</c:v>
                </c:pt>
                <c:pt idx="56">
                  <c:v>2.9931125620253063</c:v>
                </c:pt>
                <c:pt idx="57">
                  <c:v>3.1902881507795908</c:v>
                </c:pt>
                <c:pt idx="58">
                  <c:v>3.387951518316533</c:v>
                </c:pt>
                <c:pt idx="59">
                  <c:v>3.5859964847404875</c:v>
                </c:pt>
                <c:pt idx="60">
                  <c:v>3.7843442646025118</c:v>
                </c:pt>
                <c:pt idx="61">
                  <c:v>3.9829354033316022</c:v>
                </c:pt>
                <c:pt idx="62">
                  <c:v>4.1817243527979953</c:v>
                </c:pt>
                <c:pt idx="63">
                  <c:v>4.3806757430980454</c:v>
                </c:pt>
                <c:pt idx="64">
                  <c:v>4.5797617703876519</c:v>
                </c:pt>
                <c:pt idx="65">
                  <c:v>4.778960334654883</c:v>
                </c:pt>
                <c:pt idx="66">
                  <c:v>4.9782536910950244</c:v>
                </c:pt>
                <c:pt idx="67">
                  <c:v>5.1776274593555707</c:v>
                </c:pt>
                <c:pt idx="68">
                  <c:v>5.3770698860962556</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2"/>
          <c:order val="2"/>
          <c:spPr>
            <a:ln w="38100"/>
          </c:spPr>
          <c:marker>
            <c:symbol val="none"/>
          </c:marker>
          <c:xVal>
            <c:numRef>
              <c:f>Data!$K$7:$K$75</c:f>
              <c:numCache>
                <c:formatCode>General</c:formatCode>
                <c:ptCount val="69"/>
                <c:pt idx="0">
                  <c:v>183.5362385321101</c:v>
                </c:pt>
                <c:pt idx="1">
                  <c:v>45.971559633027525</c:v>
                </c:pt>
                <c:pt idx="2">
                  <c:v>20.537359836901114</c:v>
                </c:pt>
                <c:pt idx="3">
                  <c:v>11.66788990825688</c:v>
                </c:pt>
                <c:pt idx="4">
                  <c:v>10.611714202500572</c:v>
                </c:pt>
                <c:pt idx="5">
                  <c:v>9.697594965501553</c:v>
                </c:pt>
                <c:pt idx="6">
                  <c:v>8.9013723313851614</c:v>
                </c:pt>
                <c:pt idx="7">
                  <c:v>8.2038124362894962</c:v>
                </c:pt>
                <c:pt idx="8">
                  <c:v>7.5894495412843987</c:v>
                </c:pt>
                <c:pt idx="9">
                  <c:v>7.0457336735247758</c:v>
                </c:pt>
                <c:pt idx="10">
                  <c:v>6.5623950113892322</c:v>
                </c:pt>
                <c:pt idx="11">
                  <c:v>6.1309642389065688</c:v>
                </c:pt>
                <c:pt idx="12">
                  <c:v>5.7444066151043387</c:v>
                </c:pt>
                <c:pt idx="13">
                  <c:v>5.396839959225276</c:v>
                </c:pt>
                <c:pt idx="14">
                  <c:v>5.0833152583795522</c:v>
                </c:pt>
                <c:pt idx="15">
                  <c:v>4.7996444954128403</c:v>
                </c:pt>
                <c:pt idx="16">
                  <c:v>4.5422644291117988</c:v>
                </c:pt>
                <c:pt idx="17">
                  <c:v>4.3081279959366343</c:v>
                </c:pt>
                <c:pt idx="18">
                  <c:v>4.0946171129002025</c:v>
                </c:pt>
                <c:pt idx="19">
                  <c:v>3.8994721939064427</c:v>
                </c:pt>
                <c:pt idx="20">
                  <c:v>3.7207348161451783</c:v>
                </c:pt>
                <c:pt idx="21">
                  <c:v>3.5567008056113214</c:v>
                </c:pt>
                <c:pt idx="22">
                  <c:v>3.4058816326776782</c:v>
                </c:pt>
                <c:pt idx="23">
                  <c:v>3.2669724770642175</c:v>
                </c:pt>
                <c:pt idx="24">
                  <c:v>3.1388256771580894</c:v>
                </c:pt>
                <c:pt idx="25">
                  <c:v>3.0204285506251409</c:v>
                </c:pt>
                <c:pt idx="26">
                  <c:v>2.910884782748917</c:v>
                </c:pt>
                <c:pt idx="27">
                  <c:v>2.8093987413753867</c:v>
                </c:pt>
                <c:pt idx="28">
                  <c:v>2.7152622041001222</c:v>
                </c:pt>
                <c:pt idx="29">
                  <c:v>2.6278430828462898</c:v>
                </c:pt>
                <c:pt idx="30">
                  <c:v>2.5465758095530773</c:v>
                </c:pt>
                <c:pt idx="31">
                  <c:v>2.216433418381194</c:v>
                </c:pt>
                <c:pt idx="32">
                  <c:v>1.9818670247161432</c:v>
                </c:pt>
                <c:pt idx="33">
                  <c:v>1.8133288145948878</c:v>
                </c:pt>
                <c:pt idx="34">
                  <c:v>1.6918658862336267</c:v>
                </c:pt>
                <c:pt idx="35">
                  <c:v>1.6048680484766105</c:v>
                </c:pt>
                <c:pt idx="36">
                  <c:v>1.5436812216735958</c:v>
                </c:pt>
                <c:pt idx="37">
                  <c:v>1.5022064192895228</c:v>
                </c:pt>
                <c:pt idx="38">
                  <c:v>1.4760451794560379</c:v>
                </c:pt>
                <c:pt idx="39">
                  <c:v>1.4619607707115727</c:v>
                </c:pt>
                <c:pt idx="40">
                  <c:v>1.4575285326073708</c:v>
                </c:pt>
                <c:pt idx="41">
                  <c:v>1.4609031106596264</c:v>
                </c:pt>
                <c:pt idx="42">
                  <c:v>1.4706599670978036</c:v>
                </c:pt>
                <c:pt idx="43">
                  <c:v>1.485685264931661</c:v>
                </c:pt>
                <c:pt idx="44">
                  <c:v>1.5050979591864093</c:v>
                </c:pt>
                <c:pt idx="45">
                  <c:v>1.5281937626513544</c:v>
                </c:pt>
                <c:pt idx="46">
                  <c:v>1.5544042385332482</c:v>
                </c:pt>
                <c:pt idx="47">
                  <c:v>1.5832665268194881</c:v>
                </c:pt>
                <c:pt idx="48">
                  <c:v>1.6144006587086559</c:v>
                </c:pt>
                <c:pt idx="49">
                  <c:v>1.7560990694674337</c:v>
                </c:pt>
                <c:pt idx="50">
                  <c:v>1.9164188439880869</c:v>
                </c:pt>
                <c:pt idx="51">
                  <c:v>2.0881982520369702</c:v>
                </c:pt>
                <c:pt idx="52">
                  <c:v>2.2674145971097874</c:v>
                </c:pt>
                <c:pt idx="53">
                  <c:v>2.4516670398850398</c:v>
                </c:pt>
                <c:pt idx="54">
                  <c:v>2.6394508011219373</c:v>
                </c:pt>
                <c:pt idx="55">
                  <c:v>2.8297838622072859</c:v>
                </c:pt>
                <c:pt idx="56">
                  <c:v>3.0220032645569375</c:v>
                </c:pt>
                <c:pt idx="57">
                  <c:v>3.2156483392540767</c:v>
                </c:pt>
                <c:pt idx="58">
                  <c:v>3.4103909162121968</c:v>
                </c:pt>
                <c:pt idx="59">
                  <c:v>3.6059920906660938</c:v>
                </c:pt>
                <c:pt idx="60">
                  <c:v>3.8022745953556494</c:v>
                </c:pt>
                <c:pt idx="61">
                  <c:v>3.999104657496102</c:v>
                </c:pt>
                <c:pt idx="62">
                  <c:v>4.1963797937954856</c:v>
                </c:pt>
                <c:pt idx="63">
                  <c:v>4.3940204219705992</c:v>
                </c:pt>
                <c:pt idx="64">
                  <c:v>4.5919639833722137</c:v>
                </c:pt>
                <c:pt idx="65">
                  <c:v>4.790160752973482</c:v>
                </c:pt>
                <c:pt idx="66">
                  <c:v>4.9885708049638016</c:v>
                </c:pt>
                <c:pt idx="67">
                  <c:v>5.187161783550029</c:v>
                </c:pt>
                <c:pt idx="68">
                  <c:v>5.3859072437165709</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3"/>
          <c:order val="3"/>
          <c:spPr>
            <a:ln w="38100"/>
          </c:spPr>
          <c:marker>
            <c:symbol val="none"/>
          </c:marker>
          <c:xVal>
            <c:numRef>
              <c:f>Data!$L$7:$L$75</c:f>
              <c:numCache>
                <c:formatCode>General</c:formatCode>
                <c:ptCount val="69"/>
                <c:pt idx="0">
                  <c:v>326.24775739041792</c:v>
                </c:pt>
                <c:pt idx="1">
                  <c:v>81.649439347604471</c:v>
                </c:pt>
                <c:pt idx="2">
                  <c:v>36.394195265601986</c:v>
                </c:pt>
                <c:pt idx="3">
                  <c:v>20.587359836901118</c:v>
                </c:pt>
                <c:pt idx="4">
                  <c:v>18.701936360001017</c:v>
                </c:pt>
                <c:pt idx="5">
                  <c:v>17.069057716447201</c:v>
                </c:pt>
                <c:pt idx="6">
                  <c:v>15.645773033573617</c:v>
                </c:pt>
                <c:pt idx="7">
                  <c:v>14.397888775625775</c:v>
                </c:pt>
                <c:pt idx="8">
                  <c:v>13.297910295616711</c:v>
                </c:pt>
                <c:pt idx="9">
                  <c:v>12.323526530710717</c:v>
                </c:pt>
                <c:pt idx="10">
                  <c:v>11.456480020247524</c:v>
                </c:pt>
                <c:pt idx="11">
                  <c:v>10.681714202500563</c:v>
                </c:pt>
                <c:pt idx="12">
                  <c:v>9.9867228712966032</c:v>
                </c:pt>
                <c:pt idx="13">
                  <c:v>9.3610488164004924</c:v>
                </c:pt>
                <c:pt idx="14">
                  <c:v>8.7958937926747591</c:v>
                </c:pt>
                <c:pt idx="15">
                  <c:v>8.2838124362894927</c:v>
                </c:pt>
                <c:pt idx="16">
                  <c:v>7.8184700961987526</c:v>
                </c:pt>
                <c:pt idx="17">
                  <c:v>7.3944497705540151</c:v>
                </c:pt>
                <c:pt idx="18">
                  <c:v>7.0070970896003608</c:v>
                </c:pt>
                <c:pt idx="19">
                  <c:v>6.6523950113892303</c:v>
                </c:pt>
                <c:pt idx="20">
                  <c:v>6.3268618953692037</c:v>
                </c:pt>
                <c:pt idx="21">
                  <c:v>6.0274680988645715</c:v>
                </c:pt>
                <c:pt idx="22">
                  <c:v>5.7515673469825392</c:v>
                </c:pt>
                <c:pt idx="23">
                  <c:v>5.4968399592252748</c:v>
                </c:pt>
                <c:pt idx="24">
                  <c:v>5.2612456482810463</c:v>
                </c:pt>
                <c:pt idx="25">
                  <c:v>5.0429840900002487</c:v>
                </c:pt>
                <c:pt idx="26">
                  <c:v>4.8404618359980747</c:v>
                </c:pt>
                <c:pt idx="27">
                  <c:v>4.6522644291117983</c:v>
                </c:pt>
                <c:pt idx="28">
                  <c:v>4.4771328072891059</c:v>
                </c:pt>
                <c:pt idx="29">
                  <c:v>4.3139432583934028</c:v>
                </c:pt>
                <c:pt idx="30">
                  <c:v>4.1616903280943598</c:v>
                </c:pt>
                <c:pt idx="31">
                  <c:v>3.5358816326776781</c:v>
                </c:pt>
                <c:pt idx="32">
                  <c:v>3.0799858217175866</c:v>
                </c:pt>
                <c:pt idx="33">
                  <c:v>2.7414734481686898</c:v>
                </c:pt>
                <c:pt idx="34">
                  <c:v>2.4866504644153355</c:v>
                </c:pt>
                <c:pt idx="35">
                  <c:v>2.2930987528473077</c:v>
                </c:pt>
                <c:pt idx="36">
                  <c:v>2.1454332829752811</c:v>
                </c:pt>
                <c:pt idx="37">
                  <c:v>2.0328114120702621</c:v>
                </c:pt>
                <c:pt idx="38">
                  <c:v>1.947413652366289</c:v>
                </c:pt>
                <c:pt idx="39">
                  <c:v>1.8834858145983508</c:v>
                </c:pt>
                <c:pt idx="40">
                  <c:v>1.8367173913019919</c:v>
                </c:pt>
                <c:pt idx="41">
                  <c:v>1.8038277522837798</c:v>
                </c:pt>
                <c:pt idx="42">
                  <c:v>1.7822843859516504</c:v>
                </c:pt>
                <c:pt idx="43">
                  <c:v>1.7701071376562856</c:v>
                </c:pt>
                <c:pt idx="44">
                  <c:v>1.7657297052202825</c:v>
                </c:pt>
                <c:pt idx="45">
                  <c:v>1.767900022491296</c:v>
                </c:pt>
                <c:pt idx="46">
                  <c:v>1.7756075351702183</c:v>
                </c:pt>
                <c:pt idx="47">
                  <c:v>1.7880293810124228</c:v>
                </c:pt>
                <c:pt idx="48">
                  <c:v>1.8044900599264988</c:v>
                </c:pt>
                <c:pt idx="49">
                  <c:v>1.9008427901643257</c:v>
                </c:pt>
                <c:pt idx="50">
                  <c:v>2.0303001670899317</c:v>
                </c:pt>
                <c:pt idx="51">
                  <c:v>2.1801302258435022</c:v>
                </c:pt>
                <c:pt idx="52">
                  <c:v>2.343181505972955</c:v>
                </c:pt>
                <c:pt idx="53">
                  <c:v>2.5151858486845144</c:v>
                </c:pt>
                <c:pt idx="54">
                  <c:v>2.6934680908834427</c:v>
                </c:pt>
                <c:pt idx="55">
                  <c:v>2.8762824217018408</c:v>
                </c:pt>
                <c:pt idx="56">
                  <c:v>3.0624502481012206</c:v>
                </c:pt>
                <c:pt idx="57">
                  <c:v>3.2511526031183573</c:v>
                </c:pt>
                <c:pt idx="58">
                  <c:v>3.4418060732661258</c:v>
                </c:pt>
                <c:pt idx="59">
                  <c:v>3.6339859389619433</c:v>
                </c:pt>
                <c:pt idx="60">
                  <c:v>3.8273770584100415</c:v>
                </c:pt>
                <c:pt idx="61">
                  <c:v>4.0217416133264017</c:v>
                </c:pt>
                <c:pt idx="62">
                  <c:v>4.2168974111919724</c:v>
                </c:pt>
                <c:pt idx="63">
                  <c:v>4.4127029723921734</c:v>
                </c:pt>
                <c:pt idx="64">
                  <c:v>4.6090470815505986</c:v>
                </c:pt>
                <c:pt idx="65">
                  <c:v>4.8058413386195218</c:v>
                </c:pt>
                <c:pt idx="66">
                  <c:v>5.0030147643800884</c:v>
                </c:pt>
                <c:pt idx="67">
                  <c:v>5.2005098374222705</c:v>
                </c:pt>
                <c:pt idx="68">
                  <c:v>5.3982795443850122</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4"/>
          <c:order val="4"/>
          <c:spPr>
            <a:ln w="19050">
              <a:solidFill>
                <a:schemeClr val="tx1"/>
              </a:solidFill>
              <a:prstDash val="dash"/>
            </a:ln>
          </c:spPr>
          <c:marker>
            <c:symbol val="none"/>
          </c:marker>
          <c:xVal>
            <c:numRef>
              <c:f>Data!$M$7:$M$75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dLbls>
          <c:showLegendKey val="0"/>
          <c:showVal val="0"/>
          <c:showCatName val="0"/>
          <c:showSerName val="0"/>
          <c:showPercent val="0"/>
          <c:showBubbleSize val="0"/>
        </c:dLbls>
        <c:axId val="93379584"/>
        <c:axId val="93062272"/>
      </c:scatterChart>
      <c:valAx>
        <c:axId val="93379584"/>
        <c:scaling>
          <c:orientation val="minMax"/>
          <c:max val="4"/>
        </c:scaling>
        <c:delete val="0"/>
        <c:axPos val="b"/>
        <c:title>
          <c:tx>
            <c:rich>
              <a:bodyPr/>
              <a:lstStyle/>
              <a:p>
                <a:pPr>
                  <a:defRPr sz="1800"/>
                </a:pPr>
                <a:r>
                  <a:rPr lang="en-US" sz="1800" dirty="0"/>
                  <a:t>Specific Energy, </a:t>
                </a:r>
                <a:r>
                  <a:rPr lang="en-US" sz="1800" i="1" dirty="0"/>
                  <a:t>E</a:t>
                </a:r>
              </a:p>
            </c:rich>
          </c:tx>
          <c:layout>
            <c:manualLayout>
              <c:xMode val="edge"/>
              <c:yMode val="edge"/>
              <c:x val="0.19857854835905273"/>
              <c:y val="0.86000575543124691"/>
            </c:manualLayout>
          </c:layout>
          <c:overlay val="0"/>
        </c:title>
        <c:numFmt formatCode="General" sourceLinked="1"/>
        <c:majorTickMark val="in"/>
        <c:minorTickMark val="none"/>
        <c:tickLblPos val="none"/>
        <c:crossAx val="93062272"/>
        <c:crosses val="autoZero"/>
        <c:crossBetween val="midCat"/>
      </c:valAx>
      <c:valAx>
        <c:axId val="93062272"/>
        <c:scaling>
          <c:orientation val="minMax"/>
          <c:max val="4"/>
        </c:scaling>
        <c:delete val="0"/>
        <c:axPos val="l"/>
        <c:title>
          <c:tx>
            <c:rich>
              <a:bodyPr rot="-5400000" vert="horz"/>
              <a:lstStyle/>
              <a:p>
                <a:pPr>
                  <a:defRPr sz="1800"/>
                </a:pPr>
                <a:r>
                  <a:rPr lang="en-US" sz="1800" dirty="0"/>
                  <a:t>Water </a:t>
                </a:r>
                <a:r>
                  <a:rPr lang="en-US" sz="1800" dirty="0" smtClean="0"/>
                  <a:t>Depth</a:t>
                </a:r>
                <a:r>
                  <a:rPr lang="en-US" sz="1800" dirty="0"/>
                  <a:t>, </a:t>
                </a:r>
                <a:r>
                  <a:rPr lang="en-US" sz="1800" i="1" dirty="0"/>
                  <a:t>y</a:t>
                </a:r>
              </a:p>
            </c:rich>
          </c:tx>
          <c:layout>
            <c:manualLayout>
              <c:xMode val="edge"/>
              <c:yMode val="edge"/>
              <c:x val="3.8023215915088344E-2"/>
              <c:y val="7.2869320814976143E-2"/>
            </c:manualLayout>
          </c:layout>
          <c:overlay val="0"/>
        </c:title>
        <c:numFmt formatCode="General" sourceLinked="1"/>
        <c:majorTickMark val="in"/>
        <c:minorTickMark val="none"/>
        <c:tickLblPos val="none"/>
        <c:crossAx val="93379584"/>
        <c:crosses val="autoZero"/>
        <c:crossBetween val="midCat"/>
      </c:valAx>
    </c:plotArea>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1"/>
          <c:order val="0"/>
          <c:spPr>
            <a:ln w="38100"/>
          </c:spPr>
          <c:marker>
            <c:symbol val="none"/>
          </c:marker>
          <c:xVal>
            <c:numRef>
              <c:f>Data!$J$7:$J$75</c:f>
              <c:numCache>
                <c:formatCode>General</c:formatCode>
                <c:ptCount val="69"/>
                <c:pt idx="0">
                  <c:v>81.599439347604473</c:v>
                </c:pt>
                <c:pt idx="1">
                  <c:v>20.487359836901121</c:v>
                </c:pt>
                <c:pt idx="2">
                  <c:v>9.2110488164004973</c:v>
                </c:pt>
                <c:pt idx="3">
                  <c:v>5.2968399592252799</c:v>
                </c:pt>
                <c:pt idx="4">
                  <c:v>4.8329840900002541</c:v>
                </c:pt>
                <c:pt idx="5">
                  <c:v>4.4322644291118003</c:v>
                </c:pt>
                <c:pt idx="6">
                  <c:v>4.0839432583934041</c:v>
                </c:pt>
                <c:pt idx="7">
                  <c:v>3.779472193906444</c:v>
                </c:pt>
                <c:pt idx="8">
                  <c:v>3.5119775739041779</c:v>
                </c:pt>
                <c:pt idx="9">
                  <c:v>3.2758816326776796</c:v>
                </c:pt>
                <c:pt idx="10">
                  <c:v>3.066620005061881</c:v>
                </c:pt>
                <c:pt idx="11">
                  <c:v>2.8804285506251412</c:v>
                </c:pt>
                <c:pt idx="12">
                  <c:v>2.7141807178241506</c:v>
                </c:pt>
                <c:pt idx="13">
                  <c:v>2.5652622041001232</c:v>
                </c:pt>
                <c:pt idx="14">
                  <c:v>2.4314734481686897</c:v>
                </c:pt>
                <c:pt idx="15">
                  <c:v>2.3109531090723734</c:v>
                </c:pt>
                <c:pt idx="16">
                  <c:v>2.2021175240496884</c:v>
                </c:pt>
                <c:pt idx="17">
                  <c:v>2.1036124426385041</c:v>
                </c:pt>
                <c:pt idx="18">
                  <c:v>2.0142742724000904</c:v>
                </c:pt>
                <c:pt idx="19">
                  <c:v>1.9330987528473076</c:v>
                </c:pt>
                <c:pt idx="20">
                  <c:v>1.859215473842301</c:v>
                </c:pt>
                <c:pt idx="21">
                  <c:v>1.791867024716143</c:v>
                </c:pt>
                <c:pt idx="22">
                  <c:v>1.7303918367456348</c:v>
                </c:pt>
                <c:pt idx="23">
                  <c:v>1.6742099898063187</c:v>
                </c:pt>
                <c:pt idx="24">
                  <c:v>1.6228114120702617</c:v>
                </c:pt>
                <c:pt idx="25">
                  <c:v>1.5757460225000623</c:v>
                </c:pt>
                <c:pt idx="26">
                  <c:v>1.5326154589995187</c:v>
                </c:pt>
                <c:pt idx="27">
                  <c:v>1.4930661072779496</c:v>
                </c:pt>
                <c:pt idx="28">
                  <c:v>1.4567832018222766</c:v>
                </c:pt>
                <c:pt idx="29">
                  <c:v>1.4234858145983509</c:v>
                </c:pt>
                <c:pt idx="30">
                  <c:v>1.3929225820235902</c:v>
                </c:pt>
                <c:pt idx="31">
                  <c:v>1.2739704081694199</c:v>
                </c:pt>
                <c:pt idx="32">
                  <c:v>1.197496455429397</c:v>
                </c:pt>
                <c:pt idx="33">
                  <c:v>1.1503683620421725</c:v>
                </c:pt>
                <c:pt idx="34">
                  <c:v>1.1241626161038341</c:v>
                </c:pt>
                <c:pt idx="35">
                  <c:v>1.1132746882118272</c:v>
                </c:pt>
                <c:pt idx="36">
                  <c:v>1.1138583207438206</c:v>
                </c:pt>
                <c:pt idx="37">
                  <c:v>1.1232028530175659</c:v>
                </c:pt>
                <c:pt idx="38">
                  <c:v>1.1393534130915728</c:v>
                </c:pt>
                <c:pt idx="39">
                  <c:v>1.1608714536495881</c:v>
                </c:pt>
                <c:pt idx="40">
                  <c:v>1.1866793478254984</c:v>
                </c:pt>
                <c:pt idx="41">
                  <c:v>1.2159569380709454</c:v>
                </c:pt>
                <c:pt idx="42">
                  <c:v>1.2480710964879131</c:v>
                </c:pt>
                <c:pt idx="43">
                  <c:v>1.282526784414072</c:v>
                </c:pt>
                <c:pt idx="44">
                  <c:v>1.3189324263050712</c:v>
                </c:pt>
                <c:pt idx="45">
                  <c:v>1.3569750056228247</c:v>
                </c:pt>
                <c:pt idx="46">
                  <c:v>1.3964018837925554</c:v>
                </c:pt>
                <c:pt idx="47">
                  <c:v>1.4370073452531065</c:v>
                </c:pt>
                <c:pt idx="48">
                  <c:v>1.4786225149816254</c:v>
                </c:pt>
                <c:pt idx="49">
                  <c:v>1.6527106975410821</c:v>
                </c:pt>
                <c:pt idx="50">
                  <c:v>1.8350750417724835</c:v>
                </c:pt>
                <c:pt idx="51">
                  <c:v>2.022532556460876</c:v>
                </c:pt>
                <c:pt idx="52">
                  <c:v>2.2132953764932393</c:v>
                </c:pt>
                <c:pt idx="53">
                  <c:v>2.4062964621711296</c:v>
                </c:pt>
                <c:pt idx="54">
                  <c:v>2.6008670227208617</c:v>
                </c:pt>
                <c:pt idx="55">
                  <c:v>2.7965706054254613</c:v>
                </c:pt>
                <c:pt idx="56">
                  <c:v>2.9931125620253063</c:v>
                </c:pt>
                <c:pt idx="57">
                  <c:v>3.1902881507795908</c:v>
                </c:pt>
                <c:pt idx="58">
                  <c:v>3.387951518316533</c:v>
                </c:pt>
                <c:pt idx="59">
                  <c:v>3.5859964847404875</c:v>
                </c:pt>
                <c:pt idx="60">
                  <c:v>3.7843442646025118</c:v>
                </c:pt>
                <c:pt idx="61">
                  <c:v>3.9829354033316022</c:v>
                </c:pt>
                <c:pt idx="62">
                  <c:v>4.1817243527979953</c:v>
                </c:pt>
                <c:pt idx="63">
                  <c:v>4.3806757430980454</c:v>
                </c:pt>
                <c:pt idx="64">
                  <c:v>4.5797617703876519</c:v>
                </c:pt>
                <c:pt idx="65">
                  <c:v>4.778960334654883</c:v>
                </c:pt>
                <c:pt idx="66">
                  <c:v>4.9782536910950244</c:v>
                </c:pt>
                <c:pt idx="67">
                  <c:v>5.1776274593555707</c:v>
                </c:pt>
                <c:pt idx="68">
                  <c:v>5.3770698860962556</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4"/>
          <c:order val="1"/>
          <c:spPr>
            <a:ln w="19050">
              <a:solidFill>
                <a:schemeClr val="tx1"/>
              </a:solidFill>
              <a:prstDash val="dash"/>
            </a:ln>
          </c:spPr>
          <c:marker>
            <c:symbol val="none"/>
          </c:marker>
          <c:xVal>
            <c:numRef>
              <c:f>Data!$M$7:$M$75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dLbls>
          <c:showLegendKey val="0"/>
          <c:showVal val="0"/>
          <c:showCatName val="0"/>
          <c:showSerName val="0"/>
          <c:showPercent val="0"/>
          <c:showBubbleSize val="0"/>
        </c:dLbls>
        <c:axId val="93653632"/>
        <c:axId val="93659904"/>
      </c:scatterChart>
      <c:valAx>
        <c:axId val="93653632"/>
        <c:scaling>
          <c:orientation val="minMax"/>
          <c:max val="4"/>
        </c:scaling>
        <c:delete val="0"/>
        <c:axPos val="b"/>
        <c:title>
          <c:tx>
            <c:rich>
              <a:bodyPr/>
              <a:lstStyle/>
              <a:p>
                <a:pPr>
                  <a:defRPr sz="1800"/>
                </a:pPr>
                <a:r>
                  <a:rPr lang="en-US" sz="1800" dirty="0"/>
                  <a:t>Specific Energy, </a:t>
                </a:r>
                <a:r>
                  <a:rPr lang="en-US" sz="1800" i="1" dirty="0"/>
                  <a:t>E</a:t>
                </a:r>
              </a:p>
            </c:rich>
          </c:tx>
          <c:layout>
            <c:manualLayout>
              <c:xMode val="edge"/>
              <c:yMode val="edge"/>
              <c:x val="0.19857854835905273"/>
              <c:y val="0.86000575543124691"/>
            </c:manualLayout>
          </c:layout>
          <c:overlay val="0"/>
        </c:title>
        <c:numFmt formatCode="General" sourceLinked="1"/>
        <c:majorTickMark val="in"/>
        <c:minorTickMark val="none"/>
        <c:tickLblPos val="none"/>
        <c:crossAx val="93659904"/>
        <c:crosses val="autoZero"/>
        <c:crossBetween val="midCat"/>
      </c:valAx>
      <c:valAx>
        <c:axId val="93659904"/>
        <c:scaling>
          <c:orientation val="minMax"/>
          <c:max val="4"/>
        </c:scaling>
        <c:delete val="0"/>
        <c:axPos val="l"/>
        <c:title>
          <c:tx>
            <c:rich>
              <a:bodyPr rot="-5400000" vert="horz"/>
              <a:lstStyle/>
              <a:p>
                <a:pPr>
                  <a:defRPr sz="1800"/>
                </a:pPr>
                <a:r>
                  <a:rPr lang="en-US" sz="1800" dirty="0"/>
                  <a:t>Water </a:t>
                </a:r>
                <a:r>
                  <a:rPr lang="en-US" sz="1800" dirty="0" smtClean="0"/>
                  <a:t>Depth</a:t>
                </a:r>
                <a:r>
                  <a:rPr lang="en-US" sz="1800" dirty="0"/>
                  <a:t>,</a:t>
                </a:r>
                <a:r>
                  <a:rPr lang="en-US" sz="1800" i="1" dirty="0"/>
                  <a:t> y</a:t>
                </a:r>
              </a:p>
            </c:rich>
          </c:tx>
          <c:layout>
            <c:manualLayout>
              <c:xMode val="edge"/>
              <c:yMode val="edge"/>
              <c:x val="3.8023215915088344E-2"/>
              <c:y val="7.2869320814976143E-2"/>
            </c:manualLayout>
          </c:layout>
          <c:overlay val="0"/>
        </c:title>
        <c:numFmt formatCode="General" sourceLinked="1"/>
        <c:majorTickMark val="in"/>
        <c:minorTickMark val="none"/>
        <c:tickLblPos val="none"/>
        <c:crossAx val="93653632"/>
        <c:crosses val="autoZero"/>
        <c:crossBetween val="midCat"/>
      </c:valAx>
    </c:plotArea>
    <c:plotVisOnly val="1"/>
    <c:dispBlanksAs val="gap"/>
    <c:showDLblsOverMax val="0"/>
  </c:chart>
  <c:spPr>
    <a:ln>
      <a:noFill/>
    </a:ln>
  </c:sp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1"/>
          <c:order val="0"/>
          <c:spPr>
            <a:ln w="38100"/>
          </c:spPr>
          <c:marker>
            <c:symbol val="none"/>
          </c:marker>
          <c:xVal>
            <c:numRef>
              <c:f>Data!$J$7:$J$75</c:f>
              <c:numCache>
                <c:formatCode>General</c:formatCode>
                <c:ptCount val="69"/>
                <c:pt idx="0">
                  <c:v>81.599439347604473</c:v>
                </c:pt>
                <c:pt idx="1">
                  <c:v>20.487359836901121</c:v>
                </c:pt>
                <c:pt idx="2">
                  <c:v>9.2110488164004973</c:v>
                </c:pt>
                <c:pt idx="3">
                  <c:v>5.2968399592252799</c:v>
                </c:pt>
                <c:pt idx="4">
                  <c:v>4.8329840900002541</c:v>
                </c:pt>
                <c:pt idx="5">
                  <c:v>4.4322644291118003</c:v>
                </c:pt>
                <c:pt idx="6">
                  <c:v>4.0839432583934041</c:v>
                </c:pt>
                <c:pt idx="7">
                  <c:v>3.779472193906444</c:v>
                </c:pt>
                <c:pt idx="8">
                  <c:v>3.5119775739041779</c:v>
                </c:pt>
                <c:pt idx="9">
                  <c:v>3.2758816326776796</c:v>
                </c:pt>
                <c:pt idx="10">
                  <c:v>3.066620005061881</c:v>
                </c:pt>
                <c:pt idx="11">
                  <c:v>2.8804285506251412</c:v>
                </c:pt>
                <c:pt idx="12">
                  <c:v>2.7141807178241506</c:v>
                </c:pt>
                <c:pt idx="13">
                  <c:v>2.5652622041001232</c:v>
                </c:pt>
                <c:pt idx="14">
                  <c:v>2.4314734481686897</c:v>
                </c:pt>
                <c:pt idx="15">
                  <c:v>2.3109531090723734</c:v>
                </c:pt>
                <c:pt idx="16">
                  <c:v>2.2021175240496884</c:v>
                </c:pt>
                <c:pt idx="17">
                  <c:v>2.1036124426385041</c:v>
                </c:pt>
                <c:pt idx="18">
                  <c:v>2.0142742724000904</c:v>
                </c:pt>
                <c:pt idx="19">
                  <c:v>1.9330987528473076</c:v>
                </c:pt>
                <c:pt idx="20">
                  <c:v>1.859215473842301</c:v>
                </c:pt>
                <c:pt idx="21">
                  <c:v>1.791867024716143</c:v>
                </c:pt>
                <c:pt idx="22">
                  <c:v>1.7303918367456348</c:v>
                </c:pt>
                <c:pt idx="23">
                  <c:v>1.6742099898063187</c:v>
                </c:pt>
                <c:pt idx="24">
                  <c:v>1.6228114120702617</c:v>
                </c:pt>
                <c:pt idx="25">
                  <c:v>1.5757460225000623</c:v>
                </c:pt>
                <c:pt idx="26">
                  <c:v>1.5326154589995187</c:v>
                </c:pt>
                <c:pt idx="27">
                  <c:v>1.4930661072779496</c:v>
                </c:pt>
                <c:pt idx="28">
                  <c:v>1.4567832018222766</c:v>
                </c:pt>
                <c:pt idx="29">
                  <c:v>1.4234858145983509</c:v>
                </c:pt>
                <c:pt idx="30">
                  <c:v>1.3929225820235902</c:v>
                </c:pt>
                <c:pt idx="31">
                  <c:v>1.2739704081694199</c:v>
                </c:pt>
                <c:pt idx="32">
                  <c:v>1.197496455429397</c:v>
                </c:pt>
                <c:pt idx="33">
                  <c:v>1.1503683620421725</c:v>
                </c:pt>
                <c:pt idx="34">
                  <c:v>1.1241626161038341</c:v>
                </c:pt>
                <c:pt idx="35">
                  <c:v>1.1132746882118272</c:v>
                </c:pt>
                <c:pt idx="36">
                  <c:v>1.1138583207438206</c:v>
                </c:pt>
                <c:pt idx="37">
                  <c:v>1.1232028530175659</c:v>
                </c:pt>
                <c:pt idx="38">
                  <c:v>1.1393534130915728</c:v>
                </c:pt>
                <c:pt idx="39">
                  <c:v>1.1608714536495881</c:v>
                </c:pt>
                <c:pt idx="40">
                  <c:v>1.1866793478254984</c:v>
                </c:pt>
                <c:pt idx="41">
                  <c:v>1.2159569380709454</c:v>
                </c:pt>
                <c:pt idx="42">
                  <c:v>1.2480710964879131</c:v>
                </c:pt>
                <c:pt idx="43">
                  <c:v>1.282526784414072</c:v>
                </c:pt>
                <c:pt idx="44">
                  <c:v>1.3189324263050712</c:v>
                </c:pt>
                <c:pt idx="45">
                  <c:v>1.3569750056228247</c:v>
                </c:pt>
                <c:pt idx="46">
                  <c:v>1.3964018837925554</c:v>
                </c:pt>
                <c:pt idx="47">
                  <c:v>1.4370073452531065</c:v>
                </c:pt>
                <c:pt idx="48">
                  <c:v>1.4786225149816254</c:v>
                </c:pt>
                <c:pt idx="49">
                  <c:v>1.6527106975410821</c:v>
                </c:pt>
                <c:pt idx="50">
                  <c:v>1.8350750417724835</c:v>
                </c:pt>
                <c:pt idx="51">
                  <c:v>2.022532556460876</c:v>
                </c:pt>
                <c:pt idx="52">
                  <c:v>2.2132953764932393</c:v>
                </c:pt>
                <c:pt idx="53">
                  <c:v>2.4062964621711296</c:v>
                </c:pt>
                <c:pt idx="54">
                  <c:v>2.6008670227208617</c:v>
                </c:pt>
                <c:pt idx="55">
                  <c:v>2.7965706054254613</c:v>
                </c:pt>
                <c:pt idx="56">
                  <c:v>2.9931125620253063</c:v>
                </c:pt>
                <c:pt idx="57">
                  <c:v>3.1902881507795908</c:v>
                </c:pt>
                <c:pt idx="58">
                  <c:v>3.387951518316533</c:v>
                </c:pt>
                <c:pt idx="59">
                  <c:v>3.5859964847404875</c:v>
                </c:pt>
                <c:pt idx="60">
                  <c:v>3.7843442646025118</c:v>
                </c:pt>
                <c:pt idx="61">
                  <c:v>3.9829354033316022</c:v>
                </c:pt>
                <c:pt idx="62">
                  <c:v>4.1817243527979953</c:v>
                </c:pt>
                <c:pt idx="63">
                  <c:v>4.3806757430980454</c:v>
                </c:pt>
                <c:pt idx="64">
                  <c:v>4.5797617703876519</c:v>
                </c:pt>
                <c:pt idx="65">
                  <c:v>4.778960334654883</c:v>
                </c:pt>
                <c:pt idx="66">
                  <c:v>4.9782536910950244</c:v>
                </c:pt>
                <c:pt idx="67">
                  <c:v>5.1776274593555707</c:v>
                </c:pt>
                <c:pt idx="68">
                  <c:v>5.3770698860962556</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4"/>
          <c:order val="1"/>
          <c:spPr>
            <a:ln w="19050">
              <a:solidFill>
                <a:schemeClr val="tx1"/>
              </a:solidFill>
              <a:prstDash val="dash"/>
            </a:ln>
          </c:spPr>
          <c:marker>
            <c:symbol val="none"/>
          </c:marker>
          <c:xVal>
            <c:numRef>
              <c:f>Data!$M$7:$M$75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dLbls>
          <c:showLegendKey val="0"/>
          <c:showVal val="0"/>
          <c:showCatName val="0"/>
          <c:showSerName val="0"/>
          <c:showPercent val="0"/>
          <c:showBubbleSize val="0"/>
        </c:dLbls>
        <c:axId val="93693440"/>
        <c:axId val="93695360"/>
      </c:scatterChart>
      <c:valAx>
        <c:axId val="93693440"/>
        <c:scaling>
          <c:orientation val="minMax"/>
          <c:max val="4"/>
        </c:scaling>
        <c:delete val="0"/>
        <c:axPos val="b"/>
        <c:title>
          <c:tx>
            <c:rich>
              <a:bodyPr/>
              <a:lstStyle/>
              <a:p>
                <a:pPr>
                  <a:defRPr sz="1800"/>
                </a:pPr>
                <a:r>
                  <a:rPr lang="en-US" sz="1800" dirty="0"/>
                  <a:t>Specific Energy, </a:t>
                </a:r>
                <a:r>
                  <a:rPr lang="en-US" sz="1800" i="1" dirty="0"/>
                  <a:t>E</a:t>
                </a:r>
              </a:p>
            </c:rich>
          </c:tx>
          <c:layout>
            <c:manualLayout>
              <c:xMode val="edge"/>
              <c:yMode val="edge"/>
              <c:x val="0.19857854835905273"/>
              <c:y val="0.86000575543124691"/>
            </c:manualLayout>
          </c:layout>
          <c:overlay val="0"/>
        </c:title>
        <c:numFmt formatCode="General" sourceLinked="1"/>
        <c:majorTickMark val="in"/>
        <c:minorTickMark val="none"/>
        <c:tickLblPos val="none"/>
        <c:crossAx val="93695360"/>
        <c:crosses val="autoZero"/>
        <c:crossBetween val="midCat"/>
      </c:valAx>
      <c:valAx>
        <c:axId val="93695360"/>
        <c:scaling>
          <c:orientation val="minMax"/>
          <c:max val="4"/>
        </c:scaling>
        <c:delete val="0"/>
        <c:axPos val="l"/>
        <c:title>
          <c:tx>
            <c:rich>
              <a:bodyPr rot="-5400000" vert="horz"/>
              <a:lstStyle/>
              <a:p>
                <a:pPr>
                  <a:defRPr sz="1800"/>
                </a:pPr>
                <a:r>
                  <a:rPr lang="en-US" sz="1800" dirty="0"/>
                  <a:t>Water </a:t>
                </a:r>
                <a:r>
                  <a:rPr lang="en-US" sz="1800" dirty="0" smtClean="0"/>
                  <a:t>Depth</a:t>
                </a:r>
                <a:r>
                  <a:rPr lang="en-US" sz="1800" dirty="0"/>
                  <a:t>,</a:t>
                </a:r>
                <a:r>
                  <a:rPr lang="en-US" sz="1800" i="1" dirty="0"/>
                  <a:t> y</a:t>
                </a:r>
              </a:p>
            </c:rich>
          </c:tx>
          <c:layout>
            <c:manualLayout>
              <c:xMode val="edge"/>
              <c:yMode val="edge"/>
              <c:x val="3.8023215915088344E-2"/>
              <c:y val="7.2869320814976143E-2"/>
            </c:manualLayout>
          </c:layout>
          <c:overlay val="0"/>
        </c:title>
        <c:numFmt formatCode="General" sourceLinked="1"/>
        <c:majorTickMark val="in"/>
        <c:minorTickMark val="none"/>
        <c:tickLblPos val="none"/>
        <c:crossAx val="93693440"/>
        <c:crosses val="autoZero"/>
        <c:crossBetween val="midCat"/>
      </c:valAx>
    </c:plotArea>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1"/>
          <c:order val="0"/>
          <c:spPr>
            <a:ln w="38100"/>
          </c:spPr>
          <c:marker>
            <c:symbol val="none"/>
          </c:marker>
          <c:xVal>
            <c:numRef>
              <c:f>Data!$J$7:$J$75</c:f>
              <c:numCache>
                <c:formatCode>General</c:formatCode>
                <c:ptCount val="69"/>
                <c:pt idx="0">
                  <c:v>81.599439347604473</c:v>
                </c:pt>
                <c:pt idx="1">
                  <c:v>20.487359836901121</c:v>
                </c:pt>
                <c:pt idx="2">
                  <c:v>9.2110488164004973</c:v>
                </c:pt>
                <c:pt idx="3">
                  <c:v>5.2968399592252799</c:v>
                </c:pt>
                <c:pt idx="4">
                  <c:v>4.8329840900002541</c:v>
                </c:pt>
                <c:pt idx="5">
                  <c:v>4.4322644291118003</c:v>
                </c:pt>
                <c:pt idx="6">
                  <c:v>4.0839432583934041</c:v>
                </c:pt>
                <c:pt idx="7">
                  <c:v>3.779472193906444</c:v>
                </c:pt>
                <c:pt idx="8">
                  <c:v>3.5119775739041779</c:v>
                </c:pt>
                <c:pt idx="9">
                  <c:v>3.2758816326776796</c:v>
                </c:pt>
                <c:pt idx="10">
                  <c:v>3.066620005061881</c:v>
                </c:pt>
                <c:pt idx="11">
                  <c:v>2.8804285506251412</c:v>
                </c:pt>
                <c:pt idx="12">
                  <c:v>2.7141807178241506</c:v>
                </c:pt>
                <c:pt idx="13">
                  <c:v>2.5652622041001232</c:v>
                </c:pt>
                <c:pt idx="14">
                  <c:v>2.4314734481686897</c:v>
                </c:pt>
                <c:pt idx="15">
                  <c:v>2.3109531090723734</c:v>
                </c:pt>
                <c:pt idx="16">
                  <c:v>2.2021175240496884</c:v>
                </c:pt>
                <c:pt idx="17">
                  <c:v>2.1036124426385041</c:v>
                </c:pt>
                <c:pt idx="18">
                  <c:v>2.0142742724000904</c:v>
                </c:pt>
                <c:pt idx="19">
                  <c:v>1.9330987528473076</c:v>
                </c:pt>
                <c:pt idx="20">
                  <c:v>1.859215473842301</c:v>
                </c:pt>
                <c:pt idx="21">
                  <c:v>1.791867024716143</c:v>
                </c:pt>
                <c:pt idx="22">
                  <c:v>1.7303918367456348</c:v>
                </c:pt>
                <c:pt idx="23">
                  <c:v>1.6742099898063187</c:v>
                </c:pt>
                <c:pt idx="24">
                  <c:v>1.6228114120702617</c:v>
                </c:pt>
                <c:pt idx="25">
                  <c:v>1.5757460225000623</c:v>
                </c:pt>
                <c:pt idx="26">
                  <c:v>1.5326154589995187</c:v>
                </c:pt>
                <c:pt idx="27">
                  <c:v>1.4930661072779496</c:v>
                </c:pt>
                <c:pt idx="28">
                  <c:v>1.4567832018222766</c:v>
                </c:pt>
                <c:pt idx="29">
                  <c:v>1.4234858145983509</c:v>
                </c:pt>
                <c:pt idx="30">
                  <c:v>1.3929225820235902</c:v>
                </c:pt>
                <c:pt idx="31">
                  <c:v>1.2739704081694199</c:v>
                </c:pt>
                <c:pt idx="32">
                  <c:v>1.197496455429397</c:v>
                </c:pt>
                <c:pt idx="33">
                  <c:v>1.1503683620421725</c:v>
                </c:pt>
                <c:pt idx="34">
                  <c:v>1.1241626161038341</c:v>
                </c:pt>
                <c:pt idx="35">
                  <c:v>1.1132746882118272</c:v>
                </c:pt>
                <c:pt idx="36">
                  <c:v>1.1138583207438206</c:v>
                </c:pt>
                <c:pt idx="37">
                  <c:v>1.1232028530175659</c:v>
                </c:pt>
                <c:pt idx="38">
                  <c:v>1.1393534130915728</c:v>
                </c:pt>
                <c:pt idx="39">
                  <c:v>1.1608714536495881</c:v>
                </c:pt>
                <c:pt idx="40">
                  <c:v>1.1866793478254984</c:v>
                </c:pt>
                <c:pt idx="41">
                  <c:v>1.2159569380709454</c:v>
                </c:pt>
                <c:pt idx="42">
                  <c:v>1.2480710964879131</c:v>
                </c:pt>
                <c:pt idx="43">
                  <c:v>1.282526784414072</c:v>
                </c:pt>
                <c:pt idx="44">
                  <c:v>1.3189324263050712</c:v>
                </c:pt>
                <c:pt idx="45">
                  <c:v>1.3569750056228247</c:v>
                </c:pt>
                <c:pt idx="46">
                  <c:v>1.3964018837925554</c:v>
                </c:pt>
                <c:pt idx="47">
                  <c:v>1.4370073452531065</c:v>
                </c:pt>
                <c:pt idx="48">
                  <c:v>1.4786225149816254</c:v>
                </c:pt>
                <c:pt idx="49">
                  <c:v>1.6527106975410821</c:v>
                </c:pt>
                <c:pt idx="50">
                  <c:v>1.8350750417724835</c:v>
                </c:pt>
                <c:pt idx="51">
                  <c:v>2.022532556460876</c:v>
                </c:pt>
                <c:pt idx="52">
                  <c:v>2.2132953764932393</c:v>
                </c:pt>
                <c:pt idx="53">
                  <c:v>2.4062964621711296</c:v>
                </c:pt>
                <c:pt idx="54">
                  <c:v>2.6008670227208617</c:v>
                </c:pt>
                <c:pt idx="55">
                  <c:v>2.7965706054254613</c:v>
                </c:pt>
                <c:pt idx="56">
                  <c:v>2.9931125620253063</c:v>
                </c:pt>
                <c:pt idx="57">
                  <c:v>3.1902881507795908</c:v>
                </c:pt>
                <c:pt idx="58">
                  <c:v>3.387951518316533</c:v>
                </c:pt>
                <c:pt idx="59">
                  <c:v>3.5859964847404875</c:v>
                </c:pt>
                <c:pt idx="60">
                  <c:v>3.7843442646025118</c:v>
                </c:pt>
                <c:pt idx="61">
                  <c:v>3.9829354033316022</c:v>
                </c:pt>
                <c:pt idx="62">
                  <c:v>4.1817243527979953</c:v>
                </c:pt>
                <c:pt idx="63">
                  <c:v>4.3806757430980454</c:v>
                </c:pt>
                <c:pt idx="64">
                  <c:v>4.5797617703876519</c:v>
                </c:pt>
                <c:pt idx="65">
                  <c:v>4.778960334654883</c:v>
                </c:pt>
                <c:pt idx="66">
                  <c:v>4.9782536910950244</c:v>
                </c:pt>
                <c:pt idx="67">
                  <c:v>5.1776274593555707</c:v>
                </c:pt>
                <c:pt idx="68">
                  <c:v>5.3770698860962556</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ser>
          <c:idx val="4"/>
          <c:order val="1"/>
          <c:spPr>
            <a:ln w="19050">
              <a:solidFill>
                <a:schemeClr val="tx1"/>
              </a:solidFill>
              <a:prstDash val="dash"/>
            </a:ln>
          </c:spPr>
          <c:marker>
            <c:symbol val="none"/>
          </c:marker>
          <c:xVal>
            <c:numRef>
              <c:f>Data!$M$7:$M$75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xVal>
          <c:yVal>
            <c:numRef>
              <c:f>Data!$C$7:$C$75</c:f>
              <c:numCache>
                <c:formatCode>General</c:formatCode>
                <c:ptCount val="69"/>
                <c:pt idx="0">
                  <c:v>0.05</c:v>
                </c:pt>
                <c:pt idx="1">
                  <c:v>0.1</c:v>
                </c:pt>
                <c:pt idx="2">
                  <c:v>0.15000000000000002</c:v>
                </c:pt>
                <c:pt idx="3">
                  <c:v>0.2</c:v>
                </c:pt>
                <c:pt idx="4">
                  <c:v>0.21000000000000002</c:v>
                </c:pt>
                <c:pt idx="5">
                  <c:v>0.22000000000000003</c:v>
                </c:pt>
                <c:pt idx="6">
                  <c:v>0.23000000000000004</c:v>
                </c:pt>
                <c:pt idx="7">
                  <c:v>0.24000000000000005</c:v>
                </c:pt>
                <c:pt idx="8">
                  <c:v>0.25000000000000006</c:v>
                </c:pt>
                <c:pt idx="9">
                  <c:v>0.26000000000000006</c:v>
                </c:pt>
                <c:pt idx="10">
                  <c:v>0.27000000000000007</c:v>
                </c:pt>
                <c:pt idx="11">
                  <c:v>0.28000000000000008</c:v>
                </c:pt>
                <c:pt idx="12">
                  <c:v>0.29000000000000009</c:v>
                </c:pt>
                <c:pt idx="13">
                  <c:v>0.3000000000000001</c:v>
                </c:pt>
                <c:pt idx="14">
                  <c:v>0.31000000000000011</c:v>
                </c:pt>
                <c:pt idx="15">
                  <c:v>0.32000000000000012</c:v>
                </c:pt>
                <c:pt idx="16">
                  <c:v>0.33000000000000013</c:v>
                </c:pt>
                <c:pt idx="17">
                  <c:v>0.34000000000000014</c:v>
                </c:pt>
                <c:pt idx="18">
                  <c:v>0.35000000000000014</c:v>
                </c:pt>
                <c:pt idx="19">
                  <c:v>0.36000000000000015</c:v>
                </c:pt>
                <c:pt idx="20">
                  <c:v>0.37000000000000016</c:v>
                </c:pt>
                <c:pt idx="21">
                  <c:v>0.38000000000000017</c:v>
                </c:pt>
                <c:pt idx="22">
                  <c:v>0.39000000000000018</c:v>
                </c:pt>
                <c:pt idx="23">
                  <c:v>0.40000000000000019</c:v>
                </c:pt>
                <c:pt idx="24">
                  <c:v>0.4100000000000002</c:v>
                </c:pt>
                <c:pt idx="25">
                  <c:v>0.42000000000000021</c:v>
                </c:pt>
                <c:pt idx="26">
                  <c:v>0.43000000000000022</c:v>
                </c:pt>
                <c:pt idx="27">
                  <c:v>0.44000000000000022</c:v>
                </c:pt>
                <c:pt idx="28">
                  <c:v>0.45000000000000023</c:v>
                </c:pt>
                <c:pt idx="29">
                  <c:v>0.46000000000000024</c:v>
                </c:pt>
                <c:pt idx="30">
                  <c:v>0.47000000000000025</c:v>
                </c:pt>
                <c:pt idx="31">
                  <c:v>0.52000000000000024</c:v>
                </c:pt>
                <c:pt idx="32">
                  <c:v>0.57000000000000028</c:v>
                </c:pt>
                <c:pt idx="33">
                  <c:v>0.62000000000000033</c:v>
                </c:pt>
                <c:pt idx="34">
                  <c:v>0.67000000000000037</c:v>
                </c:pt>
                <c:pt idx="35">
                  <c:v>0.72000000000000042</c:v>
                </c:pt>
                <c:pt idx="36">
                  <c:v>0.77000000000000046</c:v>
                </c:pt>
                <c:pt idx="37">
                  <c:v>0.82000000000000051</c:v>
                </c:pt>
                <c:pt idx="38">
                  <c:v>0.87000000000000055</c:v>
                </c:pt>
                <c:pt idx="39">
                  <c:v>0.9200000000000006</c:v>
                </c:pt>
                <c:pt idx="40">
                  <c:v>0.97000000000000064</c:v>
                </c:pt>
                <c:pt idx="41">
                  <c:v>1.0200000000000007</c:v>
                </c:pt>
                <c:pt idx="42">
                  <c:v>1.0700000000000007</c:v>
                </c:pt>
                <c:pt idx="43">
                  <c:v>1.1200000000000008</c:v>
                </c:pt>
                <c:pt idx="44">
                  <c:v>1.1700000000000008</c:v>
                </c:pt>
                <c:pt idx="45">
                  <c:v>1.2200000000000009</c:v>
                </c:pt>
                <c:pt idx="46">
                  <c:v>1.2700000000000009</c:v>
                </c:pt>
                <c:pt idx="47">
                  <c:v>1.320000000000001</c:v>
                </c:pt>
                <c:pt idx="48">
                  <c:v>1.370000000000001</c:v>
                </c:pt>
                <c:pt idx="49">
                  <c:v>1.570000000000001</c:v>
                </c:pt>
                <c:pt idx="50">
                  <c:v>1.7700000000000009</c:v>
                </c:pt>
                <c:pt idx="51">
                  <c:v>1.9700000000000009</c:v>
                </c:pt>
                <c:pt idx="52">
                  <c:v>2.1700000000000008</c:v>
                </c:pt>
                <c:pt idx="53">
                  <c:v>2.370000000000001</c:v>
                </c:pt>
                <c:pt idx="54">
                  <c:v>2.5700000000000012</c:v>
                </c:pt>
                <c:pt idx="55">
                  <c:v>2.7700000000000014</c:v>
                </c:pt>
                <c:pt idx="56">
                  <c:v>2.9700000000000015</c:v>
                </c:pt>
                <c:pt idx="57">
                  <c:v>3.1700000000000017</c:v>
                </c:pt>
                <c:pt idx="58">
                  <c:v>3.3700000000000019</c:v>
                </c:pt>
                <c:pt idx="59">
                  <c:v>3.5700000000000021</c:v>
                </c:pt>
                <c:pt idx="60">
                  <c:v>3.7700000000000022</c:v>
                </c:pt>
                <c:pt idx="61">
                  <c:v>3.9700000000000024</c:v>
                </c:pt>
                <c:pt idx="62">
                  <c:v>4.1700000000000026</c:v>
                </c:pt>
                <c:pt idx="63">
                  <c:v>4.3700000000000028</c:v>
                </c:pt>
                <c:pt idx="64">
                  <c:v>4.5700000000000029</c:v>
                </c:pt>
                <c:pt idx="65">
                  <c:v>4.7700000000000031</c:v>
                </c:pt>
                <c:pt idx="66">
                  <c:v>4.9700000000000033</c:v>
                </c:pt>
                <c:pt idx="67">
                  <c:v>5.1700000000000035</c:v>
                </c:pt>
                <c:pt idx="68">
                  <c:v>5.3700000000000037</c:v>
                </c:pt>
              </c:numCache>
            </c:numRef>
          </c:yVal>
          <c:smooth val="1"/>
        </c:ser>
        <c:dLbls>
          <c:showLegendKey val="0"/>
          <c:showVal val="0"/>
          <c:showCatName val="0"/>
          <c:showSerName val="0"/>
          <c:showPercent val="0"/>
          <c:showBubbleSize val="0"/>
        </c:dLbls>
        <c:axId val="94060544"/>
        <c:axId val="94062464"/>
      </c:scatterChart>
      <c:valAx>
        <c:axId val="94060544"/>
        <c:scaling>
          <c:orientation val="minMax"/>
          <c:max val="4"/>
        </c:scaling>
        <c:delete val="0"/>
        <c:axPos val="b"/>
        <c:title>
          <c:tx>
            <c:rich>
              <a:bodyPr/>
              <a:lstStyle/>
              <a:p>
                <a:pPr>
                  <a:defRPr sz="1800"/>
                </a:pPr>
                <a:r>
                  <a:rPr lang="en-US" sz="1800" dirty="0"/>
                  <a:t>Specific Energy, </a:t>
                </a:r>
                <a:r>
                  <a:rPr lang="en-US" sz="1800" i="1" dirty="0"/>
                  <a:t>E</a:t>
                </a:r>
              </a:p>
            </c:rich>
          </c:tx>
          <c:layout>
            <c:manualLayout>
              <c:xMode val="edge"/>
              <c:yMode val="edge"/>
              <c:x val="0.19857854835905273"/>
              <c:y val="0.86000575543124691"/>
            </c:manualLayout>
          </c:layout>
          <c:overlay val="0"/>
        </c:title>
        <c:numFmt formatCode="General" sourceLinked="1"/>
        <c:majorTickMark val="in"/>
        <c:minorTickMark val="none"/>
        <c:tickLblPos val="none"/>
        <c:crossAx val="94062464"/>
        <c:crosses val="autoZero"/>
        <c:crossBetween val="midCat"/>
      </c:valAx>
      <c:valAx>
        <c:axId val="94062464"/>
        <c:scaling>
          <c:orientation val="minMax"/>
          <c:max val="4"/>
        </c:scaling>
        <c:delete val="0"/>
        <c:axPos val="l"/>
        <c:title>
          <c:tx>
            <c:rich>
              <a:bodyPr rot="-5400000" vert="horz"/>
              <a:lstStyle/>
              <a:p>
                <a:pPr>
                  <a:defRPr sz="1800"/>
                </a:pPr>
                <a:r>
                  <a:rPr lang="en-US" sz="1800" dirty="0"/>
                  <a:t>Water </a:t>
                </a:r>
                <a:r>
                  <a:rPr lang="en-US" sz="1800" dirty="0" smtClean="0"/>
                  <a:t>Depth</a:t>
                </a:r>
                <a:r>
                  <a:rPr lang="en-US" sz="1800" dirty="0"/>
                  <a:t>,</a:t>
                </a:r>
                <a:r>
                  <a:rPr lang="en-US" sz="1800" i="1" dirty="0"/>
                  <a:t> y</a:t>
                </a:r>
              </a:p>
            </c:rich>
          </c:tx>
          <c:layout>
            <c:manualLayout>
              <c:xMode val="edge"/>
              <c:yMode val="edge"/>
              <c:x val="3.8023215915088344E-2"/>
              <c:y val="7.2869320814976143E-2"/>
            </c:manualLayout>
          </c:layout>
          <c:overlay val="0"/>
        </c:title>
        <c:numFmt formatCode="General" sourceLinked="1"/>
        <c:majorTickMark val="in"/>
        <c:minorTickMark val="none"/>
        <c:tickLblPos val="none"/>
        <c:crossAx val="94060544"/>
        <c:crosses val="autoZero"/>
        <c:crossBetween val="midCat"/>
      </c:valAx>
    </c:plotArea>
    <c:plotVisOnly val="1"/>
    <c:dispBlanksAs val="gap"/>
    <c:showDLblsOverMax val="0"/>
  </c:chart>
  <c:spPr>
    <a:ln>
      <a:noFill/>
    </a:ln>
  </c:spPr>
  <c:externalData r:id="rId1">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7" Type="http://schemas.openxmlformats.org/officeDocument/2006/relationships/image" Target="../media/image21.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19.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drawing1.xml><?xml version="1.0" encoding="utf-8"?>
<c:userShapes xmlns:c="http://schemas.openxmlformats.org/drawingml/2006/chart">
  <cdr:relSizeAnchor xmlns:cdr="http://schemas.openxmlformats.org/drawingml/2006/chartDrawing">
    <cdr:from>
      <cdr:x>0.20717</cdr:x>
      <cdr:y>0.76971</cdr:y>
    </cdr:from>
    <cdr:to>
      <cdr:x>0.29259</cdr:x>
      <cdr:y>0.89471</cdr:y>
    </cdr:to>
    <cdr:sp macro="" textlink="">
      <cdr:nvSpPr>
        <cdr:cNvPr id="6" name="TextBox 1"/>
        <cdr:cNvSpPr txBox="1"/>
      </cdr:nvSpPr>
      <cdr:spPr>
        <a:xfrm xmlns:a="http://schemas.openxmlformats.org/drawingml/2006/main">
          <a:off x="1375460" y="2808312"/>
          <a:ext cx="567134" cy="45606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i="1" dirty="0" smtClean="0"/>
            <a:t>q</a:t>
          </a:r>
          <a:r>
            <a:rPr lang="en-US" sz="2000" b="1" i="0" baseline="-25000" dirty="0" smtClean="0"/>
            <a:t>4</a:t>
          </a:r>
          <a:endParaRPr lang="en-US" sz="2000" b="1" i="1" baseline="-25000" dirty="0"/>
        </a:p>
      </cdr:txBody>
    </cdr:sp>
  </cdr:relSizeAnchor>
  <cdr:relSizeAnchor xmlns:cdr="http://schemas.openxmlformats.org/drawingml/2006/chartDrawing">
    <cdr:from>
      <cdr:x>0.43493</cdr:x>
      <cdr:y>0.61182</cdr:y>
    </cdr:from>
    <cdr:to>
      <cdr:x>0.52035</cdr:x>
      <cdr:y>0.73682</cdr:y>
    </cdr:to>
    <cdr:sp macro="" textlink="">
      <cdr:nvSpPr>
        <cdr:cNvPr id="7" name="TextBox 1"/>
        <cdr:cNvSpPr txBox="1"/>
      </cdr:nvSpPr>
      <cdr:spPr>
        <a:xfrm xmlns:a="http://schemas.openxmlformats.org/drawingml/2006/main">
          <a:off x="2887628" y="2232248"/>
          <a:ext cx="567133" cy="456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b="1" i="1" dirty="0" smtClean="0"/>
            <a:t>q</a:t>
          </a:r>
          <a:r>
            <a:rPr lang="en-US" sz="2000" b="1" i="0" baseline="-25000" dirty="0" smtClean="0"/>
            <a:t>1</a:t>
          </a:r>
          <a:endParaRPr lang="en-US" sz="2000" b="1" i="1" baseline="-25000" dirty="0"/>
        </a:p>
      </cdr:txBody>
    </cdr:sp>
  </cdr:relSizeAnchor>
  <cdr:relSizeAnchor xmlns:cdr="http://schemas.openxmlformats.org/drawingml/2006/chartDrawing">
    <cdr:from>
      <cdr:x>0.35901</cdr:x>
      <cdr:y>0.65129</cdr:y>
    </cdr:from>
    <cdr:to>
      <cdr:x>0.44443</cdr:x>
      <cdr:y>0.77629</cdr:y>
    </cdr:to>
    <cdr:sp macro="" textlink="">
      <cdr:nvSpPr>
        <cdr:cNvPr id="8" name="TextBox 1"/>
        <cdr:cNvSpPr txBox="1"/>
      </cdr:nvSpPr>
      <cdr:spPr>
        <a:xfrm xmlns:a="http://schemas.openxmlformats.org/drawingml/2006/main">
          <a:off x="2383572" y="2376264"/>
          <a:ext cx="567133" cy="456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b="1" i="1" dirty="0" smtClean="0"/>
            <a:t>q</a:t>
          </a:r>
          <a:r>
            <a:rPr lang="en-US" sz="2000" b="1" i="0" baseline="-25000" dirty="0" smtClean="0"/>
            <a:t>2</a:t>
          </a:r>
          <a:endParaRPr lang="en-US" sz="2000" b="1" i="1" baseline="-25000" dirty="0"/>
        </a:p>
      </cdr:txBody>
    </cdr:sp>
  </cdr:relSizeAnchor>
  <cdr:relSizeAnchor xmlns:cdr="http://schemas.openxmlformats.org/drawingml/2006/chartDrawing">
    <cdr:from>
      <cdr:x>0.29393</cdr:x>
      <cdr:y>0.7105</cdr:y>
    </cdr:from>
    <cdr:to>
      <cdr:x>0.37935</cdr:x>
      <cdr:y>0.8355</cdr:y>
    </cdr:to>
    <cdr:sp macro="" textlink="">
      <cdr:nvSpPr>
        <cdr:cNvPr id="9" name="TextBox 1"/>
        <cdr:cNvSpPr txBox="1"/>
      </cdr:nvSpPr>
      <cdr:spPr>
        <a:xfrm xmlns:a="http://schemas.openxmlformats.org/drawingml/2006/main">
          <a:off x="1951524" y="2592288"/>
          <a:ext cx="567134" cy="456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b="1" i="1" dirty="0" smtClean="0"/>
            <a:t>q</a:t>
          </a:r>
          <a:r>
            <a:rPr lang="en-US" sz="2000" b="1" i="0" baseline="-25000" dirty="0" smtClean="0"/>
            <a:t>3</a:t>
          </a:r>
          <a:endParaRPr lang="en-US" sz="2000" b="1" i="1" baseline="-25000" dirty="0"/>
        </a:p>
      </cdr:txBody>
    </cdr:sp>
  </cdr:relSizeAnchor>
</c:userShapes>
</file>

<file path=ppt/drawings/drawing2.xml><?xml version="1.0" encoding="utf-8"?>
<c:userShapes xmlns:c="http://schemas.openxmlformats.org/drawingml/2006/chart">
  <cdr:relSizeAnchor xmlns:cdr="http://schemas.openxmlformats.org/drawingml/2006/chartDrawing">
    <cdr:from>
      <cdr:x>0.21151</cdr:x>
      <cdr:y>0.75822</cdr:y>
    </cdr:from>
    <cdr:to>
      <cdr:x>0.29693</cdr:x>
      <cdr:y>0.88322</cdr:y>
    </cdr:to>
    <cdr:sp macro="" textlink="">
      <cdr:nvSpPr>
        <cdr:cNvPr id="6" name="TextBox 1"/>
        <cdr:cNvSpPr txBox="1"/>
      </cdr:nvSpPr>
      <cdr:spPr>
        <a:xfrm xmlns:a="http://schemas.openxmlformats.org/drawingml/2006/main">
          <a:off x="1296144" y="2304256"/>
          <a:ext cx="523453" cy="37987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i="1" dirty="0" smtClean="0"/>
            <a:t>q</a:t>
          </a:r>
          <a:r>
            <a:rPr lang="en-US" sz="2000" b="1" i="0" baseline="-25000" dirty="0" smtClean="0"/>
            <a:t>4</a:t>
          </a:r>
          <a:endParaRPr lang="en-US" sz="2000" b="1" i="1" baseline="-25000" dirty="0"/>
        </a:p>
      </cdr:txBody>
    </cdr:sp>
  </cdr:relSizeAnchor>
  <cdr:relSizeAnchor xmlns:cdr="http://schemas.openxmlformats.org/drawingml/2006/chartDrawing">
    <cdr:from>
      <cdr:x>0.43493</cdr:x>
      <cdr:y>0.61182</cdr:y>
    </cdr:from>
    <cdr:to>
      <cdr:x>0.52035</cdr:x>
      <cdr:y>0.73682</cdr:y>
    </cdr:to>
    <cdr:sp macro="" textlink="">
      <cdr:nvSpPr>
        <cdr:cNvPr id="7" name="TextBox 1"/>
        <cdr:cNvSpPr txBox="1"/>
      </cdr:nvSpPr>
      <cdr:spPr>
        <a:xfrm xmlns:a="http://schemas.openxmlformats.org/drawingml/2006/main">
          <a:off x="2887628" y="2232248"/>
          <a:ext cx="567133" cy="456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b="1" i="1" dirty="0" smtClean="0"/>
            <a:t>q</a:t>
          </a:r>
          <a:r>
            <a:rPr lang="en-US" sz="2000" b="1" i="0" baseline="-25000" dirty="0" smtClean="0"/>
            <a:t>1</a:t>
          </a:r>
          <a:endParaRPr lang="en-US" sz="2000" b="1" i="1" baseline="-25000" dirty="0"/>
        </a:p>
      </cdr:txBody>
    </cdr:sp>
  </cdr:relSizeAnchor>
  <cdr:relSizeAnchor xmlns:cdr="http://schemas.openxmlformats.org/drawingml/2006/chartDrawing">
    <cdr:from>
      <cdr:x>0.35252</cdr:x>
      <cdr:y>0.61606</cdr:y>
    </cdr:from>
    <cdr:to>
      <cdr:x>0.43794</cdr:x>
      <cdr:y>0.74106</cdr:y>
    </cdr:to>
    <cdr:sp macro="" textlink="">
      <cdr:nvSpPr>
        <cdr:cNvPr id="8" name="TextBox 1"/>
        <cdr:cNvSpPr txBox="1"/>
      </cdr:nvSpPr>
      <cdr:spPr>
        <a:xfrm xmlns:a="http://schemas.openxmlformats.org/drawingml/2006/main">
          <a:off x="2160240" y="1872208"/>
          <a:ext cx="523453" cy="3798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b="1" i="1" dirty="0" smtClean="0"/>
            <a:t>q</a:t>
          </a:r>
          <a:r>
            <a:rPr lang="en-US" sz="2000" b="1" i="0" baseline="-25000" dirty="0" smtClean="0"/>
            <a:t>2</a:t>
          </a:r>
          <a:endParaRPr lang="en-US" sz="2000" b="1" i="1" baseline="-25000" dirty="0"/>
        </a:p>
      </cdr:txBody>
    </cdr:sp>
  </cdr:relSizeAnchor>
  <cdr:relSizeAnchor xmlns:cdr="http://schemas.openxmlformats.org/drawingml/2006/chartDrawing">
    <cdr:from>
      <cdr:x>0.28202</cdr:x>
      <cdr:y>0.68714</cdr:y>
    </cdr:from>
    <cdr:to>
      <cdr:x>0.36744</cdr:x>
      <cdr:y>0.81214</cdr:y>
    </cdr:to>
    <cdr:sp macro="" textlink="">
      <cdr:nvSpPr>
        <cdr:cNvPr id="9" name="TextBox 1"/>
        <cdr:cNvSpPr txBox="1"/>
      </cdr:nvSpPr>
      <cdr:spPr>
        <a:xfrm xmlns:a="http://schemas.openxmlformats.org/drawingml/2006/main">
          <a:off x="1728192" y="2088232"/>
          <a:ext cx="523452" cy="3798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b="1" i="1" dirty="0" smtClean="0"/>
            <a:t>q</a:t>
          </a:r>
          <a:r>
            <a:rPr lang="en-US" sz="2000" b="1" i="0" baseline="-25000" dirty="0" smtClean="0"/>
            <a:t>3</a:t>
          </a:r>
          <a:endParaRPr lang="en-US" sz="2000" b="1" i="1" baseline="-25000" dirty="0"/>
        </a:p>
      </cdr:txBody>
    </cdr:sp>
  </cdr:relSizeAnchor>
</c:userShapes>
</file>

<file path=ppt/drawings/drawing3.xml><?xml version="1.0" encoding="utf-8"?>
<c:userShapes xmlns:c="http://schemas.openxmlformats.org/drawingml/2006/chart">
  <cdr:relSizeAnchor xmlns:cdr="http://schemas.openxmlformats.org/drawingml/2006/chartDrawing">
    <cdr:from>
      <cdr:x>0.30575</cdr:x>
      <cdr:y>0.57208</cdr:y>
    </cdr:from>
    <cdr:to>
      <cdr:x>0.63815</cdr:x>
      <cdr:y>0.69433</cdr:y>
    </cdr:to>
    <cdr:sp macro="" textlink="">
      <cdr:nvSpPr>
        <cdr:cNvPr id="2" name="TextBox 16"/>
        <cdr:cNvSpPr txBox="1"/>
      </cdr:nvSpPr>
      <cdr:spPr>
        <a:xfrm xmlns:a="http://schemas.openxmlformats.org/drawingml/2006/main">
          <a:off x="794835" y="1296144"/>
          <a:ext cx="864096"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dirty="0" smtClean="0"/>
            <a:t>(3,4)</a:t>
          </a:r>
          <a:endParaRPr lang="en-US" sz="12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4002299" cy="350760"/>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5231641" y="3"/>
            <a:ext cx="4002299" cy="350760"/>
          </a:xfrm>
          <a:prstGeom prst="rect">
            <a:avLst/>
          </a:prstGeom>
        </p:spPr>
        <p:txBody>
          <a:bodyPr vert="horz" lIns="91427" tIns="45714" rIns="91427" bIns="45714" rtlCol="0"/>
          <a:lstStyle>
            <a:lvl1pPr algn="r">
              <a:defRPr sz="1200"/>
            </a:lvl1pPr>
          </a:lstStyle>
          <a:p>
            <a:fld id="{F97D5526-C04E-4A82-86DB-96713ECA513E}" type="datetimeFigureOut">
              <a:rPr lang="en-US" smtClean="0"/>
              <a:t>5/25/2012</a:t>
            </a:fld>
            <a:endParaRPr lang="en-US"/>
          </a:p>
        </p:txBody>
      </p:sp>
      <p:sp>
        <p:nvSpPr>
          <p:cNvPr id="4" name="Footer Placeholder 3"/>
          <p:cNvSpPr>
            <a:spLocks noGrp="1"/>
          </p:cNvSpPr>
          <p:nvPr>
            <p:ph type="ftr" sz="quarter" idx="2"/>
          </p:nvPr>
        </p:nvSpPr>
        <p:spPr>
          <a:xfrm>
            <a:off x="0" y="6658443"/>
            <a:ext cx="4002299" cy="350760"/>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5231641" y="6658443"/>
            <a:ext cx="4002299" cy="350760"/>
          </a:xfrm>
          <a:prstGeom prst="rect">
            <a:avLst/>
          </a:prstGeom>
        </p:spPr>
        <p:txBody>
          <a:bodyPr vert="horz" lIns="91427" tIns="45714" rIns="91427" bIns="45714" rtlCol="0" anchor="b"/>
          <a:lstStyle>
            <a:lvl1pPr algn="r">
              <a:defRPr sz="1200"/>
            </a:lvl1pPr>
          </a:lstStyle>
          <a:p>
            <a:fld id="{67E1DD06-4F19-4030-9452-ADB8DA65ABFF}" type="slidenum">
              <a:rPr lang="en-US" smtClean="0"/>
              <a:t>‹#›</a:t>
            </a:fld>
            <a:endParaRPr lang="en-US"/>
          </a:p>
        </p:txBody>
      </p:sp>
    </p:spTree>
    <p:extLst>
      <p:ext uri="{BB962C8B-B14F-4D97-AF65-F5344CB8AC3E}">
        <p14:creationId xmlns:p14="http://schemas.microsoft.com/office/powerpoint/2010/main" val="1928309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B201AE-4B39-4020-B2DE-8A43CEDBF112}" type="datetimeFigureOut">
              <a:rPr lang="en-US" smtClean="0"/>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19DFC-7049-4263-A8D8-E4A266695230}" type="slidenum">
              <a:rPr lang="en-US" smtClean="0"/>
              <a:t>‹#›</a:t>
            </a:fld>
            <a:endParaRPr lang="en-US"/>
          </a:p>
        </p:txBody>
      </p:sp>
    </p:spTree>
    <p:extLst>
      <p:ext uri="{BB962C8B-B14F-4D97-AF65-F5344CB8AC3E}">
        <p14:creationId xmlns:p14="http://schemas.microsoft.com/office/powerpoint/2010/main" val="2737494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201AE-4B39-4020-B2DE-8A43CEDBF112}" type="datetimeFigureOut">
              <a:rPr lang="en-US" smtClean="0"/>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19DFC-7049-4263-A8D8-E4A266695230}" type="slidenum">
              <a:rPr lang="en-US" smtClean="0"/>
              <a:t>‹#›</a:t>
            </a:fld>
            <a:endParaRPr lang="en-US"/>
          </a:p>
        </p:txBody>
      </p:sp>
    </p:spTree>
    <p:extLst>
      <p:ext uri="{BB962C8B-B14F-4D97-AF65-F5344CB8AC3E}">
        <p14:creationId xmlns:p14="http://schemas.microsoft.com/office/powerpoint/2010/main" val="2651563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201AE-4B39-4020-B2DE-8A43CEDBF112}" type="datetimeFigureOut">
              <a:rPr lang="en-US" smtClean="0"/>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19DFC-7049-4263-A8D8-E4A266695230}" type="slidenum">
              <a:rPr lang="en-US" smtClean="0"/>
              <a:t>‹#›</a:t>
            </a:fld>
            <a:endParaRPr lang="en-US"/>
          </a:p>
        </p:txBody>
      </p:sp>
    </p:spTree>
    <p:extLst>
      <p:ext uri="{BB962C8B-B14F-4D97-AF65-F5344CB8AC3E}">
        <p14:creationId xmlns:p14="http://schemas.microsoft.com/office/powerpoint/2010/main" val="2847845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201AE-4B39-4020-B2DE-8A43CEDBF112}" type="datetimeFigureOut">
              <a:rPr lang="en-US" smtClean="0"/>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19DFC-7049-4263-A8D8-E4A266695230}" type="slidenum">
              <a:rPr lang="en-US" smtClean="0"/>
              <a:t>‹#›</a:t>
            </a:fld>
            <a:endParaRPr lang="en-US"/>
          </a:p>
        </p:txBody>
      </p:sp>
    </p:spTree>
    <p:extLst>
      <p:ext uri="{BB962C8B-B14F-4D97-AF65-F5344CB8AC3E}">
        <p14:creationId xmlns:p14="http://schemas.microsoft.com/office/powerpoint/2010/main" val="3404778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B201AE-4B39-4020-B2DE-8A43CEDBF112}" type="datetimeFigureOut">
              <a:rPr lang="en-US" smtClean="0"/>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19DFC-7049-4263-A8D8-E4A266695230}" type="slidenum">
              <a:rPr lang="en-US" smtClean="0"/>
              <a:t>‹#›</a:t>
            </a:fld>
            <a:endParaRPr lang="en-US"/>
          </a:p>
        </p:txBody>
      </p:sp>
    </p:spTree>
    <p:extLst>
      <p:ext uri="{BB962C8B-B14F-4D97-AF65-F5344CB8AC3E}">
        <p14:creationId xmlns:p14="http://schemas.microsoft.com/office/powerpoint/2010/main" val="720838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B201AE-4B39-4020-B2DE-8A43CEDBF112}" type="datetimeFigureOut">
              <a:rPr lang="en-US" smtClean="0"/>
              <a:t>5/25/2012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19DFC-7049-4263-A8D8-E4A266695230}" type="slidenum">
              <a:rPr lang="en-US" smtClean="0"/>
              <a:t>‹#›</a:t>
            </a:fld>
            <a:endParaRPr lang="en-US"/>
          </a:p>
        </p:txBody>
      </p:sp>
    </p:spTree>
    <p:extLst>
      <p:ext uri="{BB962C8B-B14F-4D97-AF65-F5344CB8AC3E}">
        <p14:creationId xmlns:p14="http://schemas.microsoft.com/office/powerpoint/2010/main" val="3270531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B201AE-4B39-4020-B2DE-8A43CEDBF112}" type="datetimeFigureOut">
              <a:rPr lang="en-US" smtClean="0"/>
              <a:t>5/25/2012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919DFC-7049-4263-A8D8-E4A266695230}" type="slidenum">
              <a:rPr lang="en-US" smtClean="0"/>
              <a:t>‹#›</a:t>
            </a:fld>
            <a:endParaRPr lang="en-US"/>
          </a:p>
        </p:txBody>
      </p:sp>
    </p:spTree>
    <p:extLst>
      <p:ext uri="{BB962C8B-B14F-4D97-AF65-F5344CB8AC3E}">
        <p14:creationId xmlns:p14="http://schemas.microsoft.com/office/powerpoint/2010/main" val="3695333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B201AE-4B39-4020-B2DE-8A43CEDBF112}" type="datetimeFigureOut">
              <a:rPr lang="en-US" smtClean="0"/>
              <a:t>5/25/2012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919DFC-7049-4263-A8D8-E4A266695230}" type="slidenum">
              <a:rPr lang="en-US" smtClean="0"/>
              <a:t>‹#›</a:t>
            </a:fld>
            <a:endParaRPr lang="en-US"/>
          </a:p>
        </p:txBody>
      </p:sp>
    </p:spTree>
    <p:extLst>
      <p:ext uri="{BB962C8B-B14F-4D97-AF65-F5344CB8AC3E}">
        <p14:creationId xmlns:p14="http://schemas.microsoft.com/office/powerpoint/2010/main" val="360206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B201AE-4B39-4020-B2DE-8A43CEDBF112}" type="datetimeFigureOut">
              <a:rPr lang="en-US" smtClean="0"/>
              <a:t>5/25/2012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919DFC-7049-4263-A8D8-E4A266695230}" type="slidenum">
              <a:rPr lang="en-US" smtClean="0"/>
              <a:t>‹#›</a:t>
            </a:fld>
            <a:endParaRPr lang="en-US"/>
          </a:p>
        </p:txBody>
      </p:sp>
    </p:spTree>
    <p:extLst>
      <p:ext uri="{BB962C8B-B14F-4D97-AF65-F5344CB8AC3E}">
        <p14:creationId xmlns:p14="http://schemas.microsoft.com/office/powerpoint/2010/main" val="2902993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B201AE-4B39-4020-B2DE-8A43CEDBF112}" type="datetimeFigureOut">
              <a:rPr lang="en-US" smtClean="0"/>
              <a:t>5/25/2012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19DFC-7049-4263-A8D8-E4A266695230}" type="slidenum">
              <a:rPr lang="en-US" smtClean="0"/>
              <a:t>‹#›</a:t>
            </a:fld>
            <a:endParaRPr lang="en-US"/>
          </a:p>
        </p:txBody>
      </p:sp>
    </p:spTree>
    <p:extLst>
      <p:ext uri="{BB962C8B-B14F-4D97-AF65-F5344CB8AC3E}">
        <p14:creationId xmlns:p14="http://schemas.microsoft.com/office/powerpoint/2010/main" val="4232376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B201AE-4B39-4020-B2DE-8A43CEDBF112}" type="datetimeFigureOut">
              <a:rPr lang="en-US" smtClean="0"/>
              <a:t>5/25/2012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19DFC-7049-4263-A8D8-E4A266695230}" type="slidenum">
              <a:rPr lang="en-US" smtClean="0"/>
              <a:t>‹#›</a:t>
            </a:fld>
            <a:endParaRPr lang="en-US"/>
          </a:p>
        </p:txBody>
      </p:sp>
    </p:spTree>
    <p:extLst>
      <p:ext uri="{BB962C8B-B14F-4D97-AF65-F5344CB8AC3E}">
        <p14:creationId xmlns:p14="http://schemas.microsoft.com/office/powerpoint/2010/main" val="1773188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B201AE-4B39-4020-B2DE-8A43CEDBF112}" type="datetimeFigureOut">
              <a:rPr lang="en-US" smtClean="0"/>
              <a:t>5/25/2012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19DFC-7049-4263-A8D8-E4A266695230}" type="slidenum">
              <a:rPr lang="en-US" smtClean="0"/>
              <a:t>‹#›</a:t>
            </a:fld>
            <a:endParaRPr lang="en-US"/>
          </a:p>
        </p:txBody>
      </p:sp>
    </p:spTree>
    <p:extLst>
      <p:ext uri="{BB962C8B-B14F-4D97-AF65-F5344CB8AC3E}">
        <p14:creationId xmlns:p14="http://schemas.microsoft.com/office/powerpoint/2010/main" val="2364261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oleObject" Target="../embeddings/oleObject20.bin"/><Relationship Id="rId3" Type="http://schemas.openxmlformats.org/officeDocument/2006/relationships/oleObject" Target="../embeddings/oleObject15.bin"/><Relationship Id="rId7" Type="http://schemas.openxmlformats.org/officeDocument/2006/relationships/oleObject" Target="../embeddings/oleObject17.bin"/><Relationship Id="rId12" Type="http://schemas.openxmlformats.org/officeDocument/2006/relationships/image" Target="../media/image25.wmf"/><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22.wmf"/><Relationship Id="rId11" Type="http://schemas.openxmlformats.org/officeDocument/2006/relationships/oleObject" Target="../embeddings/oleObject19.bin"/><Relationship Id="rId5" Type="http://schemas.openxmlformats.org/officeDocument/2006/relationships/oleObject" Target="../embeddings/oleObject16.bin"/><Relationship Id="rId10" Type="http://schemas.openxmlformats.org/officeDocument/2006/relationships/image" Target="../media/image24.wmf"/><Relationship Id="rId4" Type="http://schemas.openxmlformats.org/officeDocument/2006/relationships/image" Target="../media/image19.wmf"/><Relationship Id="rId9" Type="http://schemas.openxmlformats.org/officeDocument/2006/relationships/oleObject" Target="../embeddings/oleObject18.bin"/><Relationship Id="rId14" Type="http://schemas.openxmlformats.org/officeDocument/2006/relationships/image" Target="../media/image26.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28.wmf"/><Relationship Id="rId5" Type="http://schemas.openxmlformats.org/officeDocument/2006/relationships/oleObject" Target="../embeddings/oleObject22.bin"/><Relationship Id="rId4" Type="http://schemas.openxmlformats.org/officeDocument/2006/relationships/image" Target="../media/image27.wmf"/></Relationships>
</file>

<file path=ppt/slides/_rels/slide12.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3.bin"/><Relationship Id="rId7" Type="http://schemas.openxmlformats.org/officeDocument/2006/relationships/oleObject" Target="../embeddings/oleObject25.bin"/><Relationship Id="rId12" Type="http://schemas.openxmlformats.org/officeDocument/2006/relationships/image" Target="../media/image33.wmf"/><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30.wmf"/><Relationship Id="rId11" Type="http://schemas.openxmlformats.org/officeDocument/2006/relationships/oleObject" Target="../embeddings/oleObject27.bin"/><Relationship Id="rId5" Type="http://schemas.openxmlformats.org/officeDocument/2006/relationships/oleObject" Target="../embeddings/oleObject24.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26.bin"/></Relationships>
</file>

<file path=ppt/slides/_rels/slide13.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8.bin"/><Relationship Id="rId7" Type="http://schemas.openxmlformats.org/officeDocument/2006/relationships/image" Target="../media/image37.png"/><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36.wmf"/><Relationship Id="rId5" Type="http://schemas.openxmlformats.org/officeDocument/2006/relationships/oleObject" Target="../embeddings/oleObject29.bin"/><Relationship Id="rId4" Type="http://schemas.openxmlformats.org/officeDocument/2006/relationships/image" Target="../media/image3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0.bin"/><Relationship Id="rId7" Type="http://schemas.openxmlformats.org/officeDocument/2006/relationships/image" Target="../media/image37.png"/><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image" Target="../media/image39.wmf"/><Relationship Id="rId5" Type="http://schemas.openxmlformats.org/officeDocument/2006/relationships/oleObject" Target="../embeddings/oleObject31.bin"/><Relationship Id="rId4" Type="http://schemas.openxmlformats.org/officeDocument/2006/relationships/image" Target="../media/image38.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41.wmf"/><Relationship Id="rId5" Type="http://schemas.openxmlformats.org/officeDocument/2006/relationships/oleObject" Target="../embeddings/oleObject33.bin"/><Relationship Id="rId4" Type="http://schemas.openxmlformats.org/officeDocument/2006/relationships/image" Target="../media/image40.wmf"/></Relationships>
</file>

<file path=ppt/slides/_rels/slide17.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chart" Target="../charts/chart2.x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image" Target="../media/image8.png"/><Relationship Id="rId7" Type="http://schemas.openxmlformats.org/officeDocument/2006/relationships/image" Target="../media/image6.wmf"/><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10.png"/><Relationship Id="rId10" Type="http://schemas.openxmlformats.org/officeDocument/2006/relationships/image" Target="../media/image7.wmf"/><Relationship Id="rId4" Type="http://schemas.openxmlformats.org/officeDocument/2006/relationships/image" Target="../media/image9.png"/><Relationship Id="rId9"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1.png"/><Relationship Id="rId1" Type="http://schemas.openxmlformats.org/officeDocument/2006/relationships/slideLayout" Target="../slideLayouts/slideLayout1.xml"/><Relationship Id="rId5" Type="http://schemas.openxmlformats.org/officeDocument/2006/relationships/chart" Target="../charts/chart7.xml"/><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image" Target="../media/image19.wmf"/><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oleObject" Target="../embeddings/oleObject12.bin"/><Relationship Id="rId17" Type="http://schemas.openxmlformats.org/officeDocument/2006/relationships/image" Target="../media/image21.wmf"/><Relationship Id="rId2" Type="http://schemas.openxmlformats.org/officeDocument/2006/relationships/slideLayout" Target="../slideLayouts/slideLayout1.xml"/><Relationship Id="rId16" Type="http://schemas.openxmlformats.org/officeDocument/2006/relationships/oleObject" Target="../embeddings/oleObject14.bin"/><Relationship Id="rId1" Type="http://schemas.openxmlformats.org/officeDocument/2006/relationships/vmlDrawing" Target="../drawings/vmlDrawing4.vml"/><Relationship Id="rId6" Type="http://schemas.openxmlformats.org/officeDocument/2006/relationships/image" Target="../media/image16.wmf"/><Relationship Id="rId11" Type="http://schemas.openxmlformats.org/officeDocument/2006/relationships/image" Target="../media/image13.png"/><Relationship Id="rId5" Type="http://schemas.openxmlformats.org/officeDocument/2006/relationships/oleObject" Target="../embeddings/oleObject9.bin"/><Relationship Id="rId15" Type="http://schemas.openxmlformats.org/officeDocument/2006/relationships/image" Target="../media/image20.wmf"/><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1.bin"/><Relationship Id="rId14" Type="http://schemas.openxmlformats.org/officeDocument/2006/relationships/oleObject" Target="../embeddings/oleObject1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95536" y="116632"/>
            <a:ext cx="8568952" cy="316835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dirty="0">
                <a:solidFill>
                  <a:schemeClr val="tx1"/>
                </a:solidFill>
                <a:cs typeface="Times New Roman" pitchFamily="18" charset="0"/>
              </a:rPr>
              <a:t>For a given </a:t>
            </a:r>
            <a:r>
              <a:rPr lang="en-US" sz="2200" i="1" dirty="0" smtClean="0">
                <a:solidFill>
                  <a:schemeClr val="tx1"/>
                </a:solidFill>
                <a:cs typeface="Times New Roman" pitchFamily="18" charset="0"/>
              </a:rPr>
              <a:t>q</a:t>
            </a:r>
            <a:r>
              <a:rPr lang="en-US" sz="2200" dirty="0" smtClean="0">
                <a:solidFill>
                  <a:schemeClr val="tx1"/>
                </a:solidFill>
                <a:cs typeface="Times New Roman" pitchFamily="18" charset="0"/>
              </a:rPr>
              <a:t>:</a:t>
            </a:r>
            <a:endParaRPr lang="en-US" sz="2200" i="1" dirty="0" smtClean="0">
              <a:solidFill>
                <a:schemeClr val="tx1"/>
              </a:solidFill>
              <a:cs typeface="Times New Roman" pitchFamily="18" charset="0"/>
            </a:endParaRPr>
          </a:p>
          <a:p>
            <a:pPr marL="342900" indent="-342900" algn="l">
              <a:spcAft>
                <a:spcPts val="1200"/>
              </a:spcAft>
              <a:buFont typeface="Arial" pitchFamily="34" charset="0"/>
              <a:buChar char="•"/>
              <a:tabLst>
                <a:tab pos="796925" algn="l"/>
              </a:tabLst>
            </a:pPr>
            <a:r>
              <a:rPr lang="en-US" sz="2200" dirty="0" smtClean="0">
                <a:solidFill>
                  <a:schemeClr val="tx1"/>
                </a:solidFill>
                <a:cs typeface="Times New Roman" pitchFamily="18" charset="0"/>
              </a:rPr>
              <a:t>any </a:t>
            </a:r>
            <a:r>
              <a:rPr lang="en-US" sz="2200" i="1" dirty="0" smtClean="0">
                <a:solidFill>
                  <a:schemeClr val="tx1"/>
                </a:solidFill>
                <a:cs typeface="Times New Roman" pitchFamily="18" charset="0"/>
              </a:rPr>
              <a:t>y</a:t>
            </a:r>
            <a:r>
              <a:rPr lang="en-US" sz="2200" dirty="0" smtClean="0">
                <a:solidFill>
                  <a:schemeClr val="tx1"/>
                </a:solidFill>
                <a:cs typeface="Times New Roman" pitchFamily="18" charset="0"/>
              </a:rPr>
              <a:t> can exist, and each </a:t>
            </a:r>
            <a:r>
              <a:rPr lang="en-US" sz="2200" i="1" dirty="0" smtClean="0">
                <a:solidFill>
                  <a:schemeClr val="tx1"/>
                </a:solidFill>
                <a:cs typeface="Times New Roman" pitchFamily="18" charset="0"/>
              </a:rPr>
              <a:t>y</a:t>
            </a:r>
            <a:r>
              <a:rPr lang="en-US" sz="2200" dirty="0" smtClean="0">
                <a:solidFill>
                  <a:schemeClr val="tx1"/>
                </a:solidFill>
                <a:cs typeface="Times New Roman" pitchFamily="18" charset="0"/>
              </a:rPr>
              <a:t> is linked to a specific </a:t>
            </a:r>
            <a:r>
              <a:rPr lang="en-US" sz="2200" i="1" dirty="0" smtClean="0">
                <a:solidFill>
                  <a:schemeClr val="tx1"/>
                </a:solidFill>
                <a:cs typeface="Times New Roman" pitchFamily="18" charset="0"/>
              </a:rPr>
              <a:t>V</a:t>
            </a:r>
            <a:r>
              <a:rPr lang="en-US" sz="2200" dirty="0" smtClean="0">
                <a:solidFill>
                  <a:schemeClr val="tx1"/>
                </a:solidFill>
                <a:cs typeface="Times New Roman" pitchFamily="18" charset="0"/>
              </a:rPr>
              <a:t> and </a:t>
            </a: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a:t>
            </a:r>
          </a:p>
          <a:p>
            <a:pPr marL="342900" indent="-342900" algn="l">
              <a:spcAft>
                <a:spcPts val="1200"/>
              </a:spcAft>
              <a:buFont typeface="Arial" pitchFamily="34" charset="0"/>
              <a:buChar char="•"/>
              <a:tabLst>
                <a:tab pos="796925" algn="l"/>
              </a:tabLst>
            </a:pPr>
            <a:r>
              <a:rPr lang="en-US" sz="2200" dirty="0" smtClean="0">
                <a:solidFill>
                  <a:schemeClr val="tx1"/>
                </a:solidFill>
                <a:cs typeface="Times New Roman" pitchFamily="18" charset="0"/>
              </a:rPr>
              <a:t>any </a:t>
            </a:r>
            <a:r>
              <a:rPr lang="en-US" sz="2200" i="1" dirty="0" smtClean="0">
                <a:solidFill>
                  <a:schemeClr val="tx1"/>
                </a:solidFill>
                <a:cs typeface="Times New Roman" pitchFamily="18" charset="0"/>
              </a:rPr>
              <a:t>V</a:t>
            </a:r>
            <a:r>
              <a:rPr lang="en-US" sz="2200" dirty="0" smtClean="0">
                <a:solidFill>
                  <a:schemeClr val="tx1"/>
                </a:solidFill>
                <a:cs typeface="Times New Roman" pitchFamily="18" charset="0"/>
              </a:rPr>
              <a:t> can exist, and each </a:t>
            </a:r>
            <a:r>
              <a:rPr lang="en-US" sz="2200" i="1" dirty="0" smtClean="0">
                <a:solidFill>
                  <a:schemeClr val="tx1"/>
                </a:solidFill>
                <a:cs typeface="Times New Roman" pitchFamily="18" charset="0"/>
              </a:rPr>
              <a:t>V</a:t>
            </a:r>
            <a:r>
              <a:rPr lang="en-US" sz="2200" dirty="0" smtClean="0">
                <a:solidFill>
                  <a:schemeClr val="tx1"/>
                </a:solidFill>
                <a:cs typeface="Times New Roman" pitchFamily="18" charset="0"/>
              </a:rPr>
              <a:t> is linked to a specific </a:t>
            </a:r>
            <a:r>
              <a:rPr lang="en-US" sz="2200" i="1" dirty="0" smtClean="0">
                <a:solidFill>
                  <a:schemeClr val="tx1"/>
                </a:solidFill>
                <a:cs typeface="Times New Roman" pitchFamily="18" charset="0"/>
              </a:rPr>
              <a:t>y</a:t>
            </a:r>
            <a:r>
              <a:rPr lang="en-US" sz="2200" dirty="0" smtClean="0">
                <a:solidFill>
                  <a:schemeClr val="tx1"/>
                </a:solidFill>
                <a:cs typeface="Times New Roman" pitchFamily="18" charset="0"/>
              </a:rPr>
              <a:t> and </a:t>
            </a: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a:t>
            </a:r>
          </a:p>
          <a:p>
            <a:pPr marL="342900" indent="-342900" algn="l">
              <a:spcAft>
                <a:spcPts val="1200"/>
              </a:spcAft>
              <a:buFont typeface="Arial" pitchFamily="34" charset="0"/>
              <a:buChar char="•"/>
              <a:tabLst>
                <a:tab pos="796925" algn="l"/>
              </a:tabLst>
            </a:pP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 must be greater than some minimum value, and if it is, each value can exist at two possible </a:t>
            </a:r>
            <a:r>
              <a:rPr lang="en-US" sz="2200" i="1" dirty="0" smtClean="0">
                <a:solidFill>
                  <a:schemeClr val="tx1"/>
                </a:solidFill>
                <a:cs typeface="Times New Roman" pitchFamily="18" charset="0"/>
              </a:rPr>
              <a:t>y</a:t>
            </a:r>
            <a:r>
              <a:rPr lang="en-US" sz="2200" dirty="0" smtClean="0">
                <a:solidFill>
                  <a:schemeClr val="tx1"/>
                </a:solidFill>
                <a:cs typeface="Times New Roman" pitchFamily="18" charset="0"/>
              </a:rPr>
              <a:t>’s and corresponding </a:t>
            </a:r>
            <a:r>
              <a:rPr lang="en-US" sz="2200" i="1" dirty="0" smtClean="0">
                <a:solidFill>
                  <a:schemeClr val="tx1"/>
                </a:solidFill>
                <a:cs typeface="Times New Roman" pitchFamily="18" charset="0"/>
              </a:rPr>
              <a:t>V</a:t>
            </a:r>
            <a:r>
              <a:rPr lang="en-US" sz="2200" dirty="0" smtClean="0">
                <a:solidFill>
                  <a:schemeClr val="tx1"/>
                </a:solidFill>
                <a:cs typeface="Times New Roman" pitchFamily="18" charset="0"/>
              </a:rPr>
              <a:t>’s. (Note: in uniform flow, </a:t>
            </a:r>
            <a:r>
              <a:rPr lang="en-US" sz="2200" i="1" dirty="0" smtClean="0">
                <a:solidFill>
                  <a:schemeClr val="tx1"/>
                </a:solidFill>
                <a:cs typeface="Times New Roman" pitchFamily="18" charset="0"/>
              </a:rPr>
              <a:t>y</a:t>
            </a:r>
            <a:r>
              <a:rPr lang="en-US" sz="2200" dirty="0" smtClean="0">
                <a:solidFill>
                  <a:schemeClr val="tx1"/>
                </a:solidFill>
                <a:cs typeface="Times New Roman" pitchFamily="18" charset="0"/>
              </a:rPr>
              <a:t> is constant, so </a:t>
            </a: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 is constant. However, constancy of </a:t>
            </a:r>
            <a:r>
              <a:rPr lang="en-US" sz="2200" i="1" dirty="0" smtClean="0">
                <a:solidFill>
                  <a:schemeClr val="tx1"/>
                </a:solidFill>
                <a:cs typeface="Times New Roman" pitchFamily="18" charset="0"/>
              </a:rPr>
              <a:t>E</a:t>
            </a:r>
            <a:r>
              <a:rPr lang="en-US" sz="2200" dirty="0">
                <a:solidFill>
                  <a:schemeClr val="tx1"/>
                </a:solidFill>
                <a:cs typeface="Times New Roman" pitchFamily="18" charset="0"/>
              </a:rPr>
              <a:t> </a:t>
            </a:r>
            <a:r>
              <a:rPr lang="en-US" sz="2200" dirty="0" smtClean="0">
                <a:solidFill>
                  <a:schemeClr val="tx1"/>
                </a:solidFill>
                <a:cs typeface="Times New Roman" pitchFamily="18" charset="0"/>
              </a:rPr>
              <a:t>does not assure uniform flow.</a:t>
            </a: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Chart 6"/>
          <p:cNvGraphicFramePr>
            <a:graphicFrameLocks noGrp="1"/>
          </p:cNvGraphicFramePr>
          <p:nvPr>
            <p:extLst>
              <p:ext uri="{D42A27DB-BD31-4B8C-83A1-F6EECF244321}">
                <p14:modId xmlns:p14="http://schemas.microsoft.com/office/powerpoint/2010/main" val="4144857703"/>
              </p:ext>
            </p:extLst>
          </p:nvPr>
        </p:nvGraphicFramePr>
        <p:xfrm>
          <a:off x="1252324" y="3107530"/>
          <a:ext cx="6639352" cy="36485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600848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p:cNvGraphicFramePr>
            <a:graphicFrameLocks noChangeAspect="1"/>
          </p:cNvGraphicFramePr>
          <p:nvPr>
            <p:extLst>
              <p:ext uri="{D42A27DB-BD31-4B8C-83A1-F6EECF244321}">
                <p14:modId xmlns:p14="http://schemas.microsoft.com/office/powerpoint/2010/main" val="860360068"/>
              </p:ext>
            </p:extLst>
          </p:nvPr>
        </p:nvGraphicFramePr>
        <p:xfrm>
          <a:off x="4530799" y="404664"/>
          <a:ext cx="3857625" cy="1033462"/>
        </p:xfrm>
        <a:graphic>
          <a:graphicData uri="http://schemas.openxmlformats.org/presentationml/2006/ole">
            <mc:AlternateContent xmlns:mc="http://schemas.openxmlformats.org/markup-compatibility/2006">
              <mc:Choice xmlns:v="urn:schemas-microsoft-com:vml" Requires="v">
                <p:oleObj spid="_x0000_s55364" name="Equation" r:id="rId3" imgW="1803240" imgH="482400" progId="Equation.DSMT4">
                  <p:embed/>
                </p:oleObj>
              </mc:Choice>
              <mc:Fallback>
                <p:oleObj name="Equation" r:id="rId3" imgW="1803240" imgH="482400" progId="Equation.DSMT4">
                  <p:embed/>
                  <p:pic>
                    <p:nvPicPr>
                      <p:cNvPr id="0" name=""/>
                      <p:cNvPicPr>
                        <a:picLocks noChangeAspect="1" noChangeArrowheads="1"/>
                      </p:cNvPicPr>
                      <p:nvPr/>
                    </p:nvPicPr>
                    <p:blipFill>
                      <a:blip r:embed="rId4"/>
                      <a:srcRect/>
                      <a:stretch>
                        <a:fillRect/>
                      </a:stretch>
                    </p:blipFill>
                    <p:spPr bwMode="auto">
                      <a:xfrm>
                        <a:off x="4530799" y="404664"/>
                        <a:ext cx="3857625" cy="103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511455329"/>
              </p:ext>
            </p:extLst>
          </p:nvPr>
        </p:nvGraphicFramePr>
        <p:xfrm>
          <a:off x="5051350" y="1772816"/>
          <a:ext cx="2744788" cy="977900"/>
        </p:xfrm>
        <a:graphic>
          <a:graphicData uri="http://schemas.openxmlformats.org/presentationml/2006/ole">
            <mc:AlternateContent xmlns:mc="http://schemas.openxmlformats.org/markup-compatibility/2006">
              <mc:Choice xmlns:v="urn:schemas-microsoft-com:vml" Requires="v">
                <p:oleObj spid="_x0000_s55365" name="Equation" r:id="rId5" imgW="1282680" imgH="457200" progId="Equation.DSMT4">
                  <p:embed/>
                </p:oleObj>
              </mc:Choice>
              <mc:Fallback>
                <p:oleObj name="Equation" r:id="rId5" imgW="1282680" imgH="457200" progId="Equation.DSMT4">
                  <p:embed/>
                  <p:pic>
                    <p:nvPicPr>
                      <p:cNvPr id="0" name=""/>
                      <p:cNvPicPr>
                        <a:picLocks noChangeAspect="1" noChangeArrowheads="1"/>
                      </p:cNvPicPr>
                      <p:nvPr/>
                    </p:nvPicPr>
                    <p:blipFill>
                      <a:blip r:embed="rId6"/>
                      <a:srcRect/>
                      <a:stretch>
                        <a:fillRect/>
                      </a:stretch>
                    </p:blipFill>
                    <p:spPr bwMode="auto">
                      <a:xfrm>
                        <a:off x="5051350" y="1772816"/>
                        <a:ext cx="2744788"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4201754006"/>
              </p:ext>
            </p:extLst>
          </p:nvPr>
        </p:nvGraphicFramePr>
        <p:xfrm>
          <a:off x="4841776" y="3729335"/>
          <a:ext cx="3152775" cy="1139825"/>
        </p:xfrm>
        <a:graphic>
          <a:graphicData uri="http://schemas.openxmlformats.org/presentationml/2006/ole">
            <mc:AlternateContent xmlns:mc="http://schemas.openxmlformats.org/markup-compatibility/2006">
              <mc:Choice xmlns:v="urn:schemas-microsoft-com:vml" Requires="v">
                <p:oleObj spid="_x0000_s55366" name="Equation" r:id="rId7" imgW="1473120" imgH="533160" progId="Equation.DSMT4">
                  <p:embed/>
                </p:oleObj>
              </mc:Choice>
              <mc:Fallback>
                <p:oleObj name="Equation" r:id="rId7" imgW="1473120" imgH="533160" progId="Equation.DSMT4">
                  <p:embed/>
                  <p:pic>
                    <p:nvPicPr>
                      <p:cNvPr id="0" name=""/>
                      <p:cNvPicPr>
                        <a:picLocks noChangeAspect="1" noChangeArrowheads="1"/>
                      </p:cNvPicPr>
                      <p:nvPr/>
                    </p:nvPicPr>
                    <p:blipFill>
                      <a:blip r:embed="rId8"/>
                      <a:srcRect/>
                      <a:stretch>
                        <a:fillRect/>
                      </a:stretch>
                    </p:blipFill>
                    <p:spPr bwMode="auto">
                      <a:xfrm>
                        <a:off x="4841776" y="3729335"/>
                        <a:ext cx="315277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445258808"/>
              </p:ext>
            </p:extLst>
          </p:nvPr>
        </p:nvGraphicFramePr>
        <p:xfrm>
          <a:off x="1579463" y="5724972"/>
          <a:ext cx="508000" cy="506412"/>
        </p:xfrm>
        <a:graphic>
          <a:graphicData uri="http://schemas.openxmlformats.org/presentationml/2006/ole">
            <mc:AlternateContent xmlns:mc="http://schemas.openxmlformats.org/markup-compatibility/2006">
              <mc:Choice xmlns:v="urn:schemas-microsoft-com:vml" Requires="v">
                <p:oleObj spid="_x0000_s55367" name="Equation" r:id="rId9" imgW="241200" imgH="241200" progId="Equation.DSMT4">
                  <p:embed/>
                </p:oleObj>
              </mc:Choice>
              <mc:Fallback>
                <p:oleObj name="Equation" r:id="rId9" imgW="241200" imgH="241200" progId="Equation.DSMT4">
                  <p:embed/>
                  <p:pic>
                    <p:nvPicPr>
                      <p:cNvPr id="0" name=""/>
                      <p:cNvPicPr>
                        <a:picLocks noChangeAspect="1" noChangeArrowheads="1"/>
                      </p:cNvPicPr>
                      <p:nvPr/>
                    </p:nvPicPr>
                    <p:blipFill>
                      <a:blip r:embed="rId10"/>
                      <a:srcRect/>
                      <a:stretch>
                        <a:fillRect/>
                      </a:stretch>
                    </p:blipFill>
                    <p:spPr bwMode="auto">
                      <a:xfrm>
                        <a:off x="1579463" y="5724972"/>
                        <a:ext cx="508000" cy="506412"/>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1570301"/>
              </p:ext>
            </p:extLst>
          </p:nvPr>
        </p:nvGraphicFramePr>
        <p:xfrm>
          <a:off x="3147417" y="5733256"/>
          <a:ext cx="515937" cy="515937"/>
        </p:xfrm>
        <a:graphic>
          <a:graphicData uri="http://schemas.openxmlformats.org/presentationml/2006/ole">
            <mc:AlternateContent xmlns:mc="http://schemas.openxmlformats.org/markup-compatibility/2006">
              <mc:Choice xmlns:v="urn:schemas-microsoft-com:vml" Requires="v">
                <p:oleObj spid="_x0000_s55368" name="Equation" r:id="rId11" imgW="241200" imgH="241200" progId="Equation.DSMT4">
                  <p:embed/>
                </p:oleObj>
              </mc:Choice>
              <mc:Fallback>
                <p:oleObj name="Equation" r:id="rId11" imgW="241200" imgH="241200" progId="Equation.DSMT4">
                  <p:embed/>
                  <p:pic>
                    <p:nvPicPr>
                      <p:cNvPr id="0" name=""/>
                      <p:cNvPicPr>
                        <a:picLocks noChangeAspect="1" noChangeArrowheads="1"/>
                      </p:cNvPicPr>
                      <p:nvPr/>
                    </p:nvPicPr>
                    <p:blipFill>
                      <a:blip r:embed="rId12"/>
                      <a:srcRect/>
                      <a:stretch>
                        <a:fillRect/>
                      </a:stretch>
                    </p:blipFill>
                    <p:spPr bwMode="auto">
                      <a:xfrm>
                        <a:off x="3147417" y="5733256"/>
                        <a:ext cx="515937"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125511948"/>
              </p:ext>
            </p:extLst>
          </p:nvPr>
        </p:nvGraphicFramePr>
        <p:xfrm>
          <a:off x="4875609" y="5385519"/>
          <a:ext cx="3152775" cy="1139825"/>
        </p:xfrm>
        <a:graphic>
          <a:graphicData uri="http://schemas.openxmlformats.org/presentationml/2006/ole">
            <mc:AlternateContent xmlns:mc="http://schemas.openxmlformats.org/markup-compatibility/2006">
              <mc:Choice xmlns:v="urn:schemas-microsoft-com:vml" Requires="v">
                <p:oleObj spid="_x0000_s55369" name="Equation" r:id="rId13" imgW="1473120" imgH="533160" progId="Equation.DSMT4">
                  <p:embed/>
                </p:oleObj>
              </mc:Choice>
              <mc:Fallback>
                <p:oleObj name="Equation" r:id="rId13" imgW="1473120" imgH="533160" progId="Equation.DSMT4">
                  <p:embed/>
                  <p:pic>
                    <p:nvPicPr>
                      <p:cNvPr id="0" name=""/>
                      <p:cNvPicPr>
                        <a:picLocks noChangeAspect="1" noChangeArrowheads="1"/>
                      </p:cNvPicPr>
                      <p:nvPr/>
                    </p:nvPicPr>
                    <p:blipFill>
                      <a:blip r:embed="rId14"/>
                      <a:srcRect/>
                      <a:stretch>
                        <a:fillRect/>
                      </a:stretch>
                    </p:blipFill>
                    <p:spPr bwMode="auto">
                      <a:xfrm>
                        <a:off x="4875609" y="5385519"/>
                        <a:ext cx="315277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Oval 11"/>
          <p:cNvSpPr/>
          <p:nvPr/>
        </p:nvSpPr>
        <p:spPr>
          <a:xfrm>
            <a:off x="6819825" y="3838209"/>
            <a:ext cx="576064" cy="9504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891833" y="5517232"/>
            <a:ext cx="576064" cy="9504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3735468" y="5204361"/>
            <a:ext cx="3191773" cy="724619"/>
          </a:xfrm>
          <a:custGeom>
            <a:avLst/>
            <a:gdLst>
              <a:gd name="connsiteX0" fmla="*/ 0 w 3191773"/>
              <a:gd name="connsiteY0" fmla="*/ 724619 h 724619"/>
              <a:gd name="connsiteX1" fmla="*/ 2829464 w 3191773"/>
              <a:gd name="connsiteY1" fmla="*/ 0 h 724619"/>
              <a:gd name="connsiteX2" fmla="*/ 3191773 w 3191773"/>
              <a:gd name="connsiteY2" fmla="*/ 483080 h 724619"/>
            </a:gdLst>
            <a:ahLst/>
            <a:cxnLst>
              <a:cxn ang="0">
                <a:pos x="connsiteX0" y="connsiteY0"/>
              </a:cxn>
              <a:cxn ang="0">
                <a:pos x="connsiteX1" y="connsiteY1"/>
              </a:cxn>
              <a:cxn ang="0">
                <a:pos x="connsiteX2" y="connsiteY2"/>
              </a:cxn>
            </a:cxnLst>
            <a:rect l="l" t="t" r="r" b="b"/>
            <a:pathLst>
              <a:path w="3191773" h="724619">
                <a:moveTo>
                  <a:pt x="0" y="724619"/>
                </a:moveTo>
                <a:lnTo>
                  <a:pt x="2829464" y="0"/>
                </a:lnTo>
                <a:lnTo>
                  <a:pt x="3191773" y="483080"/>
                </a:lnTo>
              </a:path>
            </a:pathLst>
          </a:custGeom>
          <a:noFill/>
          <a:ln w="28575">
            <a:solidFill>
              <a:srgbClr val="FF0000"/>
            </a:solidFill>
            <a:headEnd type="none" w="med" len="med"/>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2079196" y="3662916"/>
            <a:ext cx="4779034" cy="2070340"/>
          </a:xfrm>
          <a:custGeom>
            <a:avLst/>
            <a:gdLst>
              <a:gd name="connsiteX0" fmla="*/ 0 w 4779034"/>
              <a:gd name="connsiteY0" fmla="*/ 2070340 h 2070340"/>
              <a:gd name="connsiteX1" fmla="*/ 4468483 w 4779034"/>
              <a:gd name="connsiteY1" fmla="*/ 0 h 2070340"/>
              <a:gd name="connsiteX2" fmla="*/ 4779034 w 4779034"/>
              <a:gd name="connsiteY2" fmla="*/ 379563 h 2070340"/>
            </a:gdLst>
            <a:ahLst/>
            <a:cxnLst>
              <a:cxn ang="0">
                <a:pos x="connsiteX0" y="connsiteY0"/>
              </a:cxn>
              <a:cxn ang="0">
                <a:pos x="connsiteX1" y="connsiteY1"/>
              </a:cxn>
              <a:cxn ang="0">
                <a:pos x="connsiteX2" y="connsiteY2"/>
              </a:cxn>
            </a:cxnLst>
            <a:rect l="l" t="t" r="r" b="b"/>
            <a:pathLst>
              <a:path w="4779034" h="2070340">
                <a:moveTo>
                  <a:pt x="0" y="2070340"/>
                </a:moveTo>
                <a:lnTo>
                  <a:pt x="4468483" y="0"/>
                </a:lnTo>
                <a:lnTo>
                  <a:pt x="4779034" y="379563"/>
                </a:lnTo>
              </a:path>
            </a:pathLst>
          </a:custGeom>
          <a:noFill/>
          <a:ln w="28575">
            <a:solidFill>
              <a:srgbClr val="FF0000"/>
            </a:solidFill>
            <a:headEnd type="none" w="med" len="med"/>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79512" y="2132856"/>
            <a:ext cx="4536504" cy="2308324"/>
          </a:xfrm>
          <a:prstGeom prst="rect">
            <a:avLst/>
          </a:prstGeom>
          <a:noFill/>
        </p:spPr>
        <p:txBody>
          <a:bodyPr wrap="square" rtlCol="0">
            <a:spAutoFit/>
          </a:bodyPr>
          <a:lstStyle/>
          <a:p>
            <a:r>
              <a:rPr lang="en-US" sz="2400" dirty="0" smtClean="0"/>
              <a:t>For a given </a:t>
            </a:r>
            <a:r>
              <a:rPr lang="en-US" sz="2400" i="1" dirty="0" smtClean="0"/>
              <a:t>y</a:t>
            </a:r>
            <a:r>
              <a:rPr lang="en-US" sz="2400" baseline="-25000" dirty="0" smtClean="0"/>
              <a:t>1</a:t>
            </a:r>
            <a:r>
              <a:rPr lang="en-US" sz="2400" dirty="0" smtClean="0"/>
              <a:t>, this </a:t>
            </a:r>
            <a:r>
              <a:rPr lang="en-US" sz="2400" dirty="0" err="1" smtClean="0"/>
              <a:t>eqn</a:t>
            </a:r>
            <a:r>
              <a:rPr lang="en-US" sz="2400" dirty="0" smtClean="0"/>
              <a:t> is cubic in </a:t>
            </a:r>
            <a:r>
              <a:rPr lang="en-US" sz="2400" i="1" dirty="0" smtClean="0"/>
              <a:t>y</a:t>
            </a:r>
            <a:r>
              <a:rPr lang="en-US" sz="2400" baseline="-25000" dirty="0" smtClean="0"/>
              <a:t>2</a:t>
            </a:r>
            <a:r>
              <a:rPr lang="en-US" sz="2400" dirty="0" smtClean="0"/>
              <a:t>. But, one root is negative, and the constraint that </a:t>
            </a:r>
            <a:r>
              <a:rPr lang="en-US" sz="2400" i="1" dirty="0" smtClean="0"/>
              <a:t>y</a:t>
            </a:r>
            <a:r>
              <a:rPr lang="en-US" sz="2400" baseline="-25000" dirty="0" smtClean="0"/>
              <a:t>2</a:t>
            </a:r>
            <a:r>
              <a:rPr lang="en-US" sz="2400" dirty="0" smtClean="0"/>
              <a:t> &gt;</a:t>
            </a:r>
            <a:r>
              <a:rPr lang="en-US" sz="2400" i="1" dirty="0" err="1" smtClean="0"/>
              <a:t>y</a:t>
            </a:r>
            <a:r>
              <a:rPr lang="en-US" sz="2400" i="1" baseline="-25000" dirty="0" err="1" smtClean="0"/>
              <a:t>c</a:t>
            </a:r>
            <a:r>
              <a:rPr lang="en-US" sz="2400" dirty="0" smtClean="0"/>
              <a:t> allows us to choose between the other two and solve the equation as a quadratic. </a:t>
            </a:r>
            <a:endParaRPr lang="en-US" sz="2400" dirty="0"/>
          </a:p>
        </p:txBody>
      </p:sp>
    </p:spTree>
    <p:extLst>
      <p:ext uri="{BB962C8B-B14F-4D97-AF65-F5344CB8AC3E}">
        <p14:creationId xmlns:p14="http://schemas.microsoft.com/office/powerpoint/2010/main" val="2707197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13" grpId="0" animBg="1"/>
      <p:bldP spid="14"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92869" y="3553693"/>
            <a:ext cx="3384376" cy="461665"/>
          </a:xfrm>
          <a:prstGeom prst="rect">
            <a:avLst/>
          </a:prstGeom>
          <a:noFill/>
        </p:spPr>
        <p:txBody>
          <a:bodyPr wrap="square" rtlCol="0">
            <a:spAutoFit/>
          </a:bodyPr>
          <a:lstStyle/>
          <a:p>
            <a:r>
              <a:rPr lang="en-US" sz="2400" dirty="0" smtClean="0">
                <a:solidFill>
                  <a:srgbClr val="FF0000"/>
                </a:solidFill>
                <a:cs typeface="Times New Roman" pitchFamily="18" charset="0"/>
              </a:rPr>
              <a:t>For rectangular channels:</a:t>
            </a:r>
            <a:endParaRPr lang="en-US" sz="2400" dirty="0">
              <a:solidFill>
                <a:srgbClr val="FF0000"/>
              </a:solidFill>
              <a:cs typeface="Times New Roman" pitchFamily="18"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4244173099"/>
              </p:ext>
            </p:extLst>
          </p:nvPr>
        </p:nvGraphicFramePr>
        <p:xfrm>
          <a:off x="4692650" y="3213100"/>
          <a:ext cx="2009775" cy="1060450"/>
        </p:xfrm>
        <a:graphic>
          <a:graphicData uri="http://schemas.openxmlformats.org/presentationml/2006/ole">
            <mc:AlternateContent xmlns:mc="http://schemas.openxmlformats.org/markup-compatibility/2006">
              <mc:Choice xmlns:v="urn:schemas-microsoft-com:vml" Requires="v">
                <p:oleObj spid="_x0000_s56343" name="Equation" r:id="rId3" imgW="939600" imgH="495000" progId="Equation.DSMT4">
                  <p:embed/>
                </p:oleObj>
              </mc:Choice>
              <mc:Fallback>
                <p:oleObj name="Equation" r:id="rId3" imgW="939600" imgH="495000" progId="Equation.DSMT4">
                  <p:embed/>
                  <p:pic>
                    <p:nvPicPr>
                      <p:cNvPr id="0" name=""/>
                      <p:cNvPicPr>
                        <a:picLocks noChangeAspect="1" noChangeArrowheads="1"/>
                      </p:cNvPicPr>
                      <p:nvPr/>
                    </p:nvPicPr>
                    <p:blipFill>
                      <a:blip r:embed="rId4"/>
                      <a:srcRect/>
                      <a:stretch>
                        <a:fillRect/>
                      </a:stretch>
                    </p:blipFill>
                    <p:spPr bwMode="auto">
                      <a:xfrm>
                        <a:off x="4692650" y="3213100"/>
                        <a:ext cx="2009775"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463076350"/>
              </p:ext>
            </p:extLst>
          </p:nvPr>
        </p:nvGraphicFramePr>
        <p:xfrm>
          <a:off x="2297113" y="692696"/>
          <a:ext cx="4916487" cy="1033462"/>
        </p:xfrm>
        <a:graphic>
          <a:graphicData uri="http://schemas.openxmlformats.org/presentationml/2006/ole">
            <mc:AlternateContent xmlns:mc="http://schemas.openxmlformats.org/markup-compatibility/2006">
              <mc:Choice xmlns:v="urn:schemas-microsoft-com:vml" Requires="v">
                <p:oleObj spid="_x0000_s56344" name="Equation" r:id="rId5" imgW="2298600" imgH="482400" progId="Equation.DSMT4">
                  <p:embed/>
                </p:oleObj>
              </mc:Choice>
              <mc:Fallback>
                <p:oleObj name="Equation" r:id="rId5" imgW="2298600" imgH="482400" progId="Equation.DSMT4">
                  <p:embed/>
                  <p:pic>
                    <p:nvPicPr>
                      <p:cNvPr id="0" name=""/>
                      <p:cNvPicPr>
                        <a:picLocks noChangeAspect="1" noChangeArrowheads="1"/>
                      </p:cNvPicPr>
                      <p:nvPr/>
                    </p:nvPicPr>
                    <p:blipFill>
                      <a:blip r:embed="rId6"/>
                      <a:srcRect/>
                      <a:stretch>
                        <a:fillRect/>
                      </a:stretch>
                    </p:blipFill>
                    <p:spPr bwMode="auto">
                      <a:xfrm>
                        <a:off x="2297113" y="692696"/>
                        <a:ext cx="4916487" cy="103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6354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95536" y="116632"/>
            <a:ext cx="8568952" cy="194421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b="1" dirty="0" smtClean="0">
                <a:solidFill>
                  <a:schemeClr val="tx1"/>
                </a:solidFill>
                <a:cs typeface="Times New Roman" pitchFamily="18" charset="0"/>
              </a:rPr>
              <a:t>Example.</a:t>
            </a:r>
            <a:r>
              <a:rPr lang="en-US" sz="2200" dirty="0" smtClean="0">
                <a:solidFill>
                  <a:schemeClr val="tx1"/>
                </a:solidFill>
                <a:cs typeface="Times New Roman" pitchFamily="18" charset="0"/>
              </a:rPr>
              <a:t> A hydraulic jump occurs in a 5-m-wide rectangular channel carrying 8 m</a:t>
            </a:r>
            <a:r>
              <a:rPr lang="en-US" sz="2200" baseline="30000" dirty="0" smtClean="0">
                <a:solidFill>
                  <a:schemeClr val="tx1"/>
                </a:solidFill>
                <a:cs typeface="Times New Roman" pitchFamily="18" charset="0"/>
              </a:rPr>
              <a:t>3</a:t>
            </a:r>
            <a:r>
              <a:rPr lang="en-US" sz="2200" dirty="0" smtClean="0">
                <a:solidFill>
                  <a:schemeClr val="tx1"/>
                </a:solidFill>
                <a:cs typeface="Times New Roman" pitchFamily="18" charset="0"/>
              </a:rPr>
              <a:t>/s. The depth after the jump is 1.75 m. </a:t>
            </a:r>
          </a:p>
          <a:p>
            <a:pPr marL="457200" indent="-457200" algn="l">
              <a:spcAft>
                <a:spcPts val="1200"/>
              </a:spcAft>
              <a:buAutoNum type="alphaLcParenBoth"/>
              <a:tabLst>
                <a:tab pos="796925" algn="l"/>
              </a:tabLst>
            </a:pPr>
            <a:r>
              <a:rPr lang="en-US" sz="2200" dirty="0" smtClean="0">
                <a:solidFill>
                  <a:schemeClr val="tx1"/>
                </a:solidFill>
                <a:cs typeface="Times New Roman" pitchFamily="18" charset="0"/>
              </a:rPr>
              <a:t>What is the depth before the jump?</a:t>
            </a:r>
          </a:p>
          <a:p>
            <a:pPr marL="457200" indent="-457200" algn="l">
              <a:spcAft>
                <a:spcPts val="1200"/>
              </a:spcAft>
              <a:buAutoNum type="alphaLcParenBoth"/>
              <a:tabLst>
                <a:tab pos="796925" algn="l"/>
              </a:tabLst>
            </a:pPr>
            <a:r>
              <a:rPr lang="en-US" sz="2200" dirty="0" smtClean="0">
                <a:solidFill>
                  <a:schemeClr val="tx1"/>
                </a:solidFill>
                <a:cs typeface="Times New Roman" pitchFamily="18" charset="0"/>
              </a:rPr>
              <a:t>What are the losses of head and power across the jump?</a:t>
            </a:r>
          </a:p>
        </p:txBody>
      </p:sp>
      <p:sp>
        <p:nvSpPr>
          <p:cNvPr id="5" name="Content Placeholder 2"/>
          <p:cNvSpPr txBox="1">
            <a:spLocks/>
          </p:cNvSpPr>
          <p:nvPr/>
        </p:nvSpPr>
        <p:spPr>
          <a:xfrm>
            <a:off x="419022" y="2590927"/>
            <a:ext cx="662088" cy="50405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spcAft>
                <a:spcPts val="1200"/>
              </a:spcAft>
              <a:buFont typeface="+mj-lt"/>
              <a:buAutoNum type="alphaLcParenR"/>
              <a:tabLst>
                <a:tab pos="796925" algn="l"/>
              </a:tabLst>
            </a:pPr>
            <a:r>
              <a:rPr lang="en-US" sz="2200" dirty="0" smtClean="0">
                <a:solidFill>
                  <a:schemeClr val="tx1"/>
                </a:solidFill>
                <a:cs typeface="Times New Roman" pitchFamily="18" charset="0"/>
              </a:rPr>
              <a:t> </a:t>
            </a:r>
          </a:p>
        </p:txBody>
      </p:sp>
      <p:graphicFrame>
        <p:nvGraphicFramePr>
          <p:cNvPr id="2" name="Object 1"/>
          <p:cNvGraphicFramePr>
            <a:graphicFrameLocks noChangeAspect="1"/>
          </p:cNvGraphicFramePr>
          <p:nvPr>
            <p:extLst>
              <p:ext uri="{D42A27DB-BD31-4B8C-83A1-F6EECF244321}">
                <p14:modId xmlns:p14="http://schemas.microsoft.com/office/powerpoint/2010/main" val="958266911"/>
              </p:ext>
            </p:extLst>
          </p:nvPr>
        </p:nvGraphicFramePr>
        <p:xfrm>
          <a:off x="1081110" y="2380547"/>
          <a:ext cx="2593254" cy="864418"/>
        </p:xfrm>
        <a:graphic>
          <a:graphicData uri="http://schemas.openxmlformats.org/presentationml/2006/ole">
            <mc:AlternateContent xmlns:mc="http://schemas.openxmlformats.org/markup-compatibility/2006">
              <mc:Choice xmlns:v="urn:schemas-microsoft-com:vml" Requires="v">
                <p:oleObj spid="_x0000_s57391" name="Equation" r:id="rId3" imgW="1257120" imgH="419040" progId="Equation.DSMT4">
                  <p:embed/>
                </p:oleObj>
              </mc:Choice>
              <mc:Fallback>
                <p:oleObj name="Equation" r:id="rId3" imgW="1257120" imgH="419040" progId="Equation.DSMT4">
                  <p:embed/>
                  <p:pic>
                    <p:nvPicPr>
                      <p:cNvPr id="0" name=""/>
                      <p:cNvPicPr/>
                      <p:nvPr/>
                    </p:nvPicPr>
                    <p:blipFill>
                      <a:blip r:embed="rId4"/>
                      <a:stretch>
                        <a:fillRect/>
                      </a:stretch>
                    </p:blipFill>
                    <p:spPr>
                      <a:xfrm>
                        <a:off x="1081110" y="2380547"/>
                        <a:ext cx="2593254" cy="864418"/>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636151757"/>
              </p:ext>
            </p:extLst>
          </p:nvPr>
        </p:nvGraphicFramePr>
        <p:xfrm>
          <a:off x="4209802" y="2217167"/>
          <a:ext cx="4538662" cy="1139825"/>
        </p:xfrm>
        <a:graphic>
          <a:graphicData uri="http://schemas.openxmlformats.org/presentationml/2006/ole">
            <mc:AlternateContent xmlns:mc="http://schemas.openxmlformats.org/markup-compatibility/2006">
              <mc:Choice xmlns:v="urn:schemas-microsoft-com:vml" Requires="v">
                <p:oleObj spid="_x0000_s57392" name="Equation" r:id="rId5" imgW="2120760" imgH="533160" progId="Equation.DSMT4">
                  <p:embed/>
                </p:oleObj>
              </mc:Choice>
              <mc:Fallback>
                <p:oleObj name="Equation" r:id="rId5" imgW="2120760" imgH="533160" progId="Equation.DSMT4">
                  <p:embed/>
                  <p:pic>
                    <p:nvPicPr>
                      <p:cNvPr id="0" name=""/>
                      <p:cNvPicPr>
                        <a:picLocks noChangeAspect="1" noChangeArrowheads="1"/>
                      </p:cNvPicPr>
                      <p:nvPr/>
                    </p:nvPicPr>
                    <p:blipFill>
                      <a:blip r:embed="rId6"/>
                      <a:srcRect/>
                      <a:stretch>
                        <a:fillRect/>
                      </a:stretch>
                    </p:blipFill>
                    <p:spPr bwMode="auto">
                      <a:xfrm>
                        <a:off x="4209802" y="2217167"/>
                        <a:ext cx="4538662"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175031597"/>
              </p:ext>
            </p:extLst>
          </p:nvPr>
        </p:nvGraphicFramePr>
        <p:xfrm>
          <a:off x="1199405" y="5637485"/>
          <a:ext cx="6684963" cy="1031875"/>
        </p:xfrm>
        <a:graphic>
          <a:graphicData uri="http://schemas.openxmlformats.org/presentationml/2006/ole">
            <mc:AlternateContent xmlns:mc="http://schemas.openxmlformats.org/markup-compatibility/2006">
              <mc:Choice xmlns:v="urn:schemas-microsoft-com:vml" Requires="v">
                <p:oleObj spid="_x0000_s57393" name="Equation" r:id="rId7" imgW="3124080" imgH="482400" progId="Equation.DSMT4">
                  <p:embed/>
                </p:oleObj>
              </mc:Choice>
              <mc:Fallback>
                <p:oleObj name="Equation" r:id="rId7" imgW="3124080" imgH="482400" progId="Equation.DSMT4">
                  <p:embed/>
                  <p:pic>
                    <p:nvPicPr>
                      <p:cNvPr id="0" name=""/>
                      <p:cNvPicPr>
                        <a:picLocks noChangeAspect="1" noChangeArrowheads="1"/>
                      </p:cNvPicPr>
                      <p:nvPr/>
                    </p:nvPicPr>
                    <p:blipFill>
                      <a:blip r:embed="rId8"/>
                      <a:srcRect/>
                      <a:stretch>
                        <a:fillRect/>
                      </a:stretch>
                    </p:blipFill>
                    <p:spPr bwMode="auto">
                      <a:xfrm>
                        <a:off x="1199405" y="5637485"/>
                        <a:ext cx="6684963"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19994801"/>
              </p:ext>
            </p:extLst>
          </p:nvPr>
        </p:nvGraphicFramePr>
        <p:xfrm>
          <a:off x="1190625" y="3645024"/>
          <a:ext cx="1658938" cy="433387"/>
        </p:xfrm>
        <a:graphic>
          <a:graphicData uri="http://schemas.openxmlformats.org/presentationml/2006/ole">
            <mc:AlternateContent xmlns:mc="http://schemas.openxmlformats.org/markup-compatibility/2006">
              <mc:Choice xmlns:v="urn:schemas-microsoft-com:vml" Requires="v">
                <p:oleObj spid="_x0000_s57394" name="Equation" r:id="rId9" imgW="774360" imgH="203040" progId="Equation.DSMT4">
                  <p:embed/>
                </p:oleObj>
              </mc:Choice>
              <mc:Fallback>
                <p:oleObj name="Equation" r:id="rId9" imgW="774360" imgH="203040" progId="Equation.DSMT4">
                  <p:embed/>
                  <p:pic>
                    <p:nvPicPr>
                      <p:cNvPr id="0" name=""/>
                      <p:cNvPicPr>
                        <a:picLocks noChangeAspect="1" noChangeArrowheads="1"/>
                      </p:cNvPicPr>
                      <p:nvPr/>
                    </p:nvPicPr>
                    <p:blipFill>
                      <a:blip r:embed="rId10"/>
                      <a:srcRect/>
                      <a:stretch>
                        <a:fillRect/>
                      </a:stretch>
                    </p:blipFill>
                    <p:spPr bwMode="auto">
                      <a:xfrm>
                        <a:off x="1190625" y="3645024"/>
                        <a:ext cx="16589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Content Placeholder 2"/>
          <p:cNvSpPr txBox="1">
            <a:spLocks/>
          </p:cNvSpPr>
          <p:nvPr/>
        </p:nvSpPr>
        <p:spPr>
          <a:xfrm>
            <a:off x="505046" y="4805536"/>
            <a:ext cx="576064" cy="63968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60000" indent="-457200" algn="l">
              <a:spcBef>
                <a:spcPts val="0"/>
              </a:spcBef>
              <a:spcAft>
                <a:spcPts val="1200"/>
              </a:spcAft>
              <a:buFont typeface="+mj-lt"/>
              <a:buAutoNum type="alphaLcParenR" startAt="2"/>
              <a:tabLst>
                <a:tab pos="796925" algn="l"/>
              </a:tabLst>
            </a:pPr>
            <a:r>
              <a:rPr lang="en-US" sz="2200" dirty="0" smtClean="0">
                <a:solidFill>
                  <a:schemeClr val="tx1"/>
                </a:solidFill>
                <a:cs typeface="Times New Roman" pitchFamily="18" charset="0"/>
              </a:rPr>
              <a:t> </a:t>
            </a:r>
          </a:p>
        </p:txBody>
      </p:sp>
      <p:graphicFrame>
        <p:nvGraphicFramePr>
          <p:cNvPr id="10" name="Object 9"/>
          <p:cNvGraphicFramePr>
            <a:graphicFrameLocks noChangeAspect="1"/>
          </p:cNvGraphicFramePr>
          <p:nvPr>
            <p:extLst>
              <p:ext uri="{D42A27DB-BD31-4B8C-83A1-F6EECF244321}">
                <p14:modId xmlns:p14="http://schemas.microsoft.com/office/powerpoint/2010/main" val="314967513"/>
              </p:ext>
            </p:extLst>
          </p:nvPr>
        </p:nvGraphicFramePr>
        <p:xfrm>
          <a:off x="1503363" y="4456113"/>
          <a:ext cx="3259137" cy="1060450"/>
        </p:xfrm>
        <a:graphic>
          <a:graphicData uri="http://schemas.openxmlformats.org/presentationml/2006/ole">
            <mc:AlternateContent xmlns:mc="http://schemas.openxmlformats.org/markup-compatibility/2006">
              <mc:Choice xmlns:v="urn:schemas-microsoft-com:vml" Requires="v">
                <p:oleObj spid="_x0000_s57395" name="Equation" r:id="rId11" imgW="1523880" imgH="495000" progId="Equation.DSMT4">
                  <p:embed/>
                </p:oleObj>
              </mc:Choice>
              <mc:Fallback>
                <p:oleObj name="Equation" r:id="rId11" imgW="1523880" imgH="495000" progId="Equation.DSMT4">
                  <p:embed/>
                  <p:pic>
                    <p:nvPicPr>
                      <p:cNvPr id="0" name=""/>
                      <p:cNvPicPr>
                        <a:picLocks noChangeAspect="1" noChangeArrowheads="1"/>
                      </p:cNvPicPr>
                      <p:nvPr/>
                    </p:nvPicPr>
                    <p:blipFill>
                      <a:blip r:embed="rId12"/>
                      <a:srcRect/>
                      <a:stretch>
                        <a:fillRect/>
                      </a:stretch>
                    </p:blipFill>
                    <p:spPr bwMode="auto">
                      <a:xfrm>
                        <a:off x="1503363" y="4456113"/>
                        <a:ext cx="3259137"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6289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72008" y="3717032"/>
            <a:ext cx="8964488" cy="29523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spcAft>
                <a:spcPts val="1200"/>
              </a:spcAft>
              <a:buFont typeface="Arial" pitchFamily="34" charset="0"/>
              <a:buChar char="•"/>
              <a:tabLst>
                <a:tab pos="796925" algn="l"/>
              </a:tabLst>
            </a:pPr>
            <a:r>
              <a:rPr lang="en-US" sz="2200" dirty="0" smtClean="0">
                <a:solidFill>
                  <a:schemeClr val="tx1"/>
                </a:solidFill>
                <a:cs typeface="Times New Roman" pitchFamily="18" charset="0"/>
              </a:rPr>
              <a:t>Consider </a:t>
            </a:r>
            <a:r>
              <a:rPr lang="en-US" sz="2200" dirty="0">
                <a:solidFill>
                  <a:schemeClr val="tx1"/>
                </a:solidFill>
                <a:cs typeface="Times New Roman" pitchFamily="18" charset="0"/>
              </a:rPr>
              <a:t>uniform flow </a:t>
            </a:r>
            <a:r>
              <a:rPr lang="en-US" sz="2200" dirty="0" smtClean="0">
                <a:solidFill>
                  <a:schemeClr val="tx1"/>
                </a:solidFill>
                <a:cs typeface="Times New Roman" pitchFamily="18" charset="0"/>
              </a:rPr>
              <a:t>with a CV in the shape of a rectangular box. </a:t>
            </a:r>
          </a:p>
          <a:p>
            <a:pPr marL="457200" indent="-457200" algn="l">
              <a:spcAft>
                <a:spcPts val="1200"/>
              </a:spcAft>
              <a:buFont typeface="Arial" pitchFamily="34" charset="0"/>
              <a:buChar char="•"/>
              <a:tabLst>
                <a:tab pos="796925" algn="l"/>
              </a:tabLst>
            </a:pPr>
            <a:r>
              <a:rPr lang="en-US" sz="2200" dirty="0" smtClean="0">
                <a:solidFill>
                  <a:schemeClr val="tx1"/>
                </a:solidFill>
                <a:cs typeface="Times New Roman" pitchFamily="18" charset="0"/>
              </a:rPr>
              <a:t>Pressure forces upstream and downstream are equal and opposite, so only forces on the water are gravity and friction. Since water is not accelerating, these forces must also be equal and opposite.</a:t>
            </a:r>
          </a:p>
          <a:p>
            <a:pPr marL="457200" indent="-457200" algn="l">
              <a:spcAft>
                <a:spcPts val="1200"/>
              </a:spcAft>
              <a:buFont typeface="Arial" pitchFamily="34" charset="0"/>
              <a:buChar char="•"/>
              <a:tabLst>
                <a:tab pos="796925" algn="l"/>
              </a:tabLst>
            </a:pPr>
            <a:r>
              <a:rPr lang="en-US" sz="2200" dirty="0" smtClean="0">
                <a:solidFill>
                  <a:schemeClr val="tx1"/>
                </a:solidFill>
                <a:cs typeface="Times New Roman" pitchFamily="18" charset="0"/>
              </a:rPr>
              <a:t>Pressure head and velocity head are constant over </a:t>
            </a:r>
            <a:r>
              <a:rPr lang="en-US" sz="2200" i="1" dirty="0" smtClean="0">
                <a:solidFill>
                  <a:schemeClr val="tx1"/>
                </a:solidFill>
                <a:latin typeface="Times New Roman" pitchFamily="18" charset="0"/>
                <a:cs typeface="Times New Roman" pitchFamily="18" charset="0"/>
              </a:rPr>
              <a:t>l</a:t>
            </a:r>
            <a:r>
              <a:rPr lang="en-US" sz="2200" dirty="0" smtClean="0">
                <a:solidFill>
                  <a:schemeClr val="tx1"/>
                </a:solidFill>
                <a:cs typeface="Times New Roman" pitchFamily="18" charset="0"/>
              </a:rPr>
              <a:t>, so loss of total head (</a:t>
            </a:r>
            <a:r>
              <a:rPr lang="en-US" sz="2200" i="1" dirty="0" err="1" smtClean="0">
                <a:solidFill>
                  <a:schemeClr val="tx1"/>
                </a:solidFill>
                <a:cs typeface="Times New Roman" pitchFamily="18" charset="0"/>
              </a:rPr>
              <a:t>h</a:t>
            </a:r>
            <a:r>
              <a:rPr lang="en-US" sz="2200" i="1" baseline="-25000" dirty="0" err="1" smtClean="0">
                <a:solidFill>
                  <a:schemeClr val="tx1"/>
                </a:solidFill>
                <a:cs typeface="Times New Roman" pitchFamily="18" charset="0"/>
              </a:rPr>
              <a:t>L</a:t>
            </a:r>
            <a:r>
              <a:rPr lang="en-US" sz="2200" dirty="0" smtClean="0">
                <a:solidFill>
                  <a:schemeClr val="tx1"/>
                </a:solidFill>
                <a:cs typeface="Times New Roman" pitchFamily="18" charset="0"/>
              </a:rPr>
              <a:t>) equals loss of gravitational head (</a:t>
            </a:r>
            <a:r>
              <a:rPr lang="en-US" sz="2200" dirty="0" err="1" smtClean="0">
                <a:solidFill>
                  <a:schemeClr val="tx1"/>
                </a:solidFill>
                <a:latin typeface="Symbol" pitchFamily="18" charset="2"/>
                <a:cs typeface="Times New Roman" pitchFamily="18" charset="0"/>
              </a:rPr>
              <a:t>D</a:t>
            </a:r>
            <a:r>
              <a:rPr lang="en-US" sz="2200" i="1" dirty="0" err="1" smtClean="0">
                <a:solidFill>
                  <a:schemeClr val="tx1"/>
                </a:solidFill>
                <a:cs typeface="Times New Roman" pitchFamily="18" charset="0"/>
              </a:rPr>
              <a:t>z</a:t>
            </a:r>
            <a:r>
              <a:rPr lang="en-US" sz="2200" dirty="0" smtClean="0">
                <a:solidFill>
                  <a:schemeClr val="tx1"/>
                </a:solidFill>
                <a:cs typeface="Times New Roman" pitchFamily="18" charset="0"/>
              </a:rPr>
              <a:t>). Correspondingly, </a:t>
            </a:r>
            <a:r>
              <a:rPr lang="en-US" sz="2200" i="1" dirty="0" smtClean="0">
                <a:solidFill>
                  <a:schemeClr val="tx1"/>
                </a:solidFill>
                <a:cs typeface="Times New Roman" pitchFamily="18" charset="0"/>
              </a:rPr>
              <a:t>S</a:t>
            </a:r>
            <a:r>
              <a:rPr lang="en-US" sz="2200" baseline="-25000" dirty="0" smtClean="0">
                <a:solidFill>
                  <a:schemeClr val="tx1"/>
                </a:solidFill>
                <a:cs typeface="Times New Roman" pitchFamily="18" charset="0"/>
              </a:rPr>
              <a:t>o</a:t>
            </a:r>
            <a:r>
              <a:rPr lang="en-US" sz="2200" dirty="0" smtClean="0">
                <a:solidFill>
                  <a:schemeClr val="tx1"/>
                </a:solidFill>
                <a:cs typeface="Times New Roman" pitchFamily="18" charset="0"/>
              </a:rPr>
              <a:t>= </a:t>
            </a:r>
            <a:r>
              <a:rPr lang="en-US" sz="2200" i="1" dirty="0" err="1" smtClean="0">
                <a:solidFill>
                  <a:schemeClr val="tx1"/>
                </a:solidFill>
                <a:cs typeface="Times New Roman" pitchFamily="18" charset="0"/>
              </a:rPr>
              <a:t>S</a:t>
            </a:r>
            <a:r>
              <a:rPr lang="en-US" sz="2200" i="1" baseline="-25000" dirty="0" err="1" smtClean="0">
                <a:solidFill>
                  <a:schemeClr val="tx1"/>
                </a:solidFill>
                <a:cs typeface="Times New Roman" pitchFamily="18" charset="0"/>
              </a:rPr>
              <a:t>w</a:t>
            </a:r>
            <a:r>
              <a:rPr lang="en-US" sz="2200" dirty="0" smtClean="0">
                <a:solidFill>
                  <a:schemeClr val="tx1"/>
                </a:solidFill>
                <a:cs typeface="Times New Roman" pitchFamily="18" charset="0"/>
              </a:rPr>
              <a:t>= </a:t>
            </a:r>
            <a:r>
              <a:rPr lang="en-US" sz="2200" i="1" dirty="0" smtClean="0">
                <a:solidFill>
                  <a:schemeClr val="tx1"/>
                </a:solidFill>
                <a:cs typeface="Times New Roman" pitchFamily="18" charset="0"/>
              </a:rPr>
              <a:t>S</a:t>
            </a:r>
            <a:r>
              <a:rPr lang="en-US" sz="2200" i="1" baseline="-25000" dirty="0" smtClean="0">
                <a:solidFill>
                  <a:schemeClr val="tx1"/>
                </a:solidFill>
                <a:cs typeface="Times New Roman" pitchFamily="18" charset="0"/>
              </a:rPr>
              <a:t>f</a:t>
            </a:r>
            <a:r>
              <a:rPr lang="en-US" sz="2200" dirty="0" smtClean="0">
                <a:solidFill>
                  <a:schemeClr val="tx1"/>
                </a:solidFill>
                <a:cs typeface="Times New Roman" pitchFamily="18" charset="0"/>
              </a:rPr>
              <a:t>. </a:t>
            </a:r>
          </a:p>
        </p:txBody>
      </p:sp>
      <p:pic>
        <p:nvPicPr>
          <p:cNvPr id="112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404664"/>
            <a:ext cx="7200800" cy="3034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968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1101495676"/>
              </p:ext>
            </p:extLst>
          </p:nvPr>
        </p:nvGraphicFramePr>
        <p:xfrm>
          <a:off x="2730500" y="3197225"/>
          <a:ext cx="3644900" cy="609600"/>
        </p:xfrm>
        <a:graphic>
          <a:graphicData uri="http://schemas.openxmlformats.org/presentationml/2006/ole">
            <mc:AlternateContent xmlns:mc="http://schemas.openxmlformats.org/markup-compatibility/2006">
              <mc:Choice xmlns:v="urn:schemas-microsoft-com:vml" Requires="v">
                <p:oleObj spid="_x0000_s2262" name="Equation" r:id="rId3" imgW="1447560" imgH="241200" progId="Equation.DSMT4">
                  <p:embed/>
                </p:oleObj>
              </mc:Choice>
              <mc:Fallback>
                <p:oleObj name="Equation" r:id="rId3" imgW="1447560" imgH="241200" progId="Equation.DSMT4">
                  <p:embed/>
                  <p:pic>
                    <p:nvPicPr>
                      <p:cNvPr id="0" name=""/>
                      <p:cNvPicPr/>
                      <p:nvPr/>
                    </p:nvPicPr>
                    <p:blipFill>
                      <a:blip r:embed="rId4"/>
                      <a:stretch>
                        <a:fillRect/>
                      </a:stretch>
                    </p:blipFill>
                    <p:spPr>
                      <a:xfrm>
                        <a:off x="2730500" y="3197225"/>
                        <a:ext cx="3644900" cy="609600"/>
                      </a:xfrm>
                      <a:prstGeom prst="rect">
                        <a:avLst/>
                      </a:prstGeom>
                    </p:spPr>
                  </p:pic>
                </p:oleObj>
              </mc:Fallback>
            </mc:AlternateContent>
          </a:graphicData>
        </a:graphic>
      </p:graphicFrame>
      <p:sp>
        <p:nvSpPr>
          <p:cNvPr id="7" name="Content Placeholder 2"/>
          <p:cNvSpPr txBox="1">
            <a:spLocks/>
          </p:cNvSpPr>
          <p:nvPr/>
        </p:nvSpPr>
        <p:spPr>
          <a:xfrm>
            <a:off x="5220072" y="512676"/>
            <a:ext cx="3816424" cy="219624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dirty="0" smtClean="0">
                <a:solidFill>
                  <a:schemeClr val="tx1"/>
                </a:solidFill>
                <a:cs typeface="Times New Roman" pitchFamily="18" charset="0"/>
              </a:rPr>
              <a:t>Gravitational force in direction of flow is </a:t>
            </a:r>
            <a:r>
              <a:rPr lang="en-US" sz="2200" i="1" dirty="0" err="1" smtClean="0">
                <a:solidFill>
                  <a:schemeClr val="tx1"/>
                </a:solidFill>
                <a:cs typeface="Times New Roman" pitchFamily="18" charset="0"/>
              </a:rPr>
              <a:t>W</a:t>
            </a:r>
            <a:r>
              <a:rPr lang="en-US" sz="2200" dirty="0" err="1" smtClean="0">
                <a:solidFill>
                  <a:schemeClr val="tx1"/>
                </a:solidFill>
                <a:cs typeface="Times New Roman" pitchFamily="18" charset="0"/>
              </a:rPr>
              <a:t>sin</a:t>
            </a:r>
            <a:r>
              <a:rPr lang="en-US" sz="2200" i="1" dirty="0" err="1" smtClean="0">
                <a:solidFill>
                  <a:schemeClr val="tx1"/>
                </a:solidFill>
                <a:latin typeface="Symbol" pitchFamily="18" charset="2"/>
                <a:cs typeface="Times New Roman" pitchFamily="18" charset="0"/>
              </a:rPr>
              <a:t>q</a:t>
            </a:r>
            <a:r>
              <a:rPr lang="en-US" sz="2200" dirty="0" smtClean="0">
                <a:solidFill>
                  <a:schemeClr val="tx1"/>
                </a:solidFill>
                <a:cs typeface="Times New Roman" pitchFamily="18" charset="0"/>
              </a:rPr>
              <a:t>; opposing frictional force is </a:t>
            </a:r>
            <a:r>
              <a:rPr lang="en-US" sz="2200" i="1" dirty="0" err="1" smtClean="0">
                <a:solidFill>
                  <a:schemeClr val="tx1"/>
                </a:solidFill>
                <a:latin typeface="Symbol" pitchFamily="18" charset="2"/>
                <a:cs typeface="Times New Roman" pitchFamily="18" charset="0"/>
              </a:rPr>
              <a:t>t</a:t>
            </a:r>
            <a:r>
              <a:rPr lang="en-US" sz="2200" baseline="-25000" dirty="0" err="1" smtClean="0">
                <a:solidFill>
                  <a:schemeClr val="tx1"/>
                </a:solidFill>
                <a:cs typeface="Times New Roman" pitchFamily="18" charset="0"/>
              </a:rPr>
              <a:t>o</a:t>
            </a:r>
            <a:r>
              <a:rPr lang="en-US" sz="2200" i="1" dirty="0" err="1" smtClean="0">
                <a:solidFill>
                  <a:schemeClr val="tx1"/>
                </a:solidFill>
                <a:cs typeface="Times New Roman" pitchFamily="18" charset="0"/>
              </a:rPr>
              <a:t>P</a:t>
            </a:r>
            <a:r>
              <a:rPr lang="en-US" sz="2200" i="1" baseline="-25000" dirty="0" err="1" smtClean="0">
                <a:solidFill>
                  <a:schemeClr val="tx1"/>
                </a:solidFill>
                <a:cs typeface="Times New Roman" pitchFamily="18" charset="0"/>
              </a:rPr>
              <a:t>wetted</a:t>
            </a:r>
            <a:r>
              <a:rPr lang="en-US" sz="2200" i="1" dirty="0" err="1" smtClean="0">
                <a:solidFill>
                  <a:schemeClr val="tx1"/>
                </a:solidFill>
                <a:latin typeface="Times New Roman" pitchFamily="18" charset="0"/>
                <a:cs typeface="Times New Roman" pitchFamily="18" charset="0"/>
              </a:rPr>
              <a:t>l</a:t>
            </a:r>
            <a:r>
              <a:rPr lang="en-US" sz="2200" dirty="0" smtClean="0">
                <a:solidFill>
                  <a:schemeClr val="tx1"/>
                </a:solidFill>
                <a:cs typeface="Times New Roman" pitchFamily="18" charset="0"/>
              </a:rPr>
              <a:t>, where </a:t>
            </a:r>
            <a:r>
              <a:rPr lang="en-US" sz="2200" i="1" dirty="0" smtClean="0">
                <a:solidFill>
                  <a:schemeClr val="tx1"/>
                </a:solidFill>
                <a:latin typeface="Symbol" pitchFamily="18" charset="2"/>
                <a:cs typeface="Times New Roman" pitchFamily="18" charset="0"/>
              </a:rPr>
              <a:t>t</a:t>
            </a:r>
            <a:r>
              <a:rPr lang="en-US" sz="2200" baseline="-25000" dirty="0" smtClean="0">
                <a:solidFill>
                  <a:schemeClr val="tx1"/>
                </a:solidFill>
                <a:cs typeface="Times New Roman" pitchFamily="18" charset="0"/>
              </a:rPr>
              <a:t>o</a:t>
            </a:r>
            <a:r>
              <a:rPr lang="en-US" sz="2200" dirty="0" smtClean="0">
                <a:solidFill>
                  <a:schemeClr val="tx1"/>
                </a:solidFill>
                <a:cs typeface="Times New Roman" pitchFamily="18" charset="0"/>
              </a:rPr>
              <a:t> is shear stress on the bottom, and </a:t>
            </a:r>
            <a:r>
              <a:rPr lang="en-US" sz="2200" i="1" dirty="0" err="1" smtClean="0">
                <a:solidFill>
                  <a:schemeClr val="tx1"/>
                </a:solidFill>
                <a:cs typeface="Times New Roman" pitchFamily="18" charset="0"/>
              </a:rPr>
              <a:t>P</a:t>
            </a:r>
            <a:r>
              <a:rPr lang="en-US" sz="2200" i="1" baseline="-25000" dirty="0" err="1" smtClean="0">
                <a:solidFill>
                  <a:schemeClr val="tx1"/>
                </a:solidFill>
                <a:cs typeface="Times New Roman" pitchFamily="18" charset="0"/>
              </a:rPr>
              <a:t>wetted</a:t>
            </a:r>
            <a:r>
              <a:rPr lang="en-US" sz="2200" dirty="0" smtClean="0">
                <a:solidFill>
                  <a:schemeClr val="tx1"/>
                </a:solidFill>
                <a:cs typeface="Times New Roman" pitchFamily="18" charset="0"/>
              </a:rPr>
              <a:t> is the wetted perimeter. So:</a:t>
            </a:r>
            <a:endParaRPr lang="en-US" sz="2200" dirty="0" smtClean="0">
              <a:solidFill>
                <a:schemeClr val="tx1"/>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249829142"/>
              </p:ext>
            </p:extLst>
          </p:nvPr>
        </p:nvGraphicFramePr>
        <p:xfrm>
          <a:off x="2200275" y="4005263"/>
          <a:ext cx="4699000" cy="1152525"/>
        </p:xfrm>
        <a:graphic>
          <a:graphicData uri="http://schemas.openxmlformats.org/presentationml/2006/ole">
            <mc:AlternateContent xmlns:mc="http://schemas.openxmlformats.org/markup-compatibility/2006">
              <mc:Choice xmlns:v="urn:schemas-microsoft-com:vml" Requires="v">
                <p:oleObj spid="_x0000_s2263" name="Equation" r:id="rId5" imgW="1866600" imgH="457200" progId="Equation.DSMT4">
                  <p:embed/>
                </p:oleObj>
              </mc:Choice>
              <mc:Fallback>
                <p:oleObj name="Equation" r:id="rId5" imgW="1866600" imgH="457200" progId="Equation.DSMT4">
                  <p:embed/>
                  <p:pic>
                    <p:nvPicPr>
                      <p:cNvPr id="0" name="Object 1"/>
                      <p:cNvPicPr>
                        <a:picLocks noChangeAspect="1" noChangeArrowheads="1"/>
                      </p:cNvPicPr>
                      <p:nvPr/>
                    </p:nvPicPr>
                    <p:blipFill>
                      <a:blip r:embed="rId6"/>
                      <a:srcRect/>
                      <a:stretch>
                        <a:fillRect/>
                      </a:stretch>
                    </p:blipFill>
                    <p:spPr bwMode="auto">
                      <a:xfrm>
                        <a:off x="2200275" y="4005263"/>
                        <a:ext cx="46990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txBox="1">
            <a:spLocks/>
          </p:cNvSpPr>
          <p:nvPr/>
        </p:nvSpPr>
        <p:spPr>
          <a:xfrm>
            <a:off x="251520" y="5499230"/>
            <a:ext cx="8568952" cy="10981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i="1" dirty="0" smtClean="0">
                <a:solidFill>
                  <a:schemeClr val="tx1"/>
                </a:solidFill>
                <a:latin typeface="Symbol" pitchFamily="18" charset="2"/>
                <a:cs typeface="Times New Roman" pitchFamily="18" charset="0"/>
              </a:rPr>
              <a:t>t</a:t>
            </a:r>
            <a:r>
              <a:rPr lang="en-US" sz="2200" baseline="-25000" dirty="0" smtClean="0">
                <a:solidFill>
                  <a:schemeClr val="tx1"/>
                </a:solidFill>
                <a:cs typeface="Times New Roman" pitchFamily="18" charset="0"/>
              </a:rPr>
              <a:t>o</a:t>
            </a:r>
            <a:r>
              <a:rPr lang="en-US" sz="2200" dirty="0" smtClean="0">
                <a:solidFill>
                  <a:schemeClr val="tx1"/>
                </a:solidFill>
                <a:cs typeface="Times New Roman" pitchFamily="18" charset="0"/>
              </a:rPr>
              <a:t> is important for predicting scour of sediments, </a:t>
            </a:r>
            <a:r>
              <a:rPr lang="en-US" sz="2200" dirty="0">
                <a:solidFill>
                  <a:schemeClr val="tx1"/>
                </a:solidFill>
                <a:cs typeface="Times New Roman" pitchFamily="18" charset="0"/>
              </a:rPr>
              <a:t>settled solids (e.g., in runoff or sanitary sewers</a:t>
            </a:r>
            <a:r>
              <a:rPr lang="en-US" sz="2200" dirty="0" smtClean="0">
                <a:solidFill>
                  <a:schemeClr val="tx1"/>
                </a:solidFill>
                <a:cs typeface="Times New Roman" pitchFamily="18" charset="0"/>
              </a:rPr>
              <a:t>), </a:t>
            </a:r>
            <a:r>
              <a:rPr lang="en-US" sz="2200" dirty="0">
                <a:solidFill>
                  <a:schemeClr val="tx1"/>
                </a:solidFill>
                <a:cs typeface="Times New Roman" pitchFamily="18" charset="0"/>
              </a:rPr>
              <a:t>fish </a:t>
            </a:r>
            <a:r>
              <a:rPr lang="en-US" sz="2200" dirty="0" smtClean="0">
                <a:solidFill>
                  <a:schemeClr val="tx1"/>
                </a:solidFill>
                <a:cs typeface="Times New Roman" pitchFamily="18" charset="0"/>
              </a:rPr>
              <a:t>eggs, etc., from bottoms of open channels.</a:t>
            </a:r>
            <a:endParaRPr lang="en-US" sz="2200" dirty="0" smtClean="0">
              <a:solidFill>
                <a:schemeClr val="tx1"/>
              </a:solidFill>
            </a:endParaRPr>
          </a:p>
        </p:txBody>
      </p:sp>
      <p:pic>
        <p:nvPicPr>
          <p:cNvPr id="2068" name="Picture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520" y="332656"/>
            <a:ext cx="4824536" cy="246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947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237334045"/>
              </p:ext>
            </p:extLst>
          </p:nvPr>
        </p:nvGraphicFramePr>
        <p:xfrm>
          <a:off x="2490788" y="2997200"/>
          <a:ext cx="4125912" cy="1152525"/>
        </p:xfrm>
        <a:graphic>
          <a:graphicData uri="http://schemas.openxmlformats.org/presentationml/2006/ole">
            <mc:AlternateContent xmlns:mc="http://schemas.openxmlformats.org/markup-compatibility/2006">
              <mc:Choice xmlns:v="urn:schemas-microsoft-com:vml" Requires="v">
                <p:oleObj spid="_x0000_s3291" name="Equation" r:id="rId3" imgW="1638000" imgH="457200" progId="Equation.DSMT4">
                  <p:embed/>
                </p:oleObj>
              </mc:Choice>
              <mc:Fallback>
                <p:oleObj name="Equation" r:id="rId3" imgW="1638000" imgH="457200" progId="Equation.DSMT4">
                  <p:embed/>
                  <p:pic>
                    <p:nvPicPr>
                      <p:cNvPr id="0" name=""/>
                      <p:cNvPicPr/>
                      <p:nvPr/>
                    </p:nvPicPr>
                    <p:blipFill>
                      <a:blip r:embed="rId4"/>
                      <a:stretch>
                        <a:fillRect/>
                      </a:stretch>
                    </p:blipFill>
                    <p:spPr>
                      <a:xfrm>
                        <a:off x="2490788" y="2997200"/>
                        <a:ext cx="4125912" cy="1152525"/>
                      </a:xfrm>
                      <a:prstGeom prst="rect">
                        <a:avLst/>
                      </a:prstGeom>
                    </p:spPr>
                  </p:pic>
                </p:oleObj>
              </mc:Fallback>
            </mc:AlternateContent>
          </a:graphicData>
        </a:graphic>
      </p:graphicFrame>
      <p:sp>
        <p:nvSpPr>
          <p:cNvPr id="7" name="Content Placeholder 2"/>
          <p:cNvSpPr txBox="1">
            <a:spLocks/>
          </p:cNvSpPr>
          <p:nvPr/>
        </p:nvSpPr>
        <p:spPr>
          <a:xfrm>
            <a:off x="5220072" y="404664"/>
            <a:ext cx="3816424" cy="262829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dirty="0" smtClean="0">
                <a:solidFill>
                  <a:schemeClr val="tx1"/>
                </a:solidFill>
                <a:cs typeface="Times New Roman" pitchFamily="18" charset="0"/>
              </a:rPr>
              <a:t>By analogy with pipe flow, assume that </a:t>
            </a:r>
            <a:r>
              <a:rPr lang="en-US" sz="2200" i="1" dirty="0" err="1" smtClean="0">
                <a:solidFill>
                  <a:schemeClr val="tx1"/>
                </a:solidFill>
                <a:cs typeface="Times New Roman" pitchFamily="18" charset="0"/>
              </a:rPr>
              <a:t>h</a:t>
            </a:r>
            <a:r>
              <a:rPr lang="en-US" sz="2200" i="1" baseline="-25000" dirty="0" err="1" smtClean="0">
                <a:solidFill>
                  <a:schemeClr val="tx1"/>
                </a:solidFill>
                <a:cs typeface="Times New Roman" pitchFamily="18" charset="0"/>
              </a:rPr>
              <a:t>L</a:t>
            </a:r>
            <a:r>
              <a:rPr lang="en-US" sz="2200" dirty="0" smtClean="0">
                <a:solidFill>
                  <a:schemeClr val="tx1"/>
                </a:solidFill>
                <a:cs typeface="Times New Roman" pitchFamily="18" charset="0"/>
              </a:rPr>
              <a:t>/</a:t>
            </a:r>
            <a:r>
              <a:rPr lang="en-US" sz="2200" i="1" dirty="0" smtClean="0">
                <a:solidFill>
                  <a:schemeClr val="tx1"/>
                </a:solidFill>
                <a:latin typeface="Times New Roman" pitchFamily="18" charset="0"/>
                <a:cs typeface="Times New Roman" pitchFamily="18" charset="0"/>
              </a:rPr>
              <a:t>l</a:t>
            </a:r>
            <a:r>
              <a:rPr lang="en-US" sz="2200" dirty="0" smtClean="0">
                <a:solidFill>
                  <a:schemeClr val="tx1"/>
                </a:solidFill>
                <a:cs typeface="Times New Roman" pitchFamily="18" charset="0"/>
              </a:rPr>
              <a:t> in open channels can be expressed as (</a:t>
            </a:r>
            <a:r>
              <a:rPr lang="en-US" sz="2200" i="1" dirty="0" smtClean="0">
                <a:solidFill>
                  <a:schemeClr val="tx1"/>
                </a:solidFill>
                <a:cs typeface="Times New Roman" pitchFamily="18" charset="0"/>
              </a:rPr>
              <a:t>f</a:t>
            </a:r>
            <a:r>
              <a:rPr lang="en-US" sz="2200" dirty="0" smtClean="0">
                <a:solidFill>
                  <a:schemeClr val="tx1"/>
                </a:solidFill>
                <a:cs typeface="Times New Roman" pitchFamily="18" charset="0"/>
              </a:rPr>
              <a:t>/</a:t>
            </a:r>
            <a:r>
              <a:rPr lang="en-US" sz="2200" i="1" dirty="0" smtClean="0">
                <a:solidFill>
                  <a:schemeClr val="tx1"/>
                </a:solidFill>
                <a:cs typeface="Times New Roman" pitchFamily="18" charset="0"/>
              </a:rPr>
              <a:t>D</a:t>
            </a:r>
            <a:r>
              <a:rPr lang="en-US" sz="2200" baseline="30000" dirty="0" smtClean="0">
                <a:solidFill>
                  <a:schemeClr val="tx1"/>
                </a:solidFill>
                <a:cs typeface="Times New Roman" pitchFamily="18" charset="0"/>
              </a:rPr>
              <a:t>*</a:t>
            </a:r>
            <a:r>
              <a:rPr lang="en-US" sz="2200" dirty="0" smtClean="0">
                <a:solidFill>
                  <a:schemeClr val="tx1"/>
                </a:solidFill>
                <a:cs typeface="Times New Roman" pitchFamily="18" charset="0"/>
              </a:rPr>
              <a:t>)(</a:t>
            </a:r>
            <a:r>
              <a:rPr lang="en-US" sz="2200" i="1" dirty="0" smtClean="0">
                <a:solidFill>
                  <a:schemeClr val="tx1"/>
                </a:solidFill>
                <a:cs typeface="Times New Roman" pitchFamily="18" charset="0"/>
              </a:rPr>
              <a:t>V</a:t>
            </a:r>
            <a:r>
              <a:rPr lang="en-US" sz="2200" baseline="30000" dirty="0" smtClean="0">
                <a:solidFill>
                  <a:schemeClr val="tx1"/>
                </a:solidFill>
                <a:cs typeface="Times New Roman" pitchFamily="18" charset="0"/>
              </a:rPr>
              <a:t>2</a:t>
            </a:r>
            <a:r>
              <a:rPr lang="en-US" sz="2200" dirty="0" smtClean="0">
                <a:solidFill>
                  <a:schemeClr val="tx1"/>
                </a:solidFill>
                <a:cs typeface="Times New Roman" pitchFamily="18" charset="0"/>
              </a:rPr>
              <a:t>/2</a:t>
            </a:r>
            <a:r>
              <a:rPr lang="en-US" sz="2200" i="1" dirty="0" smtClean="0">
                <a:solidFill>
                  <a:schemeClr val="tx1"/>
                </a:solidFill>
                <a:cs typeface="Times New Roman" pitchFamily="18" charset="0"/>
              </a:rPr>
              <a:t>g</a:t>
            </a:r>
            <a:r>
              <a:rPr lang="en-US" sz="2200" dirty="0" smtClean="0">
                <a:solidFill>
                  <a:schemeClr val="tx1"/>
                </a:solidFill>
                <a:cs typeface="Times New Roman" pitchFamily="18" charset="0"/>
              </a:rPr>
              <a:t>), where </a:t>
            </a:r>
            <a:r>
              <a:rPr lang="en-US" sz="2200" i="1" dirty="0" smtClean="0">
                <a:solidFill>
                  <a:schemeClr val="tx1"/>
                </a:solidFill>
                <a:cs typeface="Times New Roman" pitchFamily="18" charset="0"/>
              </a:rPr>
              <a:t>D</a:t>
            </a:r>
            <a:r>
              <a:rPr lang="en-US" sz="2200" baseline="30000" dirty="0" smtClean="0">
                <a:solidFill>
                  <a:schemeClr val="tx1"/>
                </a:solidFill>
                <a:cs typeface="Times New Roman" pitchFamily="18" charset="0"/>
              </a:rPr>
              <a:t>*</a:t>
            </a:r>
            <a:r>
              <a:rPr lang="en-US" sz="2200" dirty="0" smtClean="0">
                <a:solidFill>
                  <a:schemeClr val="tx1"/>
                </a:solidFill>
                <a:cs typeface="Times New Roman" pitchFamily="18" charset="0"/>
              </a:rPr>
              <a:t> </a:t>
            </a:r>
            <a:r>
              <a:rPr lang="en-US" sz="2200" dirty="0">
                <a:solidFill>
                  <a:schemeClr val="tx1"/>
                </a:solidFill>
                <a:cs typeface="Times New Roman" pitchFamily="18" charset="0"/>
              </a:rPr>
              <a:t>i</a:t>
            </a:r>
            <a:r>
              <a:rPr lang="en-US" sz="2200" dirty="0" smtClean="0">
                <a:solidFill>
                  <a:schemeClr val="tx1"/>
                </a:solidFill>
                <a:cs typeface="Times New Roman" pitchFamily="18" charset="0"/>
              </a:rPr>
              <a:t>s a representative length; choose </a:t>
            </a:r>
            <a:r>
              <a:rPr lang="en-US" sz="2200" i="1" dirty="0" smtClean="0">
                <a:solidFill>
                  <a:schemeClr val="tx1"/>
                </a:solidFill>
                <a:cs typeface="Times New Roman" pitchFamily="18" charset="0"/>
              </a:rPr>
              <a:t>D</a:t>
            </a:r>
            <a:r>
              <a:rPr lang="en-US" sz="2200" baseline="30000" dirty="0" smtClean="0">
                <a:solidFill>
                  <a:schemeClr val="tx1"/>
                </a:solidFill>
                <a:cs typeface="Times New Roman" pitchFamily="18" charset="0"/>
              </a:rPr>
              <a:t>*</a:t>
            </a:r>
            <a:r>
              <a:rPr lang="en-US" sz="2200" dirty="0" smtClean="0">
                <a:solidFill>
                  <a:schemeClr val="tx1"/>
                </a:solidFill>
                <a:cs typeface="Times New Roman" pitchFamily="18" charset="0"/>
              </a:rPr>
              <a:t> to be 4</a:t>
            </a:r>
            <a:r>
              <a:rPr lang="en-US" sz="2200" i="1" dirty="0" smtClean="0">
                <a:solidFill>
                  <a:schemeClr val="tx1"/>
                </a:solidFill>
                <a:cs typeface="Times New Roman" pitchFamily="18" charset="0"/>
              </a:rPr>
              <a:t>R</a:t>
            </a:r>
            <a:r>
              <a:rPr lang="en-US" sz="2200" i="1" baseline="-25000" dirty="0" smtClean="0">
                <a:solidFill>
                  <a:schemeClr val="tx1"/>
                </a:solidFill>
                <a:cs typeface="Times New Roman" pitchFamily="18" charset="0"/>
              </a:rPr>
              <a:t>h</a:t>
            </a:r>
            <a:r>
              <a:rPr lang="en-US" sz="2200" dirty="0" smtClean="0">
                <a:solidFill>
                  <a:schemeClr val="tx1"/>
                </a:solidFill>
                <a:cs typeface="Times New Roman" pitchFamily="18" charset="0"/>
              </a:rPr>
              <a:t>. Then, for uniform flow:</a:t>
            </a:r>
            <a:endParaRPr lang="en-US" sz="2200" dirty="0" smtClean="0">
              <a:solidFill>
                <a:schemeClr val="tx1"/>
              </a:solidFill>
            </a:endParaRPr>
          </a:p>
        </p:txBody>
      </p:sp>
      <p:sp>
        <p:nvSpPr>
          <p:cNvPr id="8" name="Content Placeholder 2"/>
          <p:cNvSpPr txBox="1">
            <a:spLocks/>
          </p:cNvSpPr>
          <p:nvPr/>
        </p:nvSpPr>
        <p:spPr>
          <a:xfrm>
            <a:off x="467544" y="5463226"/>
            <a:ext cx="8208912" cy="109812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dirty="0" smtClean="0">
                <a:solidFill>
                  <a:schemeClr val="tx1"/>
                </a:solidFill>
                <a:cs typeface="Times New Roman" pitchFamily="18" charset="0"/>
              </a:rPr>
              <a:t>Above equation is known as the </a:t>
            </a:r>
            <a:r>
              <a:rPr lang="en-US" sz="2200" dirty="0" err="1" smtClean="0">
                <a:solidFill>
                  <a:schemeClr val="tx1"/>
                </a:solidFill>
                <a:cs typeface="Times New Roman" pitchFamily="18" charset="0"/>
              </a:rPr>
              <a:t>Chezy</a:t>
            </a:r>
            <a:r>
              <a:rPr lang="en-US" sz="2200" dirty="0" smtClean="0">
                <a:solidFill>
                  <a:schemeClr val="tx1"/>
                </a:solidFill>
                <a:cs typeface="Times New Roman" pitchFamily="18" charset="0"/>
              </a:rPr>
              <a:t> equation (1768), and </a:t>
            </a:r>
            <a:r>
              <a:rPr lang="en-US" sz="2200" i="1" dirty="0" smtClean="0">
                <a:solidFill>
                  <a:schemeClr val="tx1"/>
                </a:solidFill>
                <a:cs typeface="Times New Roman" pitchFamily="18" charset="0"/>
              </a:rPr>
              <a:t>C</a:t>
            </a:r>
            <a:r>
              <a:rPr lang="en-US" sz="2200" dirty="0" smtClean="0">
                <a:solidFill>
                  <a:schemeClr val="tx1"/>
                </a:solidFill>
                <a:cs typeface="Times New Roman" pitchFamily="18" charset="0"/>
              </a:rPr>
              <a:t> as the </a:t>
            </a:r>
            <a:r>
              <a:rPr lang="en-US" sz="2200" dirty="0" err="1" smtClean="0">
                <a:solidFill>
                  <a:schemeClr val="tx1"/>
                </a:solidFill>
                <a:cs typeface="Times New Roman" pitchFamily="18" charset="0"/>
              </a:rPr>
              <a:t>Chezy</a:t>
            </a:r>
            <a:r>
              <a:rPr lang="en-US" sz="2200" dirty="0" smtClean="0">
                <a:solidFill>
                  <a:schemeClr val="tx1"/>
                </a:solidFill>
                <a:cs typeface="Times New Roman" pitchFamily="18" charset="0"/>
              </a:rPr>
              <a:t> coefficient. Equation is analogous to D-W </a:t>
            </a:r>
            <a:r>
              <a:rPr lang="en-US" sz="2200" dirty="0" err="1" smtClean="0">
                <a:solidFill>
                  <a:schemeClr val="tx1"/>
                </a:solidFill>
                <a:cs typeface="Times New Roman" pitchFamily="18" charset="0"/>
              </a:rPr>
              <a:t>eqn</a:t>
            </a:r>
            <a:r>
              <a:rPr lang="en-US" sz="2200" dirty="0" smtClean="0">
                <a:solidFill>
                  <a:schemeClr val="tx1"/>
                </a:solidFill>
                <a:cs typeface="Times New Roman" pitchFamily="18" charset="0"/>
              </a:rPr>
              <a:t> for pipe flow, with prediction of </a:t>
            </a:r>
            <a:r>
              <a:rPr lang="en-US" sz="2200" i="1" dirty="0" smtClean="0">
                <a:solidFill>
                  <a:schemeClr val="tx1"/>
                </a:solidFill>
                <a:cs typeface="Times New Roman" pitchFamily="18" charset="0"/>
              </a:rPr>
              <a:t>C</a:t>
            </a:r>
            <a:r>
              <a:rPr lang="en-US" sz="2200" dirty="0" smtClean="0">
                <a:solidFill>
                  <a:schemeClr val="tx1"/>
                </a:solidFill>
                <a:cs typeface="Times New Roman" pitchFamily="18" charset="0"/>
              </a:rPr>
              <a:t> the key to its usefulness.</a:t>
            </a:r>
            <a:endParaRPr lang="en-US" sz="2200" dirty="0" smtClean="0">
              <a:solidFill>
                <a:schemeClr val="tx1"/>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18532693"/>
              </p:ext>
            </p:extLst>
          </p:nvPr>
        </p:nvGraphicFramePr>
        <p:xfrm>
          <a:off x="1939925" y="4187825"/>
          <a:ext cx="4222750" cy="1185863"/>
        </p:xfrm>
        <a:graphic>
          <a:graphicData uri="http://schemas.openxmlformats.org/presentationml/2006/ole">
            <mc:AlternateContent xmlns:mc="http://schemas.openxmlformats.org/markup-compatibility/2006">
              <mc:Choice xmlns:v="urn:schemas-microsoft-com:vml" Requires="v">
                <p:oleObj spid="_x0000_s3292" name="Equation" r:id="rId5" imgW="1676160" imgH="469800" progId="Equation.DSMT4">
                  <p:embed/>
                </p:oleObj>
              </mc:Choice>
              <mc:Fallback>
                <p:oleObj name="Equation" r:id="rId5" imgW="1676160" imgH="469800" progId="Equation.DSMT4">
                  <p:embed/>
                  <p:pic>
                    <p:nvPicPr>
                      <p:cNvPr id="0" name="Object 1"/>
                      <p:cNvPicPr>
                        <a:picLocks noChangeAspect="1" noChangeArrowheads="1"/>
                      </p:cNvPicPr>
                      <p:nvPr/>
                    </p:nvPicPr>
                    <p:blipFill>
                      <a:blip r:embed="rId6"/>
                      <a:srcRect/>
                      <a:stretch>
                        <a:fillRect/>
                      </a:stretch>
                    </p:blipFill>
                    <p:spPr bwMode="auto">
                      <a:xfrm>
                        <a:off x="1939925" y="4187825"/>
                        <a:ext cx="4222750" cy="118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9" name="Picture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520" y="332656"/>
            <a:ext cx="4824536" cy="246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09644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395536" y="386662"/>
            <a:ext cx="8496944" cy="54906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dirty="0" smtClean="0">
                <a:solidFill>
                  <a:schemeClr val="tx1"/>
                </a:solidFill>
                <a:cs typeface="Times New Roman" pitchFamily="18" charset="0"/>
              </a:rPr>
              <a:t>Based on empirical results, Manning reported that </a:t>
            </a:r>
            <a:r>
              <a:rPr lang="en-US" sz="2200" i="1" dirty="0" smtClean="0">
                <a:solidFill>
                  <a:schemeClr val="tx1"/>
                </a:solidFill>
                <a:cs typeface="Times New Roman" pitchFamily="18" charset="0"/>
              </a:rPr>
              <a:t>C</a:t>
            </a:r>
            <a:r>
              <a:rPr lang="en-US" sz="2200" dirty="0" smtClean="0">
                <a:solidFill>
                  <a:schemeClr val="tx1"/>
                </a:solidFill>
                <a:cs typeface="Times New Roman" pitchFamily="18" charset="0"/>
              </a:rPr>
              <a:t> varies with </a:t>
            </a:r>
            <a:r>
              <a:rPr lang="en-US" sz="2200" i="1" dirty="0" smtClean="0">
                <a:solidFill>
                  <a:schemeClr val="tx1"/>
                </a:solidFill>
                <a:cs typeface="Times New Roman" pitchFamily="18" charset="0"/>
              </a:rPr>
              <a:t>R</a:t>
            </a:r>
            <a:r>
              <a:rPr lang="en-US" sz="2200" i="1" baseline="-25000" dirty="0" smtClean="0">
                <a:solidFill>
                  <a:schemeClr val="tx1"/>
                </a:solidFill>
                <a:cs typeface="Times New Roman" pitchFamily="18" charset="0"/>
              </a:rPr>
              <a:t>h</a:t>
            </a:r>
            <a:r>
              <a:rPr lang="en-US" sz="2200" baseline="30000" dirty="0" smtClean="0">
                <a:solidFill>
                  <a:schemeClr val="tx1"/>
                </a:solidFill>
                <a:cs typeface="Times New Roman" pitchFamily="18" charset="0"/>
              </a:rPr>
              <a:t>1/6</a:t>
            </a:r>
            <a:r>
              <a:rPr lang="en-US" sz="2200" dirty="0" smtClean="0">
                <a:solidFill>
                  <a:schemeClr val="tx1"/>
                </a:solidFill>
                <a:cs typeface="Times New Roman" pitchFamily="18" charset="0"/>
              </a:rPr>
              <a:t>, so:</a:t>
            </a:r>
            <a:endParaRPr lang="en-US" sz="2200" dirty="0" smtClean="0">
              <a:solidFill>
                <a:schemeClr val="tx1"/>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4208711553"/>
              </p:ext>
            </p:extLst>
          </p:nvPr>
        </p:nvGraphicFramePr>
        <p:xfrm>
          <a:off x="4341341" y="1158147"/>
          <a:ext cx="2174875" cy="993775"/>
        </p:xfrm>
        <a:graphic>
          <a:graphicData uri="http://schemas.openxmlformats.org/presentationml/2006/ole">
            <mc:AlternateContent xmlns:mc="http://schemas.openxmlformats.org/markup-compatibility/2006">
              <mc:Choice xmlns:v="urn:schemas-microsoft-com:vml" Requires="v">
                <p:oleObj spid="_x0000_s4305" name="Equation" r:id="rId3" imgW="863280" imgH="393480" progId="Equation.DSMT4">
                  <p:embed/>
                </p:oleObj>
              </mc:Choice>
              <mc:Fallback>
                <p:oleObj name="Equation" r:id="rId3" imgW="863280" imgH="393480" progId="Equation.DSMT4">
                  <p:embed/>
                  <p:pic>
                    <p:nvPicPr>
                      <p:cNvPr id="0" name=""/>
                      <p:cNvPicPr>
                        <a:picLocks noChangeAspect="1" noChangeArrowheads="1"/>
                      </p:cNvPicPr>
                      <p:nvPr/>
                    </p:nvPicPr>
                    <p:blipFill>
                      <a:blip r:embed="rId4"/>
                      <a:srcRect/>
                      <a:stretch>
                        <a:fillRect/>
                      </a:stretch>
                    </p:blipFill>
                    <p:spPr bwMode="auto">
                      <a:xfrm>
                        <a:off x="4341341" y="1158147"/>
                        <a:ext cx="2174875"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6906900"/>
              </p:ext>
            </p:extLst>
          </p:nvPr>
        </p:nvGraphicFramePr>
        <p:xfrm>
          <a:off x="1893069" y="1124744"/>
          <a:ext cx="1631950" cy="993775"/>
        </p:xfrm>
        <a:graphic>
          <a:graphicData uri="http://schemas.openxmlformats.org/presentationml/2006/ole">
            <mc:AlternateContent xmlns:mc="http://schemas.openxmlformats.org/markup-compatibility/2006">
              <mc:Choice xmlns:v="urn:schemas-microsoft-com:vml" Requires="v">
                <p:oleObj spid="_x0000_s4306" name="Equation" r:id="rId5" imgW="647640" imgH="393480" progId="Equation.DSMT4">
                  <p:embed/>
                </p:oleObj>
              </mc:Choice>
              <mc:Fallback>
                <p:oleObj name="Equation" r:id="rId5" imgW="647640" imgH="393480" progId="Equation.DSMT4">
                  <p:embed/>
                  <p:pic>
                    <p:nvPicPr>
                      <p:cNvPr id="0" name="Object 3"/>
                      <p:cNvPicPr>
                        <a:picLocks noChangeAspect="1" noChangeArrowheads="1"/>
                      </p:cNvPicPr>
                      <p:nvPr/>
                    </p:nvPicPr>
                    <p:blipFill>
                      <a:blip r:embed="rId6"/>
                      <a:srcRect/>
                      <a:stretch>
                        <a:fillRect/>
                      </a:stretch>
                    </p:blipFill>
                    <p:spPr bwMode="auto">
                      <a:xfrm>
                        <a:off x="1893069" y="1124744"/>
                        <a:ext cx="163195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Content Placeholder 2"/>
          <p:cNvSpPr txBox="1">
            <a:spLocks/>
          </p:cNvSpPr>
          <p:nvPr/>
        </p:nvSpPr>
        <p:spPr>
          <a:xfrm>
            <a:off x="395536" y="2348880"/>
            <a:ext cx="8496944" cy="280831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dirty="0" smtClean="0">
                <a:solidFill>
                  <a:schemeClr val="tx1"/>
                </a:solidFill>
                <a:cs typeface="Times New Roman" pitchFamily="18" charset="0"/>
              </a:rPr>
              <a:t>Equation for </a:t>
            </a:r>
            <a:r>
              <a:rPr lang="en-US" sz="2200" i="1" dirty="0" smtClean="0">
                <a:solidFill>
                  <a:schemeClr val="tx1"/>
                </a:solidFill>
                <a:cs typeface="Times New Roman" pitchFamily="18" charset="0"/>
              </a:rPr>
              <a:t>V</a:t>
            </a:r>
            <a:r>
              <a:rPr lang="en-US" sz="2200" dirty="0" smtClean="0">
                <a:solidFill>
                  <a:schemeClr val="tx1"/>
                </a:solidFill>
                <a:cs typeface="Times New Roman" pitchFamily="18" charset="0"/>
              </a:rPr>
              <a:t> is the </a:t>
            </a:r>
            <a:r>
              <a:rPr lang="en-US" sz="2200" dirty="0" smtClean="0">
                <a:solidFill>
                  <a:srgbClr val="FF0000"/>
                </a:solidFill>
                <a:cs typeface="Times New Roman" pitchFamily="18" charset="0"/>
              </a:rPr>
              <a:t>Manning </a:t>
            </a:r>
            <a:r>
              <a:rPr lang="en-US" sz="2200" dirty="0" err="1" smtClean="0">
                <a:solidFill>
                  <a:srgbClr val="FF0000"/>
                </a:solidFill>
                <a:cs typeface="Times New Roman" pitchFamily="18" charset="0"/>
              </a:rPr>
              <a:t>Eqn</a:t>
            </a:r>
            <a:r>
              <a:rPr lang="en-US" sz="2200" dirty="0">
                <a:solidFill>
                  <a:schemeClr val="tx1"/>
                </a:solidFill>
                <a:cs typeface="Times New Roman" pitchFamily="18" charset="0"/>
              </a:rPr>
              <a:t> (1890) , </a:t>
            </a:r>
            <a:r>
              <a:rPr lang="en-US" sz="2200" dirty="0" smtClean="0">
                <a:solidFill>
                  <a:schemeClr val="tx1"/>
                </a:solidFill>
                <a:cs typeface="Times New Roman" pitchFamily="18" charset="0"/>
              </a:rPr>
              <a:t>and </a:t>
            </a:r>
            <a:r>
              <a:rPr lang="en-US" sz="2200" i="1" dirty="0" smtClean="0">
                <a:solidFill>
                  <a:schemeClr val="tx1"/>
                </a:solidFill>
                <a:cs typeface="Times New Roman" pitchFamily="18" charset="0"/>
              </a:rPr>
              <a:t>n</a:t>
            </a:r>
            <a:r>
              <a:rPr lang="en-US" sz="2200" dirty="0" smtClean="0">
                <a:solidFill>
                  <a:schemeClr val="tx1"/>
                </a:solidFill>
                <a:cs typeface="Times New Roman" pitchFamily="18" charset="0"/>
              </a:rPr>
              <a:t> is the </a:t>
            </a:r>
            <a:r>
              <a:rPr lang="en-US" sz="2200" dirty="0" smtClean="0">
                <a:solidFill>
                  <a:srgbClr val="FF0000"/>
                </a:solidFill>
                <a:cs typeface="Times New Roman" pitchFamily="18" charset="0"/>
              </a:rPr>
              <a:t>Manning coefficient</a:t>
            </a:r>
            <a:r>
              <a:rPr lang="en-US" sz="2200" dirty="0" smtClean="0">
                <a:solidFill>
                  <a:schemeClr val="tx1"/>
                </a:solidFill>
                <a:cs typeface="Times New Roman" pitchFamily="18" charset="0"/>
              </a:rPr>
              <a:t>. Increase in </a:t>
            </a:r>
            <a:r>
              <a:rPr lang="en-US" sz="2200" i="1" dirty="0" smtClean="0">
                <a:solidFill>
                  <a:schemeClr val="tx1"/>
                </a:solidFill>
                <a:cs typeface="Times New Roman" pitchFamily="18" charset="0"/>
              </a:rPr>
              <a:t>n</a:t>
            </a:r>
            <a:r>
              <a:rPr lang="en-US" sz="2200" dirty="0" smtClean="0">
                <a:solidFill>
                  <a:schemeClr val="tx1"/>
                </a:solidFill>
                <a:cs typeface="Times New Roman" pitchFamily="18" charset="0"/>
              </a:rPr>
              <a:t> corresponds to increased friction and </a:t>
            </a:r>
            <a:r>
              <a:rPr lang="en-US" sz="2200" i="1" dirty="0" err="1" smtClean="0">
                <a:solidFill>
                  <a:schemeClr val="tx1"/>
                </a:solidFill>
                <a:cs typeface="Times New Roman" pitchFamily="18" charset="0"/>
              </a:rPr>
              <a:t>h</a:t>
            </a:r>
            <a:r>
              <a:rPr lang="en-US" sz="2200" i="1" baseline="-25000" dirty="0" err="1" smtClean="0">
                <a:solidFill>
                  <a:schemeClr val="tx1"/>
                </a:solidFill>
                <a:cs typeface="Times New Roman" pitchFamily="18" charset="0"/>
              </a:rPr>
              <a:t>L</a:t>
            </a:r>
            <a:r>
              <a:rPr lang="en-US" sz="2200" dirty="0" smtClean="0">
                <a:solidFill>
                  <a:schemeClr val="tx1"/>
                </a:solidFill>
                <a:cs typeface="Times New Roman" pitchFamily="18" charset="0"/>
              </a:rPr>
              <a:t>. Values tabulated for a wide range of channel characteristics. Formally applicable only to uniform flow (where </a:t>
            </a:r>
            <a:r>
              <a:rPr lang="en-US" sz="2200" i="1" dirty="0" smtClean="0">
                <a:solidFill>
                  <a:schemeClr val="tx1"/>
                </a:solidFill>
                <a:cs typeface="Times New Roman" pitchFamily="18" charset="0"/>
              </a:rPr>
              <a:t>V</a:t>
            </a:r>
            <a:r>
              <a:rPr lang="en-US" sz="2200" dirty="0" smtClean="0">
                <a:solidFill>
                  <a:schemeClr val="tx1"/>
                </a:solidFill>
                <a:cs typeface="Times New Roman" pitchFamily="18" charset="0"/>
              </a:rPr>
              <a:t> and </a:t>
            </a:r>
            <a:r>
              <a:rPr lang="en-US" sz="2200" i="1" dirty="0" smtClean="0">
                <a:solidFill>
                  <a:schemeClr val="tx1"/>
                </a:solidFill>
                <a:cs typeface="Times New Roman" pitchFamily="18" charset="0"/>
              </a:rPr>
              <a:t>R</a:t>
            </a:r>
            <a:r>
              <a:rPr lang="en-US" sz="2200" i="1" baseline="-25000" dirty="0" smtClean="0">
                <a:solidFill>
                  <a:schemeClr val="tx1"/>
                </a:solidFill>
                <a:cs typeface="Times New Roman" pitchFamily="18" charset="0"/>
              </a:rPr>
              <a:t>h</a:t>
            </a:r>
            <a:r>
              <a:rPr lang="en-US" sz="2200" dirty="0" smtClean="0">
                <a:solidFill>
                  <a:schemeClr val="tx1"/>
                </a:solidFill>
                <a:cs typeface="Times New Roman" pitchFamily="18" charset="0"/>
              </a:rPr>
              <a:t> are constant), but often applied to gradually varying flow to relate average values of </a:t>
            </a:r>
            <a:r>
              <a:rPr lang="en-US" sz="2200" i="1" dirty="0" err="1">
                <a:solidFill>
                  <a:schemeClr val="tx1"/>
                </a:solidFill>
                <a:cs typeface="Times New Roman" pitchFamily="18" charset="0"/>
              </a:rPr>
              <a:t>S</a:t>
            </a:r>
            <a:r>
              <a:rPr lang="en-US" sz="2200" i="1" baseline="-25000" dirty="0" err="1">
                <a:solidFill>
                  <a:schemeClr val="tx1"/>
                </a:solidFill>
                <a:cs typeface="Times New Roman" pitchFamily="18" charset="0"/>
              </a:rPr>
              <a:t>f</a:t>
            </a:r>
            <a:r>
              <a:rPr lang="en-US" sz="2200" dirty="0">
                <a:solidFill>
                  <a:schemeClr val="tx1"/>
                </a:solidFill>
                <a:cs typeface="Times New Roman" pitchFamily="18" charset="0"/>
              </a:rPr>
              <a:t> </a:t>
            </a:r>
            <a:r>
              <a:rPr lang="en-US" sz="2200" dirty="0" smtClean="0">
                <a:solidFill>
                  <a:schemeClr val="tx1"/>
                </a:solidFill>
                <a:cs typeface="Times New Roman" pitchFamily="18" charset="0"/>
              </a:rPr>
              <a:t>, </a:t>
            </a:r>
            <a:r>
              <a:rPr lang="en-US" sz="2200" i="1" dirty="0" smtClean="0">
                <a:solidFill>
                  <a:schemeClr val="tx1"/>
                </a:solidFill>
                <a:cs typeface="Times New Roman" pitchFamily="18" charset="0"/>
              </a:rPr>
              <a:t>V</a:t>
            </a:r>
            <a:r>
              <a:rPr lang="en-US" sz="2200" dirty="0" smtClean="0">
                <a:solidFill>
                  <a:schemeClr val="tx1"/>
                </a:solidFill>
                <a:cs typeface="Times New Roman" pitchFamily="18" charset="0"/>
              </a:rPr>
              <a:t>, and </a:t>
            </a:r>
            <a:r>
              <a:rPr lang="en-US" sz="2200" i="1" dirty="0" smtClean="0">
                <a:solidFill>
                  <a:schemeClr val="tx1"/>
                </a:solidFill>
                <a:cs typeface="Times New Roman" pitchFamily="18" charset="0"/>
              </a:rPr>
              <a:t>R</a:t>
            </a:r>
            <a:r>
              <a:rPr lang="en-US" sz="2200" i="1" baseline="-25000" dirty="0" smtClean="0">
                <a:solidFill>
                  <a:schemeClr val="tx1"/>
                </a:solidFill>
                <a:cs typeface="Times New Roman" pitchFamily="18" charset="0"/>
              </a:rPr>
              <a:t>h</a:t>
            </a:r>
            <a:r>
              <a:rPr lang="en-US" sz="2200" dirty="0" smtClean="0">
                <a:solidFill>
                  <a:schemeClr val="tx1"/>
                </a:solidFill>
                <a:cs typeface="Times New Roman" pitchFamily="18" charset="0"/>
              </a:rPr>
              <a:t> in a reach.</a:t>
            </a:r>
            <a:endParaRPr lang="en-US" sz="2200" dirty="0" smtClean="0">
              <a:solidFill>
                <a:srgbClr val="FF0000"/>
              </a:solidFill>
              <a:cs typeface="Times New Roman" pitchFamily="18" charset="0"/>
            </a:endParaRPr>
          </a:p>
          <a:p>
            <a:pPr algn="l">
              <a:spcAft>
                <a:spcPts val="1200"/>
              </a:spcAft>
              <a:tabLst>
                <a:tab pos="796925" algn="l"/>
              </a:tabLst>
            </a:pPr>
            <a:r>
              <a:rPr lang="en-US" sz="2200" i="1" dirty="0" smtClean="0">
                <a:solidFill>
                  <a:schemeClr val="tx1"/>
                </a:solidFill>
                <a:cs typeface="Times New Roman" pitchFamily="18" charset="0"/>
              </a:rPr>
              <a:t>n</a:t>
            </a:r>
            <a:r>
              <a:rPr lang="en-US" sz="2200" dirty="0" smtClean="0">
                <a:solidFill>
                  <a:schemeClr val="tx1"/>
                </a:solidFill>
                <a:cs typeface="Times New Roman" pitchFamily="18" charset="0"/>
              </a:rPr>
              <a:t> has units of s/m</a:t>
            </a:r>
            <a:r>
              <a:rPr lang="en-US" sz="2200" baseline="30000" dirty="0" smtClean="0">
                <a:solidFill>
                  <a:schemeClr val="tx1"/>
                </a:solidFill>
                <a:cs typeface="Times New Roman" pitchFamily="18" charset="0"/>
              </a:rPr>
              <a:t>1/3</a:t>
            </a:r>
            <a:r>
              <a:rPr lang="en-US" sz="2200" dirty="0" smtClean="0">
                <a:solidFill>
                  <a:schemeClr val="tx1"/>
                </a:solidFill>
                <a:cs typeface="Times New Roman" pitchFamily="18" charset="0"/>
              </a:rPr>
              <a:t>, but is always reported as dimensionless. Using that convention, if </a:t>
            </a:r>
            <a:r>
              <a:rPr lang="en-US" sz="2200" i="1" dirty="0" smtClean="0">
                <a:solidFill>
                  <a:schemeClr val="tx1"/>
                </a:solidFill>
                <a:cs typeface="Times New Roman" pitchFamily="18" charset="0"/>
              </a:rPr>
              <a:t>R</a:t>
            </a:r>
            <a:r>
              <a:rPr lang="en-US" sz="2200" i="1" baseline="-25000" dirty="0" smtClean="0">
                <a:solidFill>
                  <a:schemeClr val="tx1"/>
                </a:solidFill>
                <a:cs typeface="Times New Roman" pitchFamily="18" charset="0"/>
              </a:rPr>
              <a:t>h</a:t>
            </a:r>
            <a:r>
              <a:rPr lang="en-US" sz="2200" dirty="0" smtClean="0">
                <a:solidFill>
                  <a:schemeClr val="tx1"/>
                </a:solidFill>
                <a:cs typeface="Times New Roman" pitchFamily="18" charset="0"/>
              </a:rPr>
              <a:t> is in </a:t>
            </a:r>
            <a:r>
              <a:rPr lang="en-US" sz="2200" dirty="0" err="1" smtClean="0">
                <a:solidFill>
                  <a:schemeClr val="tx1"/>
                </a:solidFill>
                <a:cs typeface="Times New Roman" pitchFamily="18" charset="0"/>
              </a:rPr>
              <a:t>ft</a:t>
            </a:r>
            <a:r>
              <a:rPr lang="en-US" sz="2200" dirty="0" smtClean="0">
                <a:solidFill>
                  <a:schemeClr val="tx1"/>
                </a:solidFill>
                <a:cs typeface="Times New Roman" pitchFamily="18" charset="0"/>
              </a:rPr>
              <a:t> instead of m, coefficient becomes 1.49.</a:t>
            </a:r>
          </a:p>
        </p:txBody>
      </p:sp>
      <p:sp>
        <p:nvSpPr>
          <p:cNvPr id="10" name="Content Placeholder 2"/>
          <p:cNvSpPr txBox="1">
            <a:spLocks/>
          </p:cNvSpPr>
          <p:nvPr/>
        </p:nvSpPr>
        <p:spPr>
          <a:xfrm>
            <a:off x="323528" y="5301208"/>
            <a:ext cx="8496944"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dirty="0" smtClean="0">
                <a:solidFill>
                  <a:schemeClr val="tx1"/>
                </a:solidFill>
                <a:cs typeface="Times New Roman" pitchFamily="18" charset="0"/>
              </a:rPr>
              <a:t>For a given channel shape (i.e., cross-section), </a:t>
            </a:r>
            <a:r>
              <a:rPr lang="en-US" sz="2200" i="1" dirty="0" smtClean="0">
                <a:solidFill>
                  <a:schemeClr val="tx1"/>
                </a:solidFill>
                <a:cs typeface="Times New Roman" pitchFamily="18" charset="0"/>
              </a:rPr>
              <a:t>R</a:t>
            </a:r>
            <a:r>
              <a:rPr lang="en-US" sz="2200" i="1" baseline="-25000" dirty="0" smtClean="0">
                <a:solidFill>
                  <a:schemeClr val="tx1"/>
                </a:solidFill>
                <a:cs typeface="Times New Roman" pitchFamily="18" charset="0"/>
              </a:rPr>
              <a:t>h</a:t>
            </a:r>
            <a:r>
              <a:rPr lang="en-US" sz="2200" dirty="0" smtClean="0">
                <a:solidFill>
                  <a:schemeClr val="tx1"/>
                </a:solidFill>
                <a:cs typeface="Times New Roman" pitchFamily="18" charset="0"/>
              </a:rPr>
              <a:t> depends only on </a:t>
            </a:r>
            <a:r>
              <a:rPr lang="en-US" sz="2200" i="1" dirty="0" smtClean="0">
                <a:solidFill>
                  <a:schemeClr val="tx1"/>
                </a:solidFill>
                <a:cs typeface="Times New Roman" pitchFamily="18" charset="0"/>
              </a:rPr>
              <a:t>y</a:t>
            </a:r>
            <a:r>
              <a:rPr lang="en-US" sz="2200" dirty="0" smtClean="0">
                <a:solidFill>
                  <a:schemeClr val="tx1"/>
                </a:solidFill>
                <a:cs typeface="Times New Roman" pitchFamily="18" charset="0"/>
              </a:rPr>
              <a:t>, so a given </a:t>
            </a:r>
            <a:r>
              <a:rPr lang="en-US" sz="2200" i="1" dirty="0" smtClean="0">
                <a:solidFill>
                  <a:schemeClr val="tx1"/>
                </a:solidFill>
                <a:cs typeface="Times New Roman" pitchFamily="18" charset="0"/>
              </a:rPr>
              <a:t>y</a:t>
            </a:r>
            <a:r>
              <a:rPr lang="en-US" sz="2200" dirty="0" smtClean="0">
                <a:solidFill>
                  <a:schemeClr val="tx1"/>
                </a:solidFill>
                <a:cs typeface="Times New Roman" pitchFamily="18" charset="0"/>
              </a:rPr>
              <a:t> leads to one and only one value of </a:t>
            </a:r>
            <a:r>
              <a:rPr lang="en-US" sz="2200" i="1" dirty="0" smtClean="0">
                <a:solidFill>
                  <a:schemeClr val="tx1"/>
                </a:solidFill>
                <a:cs typeface="Times New Roman" pitchFamily="18" charset="0"/>
              </a:rPr>
              <a:t>V</a:t>
            </a:r>
            <a:r>
              <a:rPr lang="en-US" sz="2200" dirty="0" smtClean="0">
                <a:solidFill>
                  <a:schemeClr val="tx1"/>
                </a:solidFill>
                <a:cs typeface="Times New Roman" pitchFamily="18" charset="0"/>
              </a:rPr>
              <a:t> (or </a:t>
            </a:r>
            <a:r>
              <a:rPr lang="en-US" sz="2200" i="1" dirty="0" smtClean="0">
                <a:solidFill>
                  <a:schemeClr val="tx1"/>
                </a:solidFill>
                <a:cs typeface="Times New Roman" pitchFamily="18" charset="0"/>
              </a:rPr>
              <a:t>Q</a:t>
            </a:r>
            <a:r>
              <a:rPr lang="en-US" sz="2200" dirty="0" smtClean="0">
                <a:solidFill>
                  <a:schemeClr val="tx1"/>
                </a:solidFill>
                <a:cs typeface="Times New Roman" pitchFamily="18" charset="0"/>
              </a:rPr>
              <a:t>). This value of </a:t>
            </a:r>
            <a:r>
              <a:rPr lang="en-US" sz="2200" i="1" dirty="0" smtClean="0">
                <a:solidFill>
                  <a:schemeClr val="tx1"/>
                </a:solidFill>
                <a:cs typeface="Times New Roman" pitchFamily="18" charset="0"/>
              </a:rPr>
              <a:t>y</a:t>
            </a:r>
            <a:r>
              <a:rPr lang="en-US" sz="2200" dirty="0" smtClean="0">
                <a:solidFill>
                  <a:schemeClr val="tx1"/>
                </a:solidFill>
                <a:cs typeface="Times New Roman" pitchFamily="18" charset="0"/>
              </a:rPr>
              <a:t> is known as the </a:t>
            </a:r>
            <a:r>
              <a:rPr lang="en-US" sz="2200" i="1" dirty="0" smtClean="0">
                <a:solidFill>
                  <a:srgbClr val="FF0000"/>
                </a:solidFill>
                <a:cs typeface="Times New Roman" pitchFamily="18" charset="0"/>
              </a:rPr>
              <a:t>uniform depth</a:t>
            </a:r>
            <a:r>
              <a:rPr lang="en-US" sz="2200" dirty="0" smtClean="0">
                <a:solidFill>
                  <a:schemeClr val="tx1"/>
                </a:solidFill>
                <a:cs typeface="Times New Roman" pitchFamily="18" charset="0"/>
              </a:rPr>
              <a:t> or </a:t>
            </a:r>
            <a:r>
              <a:rPr lang="en-US" sz="2200" i="1" dirty="0" smtClean="0">
                <a:solidFill>
                  <a:srgbClr val="FF0000"/>
                </a:solidFill>
                <a:cs typeface="Times New Roman" pitchFamily="18" charset="0"/>
              </a:rPr>
              <a:t>normal depth</a:t>
            </a:r>
            <a:r>
              <a:rPr lang="en-US" sz="2200" dirty="0" smtClean="0">
                <a:solidFill>
                  <a:schemeClr val="tx1"/>
                </a:solidFill>
                <a:cs typeface="Times New Roman" pitchFamily="18" charset="0"/>
              </a:rPr>
              <a:t> for the specified </a:t>
            </a:r>
            <a:r>
              <a:rPr lang="en-US" sz="2200" i="1" dirty="0" smtClean="0">
                <a:solidFill>
                  <a:schemeClr val="tx1"/>
                </a:solidFill>
                <a:cs typeface="Times New Roman" pitchFamily="18" charset="0"/>
              </a:rPr>
              <a:t>V</a:t>
            </a:r>
            <a:r>
              <a:rPr lang="en-US" sz="2200" dirty="0" smtClean="0">
                <a:solidFill>
                  <a:schemeClr val="tx1"/>
                </a:solidFill>
                <a:cs typeface="Times New Roman" pitchFamily="18" charset="0"/>
              </a:rPr>
              <a:t> or </a:t>
            </a:r>
            <a:r>
              <a:rPr lang="en-US" sz="2200" i="1" dirty="0" smtClean="0">
                <a:solidFill>
                  <a:schemeClr val="tx1"/>
                </a:solidFill>
                <a:cs typeface="Times New Roman" pitchFamily="18" charset="0"/>
              </a:rPr>
              <a:t>Q</a:t>
            </a:r>
            <a:r>
              <a:rPr lang="en-US" sz="2200" dirty="0" smtClean="0">
                <a:solidFill>
                  <a:schemeClr val="tx1"/>
                </a:solidFill>
                <a:cs typeface="Times New Roman" pitchFamily="18" charset="0"/>
              </a:rPr>
              <a:t>. </a:t>
            </a:r>
            <a:endParaRPr lang="en-US" sz="2200" dirty="0" smtClean="0">
              <a:solidFill>
                <a:schemeClr val="tx1"/>
              </a:solidFill>
            </a:endParaRPr>
          </a:p>
        </p:txBody>
      </p:sp>
    </p:spTree>
    <p:extLst>
      <p:ext uri="{BB962C8B-B14F-4D97-AF65-F5344CB8AC3E}">
        <p14:creationId xmlns:p14="http://schemas.microsoft.com/office/powerpoint/2010/main" val="422192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C:\Users\markbenj\Pictures\2012-02-27\00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0267" y="474094"/>
            <a:ext cx="7024141" cy="5331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1116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95536" y="620688"/>
            <a:ext cx="4464496" cy="5760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dirty="0" smtClean="0">
                <a:solidFill>
                  <a:schemeClr val="tx1"/>
                </a:solidFill>
                <a:cs typeface="Times New Roman" pitchFamily="18" charset="0"/>
              </a:rPr>
              <a:t>Review – Equations used thus far: </a:t>
            </a: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1071741872"/>
              </p:ext>
            </p:extLst>
          </p:nvPr>
        </p:nvGraphicFramePr>
        <p:xfrm>
          <a:off x="3992538" y="1226393"/>
          <a:ext cx="1476375" cy="906463"/>
        </p:xfrm>
        <a:graphic>
          <a:graphicData uri="http://schemas.openxmlformats.org/presentationml/2006/ole">
            <mc:AlternateContent xmlns:mc="http://schemas.openxmlformats.org/markup-compatibility/2006">
              <mc:Choice xmlns:v="urn:schemas-microsoft-com:vml" Requires="v">
                <p:oleObj spid="_x0000_s41004" name="Equation" r:id="rId3" imgW="723600" imgH="444240" progId="Equation.DSMT4">
                  <p:embed/>
                </p:oleObj>
              </mc:Choice>
              <mc:Fallback>
                <p:oleObj name="Equation" r:id="rId3" imgW="723600" imgH="444240" progId="Equation.DSMT4">
                  <p:embed/>
                  <p:pic>
                    <p:nvPicPr>
                      <p:cNvPr id="0" name=""/>
                      <p:cNvPicPr/>
                      <p:nvPr/>
                    </p:nvPicPr>
                    <p:blipFill>
                      <a:blip r:embed="rId4"/>
                      <a:stretch>
                        <a:fillRect/>
                      </a:stretch>
                    </p:blipFill>
                    <p:spPr>
                      <a:xfrm>
                        <a:off x="3992538" y="1226393"/>
                        <a:ext cx="1476375" cy="906463"/>
                      </a:xfrm>
                      <a:prstGeom prst="rect">
                        <a:avLst/>
                      </a:prstGeom>
                    </p:spPr>
                  </p:pic>
                </p:oleObj>
              </mc:Fallback>
            </mc:AlternateContent>
          </a:graphicData>
        </a:graphic>
      </p:graphicFrame>
      <p:graphicFrame>
        <p:nvGraphicFramePr>
          <p:cNvPr id="7" name="Chart 6"/>
          <p:cNvGraphicFramePr>
            <a:graphicFrameLocks noGrp="1"/>
          </p:cNvGraphicFramePr>
          <p:nvPr>
            <p:extLst>
              <p:ext uri="{D42A27DB-BD31-4B8C-83A1-F6EECF244321}">
                <p14:modId xmlns:p14="http://schemas.microsoft.com/office/powerpoint/2010/main" val="781344585"/>
              </p:ext>
            </p:extLst>
          </p:nvPr>
        </p:nvGraphicFramePr>
        <p:xfrm>
          <a:off x="6132386" y="188640"/>
          <a:ext cx="2599596" cy="226568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10483372"/>
              </p:ext>
            </p:extLst>
          </p:nvPr>
        </p:nvGraphicFramePr>
        <p:xfrm>
          <a:off x="1043608" y="1472108"/>
          <a:ext cx="1760538" cy="414338"/>
        </p:xfrm>
        <a:graphic>
          <a:graphicData uri="http://schemas.openxmlformats.org/presentationml/2006/ole">
            <mc:AlternateContent xmlns:mc="http://schemas.openxmlformats.org/markup-compatibility/2006">
              <mc:Choice xmlns:v="urn:schemas-microsoft-com:vml" Requires="v">
                <p:oleObj spid="_x0000_s41005" name="Equation" r:id="rId6" imgW="863280" imgH="203040" progId="Equation.DSMT4">
                  <p:embed/>
                </p:oleObj>
              </mc:Choice>
              <mc:Fallback>
                <p:oleObj name="Equation" r:id="rId6" imgW="863280" imgH="203040" progId="Equation.DSMT4">
                  <p:embed/>
                  <p:pic>
                    <p:nvPicPr>
                      <p:cNvPr id="0" name=""/>
                      <p:cNvPicPr>
                        <a:picLocks noChangeAspect="1" noChangeArrowheads="1"/>
                      </p:cNvPicPr>
                      <p:nvPr/>
                    </p:nvPicPr>
                    <p:blipFill>
                      <a:blip r:embed="rId7"/>
                      <a:srcRect/>
                      <a:stretch>
                        <a:fillRect/>
                      </a:stretch>
                    </p:blipFill>
                    <p:spPr bwMode="auto">
                      <a:xfrm>
                        <a:off x="1043608" y="1472108"/>
                        <a:ext cx="176053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txBox="1">
            <a:spLocks/>
          </p:cNvSpPr>
          <p:nvPr/>
        </p:nvSpPr>
        <p:spPr>
          <a:xfrm>
            <a:off x="547936" y="3068960"/>
            <a:ext cx="8356456" cy="280831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spcAft>
                <a:spcPts val="1200"/>
              </a:spcAft>
              <a:buFont typeface="Arial" pitchFamily="34" charset="0"/>
              <a:buChar char="•"/>
              <a:tabLst>
                <a:tab pos="796925" algn="l"/>
              </a:tabLst>
            </a:pPr>
            <a:r>
              <a:rPr lang="en-US" sz="2200" dirty="0" smtClean="0">
                <a:solidFill>
                  <a:schemeClr val="tx1"/>
                </a:solidFill>
                <a:cs typeface="Times New Roman" pitchFamily="18" charset="0"/>
              </a:rPr>
              <a:t>No mention of slope, roughness, hydraulic radius, etc.; i.e., nothing about </a:t>
            </a:r>
            <a:r>
              <a:rPr lang="en-US" sz="2200" i="1" dirty="0" smtClean="0">
                <a:solidFill>
                  <a:schemeClr val="tx1"/>
                </a:solidFill>
                <a:cs typeface="Times New Roman" pitchFamily="18" charset="0"/>
              </a:rPr>
              <a:t>channel</a:t>
            </a:r>
            <a:r>
              <a:rPr lang="en-US" sz="2200" dirty="0" smtClean="0">
                <a:solidFill>
                  <a:schemeClr val="tx1"/>
                </a:solidFill>
                <a:cs typeface="Times New Roman" pitchFamily="18" charset="0"/>
              </a:rPr>
              <a:t> itself.</a:t>
            </a:r>
          </a:p>
          <a:p>
            <a:pPr marL="342900" indent="-342900" algn="l">
              <a:spcAft>
                <a:spcPts val="1200"/>
              </a:spcAft>
              <a:buFont typeface="Arial" pitchFamily="34" charset="0"/>
              <a:buChar char="•"/>
              <a:tabLst>
                <a:tab pos="796925" algn="l"/>
              </a:tabLst>
            </a:pPr>
            <a:r>
              <a:rPr lang="en-US" sz="2200" dirty="0" smtClean="0">
                <a:solidFill>
                  <a:schemeClr val="tx1"/>
                </a:solidFill>
                <a:cs typeface="Times New Roman" pitchFamily="18" charset="0"/>
              </a:rPr>
              <a:t>To incorporate information about the channel, need to consider energy equation and its relation to </a:t>
            </a: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a:t>
            </a:r>
          </a:p>
        </p:txBody>
      </p:sp>
    </p:spTree>
    <p:extLst>
      <p:ext uri="{BB962C8B-B14F-4D97-AF65-F5344CB8AC3E}">
        <p14:creationId xmlns:p14="http://schemas.microsoft.com/office/powerpoint/2010/main" val="3094804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95536" y="404664"/>
            <a:ext cx="8356456" cy="633670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dirty="0" smtClean="0">
                <a:solidFill>
                  <a:schemeClr val="tx1"/>
                </a:solidFill>
                <a:cs typeface="Times New Roman" pitchFamily="18" charset="0"/>
              </a:rPr>
              <a:t>Energy </a:t>
            </a:r>
            <a:r>
              <a:rPr lang="en-US" sz="2200" dirty="0">
                <a:solidFill>
                  <a:schemeClr val="tx1"/>
                </a:solidFill>
                <a:cs typeface="Times New Roman" pitchFamily="18" charset="0"/>
              </a:rPr>
              <a:t>equation between </a:t>
            </a:r>
            <a:r>
              <a:rPr lang="en-US" sz="2200" dirty="0" smtClean="0">
                <a:solidFill>
                  <a:schemeClr val="tx1"/>
                </a:solidFill>
                <a:cs typeface="Times New Roman" pitchFamily="18" charset="0"/>
              </a:rPr>
              <a:t>two </a:t>
            </a:r>
            <a:r>
              <a:rPr lang="en-US" sz="2200" dirty="0">
                <a:solidFill>
                  <a:schemeClr val="tx1"/>
                </a:solidFill>
                <a:cs typeface="Times New Roman" pitchFamily="18" charset="0"/>
              </a:rPr>
              <a:t>locations separated by </a:t>
            </a:r>
            <a:r>
              <a:rPr lang="en-US" sz="2200" dirty="0" smtClean="0">
                <a:solidFill>
                  <a:schemeClr val="tx1"/>
                </a:solidFill>
                <a:cs typeface="Times New Roman" pitchFamily="18" charset="0"/>
              </a:rPr>
              <a:t>distance </a:t>
            </a:r>
            <a:r>
              <a:rPr lang="en-US" sz="2200" i="1" dirty="0">
                <a:solidFill>
                  <a:schemeClr val="tx1"/>
                </a:solidFill>
                <a:cs typeface="Times New Roman" pitchFamily="18" charset="0"/>
              </a:rPr>
              <a:t>L </a:t>
            </a:r>
            <a:r>
              <a:rPr lang="en-US" sz="2200" dirty="0">
                <a:solidFill>
                  <a:schemeClr val="tx1"/>
                </a:solidFill>
                <a:cs typeface="Times New Roman" pitchFamily="18" charset="0"/>
              </a:rPr>
              <a:t>in an open channel with </a:t>
            </a:r>
            <a:r>
              <a:rPr lang="en-US" sz="2200" dirty="0" smtClean="0">
                <a:solidFill>
                  <a:schemeClr val="tx1"/>
                </a:solidFill>
                <a:cs typeface="Times New Roman" pitchFamily="18" charset="0"/>
              </a:rPr>
              <a:t>steady flow: </a:t>
            </a:r>
          </a:p>
          <a:p>
            <a:pPr algn="l">
              <a:spcAft>
                <a:spcPts val="1200"/>
              </a:spcAft>
              <a:tabLst>
                <a:tab pos="796925" algn="l"/>
              </a:tabLst>
            </a:pPr>
            <a:endParaRPr lang="en-US" sz="2200" dirty="0">
              <a:solidFill>
                <a:schemeClr val="tx1"/>
              </a:solidFill>
              <a:cs typeface="Times New Roman" pitchFamily="18" charset="0"/>
            </a:endParaRPr>
          </a:p>
          <a:p>
            <a:pPr algn="l">
              <a:spcAft>
                <a:spcPts val="1200"/>
              </a:spcAft>
              <a:tabLst>
                <a:tab pos="796925" algn="l"/>
              </a:tabLst>
            </a:pPr>
            <a:endParaRPr lang="en-US" sz="2200" dirty="0" smtClean="0">
              <a:solidFill>
                <a:schemeClr val="tx1"/>
              </a:solidFill>
              <a:cs typeface="Times New Roman" pitchFamily="18" charset="0"/>
            </a:endParaRPr>
          </a:p>
          <a:p>
            <a:pPr algn="l">
              <a:spcAft>
                <a:spcPts val="1200"/>
              </a:spcAft>
              <a:tabLst>
                <a:tab pos="796925" algn="l"/>
              </a:tabLst>
            </a:pPr>
            <a:endParaRPr lang="en-US" sz="2200" dirty="0">
              <a:solidFill>
                <a:schemeClr val="tx1"/>
              </a:solidFill>
              <a:cs typeface="Times New Roman" pitchFamily="18" charset="0"/>
            </a:endParaRPr>
          </a:p>
          <a:p>
            <a:pPr algn="l">
              <a:spcAft>
                <a:spcPts val="1200"/>
              </a:spcAft>
              <a:tabLst>
                <a:tab pos="796925" algn="l"/>
              </a:tabLst>
            </a:pPr>
            <a:endParaRPr lang="en-US" sz="2200" dirty="0" smtClean="0">
              <a:solidFill>
                <a:schemeClr val="tx1"/>
              </a:solidFill>
              <a:cs typeface="Times New Roman" pitchFamily="18" charset="0"/>
            </a:endParaRPr>
          </a:p>
          <a:p>
            <a:pPr algn="l">
              <a:spcAft>
                <a:spcPts val="1200"/>
              </a:spcAft>
              <a:tabLst>
                <a:tab pos="796925" algn="l"/>
              </a:tabLst>
            </a:pPr>
            <a:endParaRPr lang="en-US" sz="2200" dirty="0">
              <a:solidFill>
                <a:schemeClr val="tx1"/>
              </a:solidFill>
              <a:cs typeface="Times New Roman" pitchFamily="18" charset="0"/>
            </a:endParaRPr>
          </a:p>
          <a:p>
            <a:pPr algn="l">
              <a:spcAft>
                <a:spcPts val="1200"/>
              </a:spcAft>
              <a:tabLst>
                <a:tab pos="796925" algn="l"/>
              </a:tabLst>
            </a:pPr>
            <a:endParaRPr lang="en-US" sz="2200" dirty="0" smtClean="0">
              <a:solidFill>
                <a:schemeClr val="tx1"/>
              </a:solidFill>
              <a:cs typeface="Times New Roman" pitchFamily="18" charset="0"/>
            </a:endParaRPr>
          </a:p>
          <a:p>
            <a:pPr algn="l">
              <a:spcAft>
                <a:spcPts val="1200"/>
              </a:spcAft>
              <a:tabLst>
                <a:tab pos="796925" algn="l"/>
              </a:tabLst>
            </a:pPr>
            <a:endParaRPr lang="en-US" sz="2200" dirty="0" smtClean="0">
              <a:solidFill>
                <a:schemeClr val="tx1"/>
              </a:solidFill>
              <a:cs typeface="Times New Roman" pitchFamily="18" charset="0"/>
            </a:endParaRPr>
          </a:p>
          <a:p>
            <a:pPr algn="l">
              <a:spcAft>
                <a:spcPts val="1200"/>
              </a:spcAft>
              <a:tabLst>
                <a:tab pos="796925" algn="l"/>
              </a:tabLst>
            </a:pPr>
            <a:r>
              <a:rPr lang="en-US" sz="2200" dirty="0" smtClean="0">
                <a:solidFill>
                  <a:schemeClr val="tx1"/>
                </a:solidFill>
                <a:cs typeface="Times New Roman" pitchFamily="18" charset="0"/>
              </a:rPr>
              <a:t>The change in specific energy between two locations equals the decline in elevation of the channel bottom minus the </a:t>
            </a:r>
            <a:r>
              <a:rPr lang="en-US" sz="2200" dirty="0" err="1" smtClean="0">
                <a:solidFill>
                  <a:schemeClr val="tx1"/>
                </a:solidFill>
                <a:cs typeface="Times New Roman" pitchFamily="18" charset="0"/>
              </a:rPr>
              <a:t>headloss</a:t>
            </a:r>
            <a:r>
              <a:rPr lang="en-US" sz="2200" dirty="0" smtClean="0">
                <a:solidFill>
                  <a:schemeClr val="tx1"/>
                </a:solidFill>
                <a:cs typeface="Times New Roman" pitchFamily="18" charset="0"/>
              </a:rPr>
              <a:t>. Thus, in uniform flow, </a:t>
            </a: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 is constant because the increase in </a:t>
            </a: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 due to elevation drop is exactly balanced by the decrease in </a:t>
            </a: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 due to friction.</a:t>
            </a:r>
            <a:endParaRPr lang="en-US" sz="22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85490157"/>
              </p:ext>
            </p:extLst>
          </p:nvPr>
        </p:nvGraphicFramePr>
        <p:xfrm>
          <a:off x="1620838" y="3875088"/>
          <a:ext cx="5799137" cy="768350"/>
        </p:xfrm>
        <a:graphic>
          <a:graphicData uri="http://schemas.openxmlformats.org/presentationml/2006/ole">
            <mc:AlternateContent xmlns:mc="http://schemas.openxmlformats.org/markup-compatibility/2006">
              <mc:Choice xmlns:v="urn:schemas-microsoft-com:vml" Requires="v">
                <p:oleObj spid="_x0000_s42053" name="Equation" r:id="rId3" imgW="2514600" imgH="330120" progId="Equation.DSMT4">
                  <p:embed/>
                </p:oleObj>
              </mc:Choice>
              <mc:Fallback>
                <p:oleObj name="Equation" r:id="rId3" imgW="2514600" imgH="330120" progId="Equation.DSMT4">
                  <p:embed/>
                  <p:pic>
                    <p:nvPicPr>
                      <p:cNvPr id="0" name=""/>
                      <p:cNvPicPr>
                        <a:picLocks noChangeAspect="1" noChangeArrowheads="1"/>
                      </p:cNvPicPr>
                      <p:nvPr/>
                    </p:nvPicPr>
                    <p:blipFill>
                      <a:blip r:embed="rId4"/>
                      <a:srcRect/>
                      <a:stretch>
                        <a:fillRect/>
                      </a:stretch>
                    </p:blipFill>
                    <p:spPr bwMode="auto">
                      <a:xfrm>
                        <a:off x="1620838" y="3875088"/>
                        <a:ext cx="5799137" cy="768350"/>
                      </a:xfrm>
                      <a:prstGeom prst="rect">
                        <a:avLst/>
                      </a:prstGeom>
                      <a:no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02383331"/>
              </p:ext>
            </p:extLst>
          </p:nvPr>
        </p:nvGraphicFramePr>
        <p:xfrm>
          <a:off x="2392772" y="2636912"/>
          <a:ext cx="4051436" cy="937196"/>
        </p:xfrm>
        <a:graphic>
          <a:graphicData uri="http://schemas.openxmlformats.org/presentationml/2006/ole">
            <mc:AlternateContent xmlns:mc="http://schemas.openxmlformats.org/markup-compatibility/2006">
              <mc:Choice xmlns:v="urn:schemas-microsoft-com:vml" Requires="v">
                <p:oleObj spid="_x0000_s42054" name="Equation" r:id="rId5" imgW="1942920" imgH="444240" progId="Equation.DSMT4">
                  <p:embed/>
                </p:oleObj>
              </mc:Choice>
              <mc:Fallback>
                <p:oleObj name="Equation" r:id="rId5" imgW="1942920" imgH="444240" progId="Equation.DSMT4">
                  <p:embed/>
                  <p:pic>
                    <p:nvPicPr>
                      <p:cNvPr id="0" name=""/>
                      <p:cNvPicPr>
                        <a:picLocks noChangeAspect="1" noChangeArrowheads="1"/>
                      </p:cNvPicPr>
                      <p:nvPr/>
                    </p:nvPicPr>
                    <p:blipFill>
                      <a:blip r:embed="rId6"/>
                      <a:srcRect/>
                      <a:stretch>
                        <a:fillRect/>
                      </a:stretch>
                    </p:blipFill>
                    <p:spPr bwMode="auto">
                      <a:xfrm>
                        <a:off x="2392772" y="2636912"/>
                        <a:ext cx="4051436" cy="937196"/>
                      </a:xfrm>
                      <a:prstGeom prst="rect">
                        <a:avLst/>
                      </a:prstGeom>
                      <a:noFill/>
                      <a:ln>
                        <a:noFill/>
                      </a:ln>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01413023"/>
              </p:ext>
            </p:extLst>
          </p:nvPr>
        </p:nvGraphicFramePr>
        <p:xfrm>
          <a:off x="1763688" y="1340768"/>
          <a:ext cx="5448364" cy="958255"/>
        </p:xfrm>
        <a:graphic>
          <a:graphicData uri="http://schemas.openxmlformats.org/presentationml/2006/ole">
            <mc:AlternateContent xmlns:mc="http://schemas.openxmlformats.org/markup-compatibility/2006">
              <mc:Choice xmlns:v="urn:schemas-microsoft-com:vml" Requires="v">
                <p:oleObj spid="_x0000_s42055" name="Equation" r:id="rId7" imgW="2527200" imgH="444240" progId="Equation.DSMT4">
                  <p:embed/>
                </p:oleObj>
              </mc:Choice>
              <mc:Fallback>
                <p:oleObj name="Equation" r:id="rId7" imgW="2527200" imgH="444240" progId="Equation.DSMT4">
                  <p:embed/>
                  <p:pic>
                    <p:nvPicPr>
                      <p:cNvPr id="0" name=""/>
                      <p:cNvPicPr/>
                      <p:nvPr/>
                    </p:nvPicPr>
                    <p:blipFill>
                      <a:blip r:embed="rId8"/>
                      <a:stretch>
                        <a:fillRect/>
                      </a:stretch>
                    </p:blipFill>
                    <p:spPr>
                      <a:xfrm>
                        <a:off x="1763688" y="1340768"/>
                        <a:ext cx="5448364" cy="958255"/>
                      </a:xfrm>
                      <a:prstGeom prst="rect">
                        <a:avLst/>
                      </a:prstGeom>
                    </p:spPr>
                  </p:pic>
                </p:oleObj>
              </mc:Fallback>
            </mc:AlternateContent>
          </a:graphicData>
        </a:graphic>
      </p:graphicFrame>
    </p:spTree>
    <p:extLst>
      <p:ext uri="{BB962C8B-B14F-4D97-AF65-F5344CB8AC3E}">
        <p14:creationId xmlns:p14="http://schemas.microsoft.com/office/powerpoint/2010/main" val="1518152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95536" y="260648"/>
            <a:ext cx="8568952" cy="352839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dirty="0" smtClean="0">
                <a:solidFill>
                  <a:schemeClr val="tx1"/>
                </a:solidFill>
                <a:cs typeface="Times New Roman" pitchFamily="18" charset="0"/>
              </a:rPr>
              <a:t>What happens as water moves under conditions of non-uniform flow?</a:t>
            </a:r>
            <a:endParaRPr lang="en-US" sz="2200" i="1" dirty="0" smtClean="0">
              <a:solidFill>
                <a:schemeClr val="tx1"/>
              </a:solidFill>
              <a:cs typeface="Times New Roman" pitchFamily="18" charset="0"/>
            </a:endParaRPr>
          </a:p>
          <a:p>
            <a:pPr marL="342900" indent="-342900" algn="l">
              <a:spcAft>
                <a:spcPts val="1200"/>
              </a:spcAft>
              <a:buFont typeface="Arial" pitchFamily="34" charset="0"/>
              <a:buChar char="•"/>
              <a:tabLst>
                <a:tab pos="796925" algn="l"/>
              </a:tabLst>
            </a:pPr>
            <a:r>
              <a:rPr lang="en-US" sz="2200" dirty="0" smtClean="0">
                <a:solidFill>
                  <a:schemeClr val="tx1"/>
                </a:solidFill>
                <a:cs typeface="Times New Roman" pitchFamily="18" charset="0"/>
              </a:rPr>
              <a:t>Specific energy can increase or decrease, depending on relative magnitudes of </a:t>
            </a:r>
            <a:r>
              <a:rPr lang="en-US" sz="2200" dirty="0" err="1" smtClean="0">
                <a:solidFill>
                  <a:schemeClr val="tx1"/>
                </a:solidFill>
                <a:latin typeface="Symbol" pitchFamily="18" charset="2"/>
                <a:cs typeface="Times New Roman" pitchFamily="18" charset="0"/>
              </a:rPr>
              <a:t>D</a:t>
            </a:r>
            <a:r>
              <a:rPr lang="en-US" sz="2200" i="1" dirty="0" err="1" smtClean="0">
                <a:solidFill>
                  <a:schemeClr val="tx1"/>
                </a:solidFill>
                <a:cs typeface="Times New Roman" pitchFamily="18" charset="0"/>
              </a:rPr>
              <a:t>z</a:t>
            </a:r>
            <a:r>
              <a:rPr lang="en-US" sz="2200" dirty="0" smtClean="0">
                <a:solidFill>
                  <a:schemeClr val="tx1"/>
                </a:solidFill>
                <a:cs typeface="Times New Roman" pitchFamily="18" charset="0"/>
              </a:rPr>
              <a:t> and </a:t>
            </a:r>
            <a:r>
              <a:rPr lang="en-US" sz="2200" i="1" dirty="0" err="1" smtClean="0">
                <a:solidFill>
                  <a:schemeClr val="tx1"/>
                </a:solidFill>
                <a:cs typeface="Times New Roman" pitchFamily="18" charset="0"/>
              </a:rPr>
              <a:t>h</a:t>
            </a:r>
            <a:r>
              <a:rPr lang="en-US" sz="2200" i="1" baseline="-25000" dirty="0" err="1" smtClean="0">
                <a:solidFill>
                  <a:schemeClr val="tx1"/>
                </a:solidFill>
                <a:cs typeface="Times New Roman" pitchFamily="18" charset="0"/>
              </a:rPr>
              <a:t>L</a:t>
            </a:r>
            <a:r>
              <a:rPr lang="en-US" sz="2200" dirty="0" smtClean="0">
                <a:solidFill>
                  <a:schemeClr val="tx1"/>
                </a:solidFill>
                <a:cs typeface="Times New Roman" pitchFamily="18" charset="0"/>
              </a:rPr>
              <a:t>.</a:t>
            </a:r>
          </a:p>
          <a:p>
            <a:pPr marL="342900" indent="-342900" algn="l">
              <a:spcAft>
                <a:spcPts val="1200"/>
              </a:spcAft>
              <a:buFont typeface="Arial" pitchFamily="34" charset="0"/>
              <a:buChar char="•"/>
              <a:tabLst>
                <a:tab pos="796925" algn="l"/>
              </a:tabLst>
            </a:pPr>
            <a:r>
              <a:rPr lang="en-US" sz="2200" dirty="0" smtClean="0">
                <a:solidFill>
                  <a:schemeClr val="tx1"/>
                </a:solidFill>
                <a:cs typeface="Times New Roman" pitchFamily="18" charset="0"/>
              </a:rPr>
              <a:t>In a system with steady flow, the flow regime remains on the same </a:t>
            </a: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 vs. </a:t>
            </a:r>
            <a:r>
              <a:rPr lang="en-US" sz="2200" i="1" dirty="0" smtClean="0">
                <a:solidFill>
                  <a:schemeClr val="tx1"/>
                </a:solidFill>
                <a:cs typeface="Times New Roman" pitchFamily="18" charset="0"/>
              </a:rPr>
              <a:t>y</a:t>
            </a:r>
            <a:r>
              <a:rPr lang="en-US" sz="2200" dirty="0" smtClean="0">
                <a:solidFill>
                  <a:schemeClr val="tx1"/>
                </a:solidFill>
                <a:cs typeface="Times New Roman" pitchFamily="18" charset="0"/>
              </a:rPr>
              <a:t> curve (constant </a:t>
            </a:r>
            <a:r>
              <a:rPr lang="en-US" sz="2200" i="1" dirty="0" err="1" smtClean="0">
                <a:solidFill>
                  <a:schemeClr val="tx1"/>
                </a:solidFill>
                <a:cs typeface="Times New Roman" pitchFamily="18" charset="0"/>
              </a:rPr>
              <a:t>q</a:t>
            </a:r>
            <a:r>
              <a:rPr lang="en-US" sz="2200" i="1" baseline="-25000" dirty="0" err="1" smtClean="0">
                <a:solidFill>
                  <a:schemeClr val="tx1"/>
                </a:solidFill>
                <a:cs typeface="Times New Roman" pitchFamily="18" charset="0"/>
              </a:rPr>
              <a:t>avg</a:t>
            </a:r>
            <a:r>
              <a:rPr lang="en-US" sz="2200" dirty="0" smtClean="0">
                <a:solidFill>
                  <a:schemeClr val="tx1"/>
                </a:solidFill>
                <a:cs typeface="Times New Roman" pitchFamily="18" charset="0"/>
              </a:rPr>
              <a:t>); a decrease in </a:t>
            </a: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 leads to lower </a:t>
            </a:r>
            <a:r>
              <a:rPr lang="en-US" sz="2200" i="1" dirty="0" smtClean="0">
                <a:solidFill>
                  <a:schemeClr val="tx1"/>
                </a:solidFill>
                <a:cs typeface="Times New Roman" pitchFamily="18" charset="0"/>
              </a:rPr>
              <a:t>y</a:t>
            </a:r>
            <a:r>
              <a:rPr lang="en-US" sz="2200" dirty="0" smtClean="0">
                <a:solidFill>
                  <a:schemeClr val="tx1"/>
                </a:solidFill>
                <a:cs typeface="Times New Roman" pitchFamily="18" charset="0"/>
              </a:rPr>
              <a:t> and higher </a:t>
            </a:r>
            <a:r>
              <a:rPr lang="en-US" sz="2200" i="1" dirty="0" smtClean="0">
                <a:solidFill>
                  <a:schemeClr val="tx1"/>
                </a:solidFill>
                <a:cs typeface="Times New Roman" pitchFamily="18" charset="0"/>
              </a:rPr>
              <a:t>V</a:t>
            </a:r>
            <a:r>
              <a:rPr lang="en-US" sz="2200" dirty="0" smtClean="0">
                <a:solidFill>
                  <a:schemeClr val="tx1"/>
                </a:solidFill>
                <a:cs typeface="Times New Roman" pitchFamily="18" charset="0"/>
              </a:rPr>
              <a:t> for sub-critical flow, and the reverse for super-critical flow.</a:t>
            </a:r>
          </a:p>
          <a:p>
            <a:pPr marL="342900" indent="-342900" algn="l">
              <a:spcAft>
                <a:spcPts val="1200"/>
              </a:spcAft>
              <a:buFont typeface="Arial" pitchFamily="34" charset="0"/>
              <a:buChar char="•"/>
              <a:tabLst>
                <a:tab pos="796925" algn="l"/>
              </a:tabLst>
            </a:pPr>
            <a:r>
              <a:rPr lang="en-US" sz="2200" dirty="0" smtClean="0">
                <a:solidFill>
                  <a:schemeClr val="tx1"/>
                </a:solidFill>
                <a:cs typeface="Times New Roman" pitchFamily="18" charset="0"/>
              </a:rPr>
              <a:t>If </a:t>
            </a: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 declines below </a:t>
            </a:r>
            <a:r>
              <a:rPr lang="en-US" sz="2200" i="1" dirty="0" err="1" smtClean="0">
                <a:solidFill>
                  <a:schemeClr val="tx1"/>
                </a:solidFill>
                <a:cs typeface="Times New Roman" pitchFamily="18" charset="0"/>
              </a:rPr>
              <a:t>E</a:t>
            </a:r>
            <a:r>
              <a:rPr lang="en-US" sz="2200" i="1" baseline="-25000" dirty="0" err="1" smtClean="0">
                <a:solidFill>
                  <a:schemeClr val="tx1"/>
                </a:solidFill>
                <a:cs typeface="Times New Roman" pitchFamily="18" charset="0"/>
              </a:rPr>
              <a:t>min</a:t>
            </a:r>
            <a:r>
              <a:rPr lang="en-US" sz="2200" dirty="0" smtClean="0">
                <a:solidFill>
                  <a:schemeClr val="tx1"/>
                </a:solidFill>
                <a:cs typeface="Times New Roman" pitchFamily="18" charset="0"/>
              </a:rPr>
              <a:t> for the given </a:t>
            </a:r>
            <a:r>
              <a:rPr lang="en-US" sz="2200" i="1" dirty="0" smtClean="0">
                <a:solidFill>
                  <a:schemeClr val="tx1"/>
                </a:solidFill>
                <a:cs typeface="Times New Roman" pitchFamily="18" charset="0"/>
              </a:rPr>
              <a:t>q</a:t>
            </a:r>
            <a:r>
              <a:rPr lang="en-US" sz="2200" dirty="0" smtClean="0">
                <a:solidFill>
                  <a:schemeClr val="tx1"/>
                </a:solidFill>
                <a:cs typeface="Times New Roman" pitchFamily="18" charset="0"/>
              </a:rPr>
              <a:t>, the flow rate leaving that location drops below </a:t>
            </a:r>
            <a:r>
              <a:rPr lang="en-US" sz="2200" i="1" dirty="0" smtClean="0">
                <a:solidFill>
                  <a:schemeClr val="tx1"/>
                </a:solidFill>
                <a:cs typeface="Times New Roman" pitchFamily="18" charset="0"/>
              </a:rPr>
              <a:t>q</a:t>
            </a:r>
            <a:r>
              <a:rPr lang="en-US" sz="2200" dirty="0" smtClean="0">
                <a:solidFill>
                  <a:schemeClr val="tx1"/>
                </a:solidFill>
                <a:cs typeface="Times New Roman" pitchFamily="18" charset="0"/>
              </a:rPr>
              <a:t>, and water backs up (‘damming’).</a:t>
            </a: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Chart 6"/>
          <p:cNvGraphicFramePr>
            <a:graphicFrameLocks noGrp="1"/>
          </p:cNvGraphicFramePr>
          <p:nvPr>
            <p:extLst>
              <p:ext uri="{D42A27DB-BD31-4B8C-83A1-F6EECF244321}">
                <p14:modId xmlns:p14="http://schemas.microsoft.com/office/powerpoint/2010/main" val="1933622524"/>
              </p:ext>
            </p:extLst>
          </p:nvPr>
        </p:nvGraphicFramePr>
        <p:xfrm>
          <a:off x="1763688" y="3717032"/>
          <a:ext cx="6127988" cy="30390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4519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95536" y="404664"/>
            <a:ext cx="8568952" cy="244827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b="1" dirty="0" smtClean="0">
                <a:solidFill>
                  <a:schemeClr val="tx1"/>
                </a:solidFill>
                <a:cs typeface="Times New Roman" pitchFamily="18" charset="0"/>
              </a:rPr>
              <a:t>Example.</a:t>
            </a:r>
            <a:r>
              <a:rPr lang="en-US" sz="2200" dirty="0" smtClean="0">
                <a:solidFill>
                  <a:schemeClr val="tx1"/>
                </a:solidFill>
                <a:cs typeface="Times New Roman" pitchFamily="18" charset="0"/>
              </a:rPr>
              <a:t> What happens when water flowing sub-critically in an open channel encounters a step change in the channel bottom elevation?</a:t>
            </a:r>
            <a:endParaRPr lang="en-US" sz="2200" i="1" dirty="0" smtClean="0">
              <a:solidFill>
                <a:schemeClr val="tx1"/>
              </a:solidFill>
              <a:cs typeface="Times New Roman" pitchFamily="18" charset="0"/>
            </a:endParaRPr>
          </a:p>
        </p:txBody>
      </p:sp>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1526470"/>
            <a:ext cx="1921855" cy="1063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Group 2"/>
          <p:cNvGrpSpPr/>
          <p:nvPr/>
        </p:nvGrpSpPr>
        <p:grpSpPr>
          <a:xfrm>
            <a:off x="3707904" y="1412776"/>
            <a:ext cx="1921855" cy="1166423"/>
            <a:chOff x="3707904" y="1525928"/>
            <a:chExt cx="1921855" cy="1166423"/>
          </a:xfrm>
        </p:grpSpPr>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1628800"/>
              <a:ext cx="1921855" cy="1063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6" name="Picture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6767" y="1525928"/>
              <a:ext cx="689793" cy="24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7" name="Group 6"/>
          <p:cNvGrpSpPr/>
          <p:nvPr/>
        </p:nvGrpSpPr>
        <p:grpSpPr>
          <a:xfrm>
            <a:off x="5962513" y="1474504"/>
            <a:ext cx="1921855" cy="1063551"/>
            <a:chOff x="5962513" y="1402496"/>
            <a:chExt cx="1921855" cy="1063551"/>
          </a:xfrm>
        </p:grpSpPr>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2513" y="1402496"/>
              <a:ext cx="1921855" cy="1063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8224" y="1432208"/>
              <a:ext cx="689793" cy="155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843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1684" y="5079454"/>
            <a:ext cx="2556460" cy="1517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Object 7"/>
          <p:cNvGraphicFramePr>
            <a:graphicFrameLocks noChangeAspect="1"/>
          </p:cNvGraphicFramePr>
          <p:nvPr>
            <p:extLst>
              <p:ext uri="{D42A27DB-BD31-4B8C-83A1-F6EECF244321}">
                <p14:modId xmlns:p14="http://schemas.microsoft.com/office/powerpoint/2010/main" val="1598315844"/>
              </p:ext>
            </p:extLst>
          </p:nvPr>
        </p:nvGraphicFramePr>
        <p:xfrm>
          <a:off x="2554288" y="2924175"/>
          <a:ext cx="4173537" cy="936625"/>
        </p:xfrm>
        <a:graphic>
          <a:graphicData uri="http://schemas.openxmlformats.org/presentationml/2006/ole">
            <mc:AlternateContent xmlns:mc="http://schemas.openxmlformats.org/markup-compatibility/2006">
              <mc:Choice xmlns:v="urn:schemas-microsoft-com:vml" Requires="v">
                <p:oleObj spid="_x0000_s43046" name="Equation" r:id="rId6" imgW="1981080" imgH="444240" progId="Equation.DSMT4">
                  <p:embed/>
                </p:oleObj>
              </mc:Choice>
              <mc:Fallback>
                <p:oleObj name="Equation" r:id="rId6" imgW="1981080" imgH="444240" progId="Equation.DSMT4">
                  <p:embed/>
                  <p:pic>
                    <p:nvPicPr>
                      <p:cNvPr id="0" name=""/>
                      <p:cNvPicPr/>
                      <p:nvPr/>
                    </p:nvPicPr>
                    <p:blipFill>
                      <a:blip r:embed="rId7"/>
                      <a:stretch>
                        <a:fillRect/>
                      </a:stretch>
                    </p:blipFill>
                    <p:spPr>
                      <a:xfrm>
                        <a:off x="2554288" y="2924175"/>
                        <a:ext cx="4173537" cy="936625"/>
                      </a:xfrm>
                      <a:prstGeom prst="rect">
                        <a:avLst/>
                      </a:prstGeom>
                    </p:spPr>
                  </p:pic>
                </p:oleObj>
              </mc:Fallback>
            </mc:AlternateContent>
          </a:graphicData>
        </a:graphic>
      </p:graphicFrame>
      <p:graphicFrame>
        <p:nvGraphicFramePr>
          <p:cNvPr id="14" name="Chart 13"/>
          <p:cNvGraphicFramePr>
            <a:graphicFrameLocks noGrp="1"/>
          </p:cNvGraphicFramePr>
          <p:nvPr>
            <p:extLst>
              <p:ext uri="{D42A27DB-BD31-4B8C-83A1-F6EECF244321}">
                <p14:modId xmlns:p14="http://schemas.microsoft.com/office/powerpoint/2010/main" val="3180782466"/>
              </p:ext>
            </p:extLst>
          </p:nvPr>
        </p:nvGraphicFramePr>
        <p:xfrm>
          <a:off x="6364892" y="4489536"/>
          <a:ext cx="2599596" cy="2265686"/>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2050076731"/>
              </p:ext>
            </p:extLst>
          </p:nvPr>
        </p:nvGraphicFramePr>
        <p:xfrm>
          <a:off x="2432050" y="4068763"/>
          <a:ext cx="4084638" cy="681037"/>
        </p:xfrm>
        <a:graphic>
          <a:graphicData uri="http://schemas.openxmlformats.org/presentationml/2006/ole">
            <mc:AlternateContent xmlns:mc="http://schemas.openxmlformats.org/markup-compatibility/2006">
              <mc:Choice xmlns:v="urn:schemas-microsoft-com:vml" Requires="v">
                <p:oleObj spid="_x0000_s43047" name="Equation" r:id="rId9" imgW="1930320" imgH="317160" progId="Equation.DSMT4">
                  <p:embed/>
                </p:oleObj>
              </mc:Choice>
              <mc:Fallback>
                <p:oleObj name="Equation" r:id="rId9" imgW="1930320" imgH="317160" progId="Equation.DSMT4">
                  <p:embed/>
                  <p:pic>
                    <p:nvPicPr>
                      <p:cNvPr id="0" name="Object 3"/>
                      <p:cNvPicPr>
                        <a:picLocks noChangeAspect="1" noChangeArrowheads="1"/>
                      </p:cNvPicPr>
                      <p:nvPr/>
                    </p:nvPicPr>
                    <p:blipFill>
                      <a:blip r:embed="rId10"/>
                      <a:srcRect/>
                      <a:stretch>
                        <a:fillRect/>
                      </a:stretch>
                    </p:blipFill>
                    <p:spPr bwMode="auto">
                      <a:xfrm>
                        <a:off x="2432050" y="4068763"/>
                        <a:ext cx="4084638" cy="681037"/>
                      </a:xfrm>
                      <a:prstGeom prst="rect">
                        <a:avLst/>
                      </a:prstGeom>
                      <a:noFill/>
                      <a:ln>
                        <a:noFill/>
                      </a:ln>
                    </p:spPr>
                  </p:pic>
                </p:oleObj>
              </mc:Fallback>
            </mc:AlternateContent>
          </a:graphicData>
        </a:graphic>
      </p:graphicFrame>
      <p:cxnSp>
        <p:nvCxnSpPr>
          <p:cNvPr id="5" name="Straight Arrow Connector 4"/>
          <p:cNvCxnSpPr/>
          <p:nvPr/>
        </p:nvCxnSpPr>
        <p:spPr>
          <a:xfrm flipH="1">
            <a:off x="7884368" y="4797152"/>
            <a:ext cx="504056" cy="43204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312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4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908720"/>
            <a:ext cx="8530698"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txBox="1">
            <a:spLocks/>
          </p:cNvSpPr>
          <p:nvPr/>
        </p:nvSpPr>
        <p:spPr>
          <a:xfrm>
            <a:off x="395536" y="404664"/>
            <a:ext cx="8568952" cy="5760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b="1" dirty="0" smtClean="0">
                <a:solidFill>
                  <a:schemeClr val="tx1"/>
                </a:solidFill>
                <a:cs typeface="Times New Roman" pitchFamily="18" charset="0"/>
              </a:rPr>
              <a:t>Example.</a:t>
            </a:r>
            <a:r>
              <a:rPr lang="en-US" sz="2200" dirty="0" smtClean="0">
                <a:solidFill>
                  <a:schemeClr val="tx1"/>
                </a:solidFill>
                <a:cs typeface="Times New Roman" pitchFamily="18" charset="0"/>
              </a:rPr>
              <a:t> What happens if the step change gets bigger?</a:t>
            </a:r>
            <a:endParaRPr lang="en-US" sz="2200" i="1" dirty="0" smtClean="0">
              <a:solidFill>
                <a:schemeClr val="tx1"/>
              </a:solidFill>
              <a:cs typeface="Times New Roman" pitchFamily="18" charset="0"/>
            </a:endParaRPr>
          </a:p>
        </p:txBody>
      </p:sp>
      <p:graphicFrame>
        <p:nvGraphicFramePr>
          <p:cNvPr id="5" name="Chart 4"/>
          <p:cNvGraphicFramePr>
            <a:graphicFrameLocks noGrp="1"/>
          </p:cNvGraphicFramePr>
          <p:nvPr>
            <p:extLst>
              <p:ext uri="{D42A27DB-BD31-4B8C-83A1-F6EECF244321}">
                <p14:modId xmlns:p14="http://schemas.microsoft.com/office/powerpoint/2010/main" val="163151001"/>
              </p:ext>
            </p:extLst>
          </p:nvPr>
        </p:nvGraphicFramePr>
        <p:xfrm>
          <a:off x="3272202" y="3991617"/>
          <a:ext cx="2599596" cy="22656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noGrp="1"/>
          </p:cNvGraphicFramePr>
          <p:nvPr>
            <p:extLst>
              <p:ext uri="{D42A27DB-BD31-4B8C-83A1-F6EECF244321}">
                <p14:modId xmlns:p14="http://schemas.microsoft.com/office/powerpoint/2010/main" val="610348254"/>
              </p:ext>
            </p:extLst>
          </p:nvPr>
        </p:nvGraphicFramePr>
        <p:xfrm>
          <a:off x="179512" y="3991617"/>
          <a:ext cx="2599596" cy="226568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noGrp="1"/>
          </p:cNvGraphicFramePr>
          <p:nvPr>
            <p:extLst>
              <p:ext uri="{D42A27DB-BD31-4B8C-83A1-F6EECF244321}">
                <p14:modId xmlns:p14="http://schemas.microsoft.com/office/powerpoint/2010/main" val="1238354048"/>
              </p:ext>
            </p:extLst>
          </p:nvPr>
        </p:nvGraphicFramePr>
        <p:xfrm>
          <a:off x="6398337" y="3991617"/>
          <a:ext cx="2599596" cy="2265686"/>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p:cNvSpPr txBox="1"/>
          <p:nvPr/>
        </p:nvSpPr>
        <p:spPr>
          <a:xfrm>
            <a:off x="869177" y="2347972"/>
            <a:ext cx="864096" cy="369332"/>
          </a:xfrm>
          <a:prstGeom prst="rect">
            <a:avLst/>
          </a:prstGeom>
          <a:noFill/>
        </p:spPr>
        <p:txBody>
          <a:bodyPr wrap="square" rtlCol="0">
            <a:spAutoFit/>
          </a:bodyPr>
          <a:lstStyle/>
          <a:p>
            <a:pPr algn="ctr"/>
            <a:r>
              <a:rPr lang="en-US" dirty="0" smtClean="0"/>
              <a:t>(1)</a:t>
            </a:r>
            <a:endParaRPr lang="en-US" dirty="0"/>
          </a:p>
        </p:txBody>
      </p:sp>
      <p:sp>
        <p:nvSpPr>
          <p:cNvPr id="10" name="TextBox 9"/>
          <p:cNvSpPr txBox="1"/>
          <p:nvPr/>
        </p:nvSpPr>
        <p:spPr>
          <a:xfrm>
            <a:off x="2843808" y="2347972"/>
            <a:ext cx="864096" cy="369332"/>
          </a:xfrm>
          <a:prstGeom prst="rect">
            <a:avLst/>
          </a:prstGeom>
          <a:noFill/>
        </p:spPr>
        <p:txBody>
          <a:bodyPr wrap="square" rtlCol="0">
            <a:spAutoFit/>
          </a:bodyPr>
          <a:lstStyle/>
          <a:p>
            <a:pPr algn="ctr"/>
            <a:r>
              <a:rPr lang="en-US" dirty="0" smtClean="0"/>
              <a:t>(2)</a:t>
            </a:r>
            <a:endParaRPr lang="en-US" dirty="0"/>
          </a:p>
        </p:txBody>
      </p:sp>
      <p:sp>
        <p:nvSpPr>
          <p:cNvPr id="11" name="TextBox 10"/>
          <p:cNvSpPr txBox="1"/>
          <p:nvPr/>
        </p:nvSpPr>
        <p:spPr>
          <a:xfrm>
            <a:off x="5148064" y="2347972"/>
            <a:ext cx="864096" cy="369332"/>
          </a:xfrm>
          <a:prstGeom prst="rect">
            <a:avLst/>
          </a:prstGeom>
          <a:noFill/>
        </p:spPr>
        <p:txBody>
          <a:bodyPr wrap="square" rtlCol="0">
            <a:spAutoFit/>
          </a:bodyPr>
          <a:lstStyle/>
          <a:p>
            <a:pPr algn="ctr"/>
            <a:r>
              <a:rPr lang="en-US" dirty="0" smtClean="0"/>
              <a:t>(3)</a:t>
            </a:r>
            <a:endParaRPr lang="en-US" dirty="0"/>
          </a:p>
        </p:txBody>
      </p:sp>
      <p:sp>
        <p:nvSpPr>
          <p:cNvPr id="12" name="TextBox 11"/>
          <p:cNvSpPr txBox="1"/>
          <p:nvPr/>
        </p:nvSpPr>
        <p:spPr>
          <a:xfrm>
            <a:off x="7452320" y="2347972"/>
            <a:ext cx="864096" cy="369332"/>
          </a:xfrm>
          <a:prstGeom prst="rect">
            <a:avLst/>
          </a:prstGeom>
          <a:noFill/>
        </p:spPr>
        <p:txBody>
          <a:bodyPr wrap="square" rtlCol="0">
            <a:spAutoFit/>
          </a:bodyPr>
          <a:lstStyle/>
          <a:p>
            <a:pPr algn="ctr"/>
            <a:r>
              <a:rPr lang="en-US" dirty="0" smtClean="0"/>
              <a:t>(4)</a:t>
            </a:r>
            <a:endParaRPr lang="en-US" dirty="0"/>
          </a:p>
        </p:txBody>
      </p:sp>
      <p:sp>
        <p:nvSpPr>
          <p:cNvPr id="13" name="TextBox 12"/>
          <p:cNvSpPr txBox="1"/>
          <p:nvPr/>
        </p:nvSpPr>
        <p:spPr>
          <a:xfrm>
            <a:off x="899592" y="3375226"/>
            <a:ext cx="1512168" cy="369332"/>
          </a:xfrm>
          <a:prstGeom prst="rect">
            <a:avLst/>
          </a:prstGeom>
          <a:noFill/>
        </p:spPr>
        <p:txBody>
          <a:bodyPr wrap="square" rtlCol="0">
            <a:spAutoFit/>
          </a:bodyPr>
          <a:lstStyle/>
          <a:p>
            <a:pPr algn="ctr"/>
            <a:r>
              <a:rPr lang="en-US" dirty="0" smtClean="0"/>
              <a:t>Upstream</a:t>
            </a:r>
            <a:endParaRPr lang="en-US" dirty="0"/>
          </a:p>
        </p:txBody>
      </p:sp>
      <p:sp>
        <p:nvSpPr>
          <p:cNvPr id="14" name="TextBox 13"/>
          <p:cNvSpPr txBox="1"/>
          <p:nvPr/>
        </p:nvSpPr>
        <p:spPr>
          <a:xfrm>
            <a:off x="4139952" y="3356992"/>
            <a:ext cx="1512168" cy="369332"/>
          </a:xfrm>
          <a:prstGeom prst="rect">
            <a:avLst/>
          </a:prstGeom>
          <a:noFill/>
        </p:spPr>
        <p:txBody>
          <a:bodyPr wrap="square" rtlCol="0">
            <a:spAutoFit/>
          </a:bodyPr>
          <a:lstStyle/>
          <a:p>
            <a:pPr algn="ctr"/>
            <a:r>
              <a:rPr lang="en-US" dirty="0" smtClean="0"/>
              <a:t>Over Hump</a:t>
            </a:r>
            <a:endParaRPr lang="en-US" dirty="0"/>
          </a:p>
        </p:txBody>
      </p:sp>
      <p:sp>
        <p:nvSpPr>
          <p:cNvPr id="15" name="TextBox 14"/>
          <p:cNvSpPr txBox="1"/>
          <p:nvPr/>
        </p:nvSpPr>
        <p:spPr>
          <a:xfrm>
            <a:off x="7092280" y="3356992"/>
            <a:ext cx="1512168" cy="369332"/>
          </a:xfrm>
          <a:prstGeom prst="rect">
            <a:avLst/>
          </a:prstGeom>
          <a:noFill/>
        </p:spPr>
        <p:txBody>
          <a:bodyPr wrap="square" rtlCol="0">
            <a:spAutoFit/>
          </a:bodyPr>
          <a:lstStyle/>
          <a:p>
            <a:pPr algn="ctr"/>
            <a:r>
              <a:rPr lang="en-US" dirty="0" smtClean="0"/>
              <a:t>Downstream</a:t>
            </a:r>
            <a:endParaRPr lang="en-US" dirty="0"/>
          </a:p>
        </p:txBody>
      </p:sp>
      <p:sp>
        <p:nvSpPr>
          <p:cNvPr id="16" name="TextBox 15"/>
          <p:cNvSpPr txBox="1"/>
          <p:nvPr/>
        </p:nvSpPr>
        <p:spPr>
          <a:xfrm>
            <a:off x="1264405" y="4146666"/>
            <a:ext cx="1584176" cy="276999"/>
          </a:xfrm>
          <a:prstGeom prst="rect">
            <a:avLst/>
          </a:prstGeom>
          <a:noFill/>
        </p:spPr>
        <p:txBody>
          <a:bodyPr wrap="square" rtlCol="0">
            <a:spAutoFit/>
          </a:bodyPr>
          <a:lstStyle/>
          <a:p>
            <a:pPr algn="ctr"/>
            <a:r>
              <a:rPr lang="en-US" sz="1200" dirty="0" smtClean="0"/>
              <a:t>(0,1,2,3)</a:t>
            </a:r>
            <a:endParaRPr lang="en-US" sz="1200" dirty="0"/>
          </a:p>
        </p:txBody>
      </p:sp>
      <p:sp>
        <p:nvSpPr>
          <p:cNvPr id="17" name="TextBox 16"/>
          <p:cNvSpPr txBox="1"/>
          <p:nvPr/>
        </p:nvSpPr>
        <p:spPr>
          <a:xfrm>
            <a:off x="4572000" y="4783705"/>
            <a:ext cx="864096" cy="276999"/>
          </a:xfrm>
          <a:prstGeom prst="rect">
            <a:avLst/>
          </a:prstGeom>
          <a:noFill/>
        </p:spPr>
        <p:txBody>
          <a:bodyPr wrap="square" rtlCol="0">
            <a:spAutoFit/>
          </a:bodyPr>
          <a:lstStyle/>
          <a:p>
            <a:pPr algn="ctr"/>
            <a:r>
              <a:rPr lang="en-US" sz="1200" dirty="0" smtClean="0"/>
              <a:t>(1)</a:t>
            </a:r>
            <a:endParaRPr lang="en-US" sz="1200" dirty="0"/>
          </a:p>
        </p:txBody>
      </p:sp>
      <p:sp>
        <p:nvSpPr>
          <p:cNvPr id="18" name="TextBox 17"/>
          <p:cNvSpPr txBox="1"/>
          <p:nvPr/>
        </p:nvSpPr>
        <p:spPr>
          <a:xfrm>
            <a:off x="4660885" y="4327884"/>
            <a:ext cx="864096" cy="276999"/>
          </a:xfrm>
          <a:prstGeom prst="rect">
            <a:avLst/>
          </a:prstGeom>
          <a:noFill/>
        </p:spPr>
        <p:txBody>
          <a:bodyPr wrap="square" rtlCol="0">
            <a:spAutoFit/>
          </a:bodyPr>
          <a:lstStyle/>
          <a:p>
            <a:pPr algn="ctr"/>
            <a:r>
              <a:rPr lang="en-US" sz="1200" dirty="0" smtClean="0"/>
              <a:t>(0)</a:t>
            </a:r>
            <a:endParaRPr lang="en-US" sz="1200" dirty="0"/>
          </a:p>
        </p:txBody>
      </p:sp>
      <p:sp>
        <p:nvSpPr>
          <p:cNvPr id="19" name="TextBox 18"/>
          <p:cNvSpPr txBox="1"/>
          <p:nvPr/>
        </p:nvSpPr>
        <p:spPr>
          <a:xfrm>
            <a:off x="1997932" y="4002650"/>
            <a:ext cx="864096" cy="276999"/>
          </a:xfrm>
          <a:prstGeom prst="rect">
            <a:avLst/>
          </a:prstGeom>
          <a:noFill/>
        </p:spPr>
        <p:txBody>
          <a:bodyPr wrap="square" rtlCol="0">
            <a:spAutoFit/>
          </a:bodyPr>
          <a:lstStyle/>
          <a:p>
            <a:pPr algn="ctr"/>
            <a:r>
              <a:rPr lang="en-US" sz="1200" dirty="0" smtClean="0"/>
              <a:t>(4)</a:t>
            </a:r>
            <a:endParaRPr lang="en-US" sz="1200" dirty="0"/>
          </a:p>
        </p:txBody>
      </p:sp>
      <p:sp>
        <p:nvSpPr>
          <p:cNvPr id="20" name="TextBox 19"/>
          <p:cNvSpPr txBox="1"/>
          <p:nvPr/>
        </p:nvSpPr>
        <p:spPr>
          <a:xfrm>
            <a:off x="4067944" y="4798168"/>
            <a:ext cx="864096" cy="276999"/>
          </a:xfrm>
          <a:prstGeom prst="rect">
            <a:avLst/>
          </a:prstGeom>
          <a:noFill/>
        </p:spPr>
        <p:txBody>
          <a:bodyPr wrap="square" rtlCol="0">
            <a:spAutoFit/>
          </a:bodyPr>
          <a:lstStyle/>
          <a:p>
            <a:pPr algn="ctr"/>
            <a:r>
              <a:rPr lang="en-US" sz="1200" dirty="0" smtClean="0"/>
              <a:t>(2)</a:t>
            </a:r>
            <a:endParaRPr lang="en-US" sz="1200" dirty="0"/>
          </a:p>
        </p:txBody>
      </p:sp>
      <p:sp>
        <p:nvSpPr>
          <p:cNvPr id="21" name="TextBox 20"/>
          <p:cNvSpPr txBox="1"/>
          <p:nvPr/>
        </p:nvSpPr>
        <p:spPr>
          <a:xfrm>
            <a:off x="7974596" y="4135633"/>
            <a:ext cx="792088" cy="288032"/>
          </a:xfrm>
          <a:prstGeom prst="rect">
            <a:avLst/>
          </a:prstGeom>
          <a:noFill/>
        </p:spPr>
        <p:txBody>
          <a:bodyPr wrap="square" rtlCol="0">
            <a:spAutoFit/>
          </a:bodyPr>
          <a:lstStyle/>
          <a:p>
            <a:pPr algn="ctr"/>
            <a:r>
              <a:rPr lang="en-US" sz="1200" dirty="0" smtClean="0"/>
              <a:t>(0,1,2)</a:t>
            </a:r>
            <a:endParaRPr lang="en-US" sz="1200" dirty="0"/>
          </a:p>
        </p:txBody>
      </p:sp>
      <p:sp>
        <p:nvSpPr>
          <p:cNvPr id="22" name="TextBox 21"/>
          <p:cNvSpPr txBox="1"/>
          <p:nvPr/>
        </p:nvSpPr>
        <p:spPr>
          <a:xfrm>
            <a:off x="8208404" y="5442810"/>
            <a:ext cx="396044" cy="276999"/>
          </a:xfrm>
          <a:prstGeom prst="rect">
            <a:avLst/>
          </a:prstGeom>
          <a:noFill/>
        </p:spPr>
        <p:txBody>
          <a:bodyPr wrap="square" rtlCol="0">
            <a:spAutoFit/>
          </a:bodyPr>
          <a:lstStyle/>
          <a:p>
            <a:pPr algn="ctr"/>
            <a:r>
              <a:rPr lang="en-US" sz="1200" dirty="0" smtClean="0"/>
              <a:t>(3)</a:t>
            </a:r>
            <a:endParaRPr lang="en-US" sz="1200" dirty="0"/>
          </a:p>
        </p:txBody>
      </p:sp>
      <p:sp>
        <p:nvSpPr>
          <p:cNvPr id="23" name="TextBox 22"/>
          <p:cNvSpPr txBox="1"/>
          <p:nvPr/>
        </p:nvSpPr>
        <p:spPr>
          <a:xfrm>
            <a:off x="8388424" y="5431777"/>
            <a:ext cx="576064" cy="288032"/>
          </a:xfrm>
          <a:prstGeom prst="rect">
            <a:avLst/>
          </a:prstGeom>
          <a:noFill/>
        </p:spPr>
        <p:txBody>
          <a:bodyPr wrap="square" rtlCol="0">
            <a:spAutoFit/>
          </a:bodyPr>
          <a:lstStyle/>
          <a:p>
            <a:pPr algn="ctr"/>
            <a:r>
              <a:rPr lang="en-US" sz="1200" dirty="0" smtClean="0"/>
              <a:t>(4)</a:t>
            </a:r>
            <a:endParaRPr lang="en-US" sz="1200" dirty="0"/>
          </a:p>
        </p:txBody>
      </p:sp>
    </p:spTree>
    <p:extLst>
      <p:ext uri="{BB962C8B-B14F-4D97-AF65-F5344CB8AC3E}">
        <p14:creationId xmlns:p14="http://schemas.microsoft.com/office/powerpoint/2010/main" val="236742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8" grpId="0">
        <p:bldAsOne/>
      </p:bldGraphic>
      <p:bldGraphic spid="9"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markbenj\Pictures\2012-03-09\00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27272" y="1844824"/>
            <a:ext cx="5797056"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52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872208" y="260648"/>
            <a:ext cx="5436096" cy="64807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Modeling Hydraulic Jumps</a:t>
            </a:r>
            <a:endParaRPr lang="en-US" sz="3200" b="1" dirty="0"/>
          </a:p>
        </p:txBody>
      </p:sp>
      <p:sp>
        <p:nvSpPr>
          <p:cNvPr id="4" name="Content Placeholder 2"/>
          <p:cNvSpPr txBox="1">
            <a:spLocks/>
          </p:cNvSpPr>
          <p:nvPr/>
        </p:nvSpPr>
        <p:spPr>
          <a:xfrm>
            <a:off x="251520" y="1196752"/>
            <a:ext cx="4017719" cy="33557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dirty="0" smtClean="0">
                <a:solidFill>
                  <a:schemeClr val="tx1"/>
                </a:solidFill>
                <a:cs typeface="Times New Roman" pitchFamily="18" charset="0"/>
              </a:rPr>
              <a:t>What happens to </a:t>
            </a:r>
            <a:r>
              <a:rPr lang="en-US" sz="2200" i="1" dirty="0" smtClean="0">
                <a:solidFill>
                  <a:schemeClr val="tx1"/>
                </a:solidFill>
                <a:cs typeface="Times New Roman" pitchFamily="18" charset="0"/>
              </a:rPr>
              <a:t>y</a:t>
            </a:r>
            <a:r>
              <a:rPr lang="en-US" sz="2200" dirty="0" smtClean="0">
                <a:solidFill>
                  <a:schemeClr val="tx1"/>
                </a:solidFill>
                <a:cs typeface="Times New Roman" pitchFamily="18" charset="0"/>
              </a:rPr>
              <a:t>, </a:t>
            </a:r>
            <a:r>
              <a:rPr lang="en-US" sz="2200" i="1" dirty="0" smtClean="0">
                <a:solidFill>
                  <a:schemeClr val="tx1"/>
                </a:solidFill>
                <a:cs typeface="Times New Roman" pitchFamily="18" charset="0"/>
              </a:rPr>
              <a:t>V</a:t>
            </a:r>
            <a:r>
              <a:rPr lang="en-US" sz="2200" dirty="0">
                <a:solidFill>
                  <a:schemeClr val="tx1"/>
                </a:solidFill>
                <a:cs typeface="Times New Roman" pitchFamily="18" charset="0"/>
              </a:rPr>
              <a:t>, </a:t>
            </a:r>
            <a:r>
              <a:rPr lang="en-US" sz="2200" dirty="0" err="1">
                <a:solidFill>
                  <a:schemeClr val="tx1"/>
                </a:solidFill>
                <a:cs typeface="Times New Roman" pitchFamily="18" charset="0"/>
              </a:rPr>
              <a:t>Fr</a:t>
            </a:r>
            <a:r>
              <a:rPr lang="en-US" sz="2200" dirty="0">
                <a:solidFill>
                  <a:schemeClr val="tx1"/>
                </a:solidFill>
                <a:cs typeface="Times New Roman" pitchFamily="18" charset="0"/>
              </a:rPr>
              <a:t>, and </a:t>
            </a: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 across a hydraulic jump?</a:t>
            </a:r>
          </a:p>
          <a:p>
            <a:pPr marL="342900" indent="-342900" algn="l">
              <a:spcAft>
                <a:spcPts val="1200"/>
              </a:spcAft>
              <a:buFont typeface="Arial" pitchFamily="34" charset="0"/>
              <a:buChar char="•"/>
              <a:tabLst>
                <a:tab pos="796925" algn="l"/>
              </a:tabLst>
            </a:pPr>
            <a:r>
              <a:rPr lang="en-US" sz="2200" i="1" dirty="0" smtClean="0">
                <a:solidFill>
                  <a:schemeClr val="tx1"/>
                </a:solidFill>
                <a:cs typeface="Times New Roman" pitchFamily="18" charset="0"/>
              </a:rPr>
              <a:t>y</a:t>
            </a:r>
            <a:r>
              <a:rPr lang="en-US" sz="2200" dirty="0" smtClean="0">
                <a:solidFill>
                  <a:schemeClr val="tx1"/>
                </a:solidFill>
                <a:cs typeface="Times New Roman" pitchFamily="18" charset="0"/>
              </a:rPr>
              <a:t>  </a:t>
            </a:r>
            <a:r>
              <a:rPr lang="en-US" sz="2200" u="sng" dirty="0" smtClean="0">
                <a:solidFill>
                  <a:schemeClr val="tx1"/>
                </a:solidFill>
                <a:cs typeface="Times New Roman" pitchFamily="18" charset="0"/>
              </a:rPr>
              <a:t>_</a:t>
            </a:r>
            <a:r>
              <a:rPr lang="en-US" sz="2200" u="sng" dirty="0" smtClean="0">
                <a:solidFill>
                  <a:srgbClr val="FF0000"/>
                </a:solidFill>
                <a:cs typeface="Times New Roman" pitchFamily="18" charset="0"/>
              </a:rPr>
              <a:t>Increases________</a:t>
            </a:r>
            <a:endParaRPr lang="en-US" sz="2200" i="1" u="sng" dirty="0" smtClean="0">
              <a:solidFill>
                <a:schemeClr val="tx1"/>
              </a:solidFill>
              <a:cs typeface="Times New Roman" pitchFamily="18" charset="0"/>
            </a:endParaRPr>
          </a:p>
          <a:p>
            <a:pPr marL="342900" indent="-342900" algn="l">
              <a:spcAft>
                <a:spcPts val="1200"/>
              </a:spcAft>
              <a:buFont typeface="Arial" pitchFamily="34" charset="0"/>
              <a:buChar char="•"/>
              <a:tabLst>
                <a:tab pos="796925" algn="l"/>
              </a:tabLst>
            </a:pPr>
            <a:r>
              <a:rPr lang="en-US" sz="2200" i="1" dirty="0" smtClean="0">
                <a:solidFill>
                  <a:schemeClr val="tx1"/>
                </a:solidFill>
                <a:cs typeface="Times New Roman" pitchFamily="18" charset="0"/>
              </a:rPr>
              <a:t>V</a:t>
            </a:r>
            <a:r>
              <a:rPr lang="en-US" sz="2200" dirty="0" smtClean="0">
                <a:solidFill>
                  <a:schemeClr val="tx1"/>
                </a:solidFill>
                <a:cs typeface="Times New Roman" pitchFamily="18" charset="0"/>
              </a:rPr>
              <a:t> </a:t>
            </a:r>
            <a:r>
              <a:rPr lang="en-US" sz="2200" u="sng" dirty="0">
                <a:solidFill>
                  <a:schemeClr val="tx1"/>
                </a:solidFill>
                <a:cs typeface="Times New Roman" pitchFamily="18" charset="0"/>
              </a:rPr>
              <a:t>_</a:t>
            </a:r>
            <a:r>
              <a:rPr lang="en-US" sz="2200" u="sng" dirty="0" smtClean="0">
                <a:solidFill>
                  <a:srgbClr val="FF0000"/>
                </a:solidFill>
                <a:cs typeface="Times New Roman" pitchFamily="18" charset="0"/>
              </a:rPr>
              <a:t>Decreases________                  </a:t>
            </a:r>
            <a:r>
              <a:rPr lang="en-US" sz="2200" u="sng" dirty="0" smtClean="0">
                <a:solidFill>
                  <a:schemeClr val="tx1"/>
                </a:solidFill>
                <a:cs typeface="Times New Roman" pitchFamily="18" charset="0"/>
              </a:rPr>
              <a:t> </a:t>
            </a:r>
          </a:p>
          <a:p>
            <a:pPr marL="342900" indent="-342900" algn="l">
              <a:spcAft>
                <a:spcPts val="1200"/>
              </a:spcAft>
              <a:buFont typeface="Arial" pitchFamily="34" charset="0"/>
              <a:buChar char="•"/>
              <a:tabLst>
                <a:tab pos="796925" algn="l"/>
              </a:tabLst>
            </a:pPr>
            <a:r>
              <a:rPr lang="en-US" sz="2200" dirty="0" err="1" smtClean="0">
                <a:solidFill>
                  <a:schemeClr val="tx1"/>
                </a:solidFill>
                <a:cs typeface="Times New Roman" pitchFamily="18" charset="0"/>
              </a:rPr>
              <a:t>Fr</a:t>
            </a:r>
            <a:r>
              <a:rPr lang="en-US" sz="2200" dirty="0" smtClean="0">
                <a:solidFill>
                  <a:schemeClr val="tx1"/>
                </a:solidFill>
                <a:cs typeface="Times New Roman" pitchFamily="18" charset="0"/>
              </a:rPr>
              <a:t> _</a:t>
            </a:r>
            <a:r>
              <a:rPr lang="en-US" sz="2200" u="sng" dirty="0" smtClean="0">
                <a:solidFill>
                  <a:srgbClr val="FF0000"/>
                </a:solidFill>
                <a:cs typeface="Times New Roman" pitchFamily="18" charset="0"/>
              </a:rPr>
              <a:t>Decreases from &gt;1 to &lt;1</a:t>
            </a:r>
            <a:endParaRPr lang="en-US" sz="2200" i="1" dirty="0">
              <a:solidFill>
                <a:schemeClr val="tx1"/>
              </a:solidFill>
              <a:cs typeface="Times New Roman" pitchFamily="18" charset="0"/>
            </a:endParaRPr>
          </a:p>
          <a:p>
            <a:pPr marL="342900" indent="-342900" algn="l">
              <a:spcAft>
                <a:spcPts val="1200"/>
              </a:spcAft>
              <a:buFont typeface="Arial" pitchFamily="34" charset="0"/>
              <a:buChar char="•"/>
              <a:tabLst>
                <a:tab pos="796925" algn="l"/>
              </a:tabLst>
            </a:pPr>
            <a:r>
              <a:rPr lang="en-US" sz="2200" i="1" dirty="0" smtClean="0">
                <a:solidFill>
                  <a:schemeClr val="tx1"/>
                </a:solidFill>
                <a:cs typeface="Times New Roman" pitchFamily="18" charset="0"/>
              </a:rPr>
              <a:t>E</a:t>
            </a:r>
            <a:r>
              <a:rPr lang="en-US" sz="2200" dirty="0" smtClean="0">
                <a:solidFill>
                  <a:schemeClr val="tx1"/>
                </a:solidFill>
                <a:cs typeface="Times New Roman" pitchFamily="18" charset="0"/>
              </a:rPr>
              <a:t>  </a:t>
            </a:r>
            <a:r>
              <a:rPr lang="en-US" sz="2200" dirty="0" smtClean="0">
                <a:solidFill>
                  <a:srgbClr val="FF0000"/>
                </a:solidFill>
                <a:cs typeface="Times New Roman" pitchFamily="18" charset="0"/>
              </a:rPr>
              <a:t>_</a:t>
            </a:r>
            <a:r>
              <a:rPr lang="en-US" sz="2200" u="sng" dirty="0" smtClean="0">
                <a:solidFill>
                  <a:srgbClr val="FF0000"/>
                </a:solidFill>
                <a:cs typeface="Times New Roman" pitchFamily="18" charset="0"/>
              </a:rPr>
              <a:t>Decreases</a:t>
            </a:r>
            <a:r>
              <a:rPr lang="en-US" sz="2200" dirty="0" smtClean="0">
                <a:solidFill>
                  <a:srgbClr val="FF0000"/>
                </a:solidFill>
                <a:cs typeface="Times New Roman" pitchFamily="18" charset="0"/>
              </a:rPr>
              <a:t>________</a:t>
            </a:r>
            <a:endParaRPr lang="en-US" sz="2200" dirty="0">
              <a:solidFill>
                <a:schemeClr val="tx1"/>
              </a:solidFill>
              <a:cs typeface="Times New Roman" pitchFamily="18" charset="0"/>
            </a:endParaRPr>
          </a:p>
        </p:txBody>
      </p:sp>
      <p:pic>
        <p:nvPicPr>
          <p:cNvPr id="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4149079"/>
            <a:ext cx="6912768" cy="2411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4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1700808"/>
            <a:ext cx="4680520" cy="2851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2650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572536" y="2348880"/>
            <a:ext cx="8035439" cy="49567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Aft>
                <a:spcPts val="1200"/>
              </a:spcAft>
              <a:tabLst>
                <a:tab pos="796925" algn="l"/>
              </a:tabLst>
            </a:pPr>
            <a:r>
              <a:rPr lang="en-US" sz="2200" dirty="0" smtClean="0">
                <a:solidFill>
                  <a:schemeClr val="tx1"/>
                </a:solidFill>
                <a:cs typeface="Times New Roman" pitchFamily="18" charset="0"/>
              </a:rPr>
              <a:t>How do we analyze acceleration/ deceleration in fluids? </a:t>
            </a:r>
          </a:p>
          <a:p>
            <a:pPr algn="l">
              <a:spcAft>
                <a:spcPts val="1200"/>
              </a:spcAft>
              <a:tabLst>
                <a:tab pos="796925" algn="l"/>
              </a:tabLst>
            </a:pPr>
            <a:r>
              <a:rPr lang="en-US" sz="2200" dirty="0" smtClean="0">
                <a:solidFill>
                  <a:schemeClr val="tx1"/>
                </a:solidFill>
                <a:cs typeface="Times New Roman" pitchFamily="18" charset="0"/>
              </a:rPr>
              <a:t>Assuming that wall friction and gravitational forces are negligible compared to pressure forces over the distance of interest:</a:t>
            </a:r>
            <a:endParaRPr lang="en-US" sz="2200" dirty="0">
              <a:solidFill>
                <a:schemeClr val="tx1"/>
              </a:solidFill>
              <a:cs typeface="Times New Roman" pitchFamily="18"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3812622851"/>
              </p:ext>
            </p:extLst>
          </p:nvPr>
        </p:nvGraphicFramePr>
        <p:xfrm>
          <a:off x="899592" y="3964608"/>
          <a:ext cx="4751388" cy="542925"/>
        </p:xfrm>
        <a:graphic>
          <a:graphicData uri="http://schemas.openxmlformats.org/presentationml/2006/ole">
            <mc:AlternateContent xmlns:mc="http://schemas.openxmlformats.org/markup-compatibility/2006">
              <mc:Choice xmlns:v="urn:schemas-microsoft-com:vml" Requires="v">
                <p:oleObj spid="_x0000_s54336" name="Equation" r:id="rId3" imgW="2222280" imgH="253800" progId="Equation.DSMT4">
                  <p:embed/>
                </p:oleObj>
              </mc:Choice>
              <mc:Fallback>
                <p:oleObj name="Equation" r:id="rId3" imgW="2222280" imgH="253800" progId="Equation.DSMT4">
                  <p:embed/>
                  <p:pic>
                    <p:nvPicPr>
                      <p:cNvPr id="0" name=""/>
                      <p:cNvPicPr/>
                      <p:nvPr/>
                    </p:nvPicPr>
                    <p:blipFill>
                      <a:blip r:embed="rId4"/>
                      <a:stretch>
                        <a:fillRect/>
                      </a:stretch>
                    </p:blipFill>
                    <p:spPr>
                      <a:xfrm>
                        <a:off x="899592" y="3964608"/>
                        <a:ext cx="4751388" cy="542925"/>
                      </a:xfrm>
                      <a:prstGeom prst="rect">
                        <a:avLst/>
                      </a:prstGeom>
                      <a:solidFill>
                        <a:schemeClr val="bg1"/>
                      </a:solid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36287848"/>
              </p:ext>
            </p:extLst>
          </p:nvPr>
        </p:nvGraphicFramePr>
        <p:xfrm>
          <a:off x="899592" y="3964608"/>
          <a:ext cx="2824163" cy="544512"/>
        </p:xfrm>
        <a:graphic>
          <a:graphicData uri="http://schemas.openxmlformats.org/presentationml/2006/ole">
            <mc:AlternateContent xmlns:mc="http://schemas.openxmlformats.org/markup-compatibility/2006">
              <mc:Choice xmlns:v="urn:schemas-microsoft-com:vml" Requires="v">
                <p:oleObj spid="_x0000_s54337" name="Equation" r:id="rId5" imgW="1320480" imgH="253800" progId="Equation.DSMT4">
                  <p:embed/>
                </p:oleObj>
              </mc:Choice>
              <mc:Fallback>
                <p:oleObj name="Equation" r:id="rId5" imgW="1320480" imgH="253800" progId="Equation.DSMT4">
                  <p:embed/>
                  <p:pic>
                    <p:nvPicPr>
                      <p:cNvPr id="0" name=""/>
                      <p:cNvPicPr>
                        <a:picLocks noChangeAspect="1" noChangeArrowheads="1"/>
                      </p:cNvPicPr>
                      <p:nvPr/>
                    </p:nvPicPr>
                    <p:blipFill>
                      <a:blip r:embed="rId6"/>
                      <a:srcRect/>
                      <a:stretch>
                        <a:fillRect/>
                      </a:stretch>
                    </p:blipFill>
                    <p:spPr bwMode="auto">
                      <a:xfrm>
                        <a:off x="899592" y="3964608"/>
                        <a:ext cx="2824163" cy="544512"/>
                      </a:xfrm>
                      <a:prstGeom prst="rect">
                        <a:avLst/>
                      </a:prstGeom>
                      <a:solidFill>
                        <a:schemeClr val="bg1"/>
                      </a:solid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217524221"/>
              </p:ext>
            </p:extLst>
          </p:nvPr>
        </p:nvGraphicFramePr>
        <p:xfrm>
          <a:off x="899592" y="3789040"/>
          <a:ext cx="6734175" cy="896938"/>
        </p:xfrm>
        <a:graphic>
          <a:graphicData uri="http://schemas.openxmlformats.org/presentationml/2006/ole">
            <mc:AlternateContent xmlns:mc="http://schemas.openxmlformats.org/markup-compatibility/2006">
              <mc:Choice xmlns:v="urn:schemas-microsoft-com:vml" Requires="v">
                <p:oleObj spid="_x0000_s54338" name="Equation" r:id="rId7" imgW="3149280" imgH="419040" progId="Equation.DSMT4">
                  <p:embed/>
                </p:oleObj>
              </mc:Choice>
              <mc:Fallback>
                <p:oleObj name="Equation" r:id="rId7" imgW="3149280" imgH="4190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9592" y="3789040"/>
                        <a:ext cx="6734175" cy="896938"/>
                      </a:xfrm>
                      <a:prstGeom prst="rect">
                        <a:avLst/>
                      </a:prstGeom>
                      <a:solidFill>
                        <a:schemeClr val="bg1"/>
                      </a:solid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02372410"/>
              </p:ext>
            </p:extLst>
          </p:nvPr>
        </p:nvGraphicFramePr>
        <p:xfrm>
          <a:off x="2528888" y="4509120"/>
          <a:ext cx="3475037" cy="896938"/>
        </p:xfrm>
        <a:graphic>
          <a:graphicData uri="http://schemas.openxmlformats.org/presentationml/2006/ole">
            <mc:AlternateContent xmlns:mc="http://schemas.openxmlformats.org/markup-compatibility/2006">
              <mc:Choice xmlns:v="urn:schemas-microsoft-com:vml" Requires="v">
                <p:oleObj spid="_x0000_s54339" name="Equation" r:id="rId9" imgW="1625400" imgH="419040" progId="Equation.DSMT4">
                  <p:embed/>
                </p:oleObj>
              </mc:Choice>
              <mc:Fallback>
                <p:oleObj name="Equation" r:id="rId9" imgW="1625400" imgH="419040" progId="Equation.DSMT4">
                  <p:embed/>
                  <p:pic>
                    <p:nvPicPr>
                      <p:cNvPr id="0" name=""/>
                      <p:cNvPicPr>
                        <a:picLocks noChangeAspect="1" noChangeArrowheads="1"/>
                      </p:cNvPicPr>
                      <p:nvPr/>
                    </p:nvPicPr>
                    <p:blipFill>
                      <a:blip r:embed="rId10"/>
                      <a:srcRect/>
                      <a:stretch>
                        <a:fillRect/>
                      </a:stretch>
                    </p:blipFill>
                    <p:spPr bwMode="auto">
                      <a:xfrm>
                        <a:off x="2528888" y="4509120"/>
                        <a:ext cx="3475037" cy="8969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1" name="Picture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rot="21540000">
            <a:off x="1187624" y="-183269"/>
            <a:ext cx="6912768" cy="2411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72008" y="5373216"/>
            <a:ext cx="4644008" cy="461665"/>
          </a:xfrm>
          <a:prstGeom prst="rect">
            <a:avLst/>
          </a:prstGeom>
          <a:noFill/>
        </p:spPr>
        <p:txBody>
          <a:bodyPr wrap="square" rtlCol="0">
            <a:spAutoFit/>
          </a:bodyPr>
          <a:lstStyle/>
          <a:p>
            <a:r>
              <a:rPr lang="en-US" sz="2400" dirty="0" smtClean="0">
                <a:solidFill>
                  <a:srgbClr val="FF0000"/>
                </a:solidFill>
                <a:cs typeface="Times New Roman" pitchFamily="18" charset="0"/>
              </a:rPr>
              <a:t>For rectangular channels, substitute </a:t>
            </a:r>
            <a:endParaRPr lang="en-US" sz="2400" dirty="0">
              <a:solidFill>
                <a:srgbClr val="FF0000"/>
              </a:solidFill>
              <a:cs typeface="Times New Roman" pitchFamily="18" charset="0"/>
            </a:endParaRPr>
          </a:p>
        </p:txBody>
      </p:sp>
      <p:graphicFrame>
        <p:nvGraphicFramePr>
          <p:cNvPr id="13" name="Object 12"/>
          <p:cNvGraphicFramePr>
            <a:graphicFrameLocks noChangeAspect="1"/>
          </p:cNvGraphicFramePr>
          <p:nvPr>
            <p:extLst>
              <p:ext uri="{D42A27DB-BD31-4B8C-83A1-F6EECF244321}">
                <p14:modId xmlns:p14="http://schemas.microsoft.com/office/powerpoint/2010/main" val="2150444080"/>
              </p:ext>
            </p:extLst>
          </p:nvPr>
        </p:nvGraphicFramePr>
        <p:xfrm>
          <a:off x="4962847" y="5301208"/>
          <a:ext cx="3857625" cy="1033462"/>
        </p:xfrm>
        <a:graphic>
          <a:graphicData uri="http://schemas.openxmlformats.org/presentationml/2006/ole">
            <mc:AlternateContent xmlns:mc="http://schemas.openxmlformats.org/markup-compatibility/2006">
              <mc:Choice xmlns:v="urn:schemas-microsoft-com:vml" Requires="v">
                <p:oleObj spid="_x0000_s54340" name="Equation" r:id="rId12" imgW="1803240" imgH="482400" progId="Equation.DSMT4">
                  <p:embed/>
                </p:oleObj>
              </mc:Choice>
              <mc:Fallback>
                <p:oleObj name="Equation" r:id="rId12" imgW="1803240" imgH="482400" progId="Equation.DSMT4">
                  <p:embed/>
                  <p:pic>
                    <p:nvPicPr>
                      <p:cNvPr id="0" name=""/>
                      <p:cNvPicPr>
                        <a:picLocks noChangeAspect="1" noChangeArrowheads="1"/>
                      </p:cNvPicPr>
                      <p:nvPr/>
                    </p:nvPicPr>
                    <p:blipFill>
                      <a:blip r:embed="rId13"/>
                      <a:srcRect/>
                      <a:stretch>
                        <a:fillRect/>
                      </a:stretch>
                    </p:blipFill>
                    <p:spPr bwMode="auto">
                      <a:xfrm>
                        <a:off x="4962847" y="5301208"/>
                        <a:ext cx="3857625" cy="103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185589393"/>
              </p:ext>
            </p:extLst>
          </p:nvPr>
        </p:nvGraphicFramePr>
        <p:xfrm>
          <a:off x="288925" y="5842000"/>
          <a:ext cx="4354513" cy="457200"/>
        </p:xfrm>
        <a:graphic>
          <a:graphicData uri="http://schemas.openxmlformats.org/presentationml/2006/ole">
            <mc:AlternateContent xmlns:mc="http://schemas.openxmlformats.org/markup-compatibility/2006">
              <mc:Choice xmlns:v="urn:schemas-microsoft-com:vml" Requires="v">
                <p:oleObj spid="_x0000_s54341" name="Equation" r:id="rId14" imgW="2171520" imgH="228600" progId="Equation.DSMT4">
                  <p:embed/>
                </p:oleObj>
              </mc:Choice>
              <mc:Fallback>
                <p:oleObj name="Equation" r:id="rId14" imgW="2171520" imgH="228600" progId="Equation.DSMT4">
                  <p:embed/>
                  <p:pic>
                    <p:nvPicPr>
                      <p:cNvPr id="0" name=""/>
                      <p:cNvPicPr/>
                      <p:nvPr/>
                    </p:nvPicPr>
                    <p:blipFill>
                      <a:blip r:embed="rId15"/>
                      <a:stretch>
                        <a:fillRect/>
                      </a:stretch>
                    </p:blipFill>
                    <p:spPr>
                      <a:xfrm>
                        <a:off x="288925" y="5842000"/>
                        <a:ext cx="4354513" cy="457200"/>
                      </a:xfrm>
                      <a:prstGeom prst="rect">
                        <a:avLst/>
                      </a:prstGeom>
                    </p:spPr>
                  </p:pic>
                </p:oleObj>
              </mc:Fallback>
            </mc:AlternateContent>
          </a:graphicData>
        </a:graphic>
      </p:graphicFrame>
      <p:sp>
        <p:nvSpPr>
          <p:cNvPr id="15" name="TextBox 14"/>
          <p:cNvSpPr txBox="1"/>
          <p:nvPr/>
        </p:nvSpPr>
        <p:spPr>
          <a:xfrm>
            <a:off x="3995936" y="188640"/>
            <a:ext cx="1584176" cy="461665"/>
          </a:xfrm>
          <a:prstGeom prst="rect">
            <a:avLst/>
          </a:prstGeom>
          <a:noFill/>
        </p:spPr>
        <p:txBody>
          <a:bodyPr wrap="square" rtlCol="0">
            <a:spAutoFit/>
          </a:bodyPr>
          <a:lstStyle/>
          <a:p>
            <a:pPr algn="r"/>
            <a:r>
              <a:rPr lang="en-US" sz="2400" dirty="0" smtClean="0">
                <a:solidFill>
                  <a:srgbClr val="FF0000"/>
                </a:solidFill>
                <a:cs typeface="Times New Roman" pitchFamily="18" charset="0"/>
              </a:rPr>
              <a:t>Typically:</a:t>
            </a:r>
            <a:endParaRPr lang="en-US" sz="2400" dirty="0">
              <a:solidFill>
                <a:srgbClr val="FF0000"/>
              </a:solidFill>
              <a:cs typeface="Times New Roman" pitchFamily="18"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1369070960"/>
              </p:ext>
            </p:extLst>
          </p:nvPr>
        </p:nvGraphicFramePr>
        <p:xfrm>
          <a:off x="5940152" y="176759"/>
          <a:ext cx="1495425" cy="515937"/>
        </p:xfrm>
        <a:graphic>
          <a:graphicData uri="http://schemas.openxmlformats.org/presentationml/2006/ole">
            <mc:AlternateContent xmlns:mc="http://schemas.openxmlformats.org/markup-compatibility/2006">
              <mc:Choice xmlns:v="urn:schemas-microsoft-com:vml" Requires="v">
                <p:oleObj spid="_x0000_s54342" name="Equation" r:id="rId16" imgW="698400" imgH="241200" progId="Equation.DSMT4">
                  <p:embed/>
                </p:oleObj>
              </mc:Choice>
              <mc:Fallback>
                <p:oleObj name="Equation" r:id="rId16" imgW="698400" imgH="241200" progId="Equation.DSMT4">
                  <p:embed/>
                  <p:pic>
                    <p:nvPicPr>
                      <p:cNvPr id="0" name=""/>
                      <p:cNvPicPr>
                        <a:picLocks noChangeAspect="1" noChangeArrowheads="1"/>
                      </p:cNvPicPr>
                      <p:nvPr/>
                    </p:nvPicPr>
                    <p:blipFill>
                      <a:blip r:embed="rId17"/>
                      <a:srcRect/>
                      <a:stretch>
                        <a:fillRect/>
                      </a:stretch>
                    </p:blipFill>
                    <p:spPr bwMode="auto">
                      <a:xfrm>
                        <a:off x="5940152" y="176759"/>
                        <a:ext cx="149542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3566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8290</TotalTime>
  <Words>1011</Words>
  <Application>Microsoft Office PowerPoint</Application>
  <PresentationFormat>On-screen Show (4:3)</PresentationFormat>
  <Paragraphs>88</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Office Theme</vt:lpstr>
      <vt:lpstr>Equation</vt:lpstr>
      <vt:lpstr>MathType 6.0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markbenj</dc:creator>
  <cp:lastModifiedBy>Mark Benjamin</cp:lastModifiedBy>
  <cp:revision>189</cp:revision>
  <cp:lastPrinted>2012-05-25T18:25:41Z</cp:lastPrinted>
  <dcterms:created xsi:type="dcterms:W3CDTF">2012-02-27T23:09:13Z</dcterms:created>
  <dcterms:modified xsi:type="dcterms:W3CDTF">2012-05-25T21:30:51Z</dcterms:modified>
</cp:coreProperties>
</file>