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5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0845-6C5F-4C10-B747-1FF8EE390D81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1BB0-9EC0-48E6-96DD-4262B0F8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png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8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png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2286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Example.</a:t>
            </a:r>
            <a:r>
              <a:rPr lang="en-US" sz="2800" dirty="0" smtClean="0"/>
              <a:t> For pump characterized on previous slide, is cavitation a concern if a flow of 3500 </a:t>
            </a:r>
            <a:r>
              <a:rPr lang="en-US" sz="2800" dirty="0" err="1" smtClean="0"/>
              <a:t>gpm</a:t>
            </a:r>
            <a:r>
              <a:rPr lang="en-US" sz="2800" dirty="0" smtClean="0"/>
              <a:t> of 80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F water is required, and the pump suction is 12 </a:t>
            </a:r>
            <a:r>
              <a:rPr lang="en-US" sz="2800" dirty="0" err="1" smtClean="0"/>
              <a:t>ft</a:t>
            </a:r>
            <a:r>
              <a:rPr lang="en-US" sz="2800" dirty="0" smtClean="0"/>
              <a:t> above the source reservoir? Headloss in the inlet pipe is given by</a:t>
            </a:r>
            <a:br>
              <a:rPr lang="en-US" sz="2800" dirty="0" smtClean="0"/>
            </a:br>
            <a:r>
              <a:rPr lang="en-US" sz="2800" i="1" dirty="0" smtClean="0"/>
              <a:t>h</a:t>
            </a:r>
            <a:r>
              <a:rPr lang="en-US" sz="2800" i="1" baseline="-25000" dirty="0" smtClean="0"/>
              <a:t>L</a:t>
            </a:r>
            <a:r>
              <a:rPr lang="en-US" sz="2800" dirty="0" smtClean="0"/>
              <a:t>≈6x10</a:t>
            </a:r>
            <a:r>
              <a:rPr lang="en-US" sz="2800" baseline="30000" dirty="0" smtClean="0">
                <a:latin typeface="Symbol" pitchFamily="18" charset="2"/>
              </a:rPr>
              <a:t>-</a:t>
            </a:r>
            <a:r>
              <a:rPr lang="en-US" sz="2800" baseline="30000" dirty="0" smtClean="0">
                <a:latin typeface="+mn-lt"/>
              </a:rPr>
              <a:t>7</a:t>
            </a:r>
            <a:r>
              <a:rPr lang="en-US" sz="2800" i="1" dirty="0" smtClean="0"/>
              <a:t>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with </a:t>
            </a:r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 in </a:t>
            </a:r>
            <a:r>
              <a:rPr lang="en-US" sz="2800" dirty="0" err="1" smtClean="0"/>
              <a:t>ft</a:t>
            </a:r>
            <a:r>
              <a:rPr lang="en-US" sz="2800" dirty="0" smtClean="0"/>
              <a:t> and </a:t>
            </a:r>
            <a:r>
              <a:rPr lang="en-US" sz="2800" i="1" dirty="0" smtClean="0"/>
              <a:t>Q</a:t>
            </a:r>
            <a:r>
              <a:rPr lang="en-US" sz="2800" dirty="0" smtClean="0"/>
              <a:t> in </a:t>
            </a:r>
            <a:r>
              <a:rPr lang="en-US" sz="2800" dirty="0" err="1" smtClean="0"/>
              <a:t>gpm</a:t>
            </a:r>
            <a:r>
              <a:rPr lang="en-US" sz="2800" dirty="0" smtClean="0"/>
              <a:t>.</a:t>
            </a:r>
            <a:endParaRPr lang="en-US" sz="2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848438"/>
              </p:ext>
            </p:extLst>
          </p:nvPr>
        </p:nvGraphicFramePr>
        <p:xfrm>
          <a:off x="1974850" y="2819400"/>
          <a:ext cx="51117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412720" imgH="444240" progId="Equation.DSMT4">
                  <p:embed/>
                </p:oleObj>
              </mc:Choice>
              <mc:Fallback>
                <p:oleObj name="Equation" r:id="rId3" imgW="241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819400"/>
                        <a:ext cx="51117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2375"/>
              </p:ext>
            </p:extLst>
          </p:nvPr>
        </p:nvGraphicFramePr>
        <p:xfrm>
          <a:off x="258763" y="4146550"/>
          <a:ext cx="81867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228920" imgH="685800" progId="Equation.DSMT4">
                  <p:embed/>
                </p:oleObj>
              </mc:Choice>
              <mc:Fallback>
                <p:oleObj name="Equation" r:id="rId5" imgW="42289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4146550"/>
                        <a:ext cx="818673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1143000" y="3429000"/>
            <a:ext cx="20574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05000" y="3505200"/>
            <a:ext cx="32766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4400" y="3505200"/>
            <a:ext cx="1160585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53200" y="3581400"/>
            <a:ext cx="1447800" cy="1143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5400000">
            <a:off x="5687891" y="2792291"/>
            <a:ext cx="394188" cy="3505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8641"/>
              </p:ext>
            </p:extLst>
          </p:nvPr>
        </p:nvGraphicFramePr>
        <p:xfrm>
          <a:off x="287337" y="5903913"/>
          <a:ext cx="1008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" y="5903913"/>
                        <a:ext cx="1008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6142"/>
              </p:ext>
            </p:extLst>
          </p:nvPr>
        </p:nvGraphicFramePr>
        <p:xfrm>
          <a:off x="3678238" y="5867400"/>
          <a:ext cx="20970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5867400"/>
                        <a:ext cx="20970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4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0921"/>
            <a:ext cx="6934200" cy="558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Pump and system curves that don’t intersect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C:\Users\markbenj\Pictures\2012-02-15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5" y="1066800"/>
            <a:ext cx="71509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Composite pump curve for identical pumps in series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14425"/>
            <a:ext cx="88773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5627077" y="1917388"/>
            <a:ext cx="3024553" cy="1968812"/>
          </a:xfrm>
          <a:custGeom>
            <a:avLst/>
            <a:gdLst>
              <a:gd name="connsiteX0" fmla="*/ 0 w 3024553"/>
              <a:gd name="connsiteY0" fmla="*/ 16920 h 1968812"/>
              <a:gd name="connsiteX1" fmla="*/ 281353 w 3024553"/>
              <a:gd name="connsiteY1" fmla="*/ 16920 h 1968812"/>
              <a:gd name="connsiteX2" fmla="*/ 896815 w 3024553"/>
              <a:gd name="connsiteY2" fmla="*/ 192766 h 1968812"/>
              <a:gd name="connsiteX3" fmla="*/ 1582615 w 3024553"/>
              <a:gd name="connsiteY3" fmla="*/ 491705 h 1968812"/>
              <a:gd name="connsiteX4" fmla="*/ 2145323 w 3024553"/>
              <a:gd name="connsiteY4" fmla="*/ 984074 h 1968812"/>
              <a:gd name="connsiteX5" fmla="*/ 2690446 w 3024553"/>
              <a:gd name="connsiteY5" fmla="*/ 1599535 h 1968812"/>
              <a:gd name="connsiteX6" fmla="*/ 3024553 w 3024553"/>
              <a:gd name="connsiteY6" fmla="*/ 1968812 h 19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553" h="1968812">
                <a:moveTo>
                  <a:pt x="0" y="16920"/>
                </a:moveTo>
                <a:cubicBezTo>
                  <a:pt x="65942" y="2266"/>
                  <a:pt x="131884" y="-12388"/>
                  <a:pt x="281353" y="16920"/>
                </a:cubicBezTo>
                <a:cubicBezTo>
                  <a:pt x="430822" y="46228"/>
                  <a:pt x="679938" y="113635"/>
                  <a:pt x="896815" y="192766"/>
                </a:cubicBezTo>
                <a:cubicBezTo>
                  <a:pt x="1113692" y="271897"/>
                  <a:pt x="1374530" y="359820"/>
                  <a:pt x="1582615" y="491705"/>
                </a:cubicBezTo>
                <a:cubicBezTo>
                  <a:pt x="1790700" y="623590"/>
                  <a:pt x="1960685" y="799436"/>
                  <a:pt x="2145323" y="984074"/>
                </a:cubicBezTo>
                <a:cubicBezTo>
                  <a:pt x="2329962" y="1168712"/>
                  <a:pt x="2543908" y="1435412"/>
                  <a:pt x="2690446" y="1599535"/>
                </a:cubicBezTo>
                <a:cubicBezTo>
                  <a:pt x="2836984" y="1763658"/>
                  <a:pt x="2930768" y="1866235"/>
                  <a:pt x="3024553" y="19688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888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Two discharge pipes (and two system configurations) supplied by a single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15000"/>
            <a:ext cx="832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do the discharge rate and head for the pump relate to the flow rates and heads in the two pipes?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" y="1143000"/>
            <a:ext cx="9034706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412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Composite system curve for two discharge pipes from a single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562600" y="2374588"/>
            <a:ext cx="3024553" cy="1968812"/>
          </a:xfrm>
          <a:custGeom>
            <a:avLst/>
            <a:gdLst>
              <a:gd name="connsiteX0" fmla="*/ 0 w 3024553"/>
              <a:gd name="connsiteY0" fmla="*/ 16920 h 1968812"/>
              <a:gd name="connsiteX1" fmla="*/ 281353 w 3024553"/>
              <a:gd name="connsiteY1" fmla="*/ 16920 h 1968812"/>
              <a:gd name="connsiteX2" fmla="*/ 896815 w 3024553"/>
              <a:gd name="connsiteY2" fmla="*/ 192766 h 1968812"/>
              <a:gd name="connsiteX3" fmla="*/ 1582615 w 3024553"/>
              <a:gd name="connsiteY3" fmla="*/ 491705 h 1968812"/>
              <a:gd name="connsiteX4" fmla="*/ 2145323 w 3024553"/>
              <a:gd name="connsiteY4" fmla="*/ 984074 h 1968812"/>
              <a:gd name="connsiteX5" fmla="*/ 2690446 w 3024553"/>
              <a:gd name="connsiteY5" fmla="*/ 1599535 h 1968812"/>
              <a:gd name="connsiteX6" fmla="*/ 3024553 w 3024553"/>
              <a:gd name="connsiteY6" fmla="*/ 1968812 h 19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553" h="1968812">
                <a:moveTo>
                  <a:pt x="0" y="16920"/>
                </a:moveTo>
                <a:cubicBezTo>
                  <a:pt x="65942" y="2266"/>
                  <a:pt x="131884" y="-12388"/>
                  <a:pt x="281353" y="16920"/>
                </a:cubicBezTo>
                <a:cubicBezTo>
                  <a:pt x="430822" y="46228"/>
                  <a:pt x="679938" y="113635"/>
                  <a:pt x="896815" y="192766"/>
                </a:cubicBezTo>
                <a:cubicBezTo>
                  <a:pt x="1113692" y="271897"/>
                  <a:pt x="1374530" y="359820"/>
                  <a:pt x="1582615" y="491705"/>
                </a:cubicBezTo>
                <a:cubicBezTo>
                  <a:pt x="1790700" y="623590"/>
                  <a:pt x="1960685" y="799436"/>
                  <a:pt x="2145323" y="984074"/>
                </a:cubicBezTo>
                <a:cubicBezTo>
                  <a:pt x="2329962" y="1168712"/>
                  <a:pt x="2543908" y="1435412"/>
                  <a:pt x="2690446" y="1599535"/>
                </a:cubicBezTo>
                <a:cubicBezTo>
                  <a:pt x="2836984" y="1763658"/>
                  <a:pt x="2930768" y="1866235"/>
                  <a:pt x="3024553" y="19688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636323" y="1793631"/>
            <a:ext cx="558109" cy="1354015"/>
          </a:xfrm>
          <a:custGeom>
            <a:avLst/>
            <a:gdLst>
              <a:gd name="connsiteX0" fmla="*/ 558109 w 558109"/>
              <a:gd name="connsiteY0" fmla="*/ 0 h 1354015"/>
              <a:gd name="connsiteX1" fmla="*/ 12985 w 558109"/>
              <a:gd name="connsiteY1" fmla="*/ 861646 h 1354015"/>
              <a:gd name="connsiteX2" fmla="*/ 224001 w 558109"/>
              <a:gd name="connsiteY2" fmla="*/ 1354015 h 13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109" h="1354015">
                <a:moveTo>
                  <a:pt x="558109" y="0"/>
                </a:moveTo>
                <a:cubicBezTo>
                  <a:pt x="313389" y="317988"/>
                  <a:pt x="68670" y="635977"/>
                  <a:pt x="12985" y="861646"/>
                </a:cubicBezTo>
                <a:cubicBezTo>
                  <a:pt x="-42700" y="1087315"/>
                  <a:pt x="90650" y="1220665"/>
                  <a:pt x="224001" y="135401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" y="1676400"/>
            <a:ext cx="9034706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Composite system curve for two discharge pipes from a single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503985" y="1905000"/>
            <a:ext cx="3335215" cy="1219200"/>
          </a:xfrm>
          <a:custGeom>
            <a:avLst/>
            <a:gdLst>
              <a:gd name="connsiteX0" fmla="*/ 0 w 3024553"/>
              <a:gd name="connsiteY0" fmla="*/ 16920 h 1968812"/>
              <a:gd name="connsiteX1" fmla="*/ 281353 w 3024553"/>
              <a:gd name="connsiteY1" fmla="*/ 16920 h 1968812"/>
              <a:gd name="connsiteX2" fmla="*/ 896815 w 3024553"/>
              <a:gd name="connsiteY2" fmla="*/ 192766 h 1968812"/>
              <a:gd name="connsiteX3" fmla="*/ 1582615 w 3024553"/>
              <a:gd name="connsiteY3" fmla="*/ 491705 h 1968812"/>
              <a:gd name="connsiteX4" fmla="*/ 2145323 w 3024553"/>
              <a:gd name="connsiteY4" fmla="*/ 984074 h 1968812"/>
              <a:gd name="connsiteX5" fmla="*/ 2690446 w 3024553"/>
              <a:gd name="connsiteY5" fmla="*/ 1599535 h 1968812"/>
              <a:gd name="connsiteX6" fmla="*/ 3024553 w 3024553"/>
              <a:gd name="connsiteY6" fmla="*/ 1968812 h 19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553" h="1968812">
                <a:moveTo>
                  <a:pt x="0" y="16920"/>
                </a:moveTo>
                <a:cubicBezTo>
                  <a:pt x="65942" y="2266"/>
                  <a:pt x="131884" y="-12388"/>
                  <a:pt x="281353" y="16920"/>
                </a:cubicBezTo>
                <a:cubicBezTo>
                  <a:pt x="430822" y="46228"/>
                  <a:pt x="679938" y="113635"/>
                  <a:pt x="896815" y="192766"/>
                </a:cubicBezTo>
                <a:cubicBezTo>
                  <a:pt x="1113692" y="271897"/>
                  <a:pt x="1374530" y="359820"/>
                  <a:pt x="1582615" y="491705"/>
                </a:cubicBezTo>
                <a:cubicBezTo>
                  <a:pt x="1790700" y="623590"/>
                  <a:pt x="1960685" y="799436"/>
                  <a:pt x="2145323" y="984074"/>
                </a:cubicBezTo>
                <a:cubicBezTo>
                  <a:pt x="2329962" y="1168712"/>
                  <a:pt x="2543908" y="1435412"/>
                  <a:pt x="2690446" y="1599535"/>
                </a:cubicBezTo>
                <a:cubicBezTo>
                  <a:pt x="2836984" y="1763658"/>
                  <a:pt x="2930768" y="1866235"/>
                  <a:pt x="3024553" y="19688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648046" y="2303585"/>
            <a:ext cx="558109" cy="1354015"/>
          </a:xfrm>
          <a:custGeom>
            <a:avLst/>
            <a:gdLst>
              <a:gd name="connsiteX0" fmla="*/ 558109 w 558109"/>
              <a:gd name="connsiteY0" fmla="*/ 0 h 1354015"/>
              <a:gd name="connsiteX1" fmla="*/ 12985 w 558109"/>
              <a:gd name="connsiteY1" fmla="*/ 861646 h 1354015"/>
              <a:gd name="connsiteX2" fmla="*/ 224001 w 558109"/>
              <a:gd name="connsiteY2" fmla="*/ 1354015 h 13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109" h="1354015">
                <a:moveTo>
                  <a:pt x="558109" y="0"/>
                </a:moveTo>
                <a:cubicBezTo>
                  <a:pt x="313389" y="317988"/>
                  <a:pt x="68670" y="635977"/>
                  <a:pt x="12985" y="861646"/>
                </a:cubicBezTo>
                <a:cubicBezTo>
                  <a:pt x="-42700" y="1087315"/>
                  <a:pt x="90650" y="1220665"/>
                  <a:pt x="224001" y="135401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52698"/>
            <a:ext cx="4191000" cy="2157102"/>
            <a:chOff x="1752600" y="1072232"/>
            <a:chExt cx="7936744" cy="4871368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984" y="3038139"/>
              <a:ext cx="3858816" cy="290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37778"/>
              <a:ext cx="68580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744198" y="3261618"/>
              <a:ext cx="5992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3904" y="1843548"/>
              <a:ext cx="5992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91500" y="1072232"/>
              <a:ext cx="1497844" cy="83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2</a:t>
              </a:r>
              <a:endParaRPr lang="en-US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8824" y="2501961"/>
              <a:ext cx="1392774" cy="83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1</a:t>
              </a:r>
              <a:endParaRPr lang="en-US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7160" y="4593294"/>
              <a:ext cx="1684339" cy="83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 </a:t>
              </a:r>
              <a:r>
                <a:rPr lang="en-US" i="1" dirty="0" smtClean="0"/>
                <a:t> </a:t>
              </a:r>
              <a:r>
                <a:rPr lang="en-US" dirty="0" smtClean="0"/>
                <a:t>≡ 0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70248" y="5334000"/>
              <a:ext cx="2999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354141"/>
              </p:ext>
            </p:extLst>
          </p:nvPr>
        </p:nvGraphicFramePr>
        <p:xfrm>
          <a:off x="608013" y="5100638"/>
          <a:ext cx="7726362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3403440" imgH="787320" progId="Equation.DSMT4">
                  <p:embed/>
                </p:oleObj>
              </mc:Choice>
              <mc:Fallback>
                <p:oleObj name="Equation" r:id="rId5" imgW="3403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5100638"/>
                        <a:ext cx="7726362" cy="1789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4836"/>
              </p:ext>
            </p:extLst>
          </p:nvPr>
        </p:nvGraphicFramePr>
        <p:xfrm>
          <a:off x="268288" y="3124200"/>
          <a:ext cx="85042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3746160" imgH="444240" progId="Equation.DSMT4">
                  <p:embed/>
                </p:oleObj>
              </mc:Choice>
              <mc:Fallback>
                <p:oleObj name="Equation" r:id="rId7" imgW="3746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124200"/>
                        <a:ext cx="8504237" cy="1011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19200" y="2209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Conventional: Head added by pump equals head lost in rest of 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42274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Modified: Head at some point in system is same based on ‘path’ from either direction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8447" y="304800"/>
            <a:ext cx="4949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Energy equation is sometimes rearranged to equate a ‘modified’ pump curve with a ‘modified’ system curve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3528" y="975852"/>
            <a:ext cx="1180272" cy="26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L</a:t>
            </a:r>
            <a:r>
              <a:rPr lang="en-US" baseline="-25000" dirty="0" smtClean="0"/>
              <a:t>,2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i="1" dirty="0" smtClean="0"/>
              <a:t>Q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5785" y="1415857"/>
            <a:ext cx="1180272" cy="26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L</a:t>
            </a:r>
            <a:r>
              <a:rPr lang="en-US" baseline="-25000" dirty="0" smtClean="0"/>
              <a:t>,1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i="1" dirty="0" smtClean="0"/>
              <a:t>Q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93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1273"/>
            <a:ext cx="9011608" cy="67692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Similitude and Affinity Laws for Pump Performance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4876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Similitude is useful for extrapolating experimental results to uninvestigated systems</a:t>
            </a:r>
          </a:p>
          <a:p>
            <a:r>
              <a:rPr lang="en-US" sz="2400" dirty="0" smtClean="0"/>
              <a:t>Dimensional </a:t>
            </a:r>
            <a:r>
              <a:rPr lang="en-US" sz="2400" dirty="0"/>
              <a:t>analysis </a:t>
            </a:r>
            <a:r>
              <a:rPr lang="en-US" sz="2400" dirty="0" smtClean="0"/>
              <a:t>allows us to take maximum advantage of similitude relationships by identifying universally </a:t>
            </a:r>
            <a:r>
              <a:rPr lang="en-US" sz="2400" dirty="0"/>
              <a:t>valuable </a:t>
            </a:r>
            <a:r>
              <a:rPr lang="en-US" sz="2400" dirty="0" smtClean="0"/>
              <a:t>parameter combinations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membrane efficiency: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part</a:t>
            </a:r>
            <a:r>
              <a:rPr lang="en-US" sz="2400" dirty="0"/>
              <a:t>/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pore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partially full pipe flow: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liq</a:t>
            </a:r>
            <a:r>
              <a:rPr lang="en-US" sz="2400" dirty="0"/>
              <a:t>/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85800" y="990600"/>
            <a:ext cx="2895600" cy="2590800"/>
            <a:chOff x="133191" y="426021"/>
            <a:chExt cx="1877695" cy="1783080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3191" y="426021"/>
              <a:ext cx="1782445" cy="1783080"/>
            </a:xfrm>
            <a:custGeom>
              <a:avLst/>
              <a:gdLst>
                <a:gd name="T0" fmla="*/ 49 w 11841"/>
                <a:gd name="T1" fmla="*/ 5170 h 11845"/>
                <a:gd name="T2" fmla="*/ 268 w 11841"/>
                <a:gd name="T3" fmla="*/ 4163 h 11845"/>
                <a:gd name="T4" fmla="*/ 649 w 11841"/>
                <a:gd name="T5" fmla="*/ 3228 h 11845"/>
                <a:gd name="T6" fmla="*/ 1735 w 11841"/>
                <a:gd name="T7" fmla="*/ 1737 h 11845"/>
                <a:gd name="T8" fmla="*/ 3226 w 11841"/>
                <a:gd name="T9" fmla="*/ 650 h 11845"/>
                <a:gd name="T10" fmla="*/ 4161 w 11841"/>
                <a:gd name="T11" fmla="*/ 268 h 11845"/>
                <a:gd name="T12" fmla="*/ 5167 w 11841"/>
                <a:gd name="T13" fmla="*/ 49 h 11845"/>
                <a:gd name="T14" fmla="*/ 6226 w 11841"/>
                <a:gd name="T15" fmla="*/ 10 h 11845"/>
                <a:gd name="T16" fmla="*/ 7259 w 11841"/>
                <a:gd name="T17" fmla="*/ 154 h 11845"/>
                <a:gd name="T18" fmla="*/ 8226 w 11841"/>
                <a:gd name="T19" fmla="*/ 468 h 11845"/>
                <a:gd name="T20" fmla="*/ 9463 w 11841"/>
                <a:gd name="T21" fmla="*/ 1178 h 11845"/>
                <a:gd name="T22" fmla="*/ 10831 w 11841"/>
                <a:gd name="T23" fmla="*/ 2612 h 11845"/>
                <a:gd name="T24" fmla="*/ 11431 w 11841"/>
                <a:gd name="T25" fmla="*/ 3752 h 11845"/>
                <a:gd name="T26" fmla="*/ 11721 w 11841"/>
                <a:gd name="T27" fmla="*/ 4729 h 11845"/>
                <a:gd name="T28" fmla="*/ 11840 w 11841"/>
                <a:gd name="T29" fmla="*/ 5770 h 11845"/>
                <a:gd name="T30" fmla="*/ 11774 w 11841"/>
                <a:gd name="T31" fmla="*/ 6825 h 11845"/>
                <a:gd name="T32" fmla="*/ 11531 w 11841"/>
                <a:gd name="T33" fmla="*/ 7823 h 11845"/>
                <a:gd name="T34" fmla="*/ 11128 w 11841"/>
                <a:gd name="T35" fmla="*/ 8746 h 11845"/>
                <a:gd name="T36" fmla="*/ 9903 w 11841"/>
                <a:gd name="T37" fmla="*/ 10307 h 11845"/>
                <a:gd name="T38" fmla="*/ 8489 w 11841"/>
                <a:gd name="T39" fmla="*/ 11261 h 11845"/>
                <a:gd name="T40" fmla="*/ 7542 w 11841"/>
                <a:gd name="T41" fmla="*/ 11620 h 11845"/>
                <a:gd name="T42" fmla="*/ 6526 w 11841"/>
                <a:gd name="T43" fmla="*/ 11814 h 11845"/>
                <a:gd name="T44" fmla="*/ 5467 w 11841"/>
                <a:gd name="T45" fmla="*/ 11829 h 11845"/>
                <a:gd name="T46" fmla="*/ 4443 w 11841"/>
                <a:gd name="T47" fmla="*/ 11659 h 11845"/>
                <a:gd name="T48" fmla="*/ 3486 w 11841"/>
                <a:gd name="T49" fmla="*/ 11323 h 11845"/>
                <a:gd name="T50" fmla="*/ 2157 w 11841"/>
                <a:gd name="T51" fmla="*/ 10494 h 11845"/>
                <a:gd name="T52" fmla="*/ 859 w 11841"/>
                <a:gd name="T53" fmla="*/ 8995 h 11845"/>
                <a:gd name="T54" fmla="*/ 360 w 11841"/>
                <a:gd name="T55" fmla="*/ 7960 h 11845"/>
                <a:gd name="T56" fmla="*/ 93 w 11841"/>
                <a:gd name="T57" fmla="*/ 6971 h 11845"/>
                <a:gd name="T58" fmla="*/ 0 w 11841"/>
                <a:gd name="T59" fmla="*/ 5922 h 11845"/>
                <a:gd name="T60" fmla="*/ 73 w 11841"/>
                <a:gd name="T61" fmla="*/ 6223 h 11845"/>
                <a:gd name="T62" fmla="*/ 216 w 11841"/>
                <a:gd name="T63" fmla="*/ 7245 h 11845"/>
                <a:gd name="T64" fmla="*/ 526 w 11841"/>
                <a:gd name="T65" fmla="*/ 8202 h 11845"/>
                <a:gd name="T66" fmla="*/ 1230 w 11841"/>
                <a:gd name="T67" fmla="*/ 9427 h 11845"/>
                <a:gd name="T68" fmla="*/ 2648 w 11841"/>
                <a:gd name="T69" fmla="*/ 10779 h 11845"/>
                <a:gd name="T70" fmla="*/ 3775 w 11841"/>
                <a:gd name="T71" fmla="*/ 11374 h 11845"/>
                <a:gd name="T72" fmla="*/ 4742 w 11841"/>
                <a:gd name="T73" fmla="*/ 11661 h 11845"/>
                <a:gd name="T74" fmla="*/ 5770 w 11841"/>
                <a:gd name="T75" fmla="*/ 11778 h 11845"/>
                <a:gd name="T76" fmla="*/ 6812 w 11841"/>
                <a:gd name="T77" fmla="*/ 11712 h 11845"/>
                <a:gd name="T78" fmla="*/ 7799 w 11841"/>
                <a:gd name="T79" fmla="*/ 11472 h 11845"/>
                <a:gd name="T80" fmla="*/ 8711 w 11841"/>
                <a:gd name="T81" fmla="*/ 11074 h 11845"/>
                <a:gd name="T82" fmla="*/ 10255 w 11841"/>
                <a:gd name="T83" fmla="*/ 9862 h 11845"/>
                <a:gd name="T84" fmla="*/ 11199 w 11841"/>
                <a:gd name="T85" fmla="*/ 8463 h 11845"/>
                <a:gd name="T86" fmla="*/ 11554 w 11841"/>
                <a:gd name="T87" fmla="*/ 7527 h 11845"/>
                <a:gd name="T88" fmla="*/ 11746 w 11841"/>
                <a:gd name="T89" fmla="*/ 6523 h 11845"/>
                <a:gd name="T90" fmla="*/ 11759 w 11841"/>
                <a:gd name="T91" fmla="*/ 5473 h 11845"/>
                <a:gd name="T92" fmla="*/ 11592 w 11841"/>
                <a:gd name="T93" fmla="*/ 4460 h 11845"/>
                <a:gd name="T94" fmla="*/ 11259 w 11841"/>
                <a:gd name="T95" fmla="*/ 3514 h 11845"/>
                <a:gd name="T96" fmla="*/ 10440 w 11841"/>
                <a:gd name="T97" fmla="*/ 2199 h 11845"/>
                <a:gd name="T98" fmla="*/ 8959 w 11841"/>
                <a:gd name="T99" fmla="*/ 916 h 11845"/>
                <a:gd name="T100" fmla="*/ 7936 w 11841"/>
                <a:gd name="T101" fmla="*/ 423 h 11845"/>
                <a:gd name="T102" fmla="*/ 6959 w 11841"/>
                <a:gd name="T103" fmla="*/ 159 h 11845"/>
                <a:gd name="T104" fmla="*/ 5921 w 11841"/>
                <a:gd name="T105" fmla="*/ 66 h 11845"/>
                <a:gd name="T106" fmla="*/ 4885 w 11841"/>
                <a:gd name="T107" fmla="*/ 158 h 11845"/>
                <a:gd name="T108" fmla="*/ 3909 w 11841"/>
                <a:gd name="T109" fmla="*/ 422 h 11845"/>
                <a:gd name="T110" fmla="*/ 2887 w 11841"/>
                <a:gd name="T111" fmla="*/ 914 h 11845"/>
                <a:gd name="T112" fmla="*/ 1405 w 11841"/>
                <a:gd name="T113" fmla="*/ 2198 h 11845"/>
                <a:gd name="T114" fmla="*/ 584 w 11841"/>
                <a:gd name="T115" fmla="*/ 3514 h 11845"/>
                <a:gd name="T116" fmla="*/ 252 w 11841"/>
                <a:gd name="T117" fmla="*/ 4460 h 11845"/>
                <a:gd name="T118" fmla="*/ 84 w 11841"/>
                <a:gd name="T119" fmla="*/ 5473 h 1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41" h="11845">
                  <a:moveTo>
                    <a:pt x="58" y="5901"/>
                  </a:moveTo>
                  <a:lnTo>
                    <a:pt x="2" y="5924"/>
                  </a:lnTo>
                  <a:lnTo>
                    <a:pt x="4" y="5772"/>
                  </a:lnTo>
                  <a:lnTo>
                    <a:pt x="9" y="5620"/>
                  </a:lnTo>
                  <a:lnTo>
                    <a:pt x="19" y="5469"/>
                  </a:lnTo>
                  <a:lnTo>
                    <a:pt x="32" y="5319"/>
                  </a:lnTo>
                  <a:lnTo>
                    <a:pt x="49" y="5170"/>
                  </a:lnTo>
                  <a:lnTo>
                    <a:pt x="70" y="5022"/>
                  </a:lnTo>
                  <a:lnTo>
                    <a:pt x="94" y="4876"/>
                  </a:lnTo>
                  <a:lnTo>
                    <a:pt x="122" y="4731"/>
                  </a:lnTo>
                  <a:lnTo>
                    <a:pt x="154" y="4587"/>
                  </a:lnTo>
                  <a:lnTo>
                    <a:pt x="188" y="4444"/>
                  </a:lnTo>
                  <a:lnTo>
                    <a:pt x="226" y="4303"/>
                  </a:lnTo>
                  <a:lnTo>
                    <a:pt x="268" y="4163"/>
                  </a:lnTo>
                  <a:lnTo>
                    <a:pt x="313" y="4025"/>
                  </a:lnTo>
                  <a:lnTo>
                    <a:pt x="361" y="3888"/>
                  </a:lnTo>
                  <a:lnTo>
                    <a:pt x="412" y="3753"/>
                  </a:lnTo>
                  <a:lnTo>
                    <a:pt x="467" y="3619"/>
                  </a:lnTo>
                  <a:lnTo>
                    <a:pt x="525" y="3487"/>
                  </a:lnTo>
                  <a:lnTo>
                    <a:pt x="585" y="3357"/>
                  </a:lnTo>
                  <a:lnTo>
                    <a:pt x="649" y="3228"/>
                  </a:lnTo>
                  <a:lnTo>
                    <a:pt x="716" y="3102"/>
                  </a:lnTo>
                  <a:lnTo>
                    <a:pt x="859" y="2854"/>
                  </a:lnTo>
                  <a:lnTo>
                    <a:pt x="1012" y="2614"/>
                  </a:lnTo>
                  <a:lnTo>
                    <a:pt x="1177" y="2382"/>
                  </a:lnTo>
                  <a:lnTo>
                    <a:pt x="1353" y="2158"/>
                  </a:lnTo>
                  <a:lnTo>
                    <a:pt x="1539" y="1943"/>
                  </a:lnTo>
                  <a:lnTo>
                    <a:pt x="1735" y="1737"/>
                  </a:lnTo>
                  <a:lnTo>
                    <a:pt x="1941" y="1541"/>
                  </a:lnTo>
                  <a:lnTo>
                    <a:pt x="2156" y="1355"/>
                  </a:lnTo>
                  <a:lnTo>
                    <a:pt x="2379" y="1179"/>
                  </a:lnTo>
                  <a:lnTo>
                    <a:pt x="2611" y="1014"/>
                  </a:lnTo>
                  <a:lnTo>
                    <a:pt x="2851" y="859"/>
                  </a:lnTo>
                  <a:lnTo>
                    <a:pt x="3099" y="717"/>
                  </a:lnTo>
                  <a:lnTo>
                    <a:pt x="3226" y="650"/>
                  </a:lnTo>
                  <a:lnTo>
                    <a:pt x="3354" y="586"/>
                  </a:lnTo>
                  <a:lnTo>
                    <a:pt x="3485" y="525"/>
                  </a:lnTo>
                  <a:lnTo>
                    <a:pt x="3617" y="467"/>
                  </a:lnTo>
                  <a:lnTo>
                    <a:pt x="3751" y="412"/>
                  </a:lnTo>
                  <a:lnTo>
                    <a:pt x="3886" y="361"/>
                  </a:lnTo>
                  <a:lnTo>
                    <a:pt x="4023" y="313"/>
                  </a:lnTo>
                  <a:lnTo>
                    <a:pt x="4161" y="268"/>
                  </a:lnTo>
                  <a:lnTo>
                    <a:pt x="4301" y="226"/>
                  </a:lnTo>
                  <a:lnTo>
                    <a:pt x="4441" y="188"/>
                  </a:lnTo>
                  <a:lnTo>
                    <a:pt x="4584" y="153"/>
                  </a:lnTo>
                  <a:lnTo>
                    <a:pt x="4728" y="121"/>
                  </a:lnTo>
                  <a:lnTo>
                    <a:pt x="4873" y="93"/>
                  </a:lnTo>
                  <a:lnTo>
                    <a:pt x="5020" y="69"/>
                  </a:lnTo>
                  <a:lnTo>
                    <a:pt x="5167" y="49"/>
                  </a:lnTo>
                  <a:lnTo>
                    <a:pt x="5316" y="31"/>
                  </a:lnTo>
                  <a:lnTo>
                    <a:pt x="5466" y="18"/>
                  </a:lnTo>
                  <a:lnTo>
                    <a:pt x="5616" y="8"/>
                  </a:lnTo>
                  <a:lnTo>
                    <a:pt x="5768" y="2"/>
                  </a:lnTo>
                  <a:lnTo>
                    <a:pt x="5921" y="0"/>
                  </a:lnTo>
                  <a:lnTo>
                    <a:pt x="6075" y="4"/>
                  </a:lnTo>
                  <a:lnTo>
                    <a:pt x="6226" y="10"/>
                  </a:lnTo>
                  <a:lnTo>
                    <a:pt x="6377" y="19"/>
                  </a:lnTo>
                  <a:lnTo>
                    <a:pt x="6527" y="33"/>
                  </a:lnTo>
                  <a:lnTo>
                    <a:pt x="6676" y="50"/>
                  </a:lnTo>
                  <a:lnTo>
                    <a:pt x="6823" y="71"/>
                  </a:lnTo>
                  <a:lnTo>
                    <a:pt x="6969" y="95"/>
                  </a:lnTo>
                  <a:lnTo>
                    <a:pt x="7115" y="122"/>
                  </a:lnTo>
                  <a:lnTo>
                    <a:pt x="7259" y="154"/>
                  </a:lnTo>
                  <a:lnTo>
                    <a:pt x="7401" y="189"/>
                  </a:lnTo>
                  <a:lnTo>
                    <a:pt x="7542" y="227"/>
                  </a:lnTo>
                  <a:lnTo>
                    <a:pt x="7682" y="268"/>
                  </a:lnTo>
                  <a:lnTo>
                    <a:pt x="7821" y="313"/>
                  </a:lnTo>
                  <a:lnTo>
                    <a:pt x="7957" y="362"/>
                  </a:lnTo>
                  <a:lnTo>
                    <a:pt x="8093" y="413"/>
                  </a:lnTo>
                  <a:lnTo>
                    <a:pt x="8226" y="468"/>
                  </a:lnTo>
                  <a:lnTo>
                    <a:pt x="8358" y="525"/>
                  </a:lnTo>
                  <a:lnTo>
                    <a:pt x="8488" y="586"/>
                  </a:lnTo>
                  <a:lnTo>
                    <a:pt x="8617" y="650"/>
                  </a:lnTo>
                  <a:lnTo>
                    <a:pt x="8744" y="717"/>
                  </a:lnTo>
                  <a:lnTo>
                    <a:pt x="8991" y="859"/>
                  </a:lnTo>
                  <a:lnTo>
                    <a:pt x="9231" y="1013"/>
                  </a:lnTo>
                  <a:lnTo>
                    <a:pt x="9463" y="1178"/>
                  </a:lnTo>
                  <a:lnTo>
                    <a:pt x="9687" y="1354"/>
                  </a:lnTo>
                  <a:lnTo>
                    <a:pt x="9902" y="1540"/>
                  </a:lnTo>
                  <a:lnTo>
                    <a:pt x="10108" y="1736"/>
                  </a:lnTo>
                  <a:lnTo>
                    <a:pt x="10304" y="1941"/>
                  </a:lnTo>
                  <a:lnTo>
                    <a:pt x="10490" y="2157"/>
                  </a:lnTo>
                  <a:lnTo>
                    <a:pt x="10665" y="2380"/>
                  </a:lnTo>
                  <a:lnTo>
                    <a:pt x="10831" y="2612"/>
                  </a:lnTo>
                  <a:lnTo>
                    <a:pt x="10985" y="2852"/>
                  </a:lnTo>
                  <a:lnTo>
                    <a:pt x="11127" y="3100"/>
                  </a:lnTo>
                  <a:lnTo>
                    <a:pt x="11194" y="3227"/>
                  </a:lnTo>
                  <a:lnTo>
                    <a:pt x="11258" y="3356"/>
                  </a:lnTo>
                  <a:lnTo>
                    <a:pt x="11319" y="3486"/>
                  </a:lnTo>
                  <a:lnTo>
                    <a:pt x="11376" y="3618"/>
                  </a:lnTo>
                  <a:lnTo>
                    <a:pt x="11431" y="3752"/>
                  </a:lnTo>
                  <a:lnTo>
                    <a:pt x="11483" y="3887"/>
                  </a:lnTo>
                  <a:lnTo>
                    <a:pt x="11530" y="4024"/>
                  </a:lnTo>
                  <a:lnTo>
                    <a:pt x="11576" y="4162"/>
                  </a:lnTo>
                  <a:lnTo>
                    <a:pt x="11617" y="4302"/>
                  </a:lnTo>
                  <a:lnTo>
                    <a:pt x="11655" y="4443"/>
                  </a:lnTo>
                  <a:lnTo>
                    <a:pt x="11690" y="4586"/>
                  </a:lnTo>
                  <a:lnTo>
                    <a:pt x="11721" y="4729"/>
                  </a:lnTo>
                  <a:lnTo>
                    <a:pt x="11749" y="4875"/>
                  </a:lnTo>
                  <a:lnTo>
                    <a:pt x="11773" y="5021"/>
                  </a:lnTo>
                  <a:lnTo>
                    <a:pt x="11794" y="5169"/>
                  </a:lnTo>
                  <a:lnTo>
                    <a:pt x="11811" y="5317"/>
                  </a:lnTo>
                  <a:lnTo>
                    <a:pt x="11824" y="5467"/>
                  </a:lnTo>
                  <a:lnTo>
                    <a:pt x="11834" y="5618"/>
                  </a:lnTo>
                  <a:lnTo>
                    <a:pt x="11840" y="5770"/>
                  </a:lnTo>
                  <a:lnTo>
                    <a:pt x="11841" y="5923"/>
                  </a:lnTo>
                  <a:lnTo>
                    <a:pt x="11840" y="6076"/>
                  </a:lnTo>
                  <a:lnTo>
                    <a:pt x="11835" y="6228"/>
                  </a:lnTo>
                  <a:lnTo>
                    <a:pt x="11825" y="6379"/>
                  </a:lnTo>
                  <a:lnTo>
                    <a:pt x="11812" y="6529"/>
                  </a:lnTo>
                  <a:lnTo>
                    <a:pt x="11794" y="6678"/>
                  </a:lnTo>
                  <a:lnTo>
                    <a:pt x="11774" y="6825"/>
                  </a:lnTo>
                  <a:lnTo>
                    <a:pt x="11750" y="6972"/>
                  </a:lnTo>
                  <a:lnTo>
                    <a:pt x="11722" y="7117"/>
                  </a:lnTo>
                  <a:lnTo>
                    <a:pt x="11690" y="7261"/>
                  </a:lnTo>
                  <a:lnTo>
                    <a:pt x="11656" y="7404"/>
                  </a:lnTo>
                  <a:lnTo>
                    <a:pt x="11618" y="7545"/>
                  </a:lnTo>
                  <a:lnTo>
                    <a:pt x="11576" y="7684"/>
                  </a:lnTo>
                  <a:lnTo>
                    <a:pt x="11531" y="7823"/>
                  </a:lnTo>
                  <a:lnTo>
                    <a:pt x="11483" y="7960"/>
                  </a:lnTo>
                  <a:lnTo>
                    <a:pt x="11432" y="8095"/>
                  </a:lnTo>
                  <a:lnTo>
                    <a:pt x="11377" y="8229"/>
                  </a:lnTo>
                  <a:lnTo>
                    <a:pt x="11319" y="8361"/>
                  </a:lnTo>
                  <a:lnTo>
                    <a:pt x="11259" y="8491"/>
                  </a:lnTo>
                  <a:lnTo>
                    <a:pt x="11195" y="8620"/>
                  </a:lnTo>
                  <a:lnTo>
                    <a:pt x="11128" y="8746"/>
                  </a:lnTo>
                  <a:lnTo>
                    <a:pt x="10985" y="8994"/>
                  </a:lnTo>
                  <a:lnTo>
                    <a:pt x="10832" y="9234"/>
                  </a:lnTo>
                  <a:lnTo>
                    <a:pt x="10666" y="9466"/>
                  </a:lnTo>
                  <a:lnTo>
                    <a:pt x="10491" y="9690"/>
                  </a:lnTo>
                  <a:lnTo>
                    <a:pt x="10305" y="9905"/>
                  </a:lnTo>
                  <a:lnTo>
                    <a:pt x="10109" y="10111"/>
                  </a:lnTo>
                  <a:lnTo>
                    <a:pt x="9903" y="10307"/>
                  </a:lnTo>
                  <a:lnTo>
                    <a:pt x="9688" y="10493"/>
                  </a:lnTo>
                  <a:lnTo>
                    <a:pt x="9464" y="10669"/>
                  </a:lnTo>
                  <a:lnTo>
                    <a:pt x="9232" y="10834"/>
                  </a:lnTo>
                  <a:lnTo>
                    <a:pt x="8992" y="10988"/>
                  </a:lnTo>
                  <a:lnTo>
                    <a:pt x="8744" y="11130"/>
                  </a:lnTo>
                  <a:lnTo>
                    <a:pt x="8617" y="11197"/>
                  </a:lnTo>
                  <a:lnTo>
                    <a:pt x="8489" y="11261"/>
                  </a:lnTo>
                  <a:lnTo>
                    <a:pt x="8358" y="11322"/>
                  </a:lnTo>
                  <a:lnTo>
                    <a:pt x="8226" y="11380"/>
                  </a:lnTo>
                  <a:lnTo>
                    <a:pt x="8092" y="11434"/>
                  </a:lnTo>
                  <a:lnTo>
                    <a:pt x="7957" y="11486"/>
                  </a:lnTo>
                  <a:lnTo>
                    <a:pt x="7820" y="11534"/>
                  </a:lnTo>
                  <a:lnTo>
                    <a:pt x="7682" y="11579"/>
                  </a:lnTo>
                  <a:lnTo>
                    <a:pt x="7542" y="11620"/>
                  </a:lnTo>
                  <a:lnTo>
                    <a:pt x="7401" y="11659"/>
                  </a:lnTo>
                  <a:lnTo>
                    <a:pt x="7258" y="11693"/>
                  </a:lnTo>
                  <a:lnTo>
                    <a:pt x="7114" y="11725"/>
                  </a:lnTo>
                  <a:lnTo>
                    <a:pt x="6969" y="11753"/>
                  </a:lnTo>
                  <a:lnTo>
                    <a:pt x="6822" y="11777"/>
                  </a:lnTo>
                  <a:lnTo>
                    <a:pt x="6675" y="11797"/>
                  </a:lnTo>
                  <a:lnTo>
                    <a:pt x="6526" y="11814"/>
                  </a:lnTo>
                  <a:lnTo>
                    <a:pt x="6376" y="11828"/>
                  </a:lnTo>
                  <a:lnTo>
                    <a:pt x="6226" y="11837"/>
                  </a:lnTo>
                  <a:lnTo>
                    <a:pt x="6073" y="11843"/>
                  </a:lnTo>
                  <a:lnTo>
                    <a:pt x="5920" y="11845"/>
                  </a:lnTo>
                  <a:lnTo>
                    <a:pt x="5770" y="11844"/>
                  </a:lnTo>
                  <a:lnTo>
                    <a:pt x="5618" y="11838"/>
                  </a:lnTo>
                  <a:lnTo>
                    <a:pt x="5467" y="11829"/>
                  </a:lnTo>
                  <a:lnTo>
                    <a:pt x="5317" y="11815"/>
                  </a:lnTo>
                  <a:lnTo>
                    <a:pt x="5168" y="11798"/>
                  </a:lnTo>
                  <a:lnTo>
                    <a:pt x="5021" y="11777"/>
                  </a:lnTo>
                  <a:lnTo>
                    <a:pt x="4875" y="11753"/>
                  </a:lnTo>
                  <a:lnTo>
                    <a:pt x="4729" y="11726"/>
                  </a:lnTo>
                  <a:lnTo>
                    <a:pt x="4585" y="11694"/>
                  </a:lnTo>
                  <a:lnTo>
                    <a:pt x="4443" y="11659"/>
                  </a:lnTo>
                  <a:lnTo>
                    <a:pt x="4301" y="11621"/>
                  </a:lnTo>
                  <a:lnTo>
                    <a:pt x="4162" y="11579"/>
                  </a:lnTo>
                  <a:lnTo>
                    <a:pt x="4023" y="11535"/>
                  </a:lnTo>
                  <a:lnTo>
                    <a:pt x="3887" y="11486"/>
                  </a:lnTo>
                  <a:lnTo>
                    <a:pt x="3751" y="11435"/>
                  </a:lnTo>
                  <a:lnTo>
                    <a:pt x="3618" y="11380"/>
                  </a:lnTo>
                  <a:lnTo>
                    <a:pt x="3486" y="11323"/>
                  </a:lnTo>
                  <a:lnTo>
                    <a:pt x="3356" y="11262"/>
                  </a:lnTo>
                  <a:lnTo>
                    <a:pt x="3227" y="11198"/>
                  </a:lnTo>
                  <a:lnTo>
                    <a:pt x="3100" y="11131"/>
                  </a:lnTo>
                  <a:lnTo>
                    <a:pt x="2853" y="10989"/>
                  </a:lnTo>
                  <a:lnTo>
                    <a:pt x="2612" y="10834"/>
                  </a:lnTo>
                  <a:lnTo>
                    <a:pt x="2381" y="10670"/>
                  </a:lnTo>
                  <a:lnTo>
                    <a:pt x="2157" y="10494"/>
                  </a:lnTo>
                  <a:lnTo>
                    <a:pt x="1942" y="10308"/>
                  </a:lnTo>
                  <a:lnTo>
                    <a:pt x="1736" y="10112"/>
                  </a:lnTo>
                  <a:lnTo>
                    <a:pt x="1540" y="9906"/>
                  </a:lnTo>
                  <a:lnTo>
                    <a:pt x="1354" y="9691"/>
                  </a:lnTo>
                  <a:lnTo>
                    <a:pt x="1178" y="9467"/>
                  </a:lnTo>
                  <a:lnTo>
                    <a:pt x="1013" y="9235"/>
                  </a:lnTo>
                  <a:lnTo>
                    <a:pt x="859" y="8995"/>
                  </a:lnTo>
                  <a:lnTo>
                    <a:pt x="716" y="8747"/>
                  </a:lnTo>
                  <a:lnTo>
                    <a:pt x="649" y="8620"/>
                  </a:lnTo>
                  <a:lnTo>
                    <a:pt x="585" y="8491"/>
                  </a:lnTo>
                  <a:lnTo>
                    <a:pt x="524" y="8361"/>
                  </a:lnTo>
                  <a:lnTo>
                    <a:pt x="467" y="8229"/>
                  </a:lnTo>
                  <a:lnTo>
                    <a:pt x="412" y="8095"/>
                  </a:lnTo>
                  <a:lnTo>
                    <a:pt x="360" y="7960"/>
                  </a:lnTo>
                  <a:lnTo>
                    <a:pt x="312" y="7823"/>
                  </a:lnTo>
                  <a:lnTo>
                    <a:pt x="267" y="7685"/>
                  </a:lnTo>
                  <a:lnTo>
                    <a:pt x="226" y="7544"/>
                  </a:lnTo>
                  <a:lnTo>
                    <a:pt x="187" y="7403"/>
                  </a:lnTo>
                  <a:lnTo>
                    <a:pt x="152" y="7261"/>
                  </a:lnTo>
                  <a:lnTo>
                    <a:pt x="121" y="7116"/>
                  </a:lnTo>
                  <a:lnTo>
                    <a:pt x="93" y="6971"/>
                  </a:lnTo>
                  <a:lnTo>
                    <a:pt x="69" y="6825"/>
                  </a:lnTo>
                  <a:lnTo>
                    <a:pt x="48" y="6677"/>
                  </a:lnTo>
                  <a:lnTo>
                    <a:pt x="31" y="6528"/>
                  </a:lnTo>
                  <a:lnTo>
                    <a:pt x="17" y="6378"/>
                  </a:lnTo>
                  <a:lnTo>
                    <a:pt x="8" y="6228"/>
                  </a:lnTo>
                  <a:lnTo>
                    <a:pt x="2" y="6076"/>
                  </a:lnTo>
                  <a:lnTo>
                    <a:pt x="0" y="5922"/>
                  </a:lnTo>
                  <a:cubicBezTo>
                    <a:pt x="0" y="5909"/>
                    <a:pt x="7" y="5897"/>
                    <a:pt x="20" y="5892"/>
                  </a:cubicBezTo>
                  <a:cubicBezTo>
                    <a:pt x="32" y="5887"/>
                    <a:pt x="46" y="5889"/>
                    <a:pt x="56" y="5899"/>
                  </a:cubicBezTo>
                  <a:lnTo>
                    <a:pt x="58" y="5901"/>
                  </a:lnTo>
                  <a:close/>
                  <a:moveTo>
                    <a:pt x="9" y="5945"/>
                  </a:moveTo>
                  <a:lnTo>
                    <a:pt x="65" y="5922"/>
                  </a:lnTo>
                  <a:lnTo>
                    <a:pt x="67" y="6073"/>
                  </a:lnTo>
                  <a:lnTo>
                    <a:pt x="73" y="6223"/>
                  </a:lnTo>
                  <a:lnTo>
                    <a:pt x="83" y="6373"/>
                  </a:lnTo>
                  <a:lnTo>
                    <a:pt x="96" y="6521"/>
                  </a:lnTo>
                  <a:lnTo>
                    <a:pt x="113" y="6668"/>
                  </a:lnTo>
                  <a:lnTo>
                    <a:pt x="133" y="6814"/>
                  </a:lnTo>
                  <a:lnTo>
                    <a:pt x="157" y="6959"/>
                  </a:lnTo>
                  <a:lnTo>
                    <a:pt x="185" y="7103"/>
                  </a:lnTo>
                  <a:lnTo>
                    <a:pt x="216" y="7245"/>
                  </a:lnTo>
                  <a:lnTo>
                    <a:pt x="251" y="7386"/>
                  </a:lnTo>
                  <a:lnTo>
                    <a:pt x="288" y="7526"/>
                  </a:lnTo>
                  <a:lnTo>
                    <a:pt x="329" y="7664"/>
                  </a:lnTo>
                  <a:lnTo>
                    <a:pt x="374" y="7801"/>
                  </a:lnTo>
                  <a:lnTo>
                    <a:pt x="422" y="7936"/>
                  </a:lnTo>
                  <a:lnTo>
                    <a:pt x="472" y="8070"/>
                  </a:lnTo>
                  <a:lnTo>
                    <a:pt x="526" y="8202"/>
                  </a:lnTo>
                  <a:lnTo>
                    <a:pt x="584" y="8333"/>
                  </a:lnTo>
                  <a:lnTo>
                    <a:pt x="644" y="8462"/>
                  </a:lnTo>
                  <a:lnTo>
                    <a:pt x="707" y="8589"/>
                  </a:lnTo>
                  <a:lnTo>
                    <a:pt x="773" y="8714"/>
                  </a:lnTo>
                  <a:lnTo>
                    <a:pt x="914" y="8959"/>
                  </a:lnTo>
                  <a:lnTo>
                    <a:pt x="1066" y="9197"/>
                  </a:lnTo>
                  <a:lnTo>
                    <a:pt x="1230" y="9427"/>
                  </a:lnTo>
                  <a:lnTo>
                    <a:pt x="1403" y="9648"/>
                  </a:lnTo>
                  <a:lnTo>
                    <a:pt x="1587" y="9861"/>
                  </a:lnTo>
                  <a:lnTo>
                    <a:pt x="1781" y="10064"/>
                  </a:lnTo>
                  <a:lnTo>
                    <a:pt x="1984" y="10258"/>
                  </a:lnTo>
                  <a:lnTo>
                    <a:pt x="2197" y="10442"/>
                  </a:lnTo>
                  <a:lnTo>
                    <a:pt x="2418" y="10616"/>
                  </a:lnTo>
                  <a:lnTo>
                    <a:pt x="2648" y="10779"/>
                  </a:lnTo>
                  <a:lnTo>
                    <a:pt x="2885" y="10932"/>
                  </a:lnTo>
                  <a:lnTo>
                    <a:pt x="3131" y="11073"/>
                  </a:lnTo>
                  <a:lnTo>
                    <a:pt x="3256" y="11139"/>
                  </a:lnTo>
                  <a:lnTo>
                    <a:pt x="3383" y="11203"/>
                  </a:lnTo>
                  <a:lnTo>
                    <a:pt x="3512" y="11263"/>
                  </a:lnTo>
                  <a:lnTo>
                    <a:pt x="3643" y="11320"/>
                  </a:lnTo>
                  <a:lnTo>
                    <a:pt x="3775" y="11374"/>
                  </a:lnTo>
                  <a:lnTo>
                    <a:pt x="3908" y="11425"/>
                  </a:lnTo>
                  <a:lnTo>
                    <a:pt x="4044" y="11472"/>
                  </a:lnTo>
                  <a:lnTo>
                    <a:pt x="4181" y="11517"/>
                  </a:lnTo>
                  <a:lnTo>
                    <a:pt x="4319" y="11558"/>
                  </a:lnTo>
                  <a:lnTo>
                    <a:pt x="4458" y="11596"/>
                  </a:lnTo>
                  <a:lnTo>
                    <a:pt x="4600" y="11630"/>
                  </a:lnTo>
                  <a:lnTo>
                    <a:pt x="4742" y="11661"/>
                  </a:lnTo>
                  <a:lnTo>
                    <a:pt x="4885" y="11689"/>
                  </a:lnTo>
                  <a:lnTo>
                    <a:pt x="5030" y="11713"/>
                  </a:lnTo>
                  <a:lnTo>
                    <a:pt x="5176" y="11733"/>
                  </a:lnTo>
                  <a:lnTo>
                    <a:pt x="5323" y="11750"/>
                  </a:lnTo>
                  <a:lnTo>
                    <a:pt x="5471" y="11763"/>
                  </a:lnTo>
                  <a:lnTo>
                    <a:pt x="5620" y="11773"/>
                  </a:lnTo>
                  <a:lnTo>
                    <a:pt x="5770" y="11778"/>
                  </a:lnTo>
                  <a:lnTo>
                    <a:pt x="5920" y="11779"/>
                  </a:lnTo>
                  <a:lnTo>
                    <a:pt x="6071" y="11778"/>
                  </a:lnTo>
                  <a:lnTo>
                    <a:pt x="6221" y="11772"/>
                  </a:lnTo>
                  <a:lnTo>
                    <a:pt x="6371" y="11762"/>
                  </a:lnTo>
                  <a:lnTo>
                    <a:pt x="6519" y="11749"/>
                  </a:lnTo>
                  <a:lnTo>
                    <a:pt x="6666" y="11733"/>
                  </a:lnTo>
                  <a:lnTo>
                    <a:pt x="6812" y="11712"/>
                  </a:lnTo>
                  <a:lnTo>
                    <a:pt x="6957" y="11688"/>
                  </a:lnTo>
                  <a:lnTo>
                    <a:pt x="7100" y="11661"/>
                  </a:lnTo>
                  <a:lnTo>
                    <a:pt x="7243" y="11630"/>
                  </a:lnTo>
                  <a:lnTo>
                    <a:pt x="7384" y="11595"/>
                  </a:lnTo>
                  <a:lnTo>
                    <a:pt x="7523" y="11558"/>
                  </a:lnTo>
                  <a:lnTo>
                    <a:pt x="7662" y="11517"/>
                  </a:lnTo>
                  <a:lnTo>
                    <a:pt x="7799" y="11472"/>
                  </a:lnTo>
                  <a:lnTo>
                    <a:pt x="7934" y="11425"/>
                  </a:lnTo>
                  <a:lnTo>
                    <a:pt x="8068" y="11374"/>
                  </a:lnTo>
                  <a:lnTo>
                    <a:pt x="8200" y="11320"/>
                  </a:lnTo>
                  <a:lnTo>
                    <a:pt x="8330" y="11263"/>
                  </a:lnTo>
                  <a:lnTo>
                    <a:pt x="8459" y="11203"/>
                  </a:lnTo>
                  <a:lnTo>
                    <a:pt x="8586" y="11140"/>
                  </a:lnTo>
                  <a:lnTo>
                    <a:pt x="8711" y="11074"/>
                  </a:lnTo>
                  <a:lnTo>
                    <a:pt x="8957" y="10932"/>
                  </a:lnTo>
                  <a:lnTo>
                    <a:pt x="9195" y="10780"/>
                  </a:lnTo>
                  <a:lnTo>
                    <a:pt x="9424" y="10617"/>
                  </a:lnTo>
                  <a:lnTo>
                    <a:pt x="9645" y="10443"/>
                  </a:lnTo>
                  <a:lnTo>
                    <a:pt x="9858" y="10259"/>
                  </a:lnTo>
                  <a:lnTo>
                    <a:pt x="10061" y="10065"/>
                  </a:lnTo>
                  <a:lnTo>
                    <a:pt x="10255" y="9862"/>
                  </a:lnTo>
                  <a:lnTo>
                    <a:pt x="10439" y="9650"/>
                  </a:lnTo>
                  <a:lnTo>
                    <a:pt x="10613" y="9428"/>
                  </a:lnTo>
                  <a:lnTo>
                    <a:pt x="10776" y="9199"/>
                  </a:lnTo>
                  <a:lnTo>
                    <a:pt x="10929" y="8961"/>
                  </a:lnTo>
                  <a:lnTo>
                    <a:pt x="11070" y="8716"/>
                  </a:lnTo>
                  <a:lnTo>
                    <a:pt x="11136" y="8590"/>
                  </a:lnTo>
                  <a:lnTo>
                    <a:pt x="11199" y="8463"/>
                  </a:lnTo>
                  <a:lnTo>
                    <a:pt x="11260" y="8334"/>
                  </a:lnTo>
                  <a:lnTo>
                    <a:pt x="11317" y="8204"/>
                  </a:lnTo>
                  <a:lnTo>
                    <a:pt x="11370" y="8072"/>
                  </a:lnTo>
                  <a:lnTo>
                    <a:pt x="11421" y="7938"/>
                  </a:lnTo>
                  <a:lnTo>
                    <a:pt x="11469" y="7803"/>
                  </a:lnTo>
                  <a:lnTo>
                    <a:pt x="11514" y="7666"/>
                  </a:lnTo>
                  <a:lnTo>
                    <a:pt x="11554" y="7527"/>
                  </a:lnTo>
                  <a:lnTo>
                    <a:pt x="11592" y="7388"/>
                  </a:lnTo>
                  <a:lnTo>
                    <a:pt x="11627" y="7247"/>
                  </a:lnTo>
                  <a:lnTo>
                    <a:pt x="11658" y="7105"/>
                  </a:lnTo>
                  <a:lnTo>
                    <a:pt x="11685" y="6961"/>
                  </a:lnTo>
                  <a:lnTo>
                    <a:pt x="11709" y="6816"/>
                  </a:lnTo>
                  <a:lnTo>
                    <a:pt x="11729" y="6670"/>
                  </a:lnTo>
                  <a:lnTo>
                    <a:pt x="11746" y="6523"/>
                  </a:lnTo>
                  <a:lnTo>
                    <a:pt x="11760" y="6375"/>
                  </a:lnTo>
                  <a:lnTo>
                    <a:pt x="11769" y="6226"/>
                  </a:lnTo>
                  <a:lnTo>
                    <a:pt x="11775" y="6076"/>
                  </a:lnTo>
                  <a:lnTo>
                    <a:pt x="11776" y="5923"/>
                  </a:lnTo>
                  <a:lnTo>
                    <a:pt x="11774" y="5772"/>
                  </a:lnTo>
                  <a:lnTo>
                    <a:pt x="11768" y="5622"/>
                  </a:lnTo>
                  <a:lnTo>
                    <a:pt x="11759" y="5473"/>
                  </a:lnTo>
                  <a:lnTo>
                    <a:pt x="11746" y="5325"/>
                  </a:lnTo>
                  <a:lnTo>
                    <a:pt x="11729" y="5178"/>
                  </a:lnTo>
                  <a:lnTo>
                    <a:pt x="11709" y="5032"/>
                  </a:lnTo>
                  <a:lnTo>
                    <a:pt x="11685" y="4887"/>
                  </a:lnTo>
                  <a:lnTo>
                    <a:pt x="11658" y="4744"/>
                  </a:lnTo>
                  <a:lnTo>
                    <a:pt x="11626" y="4601"/>
                  </a:lnTo>
                  <a:lnTo>
                    <a:pt x="11592" y="4460"/>
                  </a:lnTo>
                  <a:lnTo>
                    <a:pt x="11554" y="4321"/>
                  </a:lnTo>
                  <a:lnTo>
                    <a:pt x="11513" y="4183"/>
                  </a:lnTo>
                  <a:lnTo>
                    <a:pt x="11469" y="4046"/>
                  </a:lnTo>
                  <a:lnTo>
                    <a:pt x="11421" y="3910"/>
                  </a:lnTo>
                  <a:lnTo>
                    <a:pt x="11370" y="3776"/>
                  </a:lnTo>
                  <a:lnTo>
                    <a:pt x="11316" y="3645"/>
                  </a:lnTo>
                  <a:lnTo>
                    <a:pt x="11259" y="3514"/>
                  </a:lnTo>
                  <a:lnTo>
                    <a:pt x="11199" y="3385"/>
                  </a:lnTo>
                  <a:lnTo>
                    <a:pt x="11136" y="3258"/>
                  </a:lnTo>
                  <a:lnTo>
                    <a:pt x="11070" y="3133"/>
                  </a:lnTo>
                  <a:lnTo>
                    <a:pt x="10929" y="2888"/>
                  </a:lnTo>
                  <a:lnTo>
                    <a:pt x="10777" y="2650"/>
                  </a:lnTo>
                  <a:lnTo>
                    <a:pt x="10614" y="2421"/>
                  </a:lnTo>
                  <a:lnTo>
                    <a:pt x="10440" y="2199"/>
                  </a:lnTo>
                  <a:lnTo>
                    <a:pt x="10256" y="1987"/>
                  </a:lnTo>
                  <a:lnTo>
                    <a:pt x="10062" y="1783"/>
                  </a:lnTo>
                  <a:lnTo>
                    <a:pt x="9859" y="1589"/>
                  </a:lnTo>
                  <a:lnTo>
                    <a:pt x="9647" y="1405"/>
                  </a:lnTo>
                  <a:lnTo>
                    <a:pt x="9425" y="1232"/>
                  </a:lnTo>
                  <a:lnTo>
                    <a:pt x="9196" y="1068"/>
                  </a:lnTo>
                  <a:lnTo>
                    <a:pt x="8959" y="916"/>
                  </a:lnTo>
                  <a:lnTo>
                    <a:pt x="8713" y="774"/>
                  </a:lnTo>
                  <a:lnTo>
                    <a:pt x="8587" y="708"/>
                  </a:lnTo>
                  <a:lnTo>
                    <a:pt x="8461" y="645"/>
                  </a:lnTo>
                  <a:lnTo>
                    <a:pt x="8332" y="585"/>
                  </a:lnTo>
                  <a:lnTo>
                    <a:pt x="8201" y="528"/>
                  </a:lnTo>
                  <a:lnTo>
                    <a:pt x="8069" y="474"/>
                  </a:lnTo>
                  <a:lnTo>
                    <a:pt x="7936" y="423"/>
                  </a:lnTo>
                  <a:lnTo>
                    <a:pt x="7800" y="376"/>
                  </a:lnTo>
                  <a:lnTo>
                    <a:pt x="7663" y="331"/>
                  </a:lnTo>
                  <a:lnTo>
                    <a:pt x="7525" y="290"/>
                  </a:lnTo>
                  <a:lnTo>
                    <a:pt x="7386" y="252"/>
                  </a:lnTo>
                  <a:lnTo>
                    <a:pt x="7244" y="218"/>
                  </a:lnTo>
                  <a:lnTo>
                    <a:pt x="7102" y="187"/>
                  </a:lnTo>
                  <a:lnTo>
                    <a:pt x="6959" y="159"/>
                  </a:lnTo>
                  <a:lnTo>
                    <a:pt x="6814" y="135"/>
                  </a:lnTo>
                  <a:lnTo>
                    <a:pt x="6668" y="115"/>
                  </a:lnTo>
                  <a:lnTo>
                    <a:pt x="6521" y="98"/>
                  </a:lnTo>
                  <a:lnTo>
                    <a:pt x="6373" y="85"/>
                  </a:lnTo>
                  <a:lnTo>
                    <a:pt x="6224" y="75"/>
                  </a:lnTo>
                  <a:lnTo>
                    <a:pt x="6073" y="70"/>
                  </a:lnTo>
                  <a:lnTo>
                    <a:pt x="5921" y="66"/>
                  </a:lnTo>
                  <a:lnTo>
                    <a:pt x="5770" y="68"/>
                  </a:lnTo>
                  <a:lnTo>
                    <a:pt x="5621" y="74"/>
                  </a:lnTo>
                  <a:lnTo>
                    <a:pt x="5471" y="83"/>
                  </a:lnTo>
                  <a:lnTo>
                    <a:pt x="5323" y="96"/>
                  </a:lnTo>
                  <a:lnTo>
                    <a:pt x="5176" y="113"/>
                  </a:lnTo>
                  <a:lnTo>
                    <a:pt x="5030" y="134"/>
                  </a:lnTo>
                  <a:lnTo>
                    <a:pt x="4885" y="158"/>
                  </a:lnTo>
                  <a:lnTo>
                    <a:pt x="4742" y="185"/>
                  </a:lnTo>
                  <a:lnTo>
                    <a:pt x="4600" y="216"/>
                  </a:lnTo>
                  <a:lnTo>
                    <a:pt x="4459" y="251"/>
                  </a:lnTo>
                  <a:lnTo>
                    <a:pt x="4319" y="289"/>
                  </a:lnTo>
                  <a:lnTo>
                    <a:pt x="4181" y="330"/>
                  </a:lnTo>
                  <a:lnTo>
                    <a:pt x="4044" y="374"/>
                  </a:lnTo>
                  <a:lnTo>
                    <a:pt x="3909" y="422"/>
                  </a:lnTo>
                  <a:lnTo>
                    <a:pt x="3775" y="473"/>
                  </a:lnTo>
                  <a:lnTo>
                    <a:pt x="3643" y="527"/>
                  </a:lnTo>
                  <a:lnTo>
                    <a:pt x="3513" y="584"/>
                  </a:lnTo>
                  <a:lnTo>
                    <a:pt x="3384" y="644"/>
                  </a:lnTo>
                  <a:lnTo>
                    <a:pt x="3257" y="707"/>
                  </a:lnTo>
                  <a:lnTo>
                    <a:pt x="3132" y="773"/>
                  </a:lnTo>
                  <a:lnTo>
                    <a:pt x="2887" y="914"/>
                  </a:lnTo>
                  <a:lnTo>
                    <a:pt x="2649" y="1067"/>
                  </a:lnTo>
                  <a:lnTo>
                    <a:pt x="2420" y="1230"/>
                  </a:lnTo>
                  <a:lnTo>
                    <a:pt x="2198" y="1404"/>
                  </a:lnTo>
                  <a:lnTo>
                    <a:pt x="1986" y="1588"/>
                  </a:lnTo>
                  <a:lnTo>
                    <a:pt x="1783" y="1782"/>
                  </a:lnTo>
                  <a:lnTo>
                    <a:pt x="1589" y="1985"/>
                  </a:lnTo>
                  <a:lnTo>
                    <a:pt x="1405" y="2198"/>
                  </a:lnTo>
                  <a:lnTo>
                    <a:pt x="1231" y="2419"/>
                  </a:lnTo>
                  <a:lnTo>
                    <a:pt x="1067" y="2649"/>
                  </a:lnTo>
                  <a:lnTo>
                    <a:pt x="915" y="2886"/>
                  </a:lnTo>
                  <a:lnTo>
                    <a:pt x="774" y="3132"/>
                  </a:lnTo>
                  <a:lnTo>
                    <a:pt x="708" y="3258"/>
                  </a:lnTo>
                  <a:lnTo>
                    <a:pt x="645" y="3385"/>
                  </a:lnTo>
                  <a:lnTo>
                    <a:pt x="584" y="3514"/>
                  </a:lnTo>
                  <a:lnTo>
                    <a:pt x="527" y="3644"/>
                  </a:lnTo>
                  <a:lnTo>
                    <a:pt x="474" y="3776"/>
                  </a:lnTo>
                  <a:lnTo>
                    <a:pt x="423" y="3910"/>
                  </a:lnTo>
                  <a:lnTo>
                    <a:pt x="375" y="4045"/>
                  </a:lnTo>
                  <a:lnTo>
                    <a:pt x="330" y="4182"/>
                  </a:lnTo>
                  <a:lnTo>
                    <a:pt x="290" y="4321"/>
                  </a:lnTo>
                  <a:lnTo>
                    <a:pt x="252" y="4460"/>
                  </a:lnTo>
                  <a:lnTo>
                    <a:pt x="217" y="4601"/>
                  </a:lnTo>
                  <a:lnTo>
                    <a:pt x="186" y="4743"/>
                  </a:lnTo>
                  <a:lnTo>
                    <a:pt x="159" y="4887"/>
                  </a:lnTo>
                  <a:lnTo>
                    <a:pt x="135" y="5031"/>
                  </a:lnTo>
                  <a:lnTo>
                    <a:pt x="114" y="5178"/>
                  </a:lnTo>
                  <a:lnTo>
                    <a:pt x="98" y="5325"/>
                  </a:lnTo>
                  <a:lnTo>
                    <a:pt x="84" y="5473"/>
                  </a:lnTo>
                  <a:lnTo>
                    <a:pt x="75" y="5622"/>
                  </a:lnTo>
                  <a:lnTo>
                    <a:pt x="69" y="5772"/>
                  </a:lnTo>
                  <a:lnTo>
                    <a:pt x="67" y="5924"/>
                  </a:lnTo>
                  <a:cubicBezTo>
                    <a:pt x="67" y="5938"/>
                    <a:pt x="59" y="5949"/>
                    <a:pt x="47" y="5954"/>
                  </a:cubicBezTo>
                  <a:cubicBezTo>
                    <a:pt x="35" y="5959"/>
                    <a:pt x="21" y="5956"/>
                    <a:pt x="11" y="5947"/>
                  </a:cubicBezTo>
                  <a:lnTo>
                    <a:pt x="9" y="5945"/>
                  </a:lnTo>
                  <a:close/>
                </a:path>
              </a:pathLst>
            </a:custGeom>
            <a:solidFill>
              <a:srgbClr val="385D8A"/>
            </a:solidFill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8514" y="636942"/>
              <a:ext cx="301625" cy="302260"/>
            </a:xfrm>
            <a:custGeom>
              <a:avLst/>
              <a:gdLst>
                <a:gd name="T0" fmla="*/ 371 w 4009"/>
                <a:gd name="T1" fmla="*/ 1333 h 4011"/>
                <a:gd name="T2" fmla="*/ 2677 w 4009"/>
                <a:gd name="T3" fmla="*/ 372 h 4011"/>
                <a:gd name="T4" fmla="*/ 3637 w 4009"/>
                <a:gd name="T5" fmla="*/ 2678 h 4011"/>
                <a:gd name="T6" fmla="*/ 1332 w 4009"/>
                <a:gd name="T7" fmla="*/ 3639 h 4011"/>
                <a:gd name="T8" fmla="*/ 371 w 4009"/>
                <a:gd name="T9" fmla="*/ 1333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9" h="4011">
                  <a:moveTo>
                    <a:pt x="371" y="1333"/>
                  </a:moveTo>
                  <a:cubicBezTo>
                    <a:pt x="743" y="431"/>
                    <a:pt x="1775" y="0"/>
                    <a:pt x="2677" y="372"/>
                  </a:cubicBezTo>
                  <a:cubicBezTo>
                    <a:pt x="3579" y="744"/>
                    <a:pt x="4009" y="1776"/>
                    <a:pt x="3637" y="2678"/>
                  </a:cubicBezTo>
                  <a:cubicBezTo>
                    <a:pt x="3266" y="3580"/>
                    <a:pt x="2233" y="4011"/>
                    <a:pt x="1332" y="3639"/>
                  </a:cubicBezTo>
                  <a:cubicBezTo>
                    <a:pt x="430" y="3267"/>
                    <a:pt x="0" y="2235"/>
                    <a:pt x="371" y="133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4636" y="561975"/>
              <a:ext cx="1516380" cy="1517015"/>
            </a:xfrm>
            <a:custGeom>
              <a:avLst/>
              <a:gdLst>
                <a:gd name="T0" fmla="*/ 68 w 10075"/>
                <a:gd name="T1" fmla="*/ 4911 h 10077"/>
                <a:gd name="T2" fmla="*/ 52 w 10075"/>
                <a:gd name="T3" fmla="*/ 4320 h 10077"/>
                <a:gd name="T4" fmla="*/ 203 w 10075"/>
                <a:gd name="T5" fmla="*/ 3883 h 10077"/>
                <a:gd name="T6" fmla="*/ 252 w 10075"/>
                <a:gd name="T7" fmla="*/ 3694 h 10077"/>
                <a:gd name="T8" fmla="*/ 518 w 10075"/>
                <a:gd name="T9" fmla="*/ 2816 h 10077"/>
                <a:gd name="T10" fmla="*/ 884 w 10075"/>
                <a:gd name="T11" fmla="*/ 2191 h 10077"/>
                <a:gd name="T12" fmla="*/ 1210 w 10075"/>
                <a:gd name="T13" fmla="*/ 1866 h 10077"/>
                <a:gd name="T14" fmla="*/ 1359 w 10075"/>
                <a:gd name="T15" fmla="*/ 1695 h 10077"/>
                <a:gd name="T16" fmla="*/ 1613 w 10075"/>
                <a:gd name="T17" fmla="*/ 1346 h 10077"/>
                <a:gd name="T18" fmla="*/ 2426 w 10075"/>
                <a:gd name="T19" fmla="*/ 731 h 10077"/>
                <a:gd name="T20" fmla="*/ 3006 w 10075"/>
                <a:gd name="T21" fmla="*/ 501 h 10077"/>
                <a:gd name="T22" fmla="*/ 3185 w 10075"/>
                <a:gd name="T23" fmla="*/ 424 h 10077"/>
                <a:gd name="T24" fmla="*/ 4043 w 10075"/>
                <a:gd name="T25" fmla="*/ 99 h 10077"/>
                <a:gd name="T26" fmla="*/ 4498 w 10075"/>
                <a:gd name="T27" fmla="*/ 29 h 10077"/>
                <a:gd name="T28" fmla="*/ 4958 w 10075"/>
                <a:gd name="T29" fmla="*/ 1 h 10077"/>
                <a:gd name="T30" fmla="*/ 5418 w 10075"/>
                <a:gd name="T31" fmla="*/ 15 h 10077"/>
                <a:gd name="T32" fmla="*/ 5414 w 10075"/>
                <a:gd name="T33" fmla="*/ 81 h 10077"/>
                <a:gd name="T34" fmla="*/ 5865 w 10075"/>
                <a:gd name="T35" fmla="*/ 135 h 10077"/>
                <a:gd name="T36" fmla="*/ 6765 w 10075"/>
                <a:gd name="T37" fmla="*/ 305 h 10077"/>
                <a:gd name="T38" fmla="*/ 7190 w 10075"/>
                <a:gd name="T39" fmla="*/ 484 h 10077"/>
                <a:gd name="T40" fmla="*/ 7820 w 10075"/>
                <a:gd name="T41" fmla="*/ 840 h 10077"/>
                <a:gd name="T42" fmla="*/ 8014 w 10075"/>
                <a:gd name="T43" fmla="*/ 1055 h 10077"/>
                <a:gd name="T44" fmla="*/ 8344 w 10075"/>
                <a:gd name="T45" fmla="*/ 1239 h 10077"/>
                <a:gd name="T46" fmla="*/ 9074 w 10075"/>
                <a:gd name="T47" fmla="*/ 2024 h 10077"/>
                <a:gd name="T48" fmla="*/ 9333 w 10075"/>
                <a:gd name="T49" fmla="*/ 2534 h 10077"/>
                <a:gd name="T50" fmla="*/ 9428 w 10075"/>
                <a:gd name="T51" fmla="*/ 2704 h 10077"/>
                <a:gd name="T52" fmla="*/ 9843 w 10075"/>
                <a:gd name="T53" fmla="*/ 3521 h 10077"/>
                <a:gd name="T54" fmla="*/ 9997 w 10075"/>
                <a:gd name="T55" fmla="*/ 4147 h 10077"/>
                <a:gd name="T56" fmla="*/ 10061 w 10075"/>
                <a:gd name="T57" fmla="*/ 4651 h 10077"/>
                <a:gd name="T58" fmla="*/ 10075 w 10075"/>
                <a:gd name="T59" fmla="*/ 5038 h 10077"/>
                <a:gd name="T60" fmla="*/ 10050 w 10075"/>
                <a:gd name="T61" fmla="*/ 5554 h 10077"/>
                <a:gd name="T62" fmla="*/ 9997 w 10075"/>
                <a:gd name="T63" fmla="*/ 5931 h 10077"/>
                <a:gd name="T64" fmla="*/ 9928 w 10075"/>
                <a:gd name="T65" fmla="*/ 6252 h 10077"/>
                <a:gd name="T66" fmla="*/ 9704 w 10075"/>
                <a:gd name="T67" fmla="*/ 6940 h 10077"/>
                <a:gd name="T68" fmla="*/ 9520 w 10075"/>
                <a:gd name="T69" fmla="*/ 7196 h 10077"/>
                <a:gd name="T70" fmla="*/ 9415 w 10075"/>
                <a:gd name="T71" fmla="*/ 7532 h 10077"/>
                <a:gd name="T72" fmla="*/ 8767 w 10075"/>
                <a:gd name="T73" fmla="*/ 8426 h 10077"/>
                <a:gd name="T74" fmla="*/ 8340 w 10075"/>
                <a:gd name="T75" fmla="*/ 8756 h 10077"/>
                <a:gd name="T76" fmla="*/ 8193 w 10075"/>
                <a:gd name="T77" fmla="*/ 8883 h 10077"/>
                <a:gd name="T78" fmla="*/ 7827 w 10075"/>
                <a:gd name="T79" fmla="*/ 9156 h 10077"/>
                <a:gd name="T80" fmla="*/ 7059 w 10075"/>
                <a:gd name="T81" fmla="*/ 9654 h 10077"/>
                <a:gd name="T82" fmla="*/ 6376 w 10075"/>
                <a:gd name="T83" fmla="*/ 9896 h 10077"/>
                <a:gd name="T84" fmla="*/ 5916 w 10075"/>
                <a:gd name="T85" fmla="*/ 9934 h 10077"/>
                <a:gd name="T86" fmla="*/ 5465 w 10075"/>
                <a:gd name="T87" fmla="*/ 9993 h 10077"/>
                <a:gd name="T88" fmla="*/ 5010 w 10075"/>
                <a:gd name="T89" fmla="*/ 10011 h 10077"/>
                <a:gd name="T90" fmla="*/ 4556 w 10075"/>
                <a:gd name="T91" fmla="*/ 9989 h 10077"/>
                <a:gd name="T92" fmla="*/ 4106 w 10075"/>
                <a:gd name="T93" fmla="*/ 9925 h 10077"/>
                <a:gd name="T94" fmla="*/ 3795 w 10075"/>
                <a:gd name="T95" fmla="*/ 9856 h 10077"/>
                <a:gd name="T96" fmla="*/ 3457 w 10075"/>
                <a:gd name="T97" fmla="*/ 9823 h 10077"/>
                <a:gd name="T98" fmla="*/ 2427 w 10075"/>
                <a:gd name="T99" fmla="*/ 9349 h 10077"/>
                <a:gd name="T100" fmla="*/ 2046 w 10075"/>
                <a:gd name="T101" fmla="*/ 9011 h 10077"/>
                <a:gd name="T102" fmla="*/ 1695 w 10075"/>
                <a:gd name="T103" fmla="*/ 8720 h 10077"/>
                <a:gd name="T104" fmla="*/ 1553 w 10075"/>
                <a:gd name="T105" fmla="*/ 8585 h 10077"/>
                <a:gd name="T106" fmla="*/ 913 w 10075"/>
                <a:gd name="T107" fmla="*/ 7930 h 10077"/>
                <a:gd name="T108" fmla="*/ 541 w 10075"/>
                <a:gd name="T109" fmla="*/ 7309 h 10077"/>
                <a:gd name="T110" fmla="*/ 456 w 10075"/>
                <a:gd name="T111" fmla="*/ 6974 h 10077"/>
                <a:gd name="T112" fmla="*/ 283 w 10075"/>
                <a:gd name="T113" fmla="*/ 6703 h 10077"/>
                <a:gd name="T114" fmla="*/ 58 w 10075"/>
                <a:gd name="T115" fmla="*/ 5806 h 10077"/>
                <a:gd name="T116" fmla="*/ 58 w 10075"/>
                <a:gd name="T117" fmla="*/ 5811 h 10077"/>
                <a:gd name="T118" fmla="*/ 9 w 10075"/>
                <a:gd name="T119" fmla="*/ 5352 h 10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75" h="10077">
                  <a:moveTo>
                    <a:pt x="44" y="5008"/>
                  </a:moveTo>
                  <a:lnTo>
                    <a:pt x="46" y="5009"/>
                  </a:lnTo>
                  <a:lnTo>
                    <a:pt x="1" y="5039"/>
                  </a:lnTo>
                  <a:lnTo>
                    <a:pt x="3" y="4910"/>
                  </a:lnTo>
                  <a:lnTo>
                    <a:pt x="8" y="4781"/>
                  </a:lnTo>
                  <a:lnTo>
                    <a:pt x="8" y="4778"/>
                  </a:lnTo>
                  <a:lnTo>
                    <a:pt x="73" y="4783"/>
                  </a:lnTo>
                  <a:lnTo>
                    <a:pt x="73" y="4783"/>
                  </a:lnTo>
                  <a:lnTo>
                    <a:pt x="68" y="4911"/>
                  </a:lnTo>
                  <a:lnTo>
                    <a:pt x="67" y="5040"/>
                  </a:lnTo>
                  <a:cubicBezTo>
                    <a:pt x="67" y="5051"/>
                    <a:pt x="61" y="5061"/>
                    <a:pt x="52" y="5067"/>
                  </a:cubicBezTo>
                  <a:cubicBezTo>
                    <a:pt x="43" y="5073"/>
                    <a:pt x="32" y="5074"/>
                    <a:pt x="22" y="5070"/>
                  </a:cubicBezTo>
                  <a:lnTo>
                    <a:pt x="19" y="5069"/>
                  </a:lnTo>
                  <a:lnTo>
                    <a:pt x="44" y="5008"/>
                  </a:lnTo>
                  <a:close/>
                  <a:moveTo>
                    <a:pt x="22" y="4582"/>
                  </a:moveTo>
                  <a:lnTo>
                    <a:pt x="27" y="4525"/>
                  </a:lnTo>
                  <a:lnTo>
                    <a:pt x="41" y="4398"/>
                  </a:lnTo>
                  <a:lnTo>
                    <a:pt x="52" y="4320"/>
                  </a:lnTo>
                  <a:lnTo>
                    <a:pt x="117" y="4329"/>
                  </a:lnTo>
                  <a:lnTo>
                    <a:pt x="106" y="4406"/>
                  </a:lnTo>
                  <a:lnTo>
                    <a:pt x="93" y="4531"/>
                  </a:lnTo>
                  <a:lnTo>
                    <a:pt x="87" y="4588"/>
                  </a:lnTo>
                  <a:lnTo>
                    <a:pt x="22" y="4582"/>
                  </a:lnTo>
                  <a:close/>
                  <a:moveTo>
                    <a:pt x="84" y="4125"/>
                  </a:moveTo>
                  <a:lnTo>
                    <a:pt x="103" y="4025"/>
                  </a:lnTo>
                  <a:lnTo>
                    <a:pt x="140" y="3868"/>
                  </a:lnTo>
                  <a:lnTo>
                    <a:pt x="203" y="3883"/>
                  </a:lnTo>
                  <a:lnTo>
                    <a:pt x="168" y="4037"/>
                  </a:lnTo>
                  <a:lnTo>
                    <a:pt x="148" y="4137"/>
                  </a:lnTo>
                  <a:lnTo>
                    <a:pt x="84" y="4125"/>
                  </a:lnTo>
                  <a:close/>
                  <a:moveTo>
                    <a:pt x="189" y="3676"/>
                  </a:moveTo>
                  <a:lnTo>
                    <a:pt x="228" y="3542"/>
                  </a:lnTo>
                  <a:lnTo>
                    <a:pt x="267" y="3425"/>
                  </a:lnTo>
                  <a:lnTo>
                    <a:pt x="329" y="3446"/>
                  </a:lnTo>
                  <a:lnTo>
                    <a:pt x="290" y="3560"/>
                  </a:lnTo>
                  <a:lnTo>
                    <a:pt x="252" y="3694"/>
                  </a:lnTo>
                  <a:lnTo>
                    <a:pt x="189" y="3676"/>
                  </a:lnTo>
                  <a:close/>
                  <a:moveTo>
                    <a:pt x="334" y="3239"/>
                  </a:moveTo>
                  <a:lnTo>
                    <a:pt x="397" y="3079"/>
                  </a:lnTo>
                  <a:lnTo>
                    <a:pt x="435" y="2996"/>
                  </a:lnTo>
                  <a:lnTo>
                    <a:pt x="494" y="3022"/>
                  </a:lnTo>
                  <a:lnTo>
                    <a:pt x="458" y="3104"/>
                  </a:lnTo>
                  <a:lnTo>
                    <a:pt x="395" y="3263"/>
                  </a:lnTo>
                  <a:lnTo>
                    <a:pt x="334" y="3239"/>
                  </a:lnTo>
                  <a:close/>
                  <a:moveTo>
                    <a:pt x="518" y="2816"/>
                  </a:moveTo>
                  <a:lnTo>
                    <a:pt x="609" y="2639"/>
                  </a:lnTo>
                  <a:lnTo>
                    <a:pt x="641" y="2583"/>
                  </a:lnTo>
                  <a:lnTo>
                    <a:pt x="697" y="2616"/>
                  </a:lnTo>
                  <a:lnTo>
                    <a:pt x="667" y="2668"/>
                  </a:lnTo>
                  <a:lnTo>
                    <a:pt x="576" y="2846"/>
                  </a:lnTo>
                  <a:lnTo>
                    <a:pt x="518" y="2816"/>
                  </a:lnTo>
                  <a:close/>
                  <a:moveTo>
                    <a:pt x="740" y="2412"/>
                  </a:moveTo>
                  <a:lnTo>
                    <a:pt x="861" y="2223"/>
                  </a:lnTo>
                  <a:lnTo>
                    <a:pt x="884" y="2191"/>
                  </a:lnTo>
                  <a:lnTo>
                    <a:pt x="937" y="2229"/>
                  </a:lnTo>
                  <a:lnTo>
                    <a:pt x="916" y="2259"/>
                  </a:lnTo>
                  <a:lnTo>
                    <a:pt x="795" y="2447"/>
                  </a:lnTo>
                  <a:lnTo>
                    <a:pt x="740" y="2412"/>
                  </a:lnTo>
                  <a:close/>
                  <a:moveTo>
                    <a:pt x="997" y="2031"/>
                  </a:moveTo>
                  <a:lnTo>
                    <a:pt x="1001" y="2026"/>
                  </a:lnTo>
                  <a:lnTo>
                    <a:pt x="1151" y="1835"/>
                  </a:lnTo>
                  <a:lnTo>
                    <a:pt x="1161" y="1823"/>
                  </a:lnTo>
                  <a:lnTo>
                    <a:pt x="1210" y="1866"/>
                  </a:lnTo>
                  <a:lnTo>
                    <a:pt x="1202" y="1876"/>
                  </a:lnTo>
                  <a:lnTo>
                    <a:pt x="1055" y="2063"/>
                  </a:lnTo>
                  <a:lnTo>
                    <a:pt x="1051" y="2069"/>
                  </a:lnTo>
                  <a:lnTo>
                    <a:pt x="997" y="2031"/>
                  </a:lnTo>
                  <a:close/>
                  <a:moveTo>
                    <a:pt x="1290" y="1675"/>
                  </a:moveTo>
                  <a:lnTo>
                    <a:pt x="1309" y="1653"/>
                  </a:lnTo>
                  <a:lnTo>
                    <a:pt x="1470" y="1483"/>
                  </a:lnTo>
                  <a:lnTo>
                    <a:pt x="1517" y="1528"/>
                  </a:lnTo>
                  <a:lnTo>
                    <a:pt x="1359" y="1695"/>
                  </a:lnTo>
                  <a:lnTo>
                    <a:pt x="1339" y="1718"/>
                  </a:lnTo>
                  <a:lnTo>
                    <a:pt x="1290" y="1675"/>
                  </a:lnTo>
                  <a:close/>
                  <a:moveTo>
                    <a:pt x="1613" y="1346"/>
                  </a:moveTo>
                  <a:lnTo>
                    <a:pt x="1651" y="1310"/>
                  </a:lnTo>
                  <a:lnTo>
                    <a:pt x="1810" y="1172"/>
                  </a:lnTo>
                  <a:lnTo>
                    <a:pt x="1853" y="1222"/>
                  </a:lnTo>
                  <a:lnTo>
                    <a:pt x="1696" y="1358"/>
                  </a:lnTo>
                  <a:lnTo>
                    <a:pt x="1658" y="1394"/>
                  </a:lnTo>
                  <a:lnTo>
                    <a:pt x="1613" y="1346"/>
                  </a:lnTo>
                  <a:close/>
                  <a:moveTo>
                    <a:pt x="1965" y="1049"/>
                  </a:moveTo>
                  <a:lnTo>
                    <a:pt x="2024" y="1002"/>
                  </a:lnTo>
                  <a:lnTo>
                    <a:pt x="2177" y="893"/>
                  </a:lnTo>
                  <a:lnTo>
                    <a:pt x="2215" y="947"/>
                  </a:lnTo>
                  <a:lnTo>
                    <a:pt x="2064" y="1054"/>
                  </a:lnTo>
                  <a:lnTo>
                    <a:pt x="2005" y="1100"/>
                  </a:lnTo>
                  <a:lnTo>
                    <a:pt x="1965" y="1049"/>
                  </a:lnTo>
                  <a:close/>
                  <a:moveTo>
                    <a:pt x="2342" y="784"/>
                  </a:moveTo>
                  <a:lnTo>
                    <a:pt x="2426" y="731"/>
                  </a:lnTo>
                  <a:lnTo>
                    <a:pt x="2568" y="649"/>
                  </a:lnTo>
                  <a:lnTo>
                    <a:pt x="2600" y="706"/>
                  </a:lnTo>
                  <a:lnTo>
                    <a:pt x="2461" y="786"/>
                  </a:lnTo>
                  <a:lnTo>
                    <a:pt x="2378" y="840"/>
                  </a:lnTo>
                  <a:lnTo>
                    <a:pt x="2342" y="784"/>
                  </a:lnTo>
                  <a:close/>
                  <a:moveTo>
                    <a:pt x="2742" y="555"/>
                  </a:moveTo>
                  <a:lnTo>
                    <a:pt x="2854" y="498"/>
                  </a:lnTo>
                  <a:lnTo>
                    <a:pt x="2979" y="441"/>
                  </a:lnTo>
                  <a:lnTo>
                    <a:pt x="3006" y="501"/>
                  </a:lnTo>
                  <a:lnTo>
                    <a:pt x="2883" y="556"/>
                  </a:lnTo>
                  <a:lnTo>
                    <a:pt x="2772" y="613"/>
                  </a:lnTo>
                  <a:lnTo>
                    <a:pt x="2742" y="555"/>
                  </a:lnTo>
                  <a:close/>
                  <a:moveTo>
                    <a:pt x="3161" y="363"/>
                  </a:moveTo>
                  <a:lnTo>
                    <a:pt x="3305" y="307"/>
                  </a:lnTo>
                  <a:lnTo>
                    <a:pt x="3408" y="272"/>
                  </a:lnTo>
                  <a:lnTo>
                    <a:pt x="3429" y="334"/>
                  </a:lnTo>
                  <a:lnTo>
                    <a:pt x="3329" y="367"/>
                  </a:lnTo>
                  <a:lnTo>
                    <a:pt x="3185" y="424"/>
                  </a:lnTo>
                  <a:lnTo>
                    <a:pt x="3161" y="363"/>
                  </a:lnTo>
                  <a:close/>
                  <a:moveTo>
                    <a:pt x="3596" y="211"/>
                  </a:moveTo>
                  <a:lnTo>
                    <a:pt x="3779" y="159"/>
                  </a:lnTo>
                  <a:lnTo>
                    <a:pt x="3850" y="142"/>
                  </a:lnTo>
                  <a:lnTo>
                    <a:pt x="3865" y="206"/>
                  </a:lnTo>
                  <a:lnTo>
                    <a:pt x="3796" y="222"/>
                  </a:lnTo>
                  <a:lnTo>
                    <a:pt x="3614" y="274"/>
                  </a:lnTo>
                  <a:lnTo>
                    <a:pt x="3596" y="211"/>
                  </a:lnTo>
                  <a:close/>
                  <a:moveTo>
                    <a:pt x="4043" y="99"/>
                  </a:moveTo>
                  <a:lnTo>
                    <a:pt x="4146" y="79"/>
                  </a:lnTo>
                  <a:lnTo>
                    <a:pt x="4271" y="58"/>
                  </a:lnTo>
                  <a:lnTo>
                    <a:pt x="4302" y="54"/>
                  </a:lnTo>
                  <a:lnTo>
                    <a:pt x="4311" y="119"/>
                  </a:lnTo>
                  <a:lnTo>
                    <a:pt x="4281" y="123"/>
                  </a:lnTo>
                  <a:lnTo>
                    <a:pt x="4159" y="143"/>
                  </a:lnTo>
                  <a:lnTo>
                    <a:pt x="4055" y="163"/>
                  </a:lnTo>
                  <a:lnTo>
                    <a:pt x="4043" y="99"/>
                  </a:lnTo>
                  <a:close/>
                  <a:moveTo>
                    <a:pt x="4498" y="29"/>
                  </a:moveTo>
                  <a:lnTo>
                    <a:pt x="4523" y="26"/>
                  </a:lnTo>
                  <a:lnTo>
                    <a:pt x="4650" y="14"/>
                  </a:lnTo>
                  <a:lnTo>
                    <a:pt x="4760" y="7"/>
                  </a:lnTo>
                  <a:lnTo>
                    <a:pt x="4764" y="73"/>
                  </a:lnTo>
                  <a:lnTo>
                    <a:pt x="4656" y="80"/>
                  </a:lnTo>
                  <a:lnTo>
                    <a:pt x="4530" y="91"/>
                  </a:lnTo>
                  <a:lnTo>
                    <a:pt x="4505" y="94"/>
                  </a:lnTo>
                  <a:lnTo>
                    <a:pt x="4498" y="29"/>
                  </a:lnTo>
                  <a:close/>
                  <a:moveTo>
                    <a:pt x="4958" y="1"/>
                  </a:moveTo>
                  <a:lnTo>
                    <a:pt x="5038" y="0"/>
                  </a:lnTo>
                  <a:lnTo>
                    <a:pt x="5168" y="3"/>
                  </a:lnTo>
                  <a:lnTo>
                    <a:pt x="5221" y="5"/>
                  </a:lnTo>
                  <a:lnTo>
                    <a:pt x="5219" y="70"/>
                  </a:lnTo>
                  <a:lnTo>
                    <a:pt x="5167" y="68"/>
                  </a:lnTo>
                  <a:lnTo>
                    <a:pt x="5038" y="65"/>
                  </a:lnTo>
                  <a:lnTo>
                    <a:pt x="4959" y="66"/>
                  </a:lnTo>
                  <a:lnTo>
                    <a:pt x="4958" y="1"/>
                  </a:lnTo>
                  <a:close/>
                  <a:moveTo>
                    <a:pt x="5418" y="15"/>
                  </a:moveTo>
                  <a:lnTo>
                    <a:pt x="5426" y="16"/>
                  </a:lnTo>
                  <a:lnTo>
                    <a:pt x="5553" y="27"/>
                  </a:lnTo>
                  <a:lnTo>
                    <a:pt x="5680" y="41"/>
                  </a:lnTo>
                  <a:lnTo>
                    <a:pt x="5681" y="42"/>
                  </a:lnTo>
                  <a:lnTo>
                    <a:pt x="5672" y="106"/>
                  </a:lnTo>
                  <a:lnTo>
                    <a:pt x="5672" y="106"/>
                  </a:lnTo>
                  <a:lnTo>
                    <a:pt x="5547" y="93"/>
                  </a:lnTo>
                  <a:lnTo>
                    <a:pt x="5421" y="81"/>
                  </a:lnTo>
                  <a:lnTo>
                    <a:pt x="5414" y="81"/>
                  </a:lnTo>
                  <a:lnTo>
                    <a:pt x="5418" y="15"/>
                  </a:lnTo>
                  <a:close/>
                  <a:moveTo>
                    <a:pt x="5876" y="71"/>
                  </a:moveTo>
                  <a:lnTo>
                    <a:pt x="5930" y="80"/>
                  </a:lnTo>
                  <a:lnTo>
                    <a:pt x="6053" y="103"/>
                  </a:lnTo>
                  <a:lnTo>
                    <a:pt x="6134" y="122"/>
                  </a:lnTo>
                  <a:lnTo>
                    <a:pt x="6119" y="186"/>
                  </a:lnTo>
                  <a:lnTo>
                    <a:pt x="6041" y="168"/>
                  </a:lnTo>
                  <a:lnTo>
                    <a:pt x="5919" y="144"/>
                  </a:lnTo>
                  <a:lnTo>
                    <a:pt x="5865" y="135"/>
                  </a:lnTo>
                  <a:lnTo>
                    <a:pt x="5876" y="71"/>
                  </a:lnTo>
                  <a:close/>
                  <a:moveTo>
                    <a:pt x="6327" y="168"/>
                  </a:moveTo>
                  <a:lnTo>
                    <a:pt x="6535" y="227"/>
                  </a:lnTo>
                  <a:lnTo>
                    <a:pt x="6579" y="242"/>
                  </a:lnTo>
                  <a:lnTo>
                    <a:pt x="6558" y="304"/>
                  </a:lnTo>
                  <a:lnTo>
                    <a:pt x="6518" y="290"/>
                  </a:lnTo>
                  <a:lnTo>
                    <a:pt x="6309" y="231"/>
                  </a:lnTo>
                  <a:lnTo>
                    <a:pt x="6327" y="168"/>
                  </a:lnTo>
                  <a:close/>
                  <a:moveTo>
                    <a:pt x="6765" y="305"/>
                  </a:moveTo>
                  <a:lnTo>
                    <a:pt x="6769" y="307"/>
                  </a:lnTo>
                  <a:lnTo>
                    <a:pt x="6998" y="397"/>
                  </a:lnTo>
                  <a:lnTo>
                    <a:pt x="7011" y="403"/>
                  </a:lnTo>
                  <a:lnTo>
                    <a:pt x="6984" y="462"/>
                  </a:lnTo>
                  <a:lnTo>
                    <a:pt x="6974" y="458"/>
                  </a:lnTo>
                  <a:lnTo>
                    <a:pt x="6748" y="369"/>
                  </a:lnTo>
                  <a:lnTo>
                    <a:pt x="6744" y="367"/>
                  </a:lnTo>
                  <a:lnTo>
                    <a:pt x="6765" y="305"/>
                  </a:lnTo>
                  <a:close/>
                  <a:moveTo>
                    <a:pt x="7190" y="484"/>
                  </a:moveTo>
                  <a:lnTo>
                    <a:pt x="7221" y="498"/>
                  </a:lnTo>
                  <a:lnTo>
                    <a:pt x="7425" y="602"/>
                  </a:lnTo>
                  <a:lnTo>
                    <a:pt x="7396" y="660"/>
                  </a:lnTo>
                  <a:lnTo>
                    <a:pt x="7195" y="557"/>
                  </a:lnTo>
                  <a:lnTo>
                    <a:pt x="7163" y="543"/>
                  </a:lnTo>
                  <a:lnTo>
                    <a:pt x="7190" y="484"/>
                  </a:lnTo>
                  <a:close/>
                  <a:moveTo>
                    <a:pt x="7597" y="700"/>
                  </a:moveTo>
                  <a:lnTo>
                    <a:pt x="7650" y="730"/>
                  </a:lnTo>
                  <a:lnTo>
                    <a:pt x="7820" y="840"/>
                  </a:lnTo>
                  <a:lnTo>
                    <a:pt x="7785" y="895"/>
                  </a:lnTo>
                  <a:lnTo>
                    <a:pt x="7617" y="787"/>
                  </a:lnTo>
                  <a:lnTo>
                    <a:pt x="7565" y="757"/>
                  </a:lnTo>
                  <a:lnTo>
                    <a:pt x="7597" y="700"/>
                  </a:lnTo>
                  <a:close/>
                  <a:moveTo>
                    <a:pt x="7983" y="953"/>
                  </a:moveTo>
                  <a:lnTo>
                    <a:pt x="8052" y="1002"/>
                  </a:lnTo>
                  <a:lnTo>
                    <a:pt x="8192" y="1112"/>
                  </a:lnTo>
                  <a:lnTo>
                    <a:pt x="8152" y="1163"/>
                  </a:lnTo>
                  <a:lnTo>
                    <a:pt x="8014" y="1055"/>
                  </a:lnTo>
                  <a:lnTo>
                    <a:pt x="7945" y="1006"/>
                  </a:lnTo>
                  <a:lnTo>
                    <a:pt x="7983" y="953"/>
                  </a:lnTo>
                  <a:close/>
                  <a:moveTo>
                    <a:pt x="8344" y="1239"/>
                  </a:moveTo>
                  <a:lnTo>
                    <a:pt x="8425" y="1310"/>
                  </a:lnTo>
                  <a:lnTo>
                    <a:pt x="8537" y="1417"/>
                  </a:lnTo>
                  <a:lnTo>
                    <a:pt x="8492" y="1464"/>
                  </a:lnTo>
                  <a:lnTo>
                    <a:pt x="8382" y="1359"/>
                  </a:lnTo>
                  <a:lnTo>
                    <a:pt x="8301" y="1289"/>
                  </a:lnTo>
                  <a:lnTo>
                    <a:pt x="8344" y="1239"/>
                  </a:lnTo>
                  <a:close/>
                  <a:moveTo>
                    <a:pt x="8677" y="1557"/>
                  </a:moveTo>
                  <a:lnTo>
                    <a:pt x="8767" y="1651"/>
                  </a:lnTo>
                  <a:lnTo>
                    <a:pt x="8854" y="1752"/>
                  </a:lnTo>
                  <a:lnTo>
                    <a:pt x="8804" y="1795"/>
                  </a:lnTo>
                  <a:lnTo>
                    <a:pt x="8719" y="1697"/>
                  </a:lnTo>
                  <a:lnTo>
                    <a:pt x="8630" y="1603"/>
                  </a:lnTo>
                  <a:lnTo>
                    <a:pt x="8677" y="1557"/>
                  </a:lnTo>
                  <a:close/>
                  <a:moveTo>
                    <a:pt x="8980" y="1904"/>
                  </a:moveTo>
                  <a:lnTo>
                    <a:pt x="9074" y="2024"/>
                  </a:lnTo>
                  <a:lnTo>
                    <a:pt x="9138" y="2115"/>
                  </a:lnTo>
                  <a:lnTo>
                    <a:pt x="9085" y="2153"/>
                  </a:lnTo>
                  <a:lnTo>
                    <a:pt x="9023" y="2065"/>
                  </a:lnTo>
                  <a:lnTo>
                    <a:pt x="8929" y="1945"/>
                  </a:lnTo>
                  <a:lnTo>
                    <a:pt x="8980" y="1904"/>
                  </a:lnTo>
                  <a:close/>
                  <a:moveTo>
                    <a:pt x="9250" y="2278"/>
                  </a:moveTo>
                  <a:lnTo>
                    <a:pt x="9346" y="2426"/>
                  </a:lnTo>
                  <a:lnTo>
                    <a:pt x="9389" y="2501"/>
                  </a:lnTo>
                  <a:lnTo>
                    <a:pt x="9333" y="2534"/>
                  </a:lnTo>
                  <a:lnTo>
                    <a:pt x="9291" y="2462"/>
                  </a:lnTo>
                  <a:lnTo>
                    <a:pt x="9195" y="2313"/>
                  </a:lnTo>
                  <a:lnTo>
                    <a:pt x="9250" y="2278"/>
                  </a:lnTo>
                  <a:close/>
                  <a:moveTo>
                    <a:pt x="9486" y="2674"/>
                  </a:moveTo>
                  <a:lnTo>
                    <a:pt x="9579" y="2854"/>
                  </a:lnTo>
                  <a:lnTo>
                    <a:pt x="9604" y="2910"/>
                  </a:lnTo>
                  <a:lnTo>
                    <a:pt x="9544" y="2936"/>
                  </a:lnTo>
                  <a:lnTo>
                    <a:pt x="9520" y="2884"/>
                  </a:lnTo>
                  <a:lnTo>
                    <a:pt x="9428" y="2704"/>
                  </a:lnTo>
                  <a:lnTo>
                    <a:pt x="9486" y="2674"/>
                  </a:lnTo>
                  <a:close/>
                  <a:moveTo>
                    <a:pt x="9684" y="3090"/>
                  </a:moveTo>
                  <a:lnTo>
                    <a:pt x="9769" y="3306"/>
                  </a:lnTo>
                  <a:lnTo>
                    <a:pt x="9779" y="3336"/>
                  </a:lnTo>
                  <a:lnTo>
                    <a:pt x="9718" y="3357"/>
                  </a:lnTo>
                  <a:lnTo>
                    <a:pt x="9709" y="3330"/>
                  </a:lnTo>
                  <a:lnTo>
                    <a:pt x="9623" y="3114"/>
                  </a:lnTo>
                  <a:lnTo>
                    <a:pt x="9684" y="3090"/>
                  </a:lnTo>
                  <a:close/>
                  <a:moveTo>
                    <a:pt x="9843" y="3521"/>
                  </a:moveTo>
                  <a:lnTo>
                    <a:pt x="9849" y="3540"/>
                  </a:lnTo>
                  <a:lnTo>
                    <a:pt x="9915" y="3775"/>
                  </a:lnTo>
                  <a:lnTo>
                    <a:pt x="9852" y="3792"/>
                  </a:lnTo>
                  <a:lnTo>
                    <a:pt x="9787" y="3561"/>
                  </a:lnTo>
                  <a:lnTo>
                    <a:pt x="9781" y="3542"/>
                  </a:lnTo>
                  <a:lnTo>
                    <a:pt x="9843" y="3521"/>
                  </a:lnTo>
                  <a:close/>
                  <a:moveTo>
                    <a:pt x="9960" y="3967"/>
                  </a:moveTo>
                  <a:lnTo>
                    <a:pt x="9973" y="4023"/>
                  </a:lnTo>
                  <a:lnTo>
                    <a:pt x="9997" y="4147"/>
                  </a:lnTo>
                  <a:lnTo>
                    <a:pt x="10010" y="4226"/>
                  </a:lnTo>
                  <a:lnTo>
                    <a:pt x="9945" y="4237"/>
                  </a:lnTo>
                  <a:lnTo>
                    <a:pt x="9932" y="4159"/>
                  </a:lnTo>
                  <a:lnTo>
                    <a:pt x="9909" y="4037"/>
                  </a:lnTo>
                  <a:lnTo>
                    <a:pt x="9896" y="3982"/>
                  </a:lnTo>
                  <a:lnTo>
                    <a:pt x="9960" y="3967"/>
                  </a:lnTo>
                  <a:close/>
                  <a:moveTo>
                    <a:pt x="10038" y="4422"/>
                  </a:moveTo>
                  <a:lnTo>
                    <a:pt x="10049" y="4523"/>
                  </a:lnTo>
                  <a:lnTo>
                    <a:pt x="10061" y="4651"/>
                  </a:lnTo>
                  <a:lnTo>
                    <a:pt x="10063" y="4684"/>
                  </a:lnTo>
                  <a:lnTo>
                    <a:pt x="9997" y="4689"/>
                  </a:lnTo>
                  <a:lnTo>
                    <a:pt x="9995" y="4656"/>
                  </a:lnTo>
                  <a:lnTo>
                    <a:pt x="9984" y="4531"/>
                  </a:lnTo>
                  <a:lnTo>
                    <a:pt x="9973" y="4430"/>
                  </a:lnTo>
                  <a:lnTo>
                    <a:pt x="10038" y="4422"/>
                  </a:lnTo>
                  <a:close/>
                  <a:moveTo>
                    <a:pt x="10073" y="4881"/>
                  </a:moveTo>
                  <a:lnTo>
                    <a:pt x="10074" y="4908"/>
                  </a:lnTo>
                  <a:lnTo>
                    <a:pt x="10075" y="5038"/>
                  </a:lnTo>
                  <a:lnTo>
                    <a:pt x="10074" y="5145"/>
                  </a:lnTo>
                  <a:lnTo>
                    <a:pt x="10009" y="5144"/>
                  </a:lnTo>
                  <a:lnTo>
                    <a:pt x="10010" y="5039"/>
                  </a:lnTo>
                  <a:lnTo>
                    <a:pt x="10008" y="4911"/>
                  </a:lnTo>
                  <a:lnTo>
                    <a:pt x="10007" y="4884"/>
                  </a:lnTo>
                  <a:lnTo>
                    <a:pt x="10073" y="4881"/>
                  </a:lnTo>
                  <a:close/>
                  <a:moveTo>
                    <a:pt x="10066" y="5342"/>
                  </a:moveTo>
                  <a:lnTo>
                    <a:pt x="10061" y="5427"/>
                  </a:lnTo>
                  <a:lnTo>
                    <a:pt x="10050" y="5554"/>
                  </a:lnTo>
                  <a:lnTo>
                    <a:pt x="10044" y="5605"/>
                  </a:lnTo>
                  <a:lnTo>
                    <a:pt x="9979" y="5597"/>
                  </a:lnTo>
                  <a:lnTo>
                    <a:pt x="9984" y="5549"/>
                  </a:lnTo>
                  <a:lnTo>
                    <a:pt x="9996" y="5422"/>
                  </a:lnTo>
                  <a:lnTo>
                    <a:pt x="10001" y="5338"/>
                  </a:lnTo>
                  <a:lnTo>
                    <a:pt x="10066" y="5342"/>
                  </a:lnTo>
                  <a:close/>
                  <a:moveTo>
                    <a:pt x="10019" y="5800"/>
                  </a:moveTo>
                  <a:lnTo>
                    <a:pt x="10018" y="5806"/>
                  </a:lnTo>
                  <a:lnTo>
                    <a:pt x="9997" y="5931"/>
                  </a:lnTo>
                  <a:lnTo>
                    <a:pt x="9974" y="6055"/>
                  </a:lnTo>
                  <a:lnTo>
                    <a:pt x="9972" y="6061"/>
                  </a:lnTo>
                  <a:lnTo>
                    <a:pt x="9908" y="6046"/>
                  </a:lnTo>
                  <a:lnTo>
                    <a:pt x="9909" y="6042"/>
                  </a:lnTo>
                  <a:lnTo>
                    <a:pt x="9933" y="5920"/>
                  </a:lnTo>
                  <a:lnTo>
                    <a:pt x="9953" y="5797"/>
                  </a:lnTo>
                  <a:lnTo>
                    <a:pt x="9954" y="5791"/>
                  </a:lnTo>
                  <a:lnTo>
                    <a:pt x="10019" y="5800"/>
                  </a:lnTo>
                  <a:close/>
                  <a:moveTo>
                    <a:pt x="9928" y="6252"/>
                  </a:moveTo>
                  <a:lnTo>
                    <a:pt x="9917" y="6298"/>
                  </a:lnTo>
                  <a:lnTo>
                    <a:pt x="9858" y="6506"/>
                  </a:lnTo>
                  <a:lnTo>
                    <a:pt x="9795" y="6488"/>
                  </a:lnTo>
                  <a:lnTo>
                    <a:pt x="9854" y="6283"/>
                  </a:lnTo>
                  <a:lnTo>
                    <a:pt x="9864" y="6237"/>
                  </a:lnTo>
                  <a:lnTo>
                    <a:pt x="9928" y="6252"/>
                  </a:lnTo>
                  <a:close/>
                  <a:moveTo>
                    <a:pt x="9796" y="6694"/>
                  </a:moveTo>
                  <a:lnTo>
                    <a:pt x="9770" y="6771"/>
                  </a:lnTo>
                  <a:lnTo>
                    <a:pt x="9704" y="6940"/>
                  </a:lnTo>
                  <a:lnTo>
                    <a:pt x="9643" y="6916"/>
                  </a:lnTo>
                  <a:lnTo>
                    <a:pt x="9708" y="6750"/>
                  </a:lnTo>
                  <a:lnTo>
                    <a:pt x="9734" y="6673"/>
                  </a:lnTo>
                  <a:lnTo>
                    <a:pt x="9796" y="6694"/>
                  </a:lnTo>
                  <a:close/>
                  <a:moveTo>
                    <a:pt x="9625" y="7122"/>
                  </a:moveTo>
                  <a:lnTo>
                    <a:pt x="9579" y="7223"/>
                  </a:lnTo>
                  <a:lnTo>
                    <a:pt x="9510" y="7359"/>
                  </a:lnTo>
                  <a:lnTo>
                    <a:pt x="9452" y="7329"/>
                  </a:lnTo>
                  <a:lnTo>
                    <a:pt x="9520" y="7196"/>
                  </a:lnTo>
                  <a:lnTo>
                    <a:pt x="9565" y="7095"/>
                  </a:lnTo>
                  <a:lnTo>
                    <a:pt x="9625" y="7122"/>
                  </a:lnTo>
                  <a:close/>
                  <a:moveTo>
                    <a:pt x="9415" y="7532"/>
                  </a:moveTo>
                  <a:lnTo>
                    <a:pt x="9347" y="7651"/>
                  </a:lnTo>
                  <a:lnTo>
                    <a:pt x="9279" y="7757"/>
                  </a:lnTo>
                  <a:lnTo>
                    <a:pt x="9224" y="7722"/>
                  </a:lnTo>
                  <a:lnTo>
                    <a:pt x="9290" y="7619"/>
                  </a:lnTo>
                  <a:lnTo>
                    <a:pt x="9359" y="7500"/>
                  </a:lnTo>
                  <a:lnTo>
                    <a:pt x="9415" y="7532"/>
                  </a:lnTo>
                  <a:close/>
                  <a:moveTo>
                    <a:pt x="9169" y="7922"/>
                  </a:moveTo>
                  <a:lnTo>
                    <a:pt x="9075" y="8053"/>
                  </a:lnTo>
                  <a:lnTo>
                    <a:pt x="9012" y="8133"/>
                  </a:lnTo>
                  <a:lnTo>
                    <a:pt x="8961" y="8093"/>
                  </a:lnTo>
                  <a:lnTo>
                    <a:pt x="9022" y="8016"/>
                  </a:lnTo>
                  <a:lnTo>
                    <a:pt x="9115" y="7884"/>
                  </a:lnTo>
                  <a:lnTo>
                    <a:pt x="9169" y="7922"/>
                  </a:lnTo>
                  <a:close/>
                  <a:moveTo>
                    <a:pt x="8888" y="8287"/>
                  </a:moveTo>
                  <a:lnTo>
                    <a:pt x="8767" y="8426"/>
                  </a:lnTo>
                  <a:lnTo>
                    <a:pt x="8713" y="8484"/>
                  </a:lnTo>
                  <a:lnTo>
                    <a:pt x="8665" y="8438"/>
                  </a:lnTo>
                  <a:lnTo>
                    <a:pt x="8718" y="8384"/>
                  </a:lnTo>
                  <a:lnTo>
                    <a:pt x="8839" y="8244"/>
                  </a:lnTo>
                  <a:lnTo>
                    <a:pt x="8888" y="8287"/>
                  </a:lnTo>
                  <a:close/>
                  <a:moveTo>
                    <a:pt x="8575" y="8626"/>
                  </a:moveTo>
                  <a:lnTo>
                    <a:pt x="8426" y="8768"/>
                  </a:lnTo>
                  <a:lnTo>
                    <a:pt x="8383" y="8805"/>
                  </a:lnTo>
                  <a:lnTo>
                    <a:pt x="8340" y="8756"/>
                  </a:lnTo>
                  <a:lnTo>
                    <a:pt x="8380" y="8721"/>
                  </a:lnTo>
                  <a:lnTo>
                    <a:pt x="8530" y="8578"/>
                  </a:lnTo>
                  <a:lnTo>
                    <a:pt x="8575" y="8626"/>
                  </a:lnTo>
                  <a:close/>
                  <a:moveTo>
                    <a:pt x="8233" y="8935"/>
                  </a:moveTo>
                  <a:lnTo>
                    <a:pt x="8053" y="9076"/>
                  </a:lnTo>
                  <a:lnTo>
                    <a:pt x="8025" y="9096"/>
                  </a:lnTo>
                  <a:lnTo>
                    <a:pt x="7987" y="9043"/>
                  </a:lnTo>
                  <a:lnTo>
                    <a:pt x="8012" y="9025"/>
                  </a:lnTo>
                  <a:lnTo>
                    <a:pt x="8193" y="8883"/>
                  </a:lnTo>
                  <a:lnTo>
                    <a:pt x="8233" y="8935"/>
                  </a:lnTo>
                  <a:close/>
                  <a:moveTo>
                    <a:pt x="7865" y="9209"/>
                  </a:moveTo>
                  <a:lnTo>
                    <a:pt x="7855" y="9217"/>
                  </a:lnTo>
                  <a:lnTo>
                    <a:pt x="7651" y="9348"/>
                  </a:lnTo>
                  <a:lnTo>
                    <a:pt x="7642" y="9353"/>
                  </a:lnTo>
                  <a:lnTo>
                    <a:pt x="7610" y="9296"/>
                  </a:lnTo>
                  <a:lnTo>
                    <a:pt x="7615" y="9293"/>
                  </a:lnTo>
                  <a:lnTo>
                    <a:pt x="7817" y="9163"/>
                  </a:lnTo>
                  <a:lnTo>
                    <a:pt x="7827" y="9156"/>
                  </a:lnTo>
                  <a:lnTo>
                    <a:pt x="7865" y="9209"/>
                  </a:lnTo>
                  <a:close/>
                  <a:moveTo>
                    <a:pt x="7472" y="9451"/>
                  </a:moveTo>
                  <a:lnTo>
                    <a:pt x="7439" y="9469"/>
                  </a:lnTo>
                  <a:lnTo>
                    <a:pt x="7239" y="9572"/>
                  </a:lnTo>
                  <a:lnTo>
                    <a:pt x="7209" y="9514"/>
                  </a:lnTo>
                  <a:lnTo>
                    <a:pt x="7407" y="9413"/>
                  </a:lnTo>
                  <a:lnTo>
                    <a:pt x="7440" y="9394"/>
                  </a:lnTo>
                  <a:lnTo>
                    <a:pt x="7472" y="9451"/>
                  </a:lnTo>
                  <a:close/>
                  <a:moveTo>
                    <a:pt x="7059" y="9654"/>
                  </a:moveTo>
                  <a:lnTo>
                    <a:pt x="6999" y="9681"/>
                  </a:lnTo>
                  <a:lnTo>
                    <a:pt x="6815" y="9754"/>
                  </a:lnTo>
                  <a:lnTo>
                    <a:pt x="6791" y="9693"/>
                  </a:lnTo>
                  <a:lnTo>
                    <a:pt x="6972" y="9622"/>
                  </a:lnTo>
                  <a:lnTo>
                    <a:pt x="7032" y="9595"/>
                  </a:lnTo>
                  <a:lnTo>
                    <a:pt x="7059" y="9654"/>
                  </a:lnTo>
                  <a:close/>
                  <a:moveTo>
                    <a:pt x="6628" y="9819"/>
                  </a:moveTo>
                  <a:lnTo>
                    <a:pt x="6536" y="9850"/>
                  </a:lnTo>
                  <a:lnTo>
                    <a:pt x="6376" y="9896"/>
                  </a:lnTo>
                  <a:lnTo>
                    <a:pt x="6359" y="9833"/>
                  </a:lnTo>
                  <a:lnTo>
                    <a:pt x="6515" y="9788"/>
                  </a:lnTo>
                  <a:lnTo>
                    <a:pt x="6607" y="9757"/>
                  </a:lnTo>
                  <a:lnTo>
                    <a:pt x="6628" y="9819"/>
                  </a:lnTo>
                  <a:close/>
                  <a:moveTo>
                    <a:pt x="6185" y="9944"/>
                  </a:moveTo>
                  <a:lnTo>
                    <a:pt x="6053" y="9975"/>
                  </a:lnTo>
                  <a:lnTo>
                    <a:pt x="5929" y="9998"/>
                  </a:lnTo>
                  <a:lnTo>
                    <a:pt x="5927" y="9999"/>
                  </a:lnTo>
                  <a:lnTo>
                    <a:pt x="5916" y="9934"/>
                  </a:lnTo>
                  <a:lnTo>
                    <a:pt x="5917" y="9934"/>
                  </a:lnTo>
                  <a:lnTo>
                    <a:pt x="6038" y="9911"/>
                  </a:lnTo>
                  <a:lnTo>
                    <a:pt x="6170" y="9881"/>
                  </a:lnTo>
                  <a:lnTo>
                    <a:pt x="6185" y="9944"/>
                  </a:lnTo>
                  <a:close/>
                  <a:moveTo>
                    <a:pt x="5732" y="10029"/>
                  </a:moveTo>
                  <a:lnTo>
                    <a:pt x="5678" y="10036"/>
                  </a:lnTo>
                  <a:lnTo>
                    <a:pt x="5552" y="10051"/>
                  </a:lnTo>
                  <a:lnTo>
                    <a:pt x="5470" y="10058"/>
                  </a:lnTo>
                  <a:lnTo>
                    <a:pt x="5465" y="9993"/>
                  </a:lnTo>
                  <a:lnTo>
                    <a:pt x="5545" y="9986"/>
                  </a:lnTo>
                  <a:lnTo>
                    <a:pt x="5669" y="9972"/>
                  </a:lnTo>
                  <a:lnTo>
                    <a:pt x="5723" y="9964"/>
                  </a:lnTo>
                  <a:lnTo>
                    <a:pt x="5732" y="10029"/>
                  </a:lnTo>
                  <a:close/>
                  <a:moveTo>
                    <a:pt x="5273" y="10071"/>
                  </a:moveTo>
                  <a:lnTo>
                    <a:pt x="5167" y="10075"/>
                  </a:lnTo>
                  <a:lnTo>
                    <a:pt x="5036" y="10077"/>
                  </a:lnTo>
                  <a:lnTo>
                    <a:pt x="5010" y="10077"/>
                  </a:lnTo>
                  <a:lnTo>
                    <a:pt x="5010" y="10011"/>
                  </a:lnTo>
                  <a:lnTo>
                    <a:pt x="5036" y="10011"/>
                  </a:lnTo>
                  <a:lnTo>
                    <a:pt x="5164" y="10010"/>
                  </a:lnTo>
                  <a:lnTo>
                    <a:pt x="5270" y="10006"/>
                  </a:lnTo>
                  <a:lnTo>
                    <a:pt x="5273" y="10071"/>
                  </a:lnTo>
                  <a:close/>
                  <a:moveTo>
                    <a:pt x="4813" y="10073"/>
                  </a:moveTo>
                  <a:lnTo>
                    <a:pt x="4780" y="10072"/>
                  </a:lnTo>
                  <a:lnTo>
                    <a:pt x="4651" y="10064"/>
                  </a:lnTo>
                  <a:lnTo>
                    <a:pt x="4550" y="10054"/>
                  </a:lnTo>
                  <a:lnTo>
                    <a:pt x="4556" y="9989"/>
                  </a:lnTo>
                  <a:lnTo>
                    <a:pt x="4656" y="9998"/>
                  </a:lnTo>
                  <a:lnTo>
                    <a:pt x="4782" y="10006"/>
                  </a:lnTo>
                  <a:lnTo>
                    <a:pt x="4815" y="10008"/>
                  </a:lnTo>
                  <a:lnTo>
                    <a:pt x="4813" y="10073"/>
                  </a:lnTo>
                  <a:close/>
                  <a:moveTo>
                    <a:pt x="4353" y="10032"/>
                  </a:moveTo>
                  <a:lnTo>
                    <a:pt x="4272" y="10020"/>
                  </a:lnTo>
                  <a:lnTo>
                    <a:pt x="4147" y="10000"/>
                  </a:lnTo>
                  <a:lnTo>
                    <a:pt x="4094" y="9989"/>
                  </a:lnTo>
                  <a:lnTo>
                    <a:pt x="4106" y="9925"/>
                  </a:lnTo>
                  <a:lnTo>
                    <a:pt x="4158" y="9935"/>
                  </a:lnTo>
                  <a:lnTo>
                    <a:pt x="4281" y="9956"/>
                  </a:lnTo>
                  <a:lnTo>
                    <a:pt x="4362" y="9967"/>
                  </a:lnTo>
                  <a:lnTo>
                    <a:pt x="4353" y="10032"/>
                  </a:lnTo>
                  <a:close/>
                  <a:moveTo>
                    <a:pt x="3901" y="9948"/>
                  </a:moveTo>
                  <a:lnTo>
                    <a:pt x="3781" y="9920"/>
                  </a:lnTo>
                  <a:lnTo>
                    <a:pt x="3646" y="9882"/>
                  </a:lnTo>
                  <a:lnTo>
                    <a:pt x="3664" y="9819"/>
                  </a:lnTo>
                  <a:lnTo>
                    <a:pt x="3795" y="9856"/>
                  </a:lnTo>
                  <a:lnTo>
                    <a:pt x="3915" y="9884"/>
                  </a:lnTo>
                  <a:lnTo>
                    <a:pt x="3901" y="9948"/>
                  </a:lnTo>
                  <a:close/>
                  <a:moveTo>
                    <a:pt x="3457" y="9823"/>
                  </a:moveTo>
                  <a:lnTo>
                    <a:pt x="3307" y="9772"/>
                  </a:lnTo>
                  <a:lnTo>
                    <a:pt x="3209" y="9734"/>
                  </a:lnTo>
                  <a:lnTo>
                    <a:pt x="3233" y="9673"/>
                  </a:lnTo>
                  <a:lnTo>
                    <a:pt x="3328" y="9710"/>
                  </a:lnTo>
                  <a:lnTo>
                    <a:pt x="3478" y="9761"/>
                  </a:lnTo>
                  <a:lnTo>
                    <a:pt x="3457" y="9823"/>
                  </a:lnTo>
                  <a:close/>
                  <a:moveTo>
                    <a:pt x="3026" y="9659"/>
                  </a:moveTo>
                  <a:lnTo>
                    <a:pt x="2856" y="9582"/>
                  </a:lnTo>
                  <a:lnTo>
                    <a:pt x="2788" y="9547"/>
                  </a:lnTo>
                  <a:lnTo>
                    <a:pt x="2818" y="9489"/>
                  </a:lnTo>
                  <a:lnTo>
                    <a:pt x="2882" y="9522"/>
                  </a:lnTo>
                  <a:lnTo>
                    <a:pt x="3053" y="9599"/>
                  </a:lnTo>
                  <a:lnTo>
                    <a:pt x="3026" y="9659"/>
                  </a:lnTo>
                  <a:close/>
                  <a:moveTo>
                    <a:pt x="2613" y="9455"/>
                  </a:moveTo>
                  <a:lnTo>
                    <a:pt x="2427" y="9349"/>
                  </a:lnTo>
                  <a:lnTo>
                    <a:pt x="2386" y="9322"/>
                  </a:lnTo>
                  <a:lnTo>
                    <a:pt x="2421" y="9267"/>
                  </a:lnTo>
                  <a:lnTo>
                    <a:pt x="2460" y="9292"/>
                  </a:lnTo>
                  <a:lnTo>
                    <a:pt x="2645" y="9399"/>
                  </a:lnTo>
                  <a:lnTo>
                    <a:pt x="2613" y="9455"/>
                  </a:lnTo>
                  <a:close/>
                  <a:moveTo>
                    <a:pt x="2219" y="9215"/>
                  </a:moveTo>
                  <a:lnTo>
                    <a:pt x="2025" y="9078"/>
                  </a:lnTo>
                  <a:lnTo>
                    <a:pt x="2005" y="9062"/>
                  </a:lnTo>
                  <a:lnTo>
                    <a:pt x="2046" y="9011"/>
                  </a:lnTo>
                  <a:lnTo>
                    <a:pt x="2063" y="9024"/>
                  </a:lnTo>
                  <a:lnTo>
                    <a:pt x="2257" y="9162"/>
                  </a:lnTo>
                  <a:lnTo>
                    <a:pt x="2219" y="9215"/>
                  </a:lnTo>
                  <a:close/>
                  <a:moveTo>
                    <a:pt x="1851" y="8940"/>
                  </a:moveTo>
                  <a:lnTo>
                    <a:pt x="1835" y="8928"/>
                  </a:lnTo>
                  <a:lnTo>
                    <a:pt x="1652" y="8770"/>
                  </a:lnTo>
                  <a:lnTo>
                    <a:pt x="1650" y="8768"/>
                  </a:lnTo>
                  <a:lnTo>
                    <a:pt x="1695" y="8720"/>
                  </a:lnTo>
                  <a:lnTo>
                    <a:pt x="1695" y="8720"/>
                  </a:lnTo>
                  <a:lnTo>
                    <a:pt x="1875" y="8876"/>
                  </a:lnTo>
                  <a:lnTo>
                    <a:pt x="1891" y="8889"/>
                  </a:lnTo>
                  <a:lnTo>
                    <a:pt x="1851" y="8940"/>
                  </a:lnTo>
                  <a:close/>
                  <a:moveTo>
                    <a:pt x="1508" y="8632"/>
                  </a:moveTo>
                  <a:lnTo>
                    <a:pt x="1477" y="8603"/>
                  </a:lnTo>
                  <a:lnTo>
                    <a:pt x="1325" y="8443"/>
                  </a:lnTo>
                  <a:lnTo>
                    <a:pt x="1372" y="8398"/>
                  </a:lnTo>
                  <a:lnTo>
                    <a:pt x="1522" y="8555"/>
                  </a:lnTo>
                  <a:lnTo>
                    <a:pt x="1553" y="8585"/>
                  </a:lnTo>
                  <a:lnTo>
                    <a:pt x="1508" y="8632"/>
                  </a:lnTo>
                  <a:close/>
                  <a:moveTo>
                    <a:pt x="1195" y="8295"/>
                  </a:moveTo>
                  <a:lnTo>
                    <a:pt x="1152" y="8245"/>
                  </a:lnTo>
                  <a:lnTo>
                    <a:pt x="1029" y="8090"/>
                  </a:lnTo>
                  <a:lnTo>
                    <a:pt x="1081" y="8049"/>
                  </a:lnTo>
                  <a:lnTo>
                    <a:pt x="1201" y="8202"/>
                  </a:lnTo>
                  <a:lnTo>
                    <a:pt x="1244" y="8252"/>
                  </a:lnTo>
                  <a:lnTo>
                    <a:pt x="1195" y="8295"/>
                  </a:lnTo>
                  <a:close/>
                  <a:moveTo>
                    <a:pt x="913" y="7930"/>
                  </a:moveTo>
                  <a:lnTo>
                    <a:pt x="861" y="7857"/>
                  </a:lnTo>
                  <a:lnTo>
                    <a:pt x="767" y="7710"/>
                  </a:lnTo>
                  <a:lnTo>
                    <a:pt x="823" y="7675"/>
                  </a:lnTo>
                  <a:lnTo>
                    <a:pt x="915" y="7819"/>
                  </a:lnTo>
                  <a:lnTo>
                    <a:pt x="966" y="7892"/>
                  </a:lnTo>
                  <a:lnTo>
                    <a:pt x="913" y="7930"/>
                  </a:lnTo>
                  <a:close/>
                  <a:moveTo>
                    <a:pt x="666" y="7541"/>
                  </a:moveTo>
                  <a:lnTo>
                    <a:pt x="609" y="7441"/>
                  </a:lnTo>
                  <a:lnTo>
                    <a:pt x="541" y="7309"/>
                  </a:lnTo>
                  <a:lnTo>
                    <a:pt x="599" y="7279"/>
                  </a:lnTo>
                  <a:lnTo>
                    <a:pt x="665" y="7409"/>
                  </a:lnTo>
                  <a:lnTo>
                    <a:pt x="723" y="7508"/>
                  </a:lnTo>
                  <a:lnTo>
                    <a:pt x="666" y="7541"/>
                  </a:lnTo>
                  <a:close/>
                  <a:moveTo>
                    <a:pt x="455" y="7131"/>
                  </a:moveTo>
                  <a:lnTo>
                    <a:pt x="397" y="7001"/>
                  </a:lnTo>
                  <a:lnTo>
                    <a:pt x="352" y="6889"/>
                  </a:lnTo>
                  <a:lnTo>
                    <a:pt x="413" y="6864"/>
                  </a:lnTo>
                  <a:lnTo>
                    <a:pt x="456" y="6974"/>
                  </a:lnTo>
                  <a:lnTo>
                    <a:pt x="515" y="7104"/>
                  </a:lnTo>
                  <a:lnTo>
                    <a:pt x="455" y="7131"/>
                  </a:lnTo>
                  <a:close/>
                  <a:moveTo>
                    <a:pt x="283" y="6703"/>
                  </a:moveTo>
                  <a:lnTo>
                    <a:pt x="226" y="6538"/>
                  </a:lnTo>
                  <a:lnTo>
                    <a:pt x="202" y="6453"/>
                  </a:lnTo>
                  <a:lnTo>
                    <a:pt x="265" y="6435"/>
                  </a:lnTo>
                  <a:lnTo>
                    <a:pt x="288" y="6517"/>
                  </a:lnTo>
                  <a:lnTo>
                    <a:pt x="345" y="6682"/>
                  </a:lnTo>
                  <a:lnTo>
                    <a:pt x="283" y="6703"/>
                  </a:lnTo>
                  <a:close/>
                  <a:moveTo>
                    <a:pt x="150" y="6262"/>
                  </a:moveTo>
                  <a:lnTo>
                    <a:pt x="102" y="6055"/>
                  </a:lnTo>
                  <a:lnTo>
                    <a:pt x="93" y="6005"/>
                  </a:lnTo>
                  <a:lnTo>
                    <a:pt x="157" y="5993"/>
                  </a:lnTo>
                  <a:lnTo>
                    <a:pt x="166" y="6040"/>
                  </a:lnTo>
                  <a:lnTo>
                    <a:pt x="214" y="6247"/>
                  </a:lnTo>
                  <a:lnTo>
                    <a:pt x="150" y="6262"/>
                  </a:lnTo>
                  <a:close/>
                  <a:moveTo>
                    <a:pt x="58" y="5811"/>
                  </a:moveTo>
                  <a:lnTo>
                    <a:pt x="58" y="5806"/>
                  </a:lnTo>
                  <a:lnTo>
                    <a:pt x="40" y="5680"/>
                  </a:lnTo>
                  <a:lnTo>
                    <a:pt x="25" y="5554"/>
                  </a:lnTo>
                  <a:lnTo>
                    <a:pt x="25" y="5549"/>
                  </a:lnTo>
                  <a:lnTo>
                    <a:pt x="90" y="5543"/>
                  </a:lnTo>
                  <a:lnTo>
                    <a:pt x="90" y="5547"/>
                  </a:lnTo>
                  <a:lnTo>
                    <a:pt x="105" y="5671"/>
                  </a:lnTo>
                  <a:lnTo>
                    <a:pt x="122" y="5796"/>
                  </a:lnTo>
                  <a:lnTo>
                    <a:pt x="123" y="5800"/>
                  </a:lnTo>
                  <a:lnTo>
                    <a:pt x="58" y="5811"/>
                  </a:lnTo>
                  <a:close/>
                  <a:moveTo>
                    <a:pt x="9" y="5352"/>
                  </a:moveTo>
                  <a:lnTo>
                    <a:pt x="6" y="5298"/>
                  </a:lnTo>
                  <a:lnTo>
                    <a:pt x="1" y="5169"/>
                  </a:lnTo>
                  <a:lnTo>
                    <a:pt x="0" y="5089"/>
                  </a:lnTo>
                  <a:lnTo>
                    <a:pt x="65" y="5088"/>
                  </a:lnTo>
                  <a:lnTo>
                    <a:pt x="66" y="5166"/>
                  </a:lnTo>
                  <a:lnTo>
                    <a:pt x="71" y="5294"/>
                  </a:lnTo>
                  <a:lnTo>
                    <a:pt x="75" y="5348"/>
                  </a:lnTo>
                  <a:lnTo>
                    <a:pt x="9" y="5352"/>
                  </a:lnTo>
                  <a:close/>
                </a:path>
              </a:pathLst>
            </a:custGeom>
            <a:solidFill>
              <a:srgbClr val="385D8A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24046" y="898747"/>
              <a:ext cx="77962" cy="14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54090" y="1323895"/>
              <a:ext cx="77962" cy="14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B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12950" y="1730375"/>
              <a:ext cx="84199" cy="14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C</a:t>
              </a: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22421" y="1681588"/>
              <a:ext cx="301625" cy="302260"/>
            </a:xfrm>
            <a:custGeom>
              <a:avLst/>
              <a:gdLst>
                <a:gd name="T0" fmla="*/ 371 w 4009"/>
                <a:gd name="T1" fmla="*/ 1333 h 4011"/>
                <a:gd name="T2" fmla="*/ 2677 w 4009"/>
                <a:gd name="T3" fmla="*/ 372 h 4011"/>
                <a:gd name="T4" fmla="*/ 3637 w 4009"/>
                <a:gd name="T5" fmla="*/ 2678 h 4011"/>
                <a:gd name="T6" fmla="*/ 1332 w 4009"/>
                <a:gd name="T7" fmla="*/ 3639 h 4011"/>
                <a:gd name="T8" fmla="*/ 371 w 4009"/>
                <a:gd name="T9" fmla="*/ 1333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9" h="4011">
                  <a:moveTo>
                    <a:pt x="371" y="1333"/>
                  </a:moveTo>
                  <a:cubicBezTo>
                    <a:pt x="743" y="431"/>
                    <a:pt x="1775" y="0"/>
                    <a:pt x="2677" y="372"/>
                  </a:cubicBezTo>
                  <a:cubicBezTo>
                    <a:pt x="3579" y="744"/>
                    <a:pt x="4009" y="1776"/>
                    <a:pt x="3637" y="2678"/>
                  </a:cubicBezTo>
                  <a:cubicBezTo>
                    <a:pt x="3266" y="3580"/>
                    <a:pt x="2233" y="4011"/>
                    <a:pt x="1332" y="3639"/>
                  </a:cubicBezTo>
                  <a:cubicBezTo>
                    <a:pt x="430" y="3267"/>
                    <a:pt x="0" y="2235"/>
                    <a:pt x="371" y="133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 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09261" y="1256665"/>
              <a:ext cx="301625" cy="302260"/>
            </a:xfrm>
            <a:custGeom>
              <a:avLst/>
              <a:gdLst>
                <a:gd name="T0" fmla="*/ 371 w 4009"/>
                <a:gd name="T1" fmla="*/ 1333 h 4011"/>
                <a:gd name="T2" fmla="*/ 2677 w 4009"/>
                <a:gd name="T3" fmla="*/ 372 h 4011"/>
                <a:gd name="T4" fmla="*/ 3637 w 4009"/>
                <a:gd name="T5" fmla="*/ 2678 h 4011"/>
                <a:gd name="T6" fmla="*/ 1332 w 4009"/>
                <a:gd name="T7" fmla="*/ 3639 h 4011"/>
                <a:gd name="T8" fmla="*/ 371 w 4009"/>
                <a:gd name="T9" fmla="*/ 1333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9" h="4011">
                  <a:moveTo>
                    <a:pt x="371" y="1333"/>
                  </a:moveTo>
                  <a:cubicBezTo>
                    <a:pt x="743" y="431"/>
                    <a:pt x="1775" y="0"/>
                    <a:pt x="2677" y="372"/>
                  </a:cubicBezTo>
                  <a:cubicBezTo>
                    <a:pt x="3579" y="744"/>
                    <a:pt x="4009" y="1776"/>
                    <a:pt x="3637" y="2678"/>
                  </a:cubicBezTo>
                  <a:cubicBezTo>
                    <a:pt x="3266" y="3580"/>
                    <a:pt x="2233" y="4011"/>
                    <a:pt x="1332" y="3639"/>
                  </a:cubicBezTo>
                  <a:cubicBezTo>
                    <a:pt x="430" y="3267"/>
                    <a:pt x="0" y="2235"/>
                    <a:pt x="371" y="133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 </a:t>
              </a:r>
            </a:p>
          </p:txBody>
        </p:sp>
      </p:grp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78930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15650"/>
              </p:ext>
            </p:extLst>
          </p:nvPr>
        </p:nvGraphicFramePr>
        <p:xfrm>
          <a:off x="4800600" y="4572000"/>
          <a:ext cx="3533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019300" imgH="355600" progId="Equation.DSMT4">
                  <p:embed/>
                </p:oleObj>
              </mc:Choice>
              <mc:Fallback>
                <p:oleObj name="Equation" r:id="rId4" imgW="2019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35337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2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04800"/>
            <a:ext cx="48768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Procedure: Identify important </a:t>
            </a:r>
            <a:r>
              <a:rPr lang="en-US" sz="2400" dirty="0"/>
              <a:t>dependent parameters </a:t>
            </a:r>
            <a:r>
              <a:rPr lang="en-US" sz="2400" dirty="0" smtClean="0"/>
              <a:t>and make </a:t>
            </a:r>
            <a:r>
              <a:rPr lang="en-US" sz="2400" dirty="0"/>
              <a:t>assumptions about </a:t>
            </a:r>
            <a:r>
              <a:rPr lang="en-US" sz="2400" dirty="0" smtClean="0"/>
              <a:t>independent parameters that control them, i.e.,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5038"/>
              </p:ext>
            </p:extLst>
          </p:nvPr>
        </p:nvGraphicFramePr>
        <p:xfrm>
          <a:off x="4089400" y="1905000"/>
          <a:ext cx="497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031840" imgH="507960" progId="Equation.DSMT4">
                  <p:embed/>
                </p:oleObj>
              </mc:Choice>
              <mc:Fallback>
                <p:oleObj name="Equation" r:id="rId3" imgW="2031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905000"/>
                        <a:ext cx="4978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04800"/>
            <a:ext cx="3886200" cy="3249297"/>
          </a:xfrm>
          <a:prstGeom prst="rect">
            <a:avLst/>
          </a:prstGeom>
          <a:ln/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83398"/>
              </p:ext>
            </p:extLst>
          </p:nvPr>
        </p:nvGraphicFramePr>
        <p:xfrm>
          <a:off x="1752600" y="5339862"/>
          <a:ext cx="5634888" cy="6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031840" imgH="253800" progId="Equation.DSMT4">
                  <p:embed/>
                </p:oleObj>
              </mc:Choice>
              <mc:Fallback>
                <p:oleObj name="Equation" r:id="rId6" imgW="2031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39862"/>
                        <a:ext cx="5634888" cy="6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80222"/>
              </p:ext>
            </p:extLst>
          </p:nvPr>
        </p:nvGraphicFramePr>
        <p:xfrm>
          <a:off x="1981200" y="5904195"/>
          <a:ext cx="4778375" cy="95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854000" imgH="431640" progId="Equation.DSMT4">
                  <p:embed/>
                </p:oleObj>
              </mc:Choice>
              <mc:Fallback>
                <p:oleObj name="Equation" r:id="rId8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04195"/>
                        <a:ext cx="4778375" cy="95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3429000"/>
            <a:ext cx="8763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Use dimensional analysis to convert these parameters into dimensionless terms, </a:t>
            </a:r>
            <a:r>
              <a:rPr lang="en-US" sz="2400" i="1" dirty="0" err="1" smtClean="0"/>
              <a:t>Dep</a:t>
            </a:r>
            <a:r>
              <a:rPr lang="en-US" sz="2400" i="1" baseline="-25000" dirty="0" err="1" smtClean="0"/>
              <a:t>i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In</a:t>
            </a:r>
            <a:r>
              <a:rPr lang="en-US" sz="2400" i="1" baseline="-25000" dirty="0" err="1" smtClean="0"/>
              <a:t>j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, such that each </a:t>
            </a:r>
            <a:r>
              <a:rPr lang="en-US" sz="2400" i="1" dirty="0" err="1" smtClean="0"/>
              <a:t>Dep</a:t>
            </a:r>
            <a:r>
              <a:rPr lang="en-US" sz="2400" i="1" baseline="-25000" dirty="0" err="1" smtClean="0"/>
              <a:t>i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term contains only one </a:t>
            </a:r>
            <a:r>
              <a:rPr lang="en-US" sz="2400" i="1" dirty="0" err="1" smtClean="0"/>
              <a:t>Dep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and one or more </a:t>
            </a:r>
            <a:r>
              <a:rPr lang="en-US" sz="2400" i="1" dirty="0" smtClean="0"/>
              <a:t>In</a:t>
            </a:r>
            <a:r>
              <a:rPr lang="en-US" sz="2400" i="1" baseline="-25000" dirty="0" smtClean="0"/>
              <a:t>j</a:t>
            </a:r>
            <a:r>
              <a:rPr lang="en-US" sz="2400" dirty="0" smtClean="0"/>
              <a:t>. Elimination of dimensions causes the number of </a:t>
            </a:r>
            <a:r>
              <a:rPr lang="en-US" sz="2400" i="1" dirty="0" err="1" smtClean="0"/>
              <a:t>In</a:t>
            </a:r>
            <a:r>
              <a:rPr lang="en-US" sz="2400" i="1" baseline="-25000" dirty="0" err="1" smtClean="0"/>
              <a:t>j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terms to be less than the number of </a:t>
            </a:r>
            <a:r>
              <a:rPr lang="en-US" sz="2400" i="1" dirty="0" err="1" smtClean="0"/>
              <a:t>In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terms; e.g.:</a:t>
            </a:r>
          </a:p>
        </p:txBody>
      </p:sp>
    </p:spTree>
    <p:extLst>
      <p:ext uri="{BB962C8B-B14F-4D97-AF65-F5344CB8AC3E}">
        <p14:creationId xmlns:p14="http://schemas.microsoft.com/office/powerpoint/2010/main" val="25223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457200"/>
            <a:ext cx="48768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hydraulics, similitude typically requires </a:t>
            </a:r>
            <a:r>
              <a:rPr lang="en-US" sz="2400" i="1" dirty="0" smtClean="0"/>
              <a:t>geometric similarity</a:t>
            </a:r>
            <a:endParaRPr lang="en-US" sz="2400" dirty="0" smtClean="0"/>
          </a:p>
          <a:p>
            <a:r>
              <a:rPr lang="en-US" sz="2400" dirty="0" smtClean="0"/>
              <a:t>For pumps, TDH,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shaft</a:t>
            </a:r>
            <a:r>
              <a:rPr lang="en-US" sz="2400" dirty="0" smtClean="0"/>
              <a:t>, and </a:t>
            </a:r>
            <a:r>
              <a:rPr lang="en-US" sz="2400" i="1" dirty="0" smtClean="0">
                <a:latin typeface="Symbol" pitchFamily="18" charset="2"/>
              </a:rPr>
              <a:t>h</a:t>
            </a:r>
            <a:r>
              <a:rPr lang="en-US" sz="2400" dirty="0" smtClean="0"/>
              <a:t> are logical </a:t>
            </a:r>
            <a:r>
              <a:rPr lang="en-US" sz="2400" i="1" dirty="0" err="1" smtClean="0"/>
              <a:t>Dep</a:t>
            </a:r>
            <a:r>
              <a:rPr lang="en-US" sz="2400" i="1" baseline="-25000" dirty="0" err="1" smtClean="0"/>
              <a:t>i</a:t>
            </a:r>
            <a:r>
              <a:rPr lang="en-US" sz="2400" dirty="0" err="1" smtClean="0"/>
              <a:t>’s</a:t>
            </a:r>
            <a:r>
              <a:rPr lang="en-US" sz="2400" dirty="0" smtClean="0"/>
              <a:t>;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/>
              <a:t>, </a:t>
            </a:r>
            <a:r>
              <a:rPr lang="en-US" sz="2400" i="1" dirty="0" smtClean="0">
                <a:latin typeface="Symbol" pitchFamily="18" charset="2"/>
              </a:rPr>
              <a:t>e</a:t>
            </a:r>
            <a:r>
              <a:rPr lang="en-US" sz="2400" dirty="0" smtClean="0">
                <a:latin typeface="Symbol" pitchFamily="18" charset="2"/>
              </a:rPr>
              <a:t>,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i="1" dirty="0" smtClean="0">
                <a:latin typeface="Symbol" pitchFamily="18" charset="2"/>
              </a:rPr>
              <a:t>w, r</a:t>
            </a:r>
            <a:r>
              <a:rPr lang="en-US" sz="2400" dirty="0" smtClean="0"/>
              <a:t>, and</a:t>
            </a:r>
            <a:r>
              <a:rPr lang="en-US" sz="2400" i="1" dirty="0" smtClean="0">
                <a:latin typeface="Symbol" pitchFamily="18" charset="2"/>
              </a:rPr>
              <a:t> m</a:t>
            </a:r>
            <a:r>
              <a:rPr lang="en-US" sz="2400" dirty="0" smtClean="0"/>
              <a:t> are logical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j</a:t>
            </a:r>
            <a:r>
              <a:rPr lang="en-US" sz="2400" dirty="0" err="1" smtClean="0"/>
              <a:t>’s</a:t>
            </a:r>
            <a:r>
              <a:rPr lang="en-US" sz="2400" dirty="0" smtClean="0"/>
              <a:t>, e.g.: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3276600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One set of dimensionless groups is: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32393" y="457200"/>
            <a:ext cx="3753807" cy="2590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54570"/>
              </p:ext>
            </p:extLst>
          </p:nvPr>
        </p:nvGraphicFramePr>
        <p:xfrm>
          <a:off x="4692650" y="2716213"/>
          <a:ext cx="3606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2650" y="2716213"/>
                        <a:ext cx="3606800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93471"/>
              </p:ext>
            </p:extLst>
          </p:nvPr>
        </p:nvGraphicFramePr>
        <p:xfrm>
          <a:off x="3667125" y="3810000"/>
          <a:ext cx="4181475" cy="275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425680" imgH="1600200" progId="Equation.DSMT4">
                  <p:embed/>
                </p:oleObj>
              </mc:Choice>
              <mc:Fallback>
                <p:oleObj name="Equation" r:id="rId6" imgW="24256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810000"/>
                        <a:ext cx="4181475" cy="27570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34784"/>
              </p:ext>
            </p:extLst>
          </p:nvPr>
        </p:nvGraphicFramePr>
        <p:xfrm>
          <a:off x="3151187" y="3810000"/>
          <a:ext cx="4773613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768400" imgH="1600200" progId="Equation.DSMT4">
                  <p:embed/>
                </p:oleObj>
              </mc:Choice>
              <mc:Fallback>
                <p:oleObj name="Equation" r:id="rId8" imgW="27684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7" y="3810000"/>
                        <a:ext cx="4773613" cy="27574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212942" y="3962400"/>
            <a:ext cx="275885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Head rise coefficient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0082" y="4927948"/>
            <a:ext cx="275885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Power coefficient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6019800"/>
            <a:ext cx="275885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42192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32766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First </a:t>
            </a:r>
            <a:r>
              <a:rPr lang="en-US" sz="2400" dirty="0"/>
              <a:t>and second independent </a:t>
            </a:r>
            <a:r>
              <a:rPr lang="en-US" sz="2400" dirty="0" smtClean="0"/>
              <a:t>parameters are constant for geometrically similar pumps, and fourth is unimportant for high-Re flow (which is typical in pumps). </a:t>
            </a:r>
            <a:r>
              <a:rPr lang="en-US" sz="2400" i="1" dirty="0"/>
              <a:t>Q</a:t>
            </a:r>
            <a:r>
              <a:rPr lang="en-US" sz="2400" dirty="0"/>
              <a:t>/(</a:t>
            </a:r>
            <a:r>
              <a:rPr lang="en-US" sz="2400" i="1" dirty="0">
                <a:latin typeface="Symbol" pitchFamily="18" charset="2"/>
              </a:rPr>
              <a:t>w</a:t>
            </a:r>
            <a:r>
              <a:rPr lang="en-US" sz="2400" i="1" dirty="0"/>
              <a:t>D</a:t>
            </a:r>
            <a:r>
              <a:rPr lang="en-US" sz="2400" baseline="30000" dirty="0"/>
              <a:t>3</a:t>
            </a:r>
            <a:r>
              <a:rPr lang="en-US" sz="2400" dirty="0"/>
              <a:t>) is called the </a:t>
            </a:r>
            <a:r>
              <a:rPr lang="en-US" sz="2400" i="1" dirty="0"/>
              <a:t>flow coefficient</a:t>
            </a:r>
            <a:r>
              <a:rPr lang="en-US" sz="2400" dirty="0"/>
              <a:t>, </a:t>
            </a:r>
            <a:r>
              <a:rPr lang="en-US" sz="2400" i="1" dirty="0"/>
              <a:t>C</a:t>
            </a:r>
            <a:r>
              <a:rPr lang="en-US" sz="2400" i="1" baseline="-25000" dirty="0"/>
              <a:t>Q</a:t>
            </a:r>
            <a:r>
              <a:rPr lang="en-US" sz="2400" dirty="0"/>
              <a:t>. </a:t>
            </a:r>
            <a:r>
              <a:rPr lang="en-US" sz="2400" dirty="0" smtClean="0"/>
              <a:t>So: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32393" y="381000"/>
            <a:ext cx="3753807" cy="2590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92128"/>
              </p:ext>
            </p:extLst>
          </p:nvPr>
        </p:nvGraphicFramePr>
        <p:xfrm>
          <a:off x="4141787" y="290512"/>
          <a:ext cx="4773613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2768400" imgH="1600200" progId="Equation.DSMT4">
                  <p:embed/>
                </p:oleObj>
              </mc:Choice>
              <mc:Fallback>
                <p:oleObj name="Equation" r:id="rId4" imgW="27684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7" y="290512"/>
                        <a:ext cx="4773613" cy="27574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11212"/>
              </p:ext>
            </p:extLst>
          </p:nvPr>
        </p:nvGraphicFramePr>
        <p:xfrm>
          <a:off x="533400" y="5413375"/>
          <a:ext cx="78962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4165560" imgH="279360" progId="Equation.DSMT4">
                  <p:embed/>
                </p:oleObj>
              </mc:Choice>
              <mc:Fallback>
                <p:oleObj name="Equation" r:id="rId6" imgW="4165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3375"/>
                        <a:ext cx="7896225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7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224675"/>
            <a:ext cx="1352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1178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L</a:t>
            </a:r>
            <a:r>
              <a:rPr lang="en-US" baseline="-25000" dirty="0" smtClean="0"/>
              <a:t>,2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i="1" dirty="0" smtClean="0"/>
              <a:t>Q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2377698"/>
            <a:ext cx="0" cy="14173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2374726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65294" y="2891006"/>
            <a:ext cx="89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dirty="0" err="1" smtClean="0"/>
              <a:t>z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65093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Pump curve describes how much head the pump </a:t>
            </a:r>
            <a:r>
              <a:rPr lang="en-US" sz="2800" b="1" i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 smtClean="0">
                <a:solidFill>
                  <a:srgbClr val="FF0000"/>
                </a:solidFill>
              </a:rPr>
              <a:t> provide at a given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. Now consider how much head is </a:t>
            </a:r>
            <a:r>
              <a:rPr lang="en-US" sz="2800" b="1" i="1" dirty="0" smtClean="0">
                <a:solidFill>
                  <a:srgbClr val="FF0000"/>
                </a:solidFill>
              </a:rPr>
              <a:t>needed </a:t>
            </a:r>
            <a:r>
              <a:rPr lang="en-US" sz="2800" b="1" dirty="0" smtClean="0">
                <a:solidFill>
                  <a:srgbClr val="FF0000"/>
                </a:solidFill>
              </a:rPr>
              <a:t>to operate at that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 in a given system 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2800" b="1" dirty="0" smtClean="0">
                <a:solidFill>
                  <a:srgbClr val="FF0000"/>
                </a:solidFill>
              </a:rPr>
              <a:t>) 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500" y="1778580"/>
            <a:ext cx="28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If source and sink are at different elevations, head equal to </a:t>
            </a:r>
            <a:r>
              <a:rPr lang="en-US" sz="2000" b="1" dirty="0" err="1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i="1" dirty="0" err="1" smtClean="0">
                <a:solidFill>
                  <a:srgbClr val="0070C0"/>
                </a:solidFill>
              </a:rPr>
              <a:t>z</a:t>
            </a:r>
            <a:r>
              <a:rPr lang="en-US" sz="2000" b="1" dirty="0" smtClean="0">
                <a:solidFill>
                  <a:srgbClr val="0070C0"/>
                </a:solidFill>
              </a:rPr>
              <a:t> must be provided, independent of </a:t>
            </a:r>
            <a:r>
              <a:rPr lang="en-US" sz="2000" b="1" i="1" dirty="0" smtClean="0">
                <a:solidFill>
                  <a:srgbClr val="0070C0"/>
                </a:solidFill>
              </a:rPr>
              <a:t>Q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00" y="4836953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Frictional headlosses also contribute. These do depend on </a:t>
            </a:r>
            <a:r>
              <a:rPr lang="en-US" sz="2000" b="1" i="1" dirty="0" smtClean="0">
                <a:solidFill>
                  <a:srgbClr val="0070C0"/>
                </a:solidFill>
              </a:rPr>
              <a:t>Q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415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L</a:t>
            </a:r>
            <a:r>
              <a:rPr lang="en-US" baseline="-25000" dirty="0" smtClean="0"/>
              <a:t>,1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i="1" dirty="0" smtClean="0"/>
              <a:t>Q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44198" y="3795018"/>
            <a:ext cx="599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23904" y="2376948"/>
            <a:ext cx="599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91500" y="19928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8824" y="34406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7161" y="5574268"/>
            <a:ext cx="80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≡ 0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70248" y="5867400"/>
            <a:ext cx="2999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73362" y="269461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discharge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4888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valve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940314"/>
            <a:ext cx="830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000" b="1" i="1" dirty="0" err="1" smtClean="0">
                <a:solidFill>
                  <a:srgbClr val="FF0000"/>
                </a:solidFill>
              </a:rPr>
              <a:t>z</a:t>
            </a:r>
            <a:r>
              <a:rPr lang="en-US" sz="4000" b="1" dirty="0" smtClean="0">
                <a:solidFill>
                  <a:srgbClr val="FF0000"/>
                </a:solidFill>
              </a:rPr>
              <a:t> + </a:t>
            </a:r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</a:rPr>
              <a:t> ≈ </a:t>
            </a:r>
            <a:r>
              <a:rPr lang="en-US" sz="40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000" b="1" i="1" dirty="0" err="1">
                <a:solidFill>
                  <a:srgbClr val="FF0000"/>
                </a:solidFill>
              </a:rPr>
              <a:t>z</a:t>
            </a:r>
            <a:r>
              <a:rPr lang="en-US" sz="4000" b="1" dirty="0">
                <a:solidFill>
                  <a:srgbClr val="FF0000"/>
                </a:solidFill>
              </a:rPr>
              <a:t> +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eq</a:t>
            </a:r>
            <a:r>
              <a:rPr lang="en-US" sz="4000" b="1" i="1" dirty="0" err="1" smtClean="0">
                <a:solidFill>
                  <a:srgbClr val="FF0000"/>
                </a:solidFill>
              </a:rPr>
              <a:t>Q</a:t>
            </a:r>
            <a:r>
              <a:rPr lang="en-US" sz="4000" b="1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14" grpId="0"/>
      <p:bldP spid="18" grpId="0"/>
      <p:bldP spid="19" grpId="0"/>
      <p:bldP spid="20" grpId="0"/>
      <p:bldP spid="22" grpId="0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381000" y="2286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70C0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i="1" dirty="0" smtClean="0">
                <a:solidFill>
                  <a:srgbClr val="0070C0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P</a:t>
            </a:r>
            <a:r>
              <a:rPr lang="en-US" sz="2800" b="1" dirty="0" smtClean="0">
                <a:solidFill>
                  <a:srgbClr val="0070C0"/>
                </a:solidFill>
              </a:rPr>
              <a:t>, and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itchFamily="18" charset="2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</a:rPr>
              <a:t> can be determined for a pump as a function of </a:t>
            </a:r>
            <a:r>
              <a:rPr lang="en-US" sz="2800" b="1" i="1" dirty="0" smtClean="0">
                <a:solidFill>
                  <a:srgbClr val="0070C0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Q</a:t>
            </a:r>
            <a:r>
              <a:rPr lang="en-US" sz="2800" b="1" dirty="0" smtClean="0">
                <a:solidFill>
                  <a:srgbClr val="0070C0"/>
                </a:solidFill>
              </a:rPr>
              <a:t>. Then these relationships will apply to all geometrically similar pumps.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2083364"/>
            <a:ext cx="4114800" cy="4432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Tentatively select a pump</a:t>
            </a:r>
          </a:p>
          <a:p>
            <a:r>
              <a:rPr lang="en-US" sz="2200" dirty="0" smtClean="0"/>
              <a:t>Obtain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H</a:t>
            </a:r>
            <a:r>
              <a:rPr lang="en-US" sz="2200" dirty="0" smtClean="0"/>
              <a:t>,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P</a:t>
            </a:r>
            <a:r>
              <a:rPr lang="en-US" sz="2200" dirty="0" smtClean="0"/>
              <a:t>, and </a:t>
            </a:r>
            <a:r>
              <a:rPr lang="en-US" sz="2200" i="1" dirty="0" smtClean="0">
                <a:latin typeface="Symbol" pitchFamily="18" charset="2"/>
              </a:rPr>
              <a:t>h</a:t>
            </a:r>
            <a:r>
              <a:rPr lang="en-US" sz="2200" dirty="0" smtClean="0"/>
              <a:t> as </a:t>
            </a:r>
            <a:r>
              <a:rPr lang="en-US" sz="2200" dirty="0" err="1" smtClean="0"/>
              <a:t>fcn</a:t>
            </a:r>
            <a:r>
              <a:rPr lang="en-US" sz="2200" dirty="0" smtClean="0"/>
              <a:t> of 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Q</a:t>
            </a:r>
            <a:r>
              <a:rPr lang="en-US" sz="2200" dirty="0" smtClean="0"/>
              <a:t> for a geometrically similar pump from </a:t>
            </a:r>
            <a:r>
              <a:rPr lang="en-US" sz="2200" dirty="0" smtClean="0"/>
              <a:t>manufacturer</a:t>
            </a:r>
            <a:endParaRPr lang="en-US" sz="2200" dirty="0" smtClean="0"/>
          </a:p>
          <a:p>
            <a:r>
              <a:rPr lang="en-US" sz="2200" dirty="0" smtClean="0"/>
              <a:t>Determine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Q</a:t>
            </a:r>
            <a:r>
              <a:rPr lang="en-US" sz="2200" i="1" dirty="0" smtClean="0"/>
              <a:t> </a:t>
            </a:r>
            <a:r>
              <a:rPr lang="en-US" sz="2200" dirty="0" smtClean="0"/>
              <a:t>for the proposed </a:t>
            </a:r>
            <a:r>
              <a:rPr lang="en-US" sz="2200" i="1" dirty="0" smtClean="0"/>
              <a:t>Q</a:t>
            </a:r>
            <a:r>
              <a:rPr lang="en-US" sz="2200" dirty="0" smtClean="0"/>
              <a:t>, </a:t>
            </a:r>
            <a:r>
              <a:rPr lang="en-US" sz="2200" i="1" dirty="0" smtClean="0">
                <a:latin typeface="Symbol" pitchFamily="18" charset="2"/>
              </a:rPr>
              <a:t>w</a:t>
            </a:r>
            <a:r>
              <a:rPr lang="en-US" sz="2200" dirty="0" smtClean="0"/>
              <a:t>, and </a:t>
            </a:r>
            <a:r>
              <a:rPr lang="en-US" sz="2200" i="1" dirty="0" smtClean="0"/>
              <a:t>D</a:t>
            </a:r>
            <a:r>
              <a:rPr lang="en-US" sz="2200" dirty="0" smtClean="0"/>
              <a:t> in your system</a:t>
            </a:r>
            <a:endParaRPr lang="en-US" sz="2200" i="1" dirty="0" smtClean="0"/>
          </a:p>
          <a:p>
            <a:r>
              <a:rPr lang="en-US" sz="2200" dirty="0" smtClean="0"/>
              <a:t>Determine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H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P</a:t>
            </a:r>
            <a:r>
              <a:rPr lang="en-US" sz="2200" dirty="0" smtClean="0"/>
              <a:t> for your system</a:t>
            </a:r>
            <a:endParaRPr lang="en-US" sz="2200" dirty="0" smtClean="0"/>
          </a:p>
          <a:p>
            <a:r>
              <a:rPr lang="en-US" sz="2200" dirty="0" smtClean="0"/>
              <a:t>Assess whether anticipated performance is </a:t>
            </a:r>
            <a:r>
              <a:rPr lang="en-US" sz="2200" dirty="0" smtClean="0"/>
              <a:t>satisfactory; if not, modify </a:t>
            </a:r>
            <a:r>
              <a:rPr lang="en-US" sz="2200" i="1" dirty="0" smtClean="0">
                <a:latin typeface="Symbol" pitchFamily="18" charset="2"/>
              </a:rPr>
              <a:t>w</a:t>
            </a:r>
            <a:r>
              <a:rPr lang="en-US" sz="2200" dirty="0" smtClean="0"/>
              <a:t> or </a:t>
            </a:r>
            <a:r>
              <a:rPr lang="en-US" sz="2200" i="1" dirty="0" smtClean="0"/>
              <a:t>D</a:t>
            </a:r>
            <a:r>
              <a:rPr lang="en-US" sz="2200" dirty="0" smtClean="0"/>
              <a:t> to improve performance at given </a:t>
            </a:r>
            <a:r>
              <a:rPr lang="en-US" sz="2200" i="1" dirty="0" smtClean="0"/>
              <a:t>Q</a:t>
            </a:r>
            <a:endParaRPr lang="en-US" sz="2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6200" y="1954192"/>
            <a:ext cx="5029200" cy="4599008"/>
            <a:chOff x="76200" y="1725592"/>
            <a:chExt cx="5029200" cy="4599008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1725592"/>
              <a:ext cx="5029200" cy="4599008"/>
              <a:chOff x="228600" y="964504"/>
              <a:chExt cx="5029200" cy="4599008"/>
            </a:xfrm>
          </p:grpSpPr>
          <p:pic>
            <p:nvPicPr>
              <p:cNvPr id="890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964504"/>
                <a:ext cx="4876800" cy="459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724400" y="39740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09800" y="3821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28800" y="34290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81200" y="35052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86000" y="2082452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1300" y="21336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44452" y="1917526"/>
                <a:ext cx="457200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8600" y="27548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99778" y="515654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Q</a:t>
                </a:r>
                <a:endParaRPr lang="en-US" i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24400" y="190500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90850" y="1320452"/>
                <a:ext cx="2857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24200" y="1219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Symbol" pitchFamily="18" charset="2"/>
                  </a:rPr>
                  <a:t>h</a:t>
                </a:r>
                <a:endParaRPr lang="en-US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98818" y="2712690"/>
              <a:ext cx="401782" cy="25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h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8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2182792"/>
            <a:ext cx="5029200" cy="4599008"/>
            <a:chOff x="76200" y="1725592"/>
            <a:chExt cx="5029200" cy="4599008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1725592"/>
              <a:ext cx="5029200" cy="4599008"/>
              <a:chOff x="228600" y="964504"/>
              <a:chExt cx="5029200" cy="4599008"/>
            </a:xfrm>
          </p:grpSpPr>
          <p:pic>
            <p:nvPicPr>
              <p:cNvPr id="890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964504"/>
                <a:ext cx="4876800" cy="459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724400" y="39740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09800" y="3821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28800" y="34290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81200" y="35052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86000" y="2082452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1300" y="21336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44452" y="1917526"/>
                <a:ext cx="457200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8600" y="27548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99778" y="515654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Q</a:t>
                </a:r>
                <a:endParaRPr lang="en-US" i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24400" y="190500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90850" y="1320452"/>
                <a:ext cx="2857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24200" y="1219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Symbol" pitchFamily="18" charset="2"/>
                  </a:rPr>
                  <a:t>h</a:t>
                </a:r>
                <a:endParaRPr lang="en-US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98818" y="2712690"/>
              <a:ext cx="401782" cy="25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h</a:t>
              </a:r>
              <a:endParaRPr lang="en-US" i="1" dirty="0"/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" y="270808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1200"/>
              </a:spcBef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series of homologous pumps is characterized by the following curves. One such pump has an impeller diameter of 0.75 m and operates with maximum efficiency at 1500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rpm (= 25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What is TDH?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impeller speed is adjusted to 2000 rpm, and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valve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adjusted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maintain the original discharge rate, what will the new 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efficiency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TDH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2106592"/>
            <a:ext cx="5029200" cy="4599008"/>
            <a:chOff x="76200" y="1725592"/>
            <a:chExt cx="5029200" cy="4599008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1725592"/>
              <a:ext cx="5029200" cy="4599008"/>
              <a:chOff x="228600" y="964504"/>
              <a:chExt cx="5029200" cy="4599008"/>
            </a:xfrm>
          </p:grpSpPr>
          <p:pic>
            <p:nvPicPr>
              <p:cNvPr id="8909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964504"/>
                <a:ext cx="4876800" cy="459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724400" y="39740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09800" y="3821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28800" y="34290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81200" y="35052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86000" y="2082452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1300" y="21336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44452" y="1917526"/>
                <a:ext cx="457200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8600" y="27548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99778" y="515654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Q</a:t>
                </a:r>
                <a:endParaRPr lang="en-US" i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24400" y="190500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90850" y="1320452"/>
                <a:ext cx="2857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24200" y="1219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Symbol" pitchFamily="18" charset="2"/>
                  </a:rPr>
                  <a:t>h</a:t>
                </a:r>
                <a:endParaRPr lang="en-US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98818" y="2712690"/>
              <a:ext cx="401782" cy="25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h</a:t>
              </a:r>
              <a:endParaRPr lang="en-US" i="1" dirty="0"/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596444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/>
              <a:t>Under initial conditions (1), </a:t>
            </a:r>
            <a:r>
              <a:rPr lang="en-US" sz="2800" i="1" dirty="0" smtClean="0">
                <a:latin typeface="Symbol" pitchFamily="18" charset="2"/>
              </a:rPr>
              <a:t>h </a:t>
            </a:r>
            <a:r>
              <a:rPr lang="en-US" sz="2800" dirty="0" smtClean="0"/>
              <a:t>=</a:t>
            </a:r>
            <a:r>
              <a:rPr lang="en-US" sz="2800" i="1" dirty="0" err="1" smtClean="0">
                <a:latin typeface="Symbol" pitchFamily="18" charset="2"/>
              </a:rPr>
              <a:t>h</a:t>
            </a:r>
            <a:r>
              <a:rPr lang="en-US" sz="2800" i="1" baseline="-25000" dirty="0" err="1" smtClean="0"/>
              <a:t>max</a:t>
            </a:r>
            <a:r>
              <a:rPr lang="en-US" sz="2800" dirty="0" smtClean="0"/>
              <a:t>, so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Q</a:t>
            </a:r>
            <a:r>
              <a:rPr lang="en-US" sz="2800" dirty="0" smtClean="0"/>
              <a:t>≈ </a:t>
            </a:r>
            <a:r>
              <a:rPr lang="en-US" sz="2800" dirty="0" smtClean="0"/>
              <a:t>0.065 and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H</a:t>
            </a:r>
            <a:r>
              <a:rPr lang="en-US" sz="2800" dirty="0" smtClean="0"/>
              <a:t>≈ 0.19.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154492"/>
              </p:ext>
            </p:extLst>
          </p:nvPr>
        </p:nvGraphicFramePr>
        <p:xfrm>
          <a:off x="5638800" y="1587369"/>
          <a:ext cx="1960178" cy="85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965160" imgH="419040" progId="Equation.DSMT4">
                  <p:embed/>
                </p:oleObj>
              </mc:Choice>
              <mc:Fallback>
                <p:oleObj name="Equation" r:id="rId4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87369"/>
                        <a:ext cx="1960178" cy="85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04638"/>
              </p:ext>
            </p:extLst>
          </p:nvPr>
        </p:nvGraphicFramePr>
        <p:xfrm>
          <a:off x="4996613" y="2890838"/>
          <a:ext cx="4069600" cy="259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968480" imgH="1257120" progId="Equation.DSMT4">
                  <p:embed/>
                </p:oleObj>
              </mc:Choice>
              <mc:Fallback>
                <p:oleObj name="Equation" r:id="rId6" imgW="196848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613" y="2890838"/>
                        <a:ext cx="4069600" cy="259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0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2106592"/>
            <a:ext cx="5029200" cy="4599008"/>
            <a:chOff x="76200" y="1725592"/>
            <a:chExt cx="5029200" cy="4599008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1725592"/>
              <a:ext cx="5029200" cy="4599008"/>
              <a:chOff x="228600" y="964504"/>
              <a:chExt cx="5029200" cy="4599008"/>
            </a:xfrm>
          </p:grpSpPr>
          <p:pic>
            <p:nvPicPr>
              <p:cNvPr id="8909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964504"/>
                <a:ext cx="4876800" cy="459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724400" y="39740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09800" y="3821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P</a:t>
                </a:r>
                <a:endParaRPr lang="en-US" i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28800" y="34290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81200" y="35052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86000" y="2082452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1300" y="2133600"/>
                <a:ext cx="4191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44452" y="1917526"/>
                <a:ext cx="457200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8600" y="275486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H</a:t>
                </a:r>
                <a:endParaRPr lang="en-US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99778" y="5156548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r>
                  <a:rPr lang="en-US" i="1" baseline="-25000" dirty="0" smtClean="0"/>
                  <a:t>Q</a:t>
                </a:r>
                <a:endParaRPr lang="en-US" i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24400" y="190500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90850" y="1320452"/>
                <a:ext cx="2857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24200" y="1219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Symbol" pitchFamily="18" charset="2"/>
                  </a:rPr>
                  <a:t>h</a:t>
                </a:r>
                <a:endParaRPr lang="en-US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98818" y="2712690"/>
              <a:ext cx="401782" cy="25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h</a:t>
              </a:r>
              <a:endParaRPr lang="en-US" i="1" dirty="0"/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3810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/>
              <a:t>After the increase in impeller rotation speed (2), </a:t>
            </a:r>
            <a:r>
              <a:rPr lang="en-US" sz="2800" i="1" dirty="0" smtClean="0"/>
              <a:t>Q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i="1" dirty="0"/>
              <a:t>D</a:t>
            </a:r>
            <a:r>
              <a:rPr lang="en-US" sz="2800" dirty="0"/>
              <a:t> remain </a:t>
            </a:r>
            <a:r>
              <a:rPr lang="en-US" sz="2800" dirty="0" smtClean="0"/>
              <a:t>the same, </a:t>
            </a:r>
            <a:r>
              <a:rPr lang="en-US" sz="2800" dirty="0" smtClean="0"/>
              <a:t>and </a:t>
            </a:r>
            <a:r>
              <a:rPr lang="en-US" sz="2800" i="1" dirty="0" smtClean="0">
                <a:latin typeface="Symbol" pitchFamily="18" charset="2"/>
              </a:rPr>
              <a:t>w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/>
              <a:t>increases by 33</a:t>
            </a:r>
            <a:r>
              <a:rPr lang="en-US" sz="2800" dirty="0" smtClean="0"/>
              <a:t>%, so: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81523"/>
              </p:ext>
            </p:extLst>
          </p:nvPr>
        </p:nvGraphicFramePr>
        <p:xfrm>
          <a:off x="5224462" y="3236913"/>
          <a:ext cx="37671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688760" imgH="838080" progId="Equation.DSMT4">
                  <p:embed/>
                </p:oleObj>
              </mc:Choice>
              <mc:Fallback>
                <p:oleObj name="Equation" r:id="rId4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462" y="3236913"/>
                        <a:ext cx="3767138" cy="186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257800" y="5370493"/>
            <a:ext cx="35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At </a:t>
            </a:r>
            <a:r>
              <a:rPr lang="en-US" sz="2800" dirty="0"/>
              <a:t>this value of </a:t>
            </a:r>
            <a:r>
              <a:rPr lang="en-US" sz="2800" i="1" dirty="0"/>
              <a:t>C</a:t>
            </a:r>
            <a:r>
              <a:rPr lang="en-US" sz="2800" i="1" baseline="-25000" dirty="0"/>
              <a:t>Q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>
                <a:latin typeface="Symbol" pitchFamily="18" charset="2"/>
              </a:rPr>
              <a:t>h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/>
              <a:t>≈ 62</a:t>
            </a:r>
            <a:r>
              <a:rPr lang="en-US" sz="2800" dirty="0" smtClean="0"/>
              <a:t>% </a:t>
            </a:r>
            <a:r>
              <a:rPr lang="en-US" sz="2800" dirty="0"/>
              <a:t>and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H</a:t>
            </a:r>
            <a:r>
              <a:rPr lang="en-US" sz="2800" dirty="0" smtClean="0"/>
              <a:t> ≈ 0.21.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31869"/>
              </p:ext>
            </p:extLst>
          </p:nvPr>
        </p:nvGraphicFramePr>
        <p:xfrm>
          <a:off x="5181600" y="1858962"/>
          <a:ext cx="337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511280" imgH="533160" progId="Equation.DSMT4">
                  <p:embed/>
                </p:oleObj>
              </mc:Choice>
              <mc:Fallback>
                <p:oleObj name="Equation" r:id="rId6" imgW="1511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58962"/>
                        <a:ext cx="337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297099"/>
              </p:ext>
            </p:extLst>
          </p:nvPr>
        </p:nvGraphicFramePr>
        <p:xfrm>
          <a:off x="904875" y="1049338"/>
          <a:ext cx="7370763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997000" imgH="1041120" progId="Equation.DSMT4">
                  <p:embed/>
                </p:oleObj>
              </mc:Choice>
              <mc:Fallback>
                <p:oleObj name="Equation" r:id="rId3" imgW="29970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75" y="1049338"/>
                        <a:ext cx="7370763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4671536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Increasing </a:t>
            </a:r>
            <a:r>
              <a:rPr lang="en-US" sz="2800" i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by 33% </a:t>
            </a:r>
            <a:r>
              <a:rPr lang="en-US" sz="2800" dirty="0" smtClean="0">
                <a:solidFill>
                  <a:srgbClr val="FF0000"/>
                </a:solidFill>
              </a:rPr>
              <a:t>almost doubles TDH.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875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000" b="1" i="1" dirty="0" err="1" smtClean="0">
                <a:solidFill>
                  <a:srgbClr val="FF0000"/>
                </a:solidFill>
              </a:rPr>
              <a:t>z</a:t>
            </a:r>
            <a:r>
              <a:rPr lang="en-US" sz="4000" b="1" dirty="0" smtClean="0">
                <a:solidFill>
                  <a:srgbClr val="FF0000"/>
                </a:solidFill>
              </a:rPr>
              <a:t> + </a:t>
            </a:r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</a:rPr>
              <a:t> ≈ </a:t>
            </a:r>
            <a:r>
              <a:rPr lang="en-US" sz="40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000" b="1" i="1" dirty="0" err="1">
                <a:solidFill>
                  <a:srgbClr val="FF0000"/>
                </a:solidFill>
              </a:rPr>
              <a:t>z</a:t>
            </a:r>
            <a:r>
              <a:rPr lang="en-US" sz="4000" b="1" dirty="0">
                <a:solidFill>
                  <a:srgbClr val="FF0000"/>
                </a:solidFill>
              </a:rPr>
              <a:t> +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eq</a:t>
            </a:r>
            <a:r>
              <a:rPr lang="en-US" sz="4000" b="1" i="1" dirty="0" err="1" smtClean="0">
                <a:solidFill>
                  <a:srgbClr val="FF0000"/>
                </a:solidFill>
              </a:rPr>
              <a:t>Q</a:t>
            </a:r>
            <a:r>
              <a:rPr lang="en-US" sz="4000" b="1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1"/>
            <a:ext cx="59146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04692" y="238292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sys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5181600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000" b="1" i="1" dirty="0" err="1" smtClean="0">
                <a:solidFill>
                  <a:srgbClr val="FF0000"/>
                </a:solidFill>
              </a:rPr>
              <a:t>z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3864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L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40869"/>
              </p:ext>
            </p:extLst>
          </p:nvPr>
        </p:nvGraphicFramePr>
        <p:xfrm>
          <a:off x="1311275" y="3449637"/>
          <a:ext cx="64214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616120" imgH="444240" progId="Equation.DSMT4">
                  <p:embed/>
                </p:oleObj>
              </mc:Choice>
              <mc:Fallback>
                <p:oleObj name="Equation" r:id="rId3" imgW="2616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275" y="3449637"/>
                        <a:ext cx="6421438" cy="1092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01228"/>
              </p:ext>
            </p:extLst>
          </p:nvPr>
        </p:nvGraphicFramePr>
        <p:xfrm>
          <a:off x="1020763" y="3398837"/>
          <a:ext cx="69215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819160" imgH="507960" progId="Equation.DSMT4">
                  <p:embed/>
                </p:oleObj>
              </mc:Choice>
              <mc:Fallback>
                <p:oleObj name="Equation" r:id="rId5" imgW="2819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398837"/>
                        <a:ext cx="6921500" cy="1249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338483"/>
              </p:ext>
            </p:extLst>
          </p:nvPr>
        </p:nvGraphicFramePr>
        <p:xfrm>
          <a:off x="3125788" y="4953000"/>
          <a:ext cx="2711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4953000"/>
                        <a:ext cx="2711450" cy="625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24000" y="-35656"/>
            <a:ext cx="5715000" cy="3236056"/>
            <a:chOff x="1752600" y="1356343"/>
            <a:chExt cx="7010400" cy="4587257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984" y="3038139"/>
              <a:ext cx="3858816" cy="290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37778"/>
              <a:ext cx="68580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24600" y="361897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</a:t>
              </a:r>
              <a:r>
                <a:rPr lang="en-US" i="1" baseline="-25000" dirty="0" smtClean="0"/>
                <a:t>L</a:t>
              </a:r>
              <a:r>
                <a:rPr lang="en-US" baseline="-25000" dirty="0" smtClean="0"/>
                <a:t>,2</a:t>
              </a:r>
              <a:r>
                <a:rPr lang="en-US" dirty="0" smtClean="0"/>
                <a:t> =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529" y="3753622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</a:t>
              </a:r>
              <a:r>
                <a:rPr lang="en-US" i="1" baseline="-25000" dirty="0" smtClean="0"/>
                <a:t>L</a:t>
              </a:r>
              <a:r>
                <a:rPr lang="en-US" baseline="-25000" dirty="0" smtClean="0"/>
                <a:t>,2</a:t>
              </a:r>
              <a:r>
                <a:rPr lang="en-US" dirty="0" smtClean="0"/>
                <a:t> = </a:t>
              </a:r>
              <a:r>
                <a:rPr lang="en-US" i="1" dirty="0" smtClean="0"/>
                <a:t>K</a:t>
              </a:r>
              <a:r>
                <a:rPr lang="en-US" baseline="-25000" dirty="0" smtClean="0"/>
                <a:t>2</a:t>
              </a:r>
              <a:r>
                <a:rPr lang="en-US" i="1" dirty="0" smtClean="0"/>
                <a:t>Q</a:t>
              </a:r>
              <a:r>
                <a:rPr lang="en-US" i="1" baseline="30000" dirty="0" smtClean="0"/>
                <a:t>n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0" y="4267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</a:t>
              </a:r>
              <a:r>
                <a:rPr lang="en-US" i="1" baseline="-25000" dirty="0" smtClean="0"/>
                <a:t>L</a:t>
              </a:r>
              <a:r>
                <a:rPr lang="en-US" baseline="-25000" dirty="0" smtClean="0"/>
                <a:t>,1</a:t>
              </a:r>
              <a:r>
                <a:rPr lang="en-US" dirty="0" smtClean="0"/>
                <a:t> =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2747" y="437735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</a:t>
              </a:r>
              <a:r>
                <a:rPr lang="en-US" i="1" baseline="-25000" dirty="0" smtClean="0"/>
                <a:t>L</a:t>
              </a:r>
              <a:r>
                <a:rPr lang="en-US" baseline="-25000" dirty="0" smtClean="0"/>
                <a:t>,1</a:t>
              </a:r>
              <a:r>
                <a:rPr lang="en-US" dirty="0" smtClean="0"/>
                <a:t> = </a:t>
              </a:r>
              <a:r>
                <a:rPr lang="en-US" i="1" dirty="0" smtClean="0"/>
                <a:t>K</a:t>
              </a:r>
              <a:r>
                <a:rPr lang="en-US" baseline="-25000" dirty="0" smtClean="0"/>
                <a:t>1</a:t>
              </a:r>
              <a:r>
                <a:rPr lang="en-US" i="1" dirty="0" smtClean="0"/>
                <a:t>Q</a:t>
              </a:r>
              <a:r>
                <a:rPr lang="en-US" i="1" baseline="30000" dirty="0" smtClean="0"/>
                <a:t>n</a:t>
              </a:r>
              <a:endParaRPr lang="en-US" i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744198" y="3261618"/>
              <a:ext cx="5992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3904" y="1843548"/>
              <a:ext cx="5992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91500" y="1356343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2</a:t>
              </a:r>
              <a:endParaRPr lang="en-US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8824" y="2802376"/>
              <a:ext cx="706977" cy="52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1</a:t>
              </a:r>
              <a:endParaRPr lang="en-US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7161" y="4896510"/>
              <a:ext cx="1241993" cy="52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 </a:t>
              </a:r>
              <a:r>
                <a:rPr lang="en-US" i="1" dirty="0" smtClean="0"/>
                <a:t> </a:t>
              </a:r>
              <a:r>
                <a:rPr lang="en-US" dirty="0" smtClean="0"/>
                <a:t>≡ 0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70248" y="5334000"/>
              <a:ext cx="2999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89143"/>
              </p:ext>
            </p:extLst>
          </p:nvPr>
        </p:nvGraphicFramePr>
        <p:xfrm>
          <a:off x="3141785" y="4984750"/>
          <a:ext cx="35528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447560" imgH="253800" progId="Equation.DSMT4">
                  <p:embed/>
                </p:oleObj>
              </mc:Choice>
              <mc:Fallback>
                <p:oleObj name="Equation" r:id="rId11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785" y="4984750"/>
                        <a:ext cx="3552825" cy="625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587758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pump</a:t>
            </a:r>
            <a:r>
              <a:rPr lang="en-US" sz="2800" b="1" dirty="0" smtClean="0">
                <a:solidFill>
                  <a:srgbClr val="FF0000"/>
                </a:solidFill>
              </a:rPr>
              <a:t> is same as TDH; Munson is inconsistent, using </a:t>
            </a:r>
            <a:r>
              <a:rPr lang="en-US" sz="2800" b="1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sometimes for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pump</a:t>
            </a:r>
            <a:r>
              <a:rPr lang="en-US" sz="2800" b="1" dirty="0" smtClean="0">
                <a:solidFill>
                  <a:srgbClr val="FF0000"/>
                </a:solidFill>
              </a:rPr>
              <a:t> and sometimes for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22692"/>
              </p:ext>
            </p:extLst>
          </p:nvPr>
        </p:nvGraphicFramePr>
        <p:xfrm>
          <a:off x="2667000" y="1676400"/>
          <a:ext cx="346270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269720" imgH="279360" progId="Equation.DSMT4">
                  <p:embed/>
                </p:oleObj>
              </mc:Choice>
              <mc:Fallback>
                <p:oleObj name="Equation" r:id="rId3" imgW="1269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462707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66800" y="2667000"/>
            <a:ext cx="7010400" cy="3886200"/>
            <a:chOff x="3942930" y="3657600"/>
            <a:chExt cx="4896270" cy="2971800"/>
          </a:xfrm>
        </p:grpSpPr>
        <p:pic>
          <p:nvPicPr>
            <p:cNvPr id="819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930" y="3657600"/>
              <a:ext cx="489627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02451" y="4016146"/>
              <a:ext cx="1482173" cy="28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Pump curve (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pump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3003" y="4890205"/>
              <a:ext cx="1651621" cy="28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curve (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sys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1980" y="5715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2</a:t>
              </a:r>
              <a:r>
                <a:rPr lang="en-US" dirty="0" smtClean="0">
                  <a:latin typeface="Symbol" pitchFamily="18" charset="2"/>
                </a:rPr>
                <a:t>-</a:t>
              </a:r>
              <a:r>
                <a:rPr lang="en-US" i="1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min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9000" y="4401751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Operating point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871569" y="4749452"/>
              <a:ext cx="45720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7200" y="1390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For stable operation, the flow rate is such that the pump supplies an amount of head equal to what the system demands.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719051" cy="2362200"/>
          </a:xfrm>
        </p:spPr>
        <p:txBody>
          <a:bodyPr>
            <a:normAutofit fontScale="92500"/>
          </a:bodyPr>
          <a:lstStyle/>
          <a:p>
            <a:r>
              <a:rPr lang="en-US" sz="2400" i="1" dirty="0" err="1" smtClean="0"/>
              <a:t>h</a:t>
            </a:r>
            <a:r>
              <a:rPr lang="en-US" sz="2400" i="1" baseline="-25000" dirty="0" err="1" smtClean="0"/>
              <a:t>pump</a:t>
            </a:r>
            <a:r>
              <a:rPr lang="en-US" sz="2400" dirty="0" smtClean="0"/>
              <a:t> or TDH is the total head added by the pump, as expressed by the pump curve (TDH vs. </a:t>
            </a:r>
            <a:r>
              <a:rPr lang="en-US" sz="2400" i="1" dirty="0" smtClean="0"/>
              <a:t>Q</a:t>
            </a:r>
            <a:r>
              <a:rPr lang="en-US" sz="2400" dirty="0" smtClean="0"/>
              <a:t>). This relationship characterizes the pump, independent of the system in which it is installed.</a:t>
            </a:r>
          </a:p>
          <a:p>
            <a:r>
              <a:rPr lang="en-US" sz="2400" i="1" dirty="0" err="1" smtClean="0"/>
              <a:t>h</a:t>
            </a:r>
            <a:r>
              <a:rPr lang="en-US" sz="2400" i="1" baseline="-25000" dirty="0" err="1" smtClean="0"/>
              <a:t>sys</a:t>
            </a:r>
            <a:r>
              <a:rPr lang="en-US" sz="2400" dirty="0" smtClean="0"/>
              <a:t> is the head </a:t>
            </a:r>
            <a:r>
              <a:rPr lang="en-US" sz="2400" dirty="0" smtClean="0"/>
              <a:t>dissipated due to friction and changes in elevation when fluid passes through the system at a flow rate </a:t>
            </a:r>
            <a:r>
              <a:rPr lang="en-US" sz="2400" i="1" dirty="0" smtClean="0"/>
              <a:t>Q</a:t>
            </a:r>
            <a:r>
              <a:rPr lang="en-US" sz="2400" dirty="0" smtClean="0"/>
              <a:t>.</a:t>
            </a:r>
            <a:r>
              <a:rPr lang="en-US" sz="2400" dirty="0" smtClean="0"/>
              <a:t> This relationship characterizes the </a:t>
            </a:r>
            <a:r>
              <a:rPr lang="en-US" sz="2400" dirty="0" smtClean="0"/>
              <a:t>system, </a:t>
            </a:r>
            <a:r>
              <a:rPr lang="en-US" sz="2400" dirty="0" smtClean="0"/>
              <a:t>independent of how the flow is generated.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304800"/>
            <a:ext cx="5795697" cy="3733800"/>
            <a:chOff x="2052903" y="304800"/>
            <a:chExt cx="5795697" cy="3733800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903" y="304800"/>
              <a:ext cx="5795697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070316" y="442313"/>
              <a:ext cx="1711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Pump curve (TDH or 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pump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4251" y="745757"/>
              <a:ext cx="1594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curve (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sys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6072" y="2889738"/>
              <a:ext cx="1623558" cy="46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baseline="-25000" dirty="0" smtClean="0"/>
                <a:t>2</a:t>
              </a:r>
              <a:r>
                <a:rPr lang="en-US" dirty="0" smtClean="0">
                  <a:latin typeface="Symbol" pitchFamily="18" charset="2"/>
                </a:rPr>
                <a:t>-</a:t>
              </a:r>
              <a:r>
                <a:rPr lang="en-US" i="1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</a:t>
              </a:r>
              <a:r>
                <a:rPr lang="en-US" i="1" dirty="0" err="1" smtClean="0"/>
                <a:t>h</a:t>
              </a:r>
              <a:r>
                <a:rPr lang="en-US" i="1" baseline="-25000" dirty="0" err="1" smtClean="0"/>
                <a:t>min</a:t>
              </a:r>
              <a:endParaRPr lang="en-US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466072" y="1694200"/>
              <a:ext cx="2947192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5105400" y="1676400"/>
            <a:ext cx="0" cy="2057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8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60800"/>
              </p:ext>
            </p:extLst>
          </p:nvPr>
        </p:nvGraphicFramePr>
        <p:xfrm>
          <a:off x="1311275" y="3175000"/>
          <a:ext cx="64214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616120" imgH="444240" progId="Equation.DSMT4">
                  <p:embed/>
                </p:oleObj>
              </mc:Choice>
              <mc:Fallback>
                <p:oleObj name="Equation" r:id="rId3" imgW="2616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175000"/>
                        <a:ext cx="6421438" cy="1092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66506"/>
              </p:ext>
            </p:extLst>
          </p:nvPr>
        </p:nvGraphicFramePr>
        <p:xfrm>
          <a:off x="1098550" y="3124200"/>
          <a:ext cx="69215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819160" imgH="507960" progId="Equation.DSMT4">
                  <p:embed/>
                </p:oleObj>
              </mc:Choice>
              <mc:Fallback>
                <p:oleObj name="Equation" r:id="rId5" imgW="2819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124200"/>
                        <a:ext cx="6921500" cy="1249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2590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Example.</a:t>
            </a:r>
            <a:r>
              <a:rPr lang="en-US" sz="2800" dirty="0" smtClean="0"/>
              <a:t> A pump curve can be approximated by the equation </a:t>
            </a:r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pump</a:t>
            </a:r>
            <a:r>
              <a:rPr lang="en-US" sz="2800" dirty="0"/>
              <a:t>= </a:t>
            </a:r>
            <a:r>
              <a:rPr lang="en-US" sz="2800" dirty="0" smtClean="0"/>
              <a:t>180 </a:t>
            </a:r>
            <a:r>
              <a:rPr lang="en-US" sz="2800" dirty="0" smtClean="0">
                <a:latin typeface="Symbol" pitchFamily="18" charset="2"/>
              </a:rPr>
              <a:t>-</a:t>
            </a:r>
            <a:r>
              <a:rPr lang="en-US" sz="2800" dirty="0" smtClean="0"/>
              <a:t> 6.1x10</a:t>
            </a:r>
            <a:r>
              <a:rPr lang="en-US" sz="2800" baseline="30000" dirty="0" smtClean="0">
                <a:latin typeface="Symbol" pitchFamily="18" charset="2"/>
              </a:rPr>
              <a:t>-</a:t>
            </a:r>
            <a:r>
              <a:rPr lang="en-US" sz="2800" baseline="30000" dirty="0" smtClean="0"/>
              <a:t>4</a:t>
            </a:r>
            <a:r>
              <a:rPr lang="en-US" sz="2800" i="1" dirty="0" smtClean="0"/>
              <a:t>Q</a:t>
            </a:r>
            <a:r>
              <a:rPr lang="en-US" sz="2800" baseline="30000" dirty="0" smtClean="0"/>
              <a:t>2</a:t>
            </a:r>
            <a:r>
              <a:rPr lang="en-US" sz="2800" dirty="0"/>
              <a:t>, with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L</a:t>
            </a:r>
            <a:r>
              <a:rPr lang="en-US" sz="2800" dirty="0"/>
              <a:t> in </a:t>
            </a:r>
            <a:r>
              <a:rPr lang="en-US" sz="2800" dirty="0" err="1"/>
              <a:t>ft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 in </a:t>
            </a:r>
            <a:r>
              <a:rPr lang="en-US" sz="2800" dirty="0" err="1" smtClean="0"/>
              <a:t>gpm</a:t>
            </a:r>
            <a:r>
              <a:rPr lang="en-US" sz="2800" dirty="0" smtClean="0"/>
              <a:t>. If the pump is used to deliver water between two reservoirs via a 4-in-diameter, 600-ft long pipe against a static  head of 50 </a:t>
            </a:r>
            <a:r>
              <a:rPr lang="en-US" sz="2800" dirty="0" err="1" smtClean="0"/>
              <a:t>ft</a:t>
            </a:r>
            <a:r>
              <a:rPr lang="en-US" sz="2800" dirty="0" smtClean="0"/>
              <a:t>, what flow rate will develop, if </a:t>
            </a:r>
            <a:r>
              <a:rPr lang="en-US" sz="2800" i="1" dirty="0" smtClean="0"/>
              <a:t>f</a:t>
            </a:r>
            <a:r>
              <a:rPr lang="en-US" sz="2800" dirty="0" smtClean="0"/>
              <a:t>=0.02? Ignore minor headlosses.</a:t>
            </a:r>
            <a:endParaRPr lang="en-US" sz="2800" b="1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9809"/>
              </p:ext>
            </p:extLst>
          </p:nvPr>
        </p:nvGraphicFramePr>
        <p:xfrm>
          <a:off x="2362200" y="4876800"/>
          <a:ext cx="43045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434960" imgH="253800" progId="Equation.DSMT4">
                  <p:embed/>
                </p:oleObj>
              </mc:Choice>
              <mc:Fallback>
                <p:oleObj name="Equation" r:id="rId7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430451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5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35444"/>
              </p:ext>
            </p:extLst>
          </p:nvPr>
        </p:nvGraphicFramePr>
        <p:xfrm>
          <a:off x="2667000" y="685800"/>
          <a:ext cx="4305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434960" imgH="253800" progId="Equation.DSMT4">
                  <p:embed/>
                </p:oleObj>
              </mc:Choice>
              <mc:Fallback>
                <p:oleObj name="Equation" r:id="rId3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5800"/>
                        <a:ext cx="4305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40324"/>
              </p:ext>
            </p:extLst>
          </p:nvPr>
        </p:nvGraphicFramePr>
        <p:xfrm>
          <a:off x="629639" y="3276600"/>
          <a:ext cx="8042438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3213000" imgH="799920" progId="Equation.DSMT4">
                  <p:embed/>
                </p:oleObj>
              </mc:Choice>
              <mc:Fallback>
                <p:oleObj name="Equation" r:id="rId5" imgW="32130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39" y="3276600"/>
                        <a:ext cx="8042438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228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Pump curve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29939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System geometry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29939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D-W or H-W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1790700" y="1447800"/>
            <a:ext cx="10287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05300" y="14478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15000" y="1447800"/>
            <a:ext cx="1600200" cy="8235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00429"/>
              </p:ext>
            </p:extLst>
          </p:nvPr>
        </p:nvGraphicFramePr>
        <p:xfrm>
          <a:off x="3352800" y="5664200"/>
          <a:ext cx="2130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664200"/>
                        <a:ext cx="2130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4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Users\markbenj\Pictures\2012-02-15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16658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8" y="2362200"/>
            <a:ext cx="422357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027093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Changes in system capacity as pipes 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066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Dependence of system behavior on impeller speed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MathType 6.0 Equation</vt:lpstr>
      <vt:lpstr>Example. For pump characterized on previous slide, is cavitation a concern if a flow of 3500 gpm of 80oF water is required, and the pump suction is 12 ft above the source reservoir? Headloss in the inlet pipe is given by hL≈6x10-7Q2, with hL in ft and Q in gpm.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Example. A pump curve can be approximated by the equation hpump= 180 - 6.1x10-4Q2, with hL in ft and Q in gpm. If the pump is used to deliver water between two reservoirs via a 4-in-diameter, 600-ft long pipe against a static  head of 50 ft, what flow rate will develop, if f=0.02? Ignore minor headlosses.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Similitude and Affinity Laws for Pump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Example. For pump characterized on previous slide, is cavitation a concern if a flow of 3500 gpm of 80oF water is required, and the pump suction is 12 ft above the source reservoir? Headloss in the inlet pipe is given by hL≈6x10-7Q2, with hL in ft and Q in gpm.</dc:title>
  <dc:creator>Mark Benjamin</dc:creator>
  <cp:lastModifiedBy>Mark Benjamin</cp:lastModifiedBy>
  <cp:revision>1</cp:revision>
  <dcterms:created xsi:type="dcterms:W3CDTF">2012-05-12T16:51:56Z</dcterms:created>
  <dcterms:modified xsi:type="dcterms:W3CDTF">2012-05-12T16:52:25Z</dcterms:modified>
</cp:coreProperties>
</file>