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8" r:id="rId2"/>
    <p:sldId id="279" r:id="rId3"/>
    <p:sldId id="325" r:id="rId4"/>
    <p:sldId id="335" r:id="rId5"/>
    <p:sldId id="334" r:id="rId6"/>
    <p:sldId id="339" r:id="rId7"/>
    <p:sldId id="338" r:id="rId8"/>
    <p:sldId id="340" r:id="rId9"/>
    <p:sldId id="371" r:id="rId10"/>
    <p:sldId id="343" r:id="rId11"/>
    <p:sldId id="344" r:id="rId12"/>
    <p:sldId id="347" r:id="rId13"/>
    <p:sldId id="372" r:id="rId14"/>
    <p:sldId id="349" r:id="rId15"/>
    <p:sldId id="350" r:id="rId16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  <a:srgbClr val="66FFFF"/>
    <a:srgbClr val="FFFF99"/>
    <a:srgbClr val="FF3399"/>
    <a:srgbClr val="0211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3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E794-CA76-4612-B5CE-7ADC7681DF82}" type="datetimeFigureOut">
              <a:rPr lang="en-US" smtClean="0"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54C2-2949-4A6E-A8F0-3509D765C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99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E794-CA76-4612-B5CE-7ADC7681DF82}" type="datetimeFigureOut">
              <a:rPr lang="en-US" smtClean="0"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54C2-2949-4A6E-A8F0-3509D765C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0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E794-CA76-4612-B5CE-7ADC7681DF82}" type="datetimeFigureOut">
              <a:rPr lang="en-US" smtClean="0"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54C2-2949-4A6E-A8F0-3509D765C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6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E794-CA76-4612-B5CE-7ADC7681DF82}" type="datetimeFigureOut">
              <a:rPr lang="en-US" smtClean="0"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54C2-2949-4A6E-A8F0-3509D765C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47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E794-CA76-4612-B5CE-7ADC7681DF82}" type="datetimeFigureOut">
              <a:rPr lang="en-US" smtClean="0"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54C2-2949-4A6E-A8F0-3509D765C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3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E794-CA76-4612-B5CE-7ADC7681DF82}" type="datetimeFigureOut">
              <a:rPr lang="en-US" smtClean="0"/>
              <a:t>5/9/2012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54C2-2949-4A6E-A8F0-3509D765C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2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E794-CA76-4612-B5CE-7ADC7681DF82}" type="datetimeFigureOut">
              <a:rPr lang="en-US" smtClean="0"/>
              <a:t>5/9/2012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54C2-2949-4A6E-A8F0-3509D765C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34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E794-CA76-4612-B5CE-7ADC7681DF82}" type="datetimeFigureOut">
              <a:rPr lang="en-US" smtClean="0"/>
              <a:t>5/9/2012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54C2-2949-4A6E-A8F0-3509D765C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54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E794-CA76-4612-B5CE-7ADC7681DF82}" type="datetimeFigureOut">
              <a:rPr lang="en-US" smtClean="0"/>
              <a:t>5/9/2012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54C2-2949-4A6E-A8F0-3509D765C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9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E794-CA76-4612-B5CE-7ADC7681DF82}" type="datetimeFigureOut">
              <a:rPr lang="en-US" smtClean="0"/>
              <a:t>5/9/2012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54C2-2949-4A6E-A8F0-3509D765C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80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E794-CA76-4612-B5CE-7ADC7681DF82}" type="datetimeFigureOut">
              <a:rPr lang="en-US" smtClean="0"/>
              <a:t>5/9/2012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54C2-2949-4A6E-A8F0-3509D765C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0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3E794-CA76-4612-B5CE-7ADC7681DF82}" type="datetimeFigureOut">
              <a:rPr lang="en-US" smtClean="0"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754C2-2949-4A6E-A8F0-3509D765C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6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6.wmf"/><Relationship Id="rId3" Type="http://schemas.openxmlformats.org/officeDocument/2006/relationships/oleObject" Target="../embeddings/oleObject2.bin"/><Relationship Id="rId7" Type="http://schemas.openxmlformats.org/officeDocument/2006/relationships/image" Target="../media/image9.png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2.wmf"/><Relationship Id="rId9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9.png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goZM4sFVE0&amp;feature=relate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RYYP4F8LTU&amp;feature=related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feature=endscreen&amp;NR=1&amp;v=6A1QspfCuB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/>
              <a:t>Our Plan – Weeks 6 and 7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830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Review energy relationships in single pipes</a:t>
            </a:r>
          </a:p>
          <a:p>
            <a:r>
              <a:rPr lang="en-US" dirty="0" smtClean="0"/>
              <a:t>Extend analysis to progressively more complex systems</a:t>
            </a:r>
          </a:p>
          <a:p>
            <a:pPr lvl="1"/>
            <a:r>
              <a:rPr lang="en-US" dirty="0" smtClean="0"/>
              <a:t>Pipes in parallel or series</a:t>
            </a:r>
          </a:p>
          <a:p>
            <a:pPr lvl="1"/>
            <a:r>
              <a:rPr lang="en-US" dirty="0" smtClean="0"/>
              <a:t>Pipe networks with known flow direction in each pipe</a:t>
            </a:r>
          </a:p>
          <a:p>
            <a:pPr lvl="1"/>
            <a:r>
              <a:rPr lang="en-US" dirty="0" smtClean="0"/>
              <a:t>Interconnected pipe loops and reservoirs where flow direction is not obvious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Consider key factors in selection of pumps to add energy to fluid in a system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Consider some special cases of transients in pipe systems – cavitation and water hammer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6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Net Positive Suction Head (NPSH)</a:t>
            </a:r>
            <a:endParaRPr lang="en-US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336016"/>
              </p:ext>
            </p:extLst>
          </p:nvPr>
        </p:nvGraphicFramePr>
        <p:xfrm>
          <a:off x="3886200" y="3106694"/>
          <a:ext cx="3712391" cy="941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41" name="Equation" r:id="rId3" imgW="1752480" imgH="444240" progId="Equation.DSMT4">
                  <p:embed/>
                </p:oleObj>
              </mc:Choice>
              <mc:Fallback>
                <p:oleObj name="Equation" r:id="rId3" imgW="17524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86200" y="3106694"/>
                        <a:ext cx="3712391" cy="941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04800" y="4473476"/>
            <a:ext cx="85491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NPSH</a:t>
            </a:r>
            <a:r>
              <a:rPr lang="en-US" sz="3200" baseline="-25000" dirty="0" smtClean="0"/>
              <a:t>A</a:t>
            </a:r>
            <a:r>
              <a:rPr lang="en-US" sz="3200" dirty="0" smtClean="0"/>
              <a:t> is the theoretical amount of head that could be lost between suction and point of minimum pressure without causing</a:t>
            </a:r>
            <a:r>
              <a:rPr lang="en-US" sz="3200" dirty="0" smtClean="0">
                <a:sym typeface="Symbol"/>
              </a:rPr>
              <a:t> cavitation</a:t>
            </a:r>
            <a:br>
              <a:rPr lang="en-US" sz="3200" dirty="0" smtClean="0">
                <a:sym typeface="Symbol"/>
              </a:rPr>
            </a:br>
            <a:r>
              <a:rPr lang="en-US" sz="2400" dirty="0" smtClean="0">
                <a:sym typeface="Symbol"/>
              </a:rPr>
              <a:t>(but this always overestimates actual amount that can be lost, because some velocity head must remain, even at point of </a:t>
            </a:r>
            <a:r>
              <a:rPr lang="en-US" sz="2400" i="1" dirty="0" err="1" smtClean="0">
                <a:sym typeface="Symbol"/>
              </a:rPr>
              <a:t>p</a:t>
            </a:r>
            <a:r>
              <a:rPr lang="en-US" sz="2400" i="1" baseline="-25000" dirty="0" err="1" smtClean="0">
                <a:sym typeface="Symbol"/>
              </a:rPr>
              <a:t>min</a:t>
            </a:r>
            <a:r>
              <a:rPr lang="en-US" sz="2400" dirty="0" smtClean="0">
                <a:sym typeface="Symbol"/>
              </a:rPr>
              <a:t>).</a:t>
            </a: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17104"/>
            <a:ext cx="2362200" cy="166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990600"/>
            <a:ext cx="84582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itchFamily="34" charset="0"/>
              <a:buChar char="•"/>
            </a:pPr>
            <a:r>
              <a:rPr lang="en-US" sz="3200" smtClean="0"/>
              <a:t>Net Positive Suction Head Available (NPSH</a:t>
            </a:r>
            <a:r>
              <a:rPr lang="en-US" sz="3200" baseline="-25000" smtClean="0"/>
              <a:t>A</a:t>
            </a:r>
            <a:r>
              <a:rPr lang="en-US" sz="3200" smtClean="0"/>
              <a:t>): </a:t>
            </a:r>
            <a:r>
              <a:rPr lang="en-US" sz="3200" b="1" smtClean="0">
                <a:solidFill>
                  <a:srgbClr val="00B050"/>
                </a:solidFill>
              </a:rPr>
              <a:t>The absolute dynamic head at the pump inlet (suction) in excess of the vapor pressure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9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NPSH and Cavitation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286000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Net Positive Suction </a:t>
            </a:r>
            <a:r>
              <a:rPr lang="en-US" sz="3200" dirty="0" smtClean="0"/>
              <a:t>Head Required (NPSH</a:t>
            </a:r>
            <a:r>
              <a:rPr lang="en-US" sz="3200" baseline="-25000" dirty="0" smtClean="0"/>
              <a:t>R</a:t>
            </a:r>
            <a:r>
              <a:rPr lang="en-US" sz="3200" dirty="0" smtClean="0"/>
              <a:t>): </a:t>
            </a:r>
            <a:r>
              <a:rPr lang="en-US" sz="3200" b="1" dirty="0" smtClean="0">
                <a:solidFill>
                  <a:srgbClr val="00B050"/>
                </a:solidFill>
              </a:rPr>
              <a:t>The minimum value of NPSH</a:t>
            </a:r>
            <a:r>
              <a:rPr lang="en-US" sz="3200" b="1" baseline="-25000" dirty="0" smtClean="0">
                <a:solidFill>
                  <a:srgbClr val="00B050"/>
                </a:solidFill>
              </a:rPr>
              <a:t>A</a:t>
            </a:r>
            <a:r>
              <a:rPr lang="en-US" sz="3200" b="1" dirty="0" smtClean="0">
                <a:solidFill>
                  <a:srgbClr val="00B050"/>
                </a:solidFill>
              </a:rPr>
              <a:t> that is needed to prevent cavitation in the pump, i.e., the value of NPSH</a:t>
            </a:r>
            <a:r>
              <a:rPr lang="en-US" sz="3200" b="1" baseline="-25000" dirty="0" smtClean="0">
                <a:solidFill>
                  <a:srgbClr val="00B050"/>
                </a:solidFill>
              </a:rPr>
              <a:t>A</a:t>
            </a:r>
            <a:r>
              <a:rPr lang="en-US" sz="3200" b="1" dirty="0" smtClean="0">
                <a:solidFill>
                  <a:srgbClr val="00B050"/>
                </a:solidFill>
              </a:rPr>
              <a:t> that causes </a:t>
            </a:r>
            <a:r>
              <a:rPr lang="en-US" sz="3200" b="1" i="1" dirty="0" err="1" smtClean="0">
                <a:solidFill>
                  <a:srgbClr val="00B050"/>
                </a:solidFill>
              </a:rPr>
              <a:t>p</a:t>
            </a:r>
            <a:r>
              <a:rPr lang="en-US" sz="3200" b="1" i="1" baseline="-25000" dirty="0" err="1" smtClean="0">
                <a:solidFill>
                  <a:srgbClr val="00B050"/>
                </a:solidFill>
              </a:rPr>
              <a:t>min</a:t>
            </a:r>
            <a:r>
              <a:rPr lang="en-US" sz="3200" b="1" dirty="0" smtClean="0">
                <a:solidFill>
                  <a:srgbClr val="00B050"/>
                </a:solidFill>
              </a:rPr>
              <a:t> to equal </a:t>
            </a:r>
            <a:r>
              <a:rPr lang="en-US" sz="3200" b="1" i="1" dirty="0" err="1" smtClean="0">
                <a:solidFill>
                  <a:srgbClr val="00B050"/>
                </a:solidFill>
              </a:rPr>
              <a:t>p</a:t>
            </a:r>
            <a:r>
              <a:rPr lang="en-US" sz="3200" b="1" i="1" baseline="-25000" dirty="0" err="1" smtClean="0">
                <a:solidFill>
                  <a:srgbClr val="00B050"/>
                </a:solidFill>
              </a:rPr>
              <a:t>vap</a:t>
            </a:r>
            <a:r>
              <a:rPr lang="en-US" sz="3200" b="1" dirty="0" smtClean="0">
                <a:solidFill>
                  <a:srgbClr val="00B050"/>
                </a:solidFill>
              </a:rPr>
              <a:t>.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6194" y="3505200"/>
            <a:ext cx="8153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NPSH</a:t>
            </a:r>
            <a:r>
              <a:rPr lang="en-US" sz="3200" baseline="-25000" dirty="0" smtClean="0"/>
              <a:t>R</a:t>
            </a:r>
            <a:r>
              <a:rPr lang="en-US" sz="3200" dirty="0" smtClean="0"/>
              <a:t> is determined experimentally by pump manufacturers and reported as a function of pump flow rate (usually called ‘capacity’).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3200" b="1" dirty="0">
              <a:solidFill>
                <a:srgbClr val="00B050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B050"/>
                </a:solidFill>
              </a:rPr>
              <a:t>To avoid cavitation, always operate with NPSH</a:t>
            </a:r>
            <a:r>
              <a:rPr lang="en-US" sz="3200" b="1" baseline="-25000" dirty="0" smtClean="0">
                <a:solidFill>
                  <a:srgbClr val="00B050"/>
                </a:solidFill>
              </a:rPr>
              <a:t>A</a:t>
            </a:r>
            <a:r>
              <a:rPr lang="en-US" sz="3200" b="1" dirty="0" smtClean="0">
                <a:solidFill>
                  <a:srgbClr val="00B050"/>
                </a:solidFill>
              </a:rPr>
              <a:t> ≥ NPSH</a:t>
            </a:r>
            <a:r>
              <a:rPr lang="en-US" sz="3200" b="1" baseline="-25000" dirty="0" smtClean="0">
                <a:solidFill>
                  <a:srgbClr val="00B050"/>
                </a:solidFill>
              </a:rPr>
              <a:t>R</a:t>
            </a:r>
            <a:r>
              <a:rPr lang="en-US" sz="3200" b="1" dirty="0" smtClean="0">
                <a:solidFill>
                  <a:srgbClr val="00B050"/>
                </a:solidFill>
              </a:rPr>
              <a:t>.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2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The Maximum Allowable Elevation of a Pump</a:t>
            </a:r>
            <a:endParaRPr lang="en-US" sz="36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36702"/>
              </p:ext>
            </p:extLst>
          </p:nvPr>
        </p:nvGraphicFramePr>
        <p:xfrm>
          <a:off x="990600" y="1371600"/>
          <a:ext cx="3712391" cy="941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17" name="Equation" r:id="rId3" imgW="1752480" imgH="444240" progId="Equation.DSMT4">
                  <p:embed/>
                </p:oleObj>
              </mc:Choice>
              <mc:Fallback>
                <p:oleObj name="Equation" r:id="rId3" imgW="17524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371600"/>
                        <a:ext cx="3712391" cy="941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93202"/>
              </p:ext>
            </p:extLst>
          </p:nvPr>
        </p:nvGraphicFramePr>
        <p:xfrm>
          <a:off x="762000" y="2438400"/>
          <a:ext cx="427672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18" name="Equation" r:id="rId5" imgW="2019240" imgH="444240" progId="Equation.DSMT4">
                  <p:embed/>
                </p:oleObj>
              </mc:Choice>
              <mc:Fallback>
                <p:oleObj name="Equation" r:id="rId5" imgW="2019240" imgH="4442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438400"/>
                        <a:ext cx="4276725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5400"/>
            <a:ext cx="3429000" cy="240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910642"/>
              </p:ext>
            </p:extLst>
          </p:nvPr>
        </p:nvGraphicFramePr>
        <p:xfrm>
          <a:off x="533400" y="3581400"/>
          <a:ext cx="476250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19" name="Equation" r:id="rId8" imgW="2247840" imgH="444240" progId="Equation.DSMT4">
                  <p:embed/>
                </p:oleObj>
              </mc:Choice>
              <mc:Fallback>
                <p:oleObj name="Equation" r:id="rId8" imgW="2247840" imgH="4442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581400"/>
                        <a:ext cx="4762500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707183"/>
              </p:ext>
            </p:extLst>
          </p:nvPr>
        </p:nvGraphicFramePr>
        <p:xfrm>
          <a:off x="1689100" y="4849813"/>
          <a:ext cx="244792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20" name="Equation" r:id="rId10" imgW="1155600" imgH="228600" progId="Equation.DSMT4">
                  <p:embed/>
                </p:oleObj>
              </mc:Choice>
              <mc:Fallback>
                <p:oleObj name="Equation" r:id="rId10" imgW="11556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0" y="4849813"/>
                        <a:ext cx="2447925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/>
          <p:cNvSpPr/>
          <p:nvPr/>
        </p:nvSpPr>
        <p:spPr>
          <a:xfrm>
            <a:off x="685800" y="2362200"/>
            <a:ext cx="914400" cy="1066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524000" y="2057400"/>
            <a:ext cx="8382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57200" y="3581400"/>
            <a:ext cx="1257300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573823" y="4305300"/>
            <a:ext cx="559777" cy="4953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069220"/>
              </p:ext>
            </p:extLst>
          </p:nvPr>
        </p:nvGraphicFramePr>
        <p:xfrm>
          <a:off x="1589087" y="5611813"/>
          <a:ext cx="4735513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21" name="Equation" r:id="rId12" imgW="2234880" imgH="444240" progId="Equation.DSMT4">
                  <p:embed/>
                </p:oleObj>
              </mc:Choice>
              <mc:Fallback>
                <p:oleObj name="Equation" r:id="rId12" imgW="2234880" imgH="4442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087" y="5611813"/>
                        <a:ext cx="4735513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465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716230"/>
              </p:ext>
            </p:extLst>
          </p:nvPr>
        </p:nvGraphicFramePr>
        <p:xfrm>
          <a:off x="457200" y="3086101"/>
          <a:ext cx="4735512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4" name="Equation" r:id="rId3" imgW="2234880" imgH="444240" progId="Equation.DSMT4">
                  <p:embed/>
                </p:oleObj>
              </mc:Choice>
              <mc:Fallback>
                <p:oleObj name="Equation" r:id="rId3" imgW="22348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086101"/>
                        <a:ext cx="4735512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762000"/>
            <a:ext cx="3429000" cy="240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52400" y="2910256"/>
            <a:ext cx="4404852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96090"/>
              </p:ext>
            </p:extLst>
          </p:nvPr>
        </p:nvGraphicFramePr>
        <p:xfrm>
          <a:off x="546100" y="1562101"/>
          <a:ext cx="4735513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5" name="Equation" r:id="rId6" imgW="2234880" imgH="444240" progId="Equation.DSMT4">
                  <p:embed/>
                </p:oleObj>
              </mc:Choice>
              <mc:Fallback>
                <p:oleObj name="Equation" r:id="rId6" imgW="22348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1562101"/>
                        <a:ext cx="4735513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4800600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Suction lift, </a:t>
            </a:r>
            <a:r>
              <a:rPr lang="en-US" sz="2800" b="1" i="1" dirty="0" err="1" smtClean="0">
                <a:solidFill>
                  <a:srgbClr val="00B0F0"/>
                </a:solidFill>
              </a:rPr>
              <a:t>z</a:t>
            </a:r>
            <a:r>
              <a:rPr lang="en-US" sz="2800" b="1" i="1" baseline="-25000" dirty="0" err="1" smtClean="0">
                <a:solidFill>
                  <a:srgbClr val="00B0F0"/>
                </a:solidFill>
              </a:rPr>
              <a:t>sl</a:t>
            </a:r>
            <a:r>
              <a:rPr lang="en-US" sz="2800" b="1" dirty="0" smtClean="0">
                <a:solidFill>
                  <a:srgbClr val="00B0F0"/>
                </a:solidFill>
              </a:rPr>
              <a:t>, must be less than the expression on the left to avoid cavitation, so that expression indicates the maximum allowable suction lift (i.e., maximum elevation of the pump above the reservoir).</a:t>
            </a:r>
            <a:endParaRPr lang="en-US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57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Performance of a Single-Stage, Fixed-Speed Centrifugal Pump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2286001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8A3E"/>
                </a:solidFill>
              </a:rPr>
              <a:t>Conduct a test using a pump with a constant impeller rotational speed. Measure head added between suction and discharge (Total Dynamic Head, TDH) at various valve openings.</a:t>
            </a:r>
          </a:p>
        </p:txBody>
      </p:sp>
      <p:pic>
        <p:nvPicPr>
          <p:cNvPr id="7475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1"/>
            <a:ext cx="36433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2999"/>
            <a:ext cx="4495800" cy="2438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A3E"/>
                </a:solidFill>
              </a:rPr>
              <a:t>As valve is opened more, </a:t>
            </a:r>
            <a:r>
              <a:rPr lang="en-US" i="1" dirty="0" smtClean="0">
                <a:solidFill>
                  <a:srgbClr val="008A3E"/>
                </a:solidFill>
              </a:rPr>
              <a:t>Q</a:t>
            </a:r>
            <a:r>
              <a:rPr lang="en-US" dirty="0" smtClean="0">
                <a:solidFill>
                  <a:srgbClr val="008A3E"/>
                </a:solidFill>
              </a:rPr>
              <a:t> increases and TDH decreases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199"/>
            <a:ext cx="3352800" cy="2524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53" y="1328570"/>
            <a:ext cx="4338321" cy="400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181600" y="3115327"/>
            <a:ext cx="1447800" cy="7797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Pump (performance) curve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130588" y="2590800"/>
            <a:ext cx="168824" cy="52452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45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b="1" dirty="0" smtClean="0"/>
              <a:t>Overview of “</a:t>
            </a:r>
            <a:r>
              <a:rPr lang="en-US" b="1" dirty="0" err="1" smtClean="0"/>
              <a:t>Turbomachines</a:t>
            </a:r>
            <a:r>
              <a:rPr lang="en-US" b="1" dirty="0" smtClean="0"/>
              <a:t>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10200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smtClean="0"/>
              <a:t>Pumps convert mechanical energy to fluid energy; turbines do the opposite</a:t>
            </a:r>
          </a:p>
          <a:p>
            <a:r>
              <a:rPr lang="en-US" sz="4000" dirty="0" smtClean="0"/>
              <a:t>A </a:t>
            </a:r>
            <a:r>
              <a:rPr lang="en-US" sz="4000" i="1" dirty="0" smtClean="0"/>
              <a:t>pump</a:t>
            </a:r>
            <a:r>
              <a:rPr lang="en-US" sz="4000" dirty="0" smtClean="0"/>
              <a:t> usually refers to a machine used for incompressible fluids (water, oil); </a:t>
            </a:r>
            <a:r>
              <a:rPr lang="en-US" sz="4000" i="1" dirty="0" smtClean="0"/>
              <a:t>fans</a:t>
            </a:r>
            <a:r>
              <a:rPr lang="en-US" sz="4000" dirty="0" smtClean="0"/>
              <a:t>, </a:t>
            </a:r>
            <a:r>
              <a:rPr lang="en-US" sz="4000" i="1" dirty="0" smtClean="0"/>
              <a:t>blowers</a:t>
            </a:r>
            <a:r>
              <a:rPr lang="en-US" sz="4000" dirty="0" smtClean="0"/>
              <a:t>, or </a:t>
            </a:r>
            <a:r>
              <a:rPr lang="en-US" sz="4000" i="1" dirty="0" smtClean="0"/>
              <a:t>compressors</a:t>
            </a:r>
            <a:r>
              <a:rPr lang="en-US" sz="4000" dirty="0" smtClean="0"/>
              <a:t> for compressible fluids</a:t>
            </a:r>
          </a:p>
          <a:p>
            <a:r>
              <a:rPr lang="en-US" sz="4000" dirty="0" smtClean="0"/>
              <a:t>Pump categorization</a:t>
            </a:r>
          </a:p>
          <a:p>
            <a:pPr lvl="1"/>
            <a:r>
              <a:rPr lang="en-US" sz="3600" dirty="0" smtClean="0"/>
              <a:t>Variable volume delivered per cycle, depending on system head (governed by hydraulics)</a:t>
            </a:r>
          </a:p>
          <a:p>
            <a:pPr lvl="1"/>
            <a:r>
              <a:rPr lang="en-US" sz="4000" dirty="0" smtClean="0"/>
              <a:t>Fixed </a:t>
            </a:r>
            <a:r>
              <a:rPr lang="en-US" sz="3600" dirty="0"/>
              <a:t>volume delivered per </a:t>
            </a:r>
            <a:r>
              <a:rPr lang="en-US" sz="3600" dirty="0" smtClean="0"/>
              <a:t>cycle (positive displacement, governed by mechanics)</a:t>
            </a:r>
          </a:p>
          <a:p>
            <a:pPr lvl="2"/>
            <a:r>
              <a:rPr lang="en-US" sz="3300" dirty="0" smtClean="0"/>
              <a:t>Gear pump  </a:t>
            </a:r>
            <a:r>
              <a:rPr lang="en-US" sz="3200" dirty="0"/>
              <a:t> </a:t>
            </a:r>
            <a:r>
              <a:rPr lang="en-US" sz="2300" u="sng" dirty="0">
                <a:hlinkClick r:id="rId2"/>
              </a:rPr>
              <a:t>http://www.youtube.com/watch?v=kgoZM4sFVE0&amp;feature=related</a:t>
            </a:r>
            <a:endParaRPr lang="en-US" sz="2300" dirty="0" smtClean="0"/>
          </a:p>
          <a:p>
            <a:pPr lvl="2"/>
            <a:r>
              <a:rPr lang="en-US" sz="3300" dirty="0" smtClean="0"/>
              <a:t>Peristaltic</a:t>
            </a:r>
          </a:p>
          <a:p>
            <a:pPr lvl="2"/>
            <a:r>
              <a:rPr lang="en-US" sz="3300" dirty="0" smtClean="0"/>
              <a:t>Piston</a:t>
            </a:r>
          </a:p>
        </p:txBody>
      </p:sp>
    </p:spTree>
    <p:extLst>
      <p:ext uri="{BB962C8B-B14F-4D97-AF65-F5344CB8AC3E}">
        <p14:creationId xmlns:p14="http://schemas.microsoft.com/office/powerpoint/2010/main" val="104499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Hydraulic Pump Categorization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3048000"/>
          </a:xfrm>
        </p:spPr>
        <p:txBody>
          <a:bodyPr>
            <a:normAutofit fontScale="70000" lnSpcReduction="20000"/>
          </a:bodyPr>
          <a:lstStyle/>
          <a:p>
            <a:r>
              <a:rPr lang="en-US" sz="4400" dirty="0" smtClean="0"/>
              <a:t>Based on primary direction of fluid flow relative to shaft</a:t>
            </a:r>
          </a:p>
          <a:p>
            <a:pPr lvl="1"/>
            <a:r>
              <a:rPr lang="en-US" sz="3700" dirty="0" smtClean="0"/>
              <a:t>Radial (centrifugal pumps)</a:t>
            </a:r>
          </a:p>
          <a:p>
            <a:pPr lvl="1"/>
            <a:r>
              <a:rPr lang="en-US" sz="3700" dirty="0" smtClean="0"/>
              <a:t>Axial (boat propellers)</a:t>
            </a:r>
          </a:p>
          <a:p>
            <a:pPr lvl="1"/>
            <a:r>
              <a:rPr lang="en-US" sz="3700" dirty="0" smtClean="0"/>
              <a:t>Mixed</a:t>
            </a:r>
          </a:p>
          <a:p>
            <a:r>
              <a:rPr lang="en-US" sz="4400" dirty="0" smtClean="0"/>
              <a:t>Single- </a:t>
            </a:r>
            <a:r>
              <a:rPr lang="en-US" sz="4400" dirty="0" err="1" smtClean="0"/>
              <a:t>vs</a:t>
            </a:r>
            <a:r>
              <a:rPr lang="en-US" sz="4400" dirty="0" smtClean="0"/>
              <a:t> multi-stage</a:t>
            </a:r>
          </a:p>
          <a:p>
            <a:r>
              <a:rPr lang="en-US" sz="4400" dirty="0" smtClean="0"/>
              <a:t>Constant </a:t>
            </a:r>
            <a:r>
              <a:rPr lang="en-US" sz="4400" dirty="0" err="1" smtClean="0"/>
              <a:t>vs</a:t>
            </a:r>
            <a:r>
              <a:rPr lang="en-US" sz="4400" dirty="0" smtClean="0"/>
              <a:t> variable speed</a:t>
            </a:r>
            <a:endParaRPr lang="en-US" sz="37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91162" y="2747963"/>
            <a:ext cx="3038475" cy="198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9800" y="5410200"/>
            <a:ext cx="2104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Finnemore</a:t>
            </a:r>
            <a:r>
              <a:rPr lang="en-US" dirty="0" smtClean="0"/>
              <a:t> and </a:t>
            </a:r>
            <a:r>
              <a:rPr lang="en-US" dirty="0" err="1" smtClean="0"/>
              <a:t>Franzini</a:t>
            </a:r>
            <a:r>
              <a:rPr lang="en-US" dirty="0" smtClean="0"/>
              <a:t> [2002]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11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8600"/>
            <a:ext cx="4344629" cy="160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6229" y="1828800"/>
            <a:ext cx="3352800" cy="65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Demour</a:t>
            </a:r>
            <a:r>
              <a:rPr lang="en-US" dirty="0" smtClean="0"/>
              <a:t> </a:t>
            </a:r>
            <a:r>
              <a:rPr lang="en-US" dirty="0"/>
              <a:t>centrifugal pump (1730) </a:t>
            </a:r>
            <a:r>
              <a:rPr lang="en-US" dirty="0" smtClean="0"/>
              <a:t>[from </a:t>
            </a:r>
            <a:r>
              <a:rPr lang="en-US" dirty="0" err="1" smtClean="0"/>
              <a:t>Houghtalen</a:t>
            </a:r>
            <a:r>
              <a:rPr lang="en-US" dirty="0" smtClean="0"/>
              <a:t> et al., 2010]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495800" y="3352801"/>
            <a:ext cx="4572000" cy="3155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24804" y="3048000"/>
            <a:ext cx="214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Mays [2010]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0" y="1342072"/>
            <a:ext cx="22567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Motor</a:t>
            </a:r>
          </a:p>
          <a:p>
            <a:r>
              <a:rPr lang="en-US" dirty="0" smtClean="0"/>
              <a:t>Shaft</a:t>
            </a:r>
          </a:p>
          <a:p>
            <a:r>
              <a:rPr lang="en-US" dirty="0" smtClean="0"/>
              <a:t>Impeller and vanes</a:t>
            </a:r>
          </a:p>
          <a:p>
            <a:r>
              <a:rPr lang="en-US" dirty="0" smtClean="0"/>
              <a:t>Volute</a:t>
            </a:r>
          </a:p>
          <a:p>
            <a:r>
              <a:rPr lang="en-US" dirty="0" smtClean="0"/>
              <a:t>Suction and discharge</a:t>
            </a:r>
            <a:endParaRPr lang="en-US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" y="3352801"/>
            <a:ext cx="383857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3400" y="30596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Houghtalen</a:t>
            </a:r>
            <a:r>
              <a:rPr lang="en-US" dirty="0" smtClean="0"/>
              <a:t> et al.,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87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6800" y="4611469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Closed </a:t>
            </a:r>
            <a:r>
              <a:rPr lang="en-US" dirty="0"/>
              <a:t>(shrouded) and open (</a:t>
            </a:r>
            <a:r>
              <a:rPr lang="en-US" dirty="0" err="1"/>
              <a:t>unshrouded</a:t>
            </a:r>
            <a:r>
              <a:rPr lang="en-US" dirty="0" smtClean="0"/>
              <a:t>) impellers [from </a:t>
            </a:r>
            <a:r>
              <a:rPr lang="en-US" dirty="0" err="1"/>
              <a:t>Finnemore</a:t>
            </a:r>
            <a:r>
              <a:rPr lang="en-US" dirty="0"/>
              <a:t> and </a:t>
            </a:r>
            <a:r>
              <a:rPr lang="en-US" dirty="0" err="1"/>
              <a:t>Franzini</a:t>
            </a:r>
            <a:r>
              <a:rPr lang="en-US" dirty="0"/>
              <a:t>,  2002</a:t>
            </a:r>
            <a:r>
              <a:rPr lang="en-US" dirty="0" smtClean="0"/>
              <a:t>]</a:t>
            </a:r>
            <a:endParaRPr lang="en-US" dirty="0"/>
          </a:p>
        </p:txBody>
      </p:sp>
      <p:pic>
        <p:nvPicPr>
          <p:cNvPr id="59397" name="Picture 5" descr="C:\Users\markbenj\Pictures\2012-02-13\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94235"/>
            <a:ext cx="6324600" cy="274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95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3267" y="6177963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Houghtalen</a:t>
            </a:r>
            <a:r>
              <a:rPr lang="en-US" dirty="0" smtClean="0"/>
              <a:t> et al., [2010]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524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Changes in Head </a:t>
            </a:r>
            <a:r>
              <a:rPr lang="en-US" sz="3600" b="1" dirty="0">
                <a:solidFill>
                  <a:srgbClr val="FF0000"/>
                </a:solidFill>
              </a:rPr>
              <a:t>Inside </a:t>
            </a:r>
            <a:r>
              <a:rPr lang="en-US" sz="3600" b="1" dirty="0" smtClean="0">
                <a:solidFill>
                  <a:srgbClr val="FF0000"/>
                </a:solidFill>
              </a:rPr>
              <a:t>a Centrifugal Pump</a:t>
            </a:r>
            <a:r>
              <a:rPr lang="en-US" sz="3600" b="1" dirty="0">
                <a:solidFill>
                  <a:srgbClr val="FF0000"/>
                </a:solidFill>
              </a:rPr>
              <a:t>, Ignoring Headloss</a:t>
            </a: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90" y="1766887"/>
            <a:ext cx="8065210" cy="387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65954" y="5852340"/>
            <a:ext cx="2558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Inlet (suction) location and datum for elevation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800600" y="5257800"/>
            <a:ext cx="914400" cy="5773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40426" y="5511968"/>
            <a:ext cx="3137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OutIet</a:t>
            </a:r>
            <a:r>
              <a:rPr lang="en-US" b="1" dirty="0" smtClean="0">
                <a:solidFill>
                  <a:srgbClr val="FF0000"/>
                </a:solidFill>
              </a:rPr>
              <a:t> (discharge) location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135757" y="4419600"/>
            <a:ext cx="607443" cy="10923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10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4726450" cy="441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2850" y="3059668"/>
            <a:ext cx="214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Mays [2010]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143000" y="5552182"/>
            <a:ext cx="6629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>
                <a:hlinkClick r:id="rId3"/>
              </a:rPr>
              <a:t>http://www.youtube.com/watch?v=oRYYP4F8LTU&amp;feature=related</a:t>
            </a:r>
            <a:r>
              <a:rPr lang="en-US" sz="1600" u="sng" dirty="0"/>
              <a:t> (recommended viewing: 0:00-0:40, 9:05-end</a:t>
            </a:r>
            <a:r>
              <a:rPr lang="en-US" sz="1600" u="sng" dirty="0" smtClean="0"/>
              <a:t>)</a:t>
            </a:r>
          </a:p>
          <a:p>
            <a:endParaRPr lang="en-US" sz="1600" dirty="0"/>
          </a:p>
          <a:p>
            <a:r>
              <a:rPr lang="en-US" sz="1600" u="sng" dirty="0" smtClean="0">
                <a:hlinkClick r:id="rId4"/>
              </a:rPr>
              <a:t>http</a:t>
            </a:r>
            <a:r>
              <a:rPr lang="en-US" sz="1600" u="sng" dirty="0">
                <a:hlinkClick r:id="rId4"/>
              </a:rPr>
              <a:t>://</a:t>
            </a:r>
            <a:r>
              <a:rPr lang="en-US" sz="1600" u="sng" dirty="0" smtClean="0">
                <a:hlinkClick r:id="rId4"/>
              </a:rPr>
              <a:t>www.youtube.com/watch?feature=endscreen&amp;NR=1&amp;v=6A1QspfCuBg</a:t>
            </a:r>
            <a:endParaRPr lang="en-US" sz="1600" u="sng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43000" y="1524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Pressure Changes Inside a Pump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91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10329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b="1" i="1" dirty="0" smtClean="0">
                <a:solidFill>
                  <a:srgbClr val="FF0000"/>
                </a:solidFill>
              </a:rPr>
              <a:t>Suction head</a:t>
            </a:r>
            <a:r>
              <a:rPr lang="en-US" sz="2800" b="1" dirty="0" smtClean="0"/>
              <a:t> is the head at the pump inlet (suction location)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Static Suction Head and Suction Lift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22098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b="1" i="1" dirty="0" smtClean="0">
                <a:solidFill>
                  <a:srgbClr val="FF0000"/>
                </a:solidFill>
              </a:rPr>
              <a:t>Static suction head</a:t>
            </a:r>
            <a:r>
              <a:rPr lang="en-US" sz="2800" b="1" dirty="0" smtClean="0"/>
              <a:t> is the suction head under no-flow (static) conditions, equal to </a:t>
            </a:r>
            <a:r>
              <a:rPr lang="en-US" sz="2800" b="1" dirty="0" err="1" smtClean="0">
                <a:latin typeface="Symbol" pitchFamily="18" charset="2"/>
              </a:rPr>
              <a:t>D</a:t>
            </a:r>
            <a:r>
              <a:rPr lang="en-US" sz="2800" b="1" i="1" dirty="0" err="1" smtClean="0"/>
              <a:t>z</a:t>
            </a:r>
            <a:r>
              <a:rPr lang="en-US" sz="2800" b="1" dirty="0" smtClean="0"/>
              <a:t> from the feed reservoir to the inlet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48006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Pump below source; static suction head &gt;0</a:t>
            </a:r>
            <a:endParaRPr lang="en-US" sz="2400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48" y="3733800"/>
            <a:ext cx="441007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76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59052" y="327660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Pump above source; negative static suction head, or positive static suction lift</a:t>
            </a:r>
            <a:endParaRPr lang="en-US" sz="2400" b="1" dirty="0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4240771" cy="296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6858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(</a:t>
            </a:r>
            <a:r>
              <a:rPr lang="en-US" sz="2800" b="1" i="1" dirty="0" smtClean="0">
                <a:solidFill>
                  <a:srgbClr val="FF0000"/>
                </a:solidFill>
              </a:rPr>
              <a:t>Static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  <a:r>
              <a:rPr lang="en-US" sz="2800" b="1" i="1" dirty="0" smtClean="0">
                <a:solidFill>
                  <a:srgbClr val="FF0000"/>
                </a:solidFill>
              </a:rPr>
              <a:t> Suction lift</a:t>
            </a:r>
            <a:r>
              <a:rPr lang="en-US" sz="2800" b="1" dirty="0" smtClean="0"/>
              <a:t> is the opposite of the (static) suction head and is sometimes used when the </a:t>
            </a:r>
            <a:r>
              <a:rPr lang="en-US" sz="2800" b="1" dirty="0"/>
              <a:t>pump inlet is </a:t>
            </a:r>
            <a:r>
              <a:rPr lang="en-US" sz="2800" b="1" dirty="0" smtClean="0"/>
              <a:t>above the source</a:t>
            </a:r>
          </a:p>
        </p:txBody>
      </p:sp>
    </p:spTree>
    <p:extLst>
      <p:ext uri="{BB962C8B-B14F-4D97-AF65-F5344CB8AC3E}">
        <p14:creationId xmlns:p14="http://schemas.microsoft.com/office/powerpoint/2010/main" val="85097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7809</TotalTime>
  <Words>619</Words>
  <Application>Microsoft Office PowerPoint</Application>
  <PresentationFormat>On-screen Show (4:3)</PresentationFormat>
  <Paragraphs>63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Equation</vt:lpstr>
      <vt:lpstr>Our Plan – Weeks 6 and 7</vt:lpstr>
      <vt:lpstr>Overview of “Turbomachines”</vt:lpstr>
      <vt:lpstr>Hydraulic Pump Categorization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 Positive Suction Head (NPSH)</vt:lpstr>
      <vt:lpstr>NPSH and Cavitation</vt:lpstr>
      <vt:lpstr>The Maximum Allowable Elevation of a Pump</vt:lpstr>
      <vt:lpstr>PowerPoint Presentation</vt:lpstr>
      <vt:lpstr>Performance of a Single-Stage, Fixed-Speed Centrifugal Pump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Benjamin</dc:creator>
  <cp:lastModifiedBy>Mark Benjamin</cp:lastModifiedBy>
  <cp:revision>267</cp:revision>
  <cp:lastPrinted>2012-02-13T21:17:46Z</cp:lastPrinted>
  <dcterms:created xsi:type="dcterms:W3CDTF">2012-02-02T21:59:42Z</dcterms:created>
  <dcterms:modified xsi:type="dcterms:W3CDTF">2012-05-10T00:00:05Z</dcterms:modified>
</cp:coreProperties>
</file>