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380" r:id="rId2"/>
    <p:sldId id="309" r:id="rId3"/>
    <p:sldId id="392" r:id="rId4"/>
    <p:sldId id="382" r:id="rId5"/>
    <p:sldId id="383" r:id="rId6"/>
    <p:sldId id="384" r:id="rId7"/>
    <p:sldId id="385" r:id="rId8"/>
    <p:sldId id="386" r:id="rId9"/>
    <p:sldId id="387" r:id="rId10"/>
    <p:sldId id="388" r:id="rId11"/>
    <p:sldId id="389" r:id="rId12"/>
    <p:sldId id="390" r:id="rId13"/>
    <p:sldId id="393" r:id="rId14"/>
    <p:sldId id="39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211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37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5" Type="http://schemas.openxmlformats.org/officeDocument/2006/relationships/image" Target="../media/image17.wmf"/><Relationship Id="rId4" Type="http://schemas.openxmlformats.org/officeDocument/2006/relationships/image" Target="../media/image16.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0.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83E794-CA76-4612-B5CE-7ADC7681DF82}" type="datetimeFigureOut">
              <a:rPr lang="en-US" smtClean="0"/>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1981999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3E794-CA76-4612-B5CE-7ADC7681DF82}" type="datetimeFigureOut">
              <a:rPr lang="en-US" smtClean="0"/>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14300021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3E794-CA76-4612-B5CE-7ADC7681DF82}" type="datetimeFigureOut">
              <a:rPr lang="en-US" smtClean="0"/>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97656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83E794-CA76-4612-B5CE-7ADC7681DF82}" type="datetimeFigureOut">
              <a:rPr lang="en-US" smtClean="0"/>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2388447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83E794-CA76-4612-B5CE-7ADC7681DF82}" type="datetimeFigureOut">
              <a:rPr lang="en-US" smtClean="0"/>
              <a:t>5/7/2012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15015302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83E794-CA76-4612-B5CE-7ADC7681DF82}" type="datetimeFigureOut">
              <a:rPr lang="en-US" smtClean="0"/>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2330120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83E794-CA76-4612-B5CE-7ADC7681DF82}" type="datetimeFigureOut">
              <a:rPr lang="en-US" smtClean="0"/>
              <a:t>5/7/2012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519434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83E794-CA76-4612-B5CE-7ADC7681DF82}" type="datetimeFigureOut">
              <a:rPr lang="en-US" smtClean="0"/>
              <a:t>5/7/2012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13698544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83E794-CA76-4612-B5CE-7ADC7681DF82}" type="datetimeFigureOut">
              <a:rPr lang="en-US" smtClean="0"/>
              <a:t>5/7/2012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769998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3E794-CA76-4612-B5CE-7ADC7681DF82}" type="datetimeFigureOut">
              <a:rPr lang="en-US" smtClean="0"/>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1551580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83E794-CA76-4612-B5CE-7ADC7681DF82}" type="datetimeFigureOut">
              <a:rPr lang="en-US" smtClean="0"/>
              <a:t>5/7/2012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FB754C2-2949-4A6E-A8F0-3509D765C990}" type="slidenum">
              <a:rPr lang="en-US" smtClean="0"/>
              <a:t>‹#›</a:t>
            </a:fld>
            <a:endParaRPr lang="en-US"/>
          </a:p>
        </p:txBody>
      </p:sp>
    </p:spTree>
    <p:extLst>
      <p:ext uri="{BB962C8B-B14F-4D97-AF65-F5344CB8AC3E}">
        <p14:creationId xmlns:p14="http://schemas.microsoft.com/office/powerpoint/2010/main" val="2556702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83E794-CA76-4612-B5CE-7ADC7681DF82}" type="datetimeFigureOut">
              <a:rPr lang="en-US" smtClean="0"/>
              <a:t>5/7/2012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B754C2-2949-4A6E-A8F0-3509D765C990}" type="slidenum">
              <a:rPr lang="en-US" smtClean="0"/>
              <a:t>‹#›</a:t>
            </a:fld>
            <a:endParaRPr lang="en-US"/>
          </a:p>
        </p:txBody>
      </p:sp>
    </p:spTree>
    <p:extLst>
      <p:ext uri="{BB962C8B-B14F-4D97-AF65-F5344CB8AC3E}">
        <p14:creationId xmlns:p14="http://schemas.microsoft.com/office/powerpoint/2010/main" val="5908626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image" Target="../media/image8.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7.wmf"/><Relationship Id="rId5" Type="http://schemas.openxmlformats.org/officeDocument/2006/relationships/oleObject" Target="../embeddings/oleObject6.bin"/><Relationship Id="rId4" Type="http://schemas.openxmlformats.org/officeDocument/2006/relationships/image" Target="../media/image6.wmf"/></Relationships>
</file>

<file path=ppt/slides/_rels/slide11.x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oleObject" Target="../embeddings/oleObject8.bin"/><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image" Target="../media/image10.wmf"/><Relationship Id="rId5" Type="http://schemas.openxmlformats.org/officeDocument/2006/relationships/oleObject" Target="../embeddings/oleObject9.bin"/><Relationship Id="rId10" Type="http://schemas.openxmlformats.org/officeDocument/2006/relationships/image" Target="../media/image12.wmf"/><Relationship Id="rId4" Type="http://schemas.openxmlformats.org/officeDocument/2006/relationships/image" Target="../media/image9.wmf"/><Relationship Id="rId9" Type="http://schemas.openxmlformats.org/officeDocument/2006/relationships/oleObject" Target="../embeddings/oleObject11.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7.wmf"/><Relationship Id="rId3" Type="http://schemas.openxmlformats.org/officeDocument/2006/relationships/oleObject" Target="../embeddings/oleObject12.bin"/><Relationship Id="rId7" Type="http://schemas.openxmlformats.org/officeDocument/2006/relationships/image" Target="../media/image3.jpeg"/><Relationship Id="rId12"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14.wmf"/><Relationship Id="rId11" Type="http://schemas.openxmlformats.org/officeDocument/2006/relationships/image" Target="../media/image16.wmf"/><Relationship Id="rId5" Type="http://schemas.openxmlformats.org/officeDocument/2006/relationships/oleObject" Target="../embeddings/oleObject13.bin"/><Relationship Id="rId10" Type="http://schemas.openxmlformats.org/officeDocument/2006/relationships/oleObject" Target="../embeddings/oleObject15.bin"/><Relationship Id="rId4" Type="http://schemas.openxmlformats.org/officeDocument/2006/relationships/image" Target="../media/image13.wmf"/><Relationship Id="rId9" Type="http://schemas.openxmlformats.org/officeDocument/2006/relationships/image" Target="../media/image15.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7.bin"/><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image" Target="../media/image3.jpeg"/><Relationship Id="rId4" Type="http://schemas.openxmlformats.org/officeDocument/2006/relationships/image" Target="../media/image18.w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image" Target="../media/image20.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5.wmf"/><Relationship Id="rId5" Type="http://schemas.openxmlformats.org/officeDocument/2006/relationships/oleObject" Target="../embeddings/oleObject4.bin"/><Relationship Id="rId4" Type="http://schemas.openxmlformats.org/officeDocument/2006/relationships/image" Target="../media/image4.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0" name="Table 29"/>
          <p:cNvGraphicFramePr>
            <a:graphicFrameLocks noGrp="1"/>
          </p:cNvGraphicFramePr>
          <p:nvPr>
            <p:extLst>
              <p:ext uri="{D42A27DB-BD31-4B8C-83A1-F6EECF244321}">
                <p14:modId xmlns:p14="http://schemas.microsoft.com/office/powerpoint/2010/main" val="3615323246"/>
              </p:ext>
            </p:extLst>
          </p:nvPr>
        </p:nvGraphicFramePr>
        <p:xfrm>
          <a:off x="609600" y="2057400"/>
          <a:ext cx="7848599" cy="3223422"/>
        </p:xfrm>
        <a:graphic>
          <a:graphicData uri="http://schemas.openxmlformats.org/drawingml/2006/table">
            <a:tbl>
              <a:tblPr firstRow="1" firstCol="1" lastRow="1" lastCol="1" bandRow="1" bandCol="1">
                <a:tableStyleId>{72833802-FEF1-4C79-8D5D-14CF1EAF98D9}</a:tableStyleId>
              </a:tblPr>
              <a:tblGrid>
                <a:gridCol w="898192"/>
                <a:gridCol w="1616408"/>
                <a:gridCol w="1066800"/>
                <a:gridCol w="1066800"/>
                <a:gridCol w="1447800"/>
                <a:gridCol w="1752599"/>
              </a:tblGrid>
              <a:tr h="476277">
                <a:tc>
                  <a:txBody>
                    <a:bodyPr/>
                    <a:lstStyle/>
                    <a:p>
                      <a:pPr marL="0" marR="0" indent="0" algn="ctr">
                        <a:spcBef>
                          <a:spcPts val="200"/>
                        </a:spcBef>
                        <a:spcAft>
                          <a:spcPts val="200"/>
                        </a:spcAft>
                      </a:pPr>
                      <a:r>
                        <a:rPr lang="en-US" sz="2400" dirty="0">
                          <a:effectLst/>
                        </a:rPr>
                        <a:t>Pipe</a:t>
                      </a:r>
                      <a:endParaRPr lang="en-US" sz="2400" dirty="0">
                        <a:effectLst/>
                        <a:latin typeface="Times New Roman"/>
                        <a:ea typeface="Times New Roman"/>
                      </a:endParaRPr>
                    </a:p>
                  </a:txBody>
                  <a:tcPr marL="68580" marR="68580" marT="0" marB="0"/>
                </a:tc>
                <a:tc>
                  <a:txBody>
                    <a:bodyPr/>
                    <a:lstStyle/>
                    <a:p>
                      <a:pPr marL="0" marR="0" indent="0" algn="ctr">
                        <a:spcBef>
                          <a:spcPts val="200"/>
                        </a:spcBef>
                        <a:spcAft>
                          <a:spcPts val="200"/>
                        </a:spcAft>
                      </a:pPr>
                      <a:r>
                        <a:rPr lang="en-US" sz="2400" i="1" dirty="0" smtClean="0">
                          <a:effectLst/>
                          <a:latin typeface="Times New Roman" pitchFamily="18" charset="0"/>
                          <a:cs typeface="Times New Roman" pitchFamily="18" charset="0"/>
                        </a:rPr>
                        <a:t>l</a:t>
                      </a:r>
                      <a:r>
                        <a:rPr lang="en-US" sz="2400" dirty="0" smtClean="0">
                          <a:effectLst/>
                          <a:latin typeface="Times New Roman" pitchFamily="18" charset="0"/>
                          <a:cs typeface="Times New Roman" pitchFamily="18" charset="0"/>
                        </a:rPr>
                        <a:t> </a:t>
                      </a:r>
                      <a:r>
                        <a:rPr lang="en-US" sz="2400" dirty="0">
                          <a:effectLst/>
                        </a:rPr>
                        <a:t>(</a:t>
                      </a:r>
                      <a:r>
                        <a:rPr lang="en-US" sz="2400" dirty="0" err="1">
                          <a:effectLst/>
                        </a:rPr>
                        <a:t>ft</a:t>
                      </a:r>
                      <a:r>
                        <a:rPr lang="en-US" sz="2400" dirty="0">
                          <a:effectLst/>
                        </a:rPr>
                        <a:t>)</a:t>
                      </a:r>
                      <a:endParaRPr lang="en-US" sz="2400" dirty="0">
                        <a:effectLst/>
                        <a:latin typeface="Times New Roman"/>
                        <a:ea typeface="Times New Roman"/>
                      </a:endParaRPr>
                    </a:p>
                  </a:txBody>
                  <a:tcPr marL="68580" marR="68580" marT="0" marB="0"/>
                </a:tc>
                <a:tc>
                  <a:txBody>
                    <a:bodyPr/>
                    <a:lstStyle/>
                    <a:p>
                      <a:pPr marL="0" marR="0" indent="0" algn="ctr">
                        <a:spcBef>
                          <a:spcPts val="200"/>
                        </a:spcBef>
                        <a:spcAft>
                          <a:spcPts val="200"/>
                        </a:spcAft>
                      </a:pPr>
                      <a:r>
                        <a:rPr lang="en-US" sz="2400" i="1" dirty="0" smtClean="0">
                          <a:effectLst/>
                        </a:rPr>
                        <a:t>D</a:t>
                      </a:r>
                      <a:r>
                        <a:rPr lang="en-US" sz="2400" dirty="0" smtClean="0">
                          <a:effectLst/>
                        </a:rPr>
                        <a:t> </a:t>
                      </a:r>
                      <a:r>
                        <a:rPr lang="en-US" sz="2400" dirty="0">
                          <a:effectLst/>
                        </a:rPr>
                        <a:t>(in)</a:t>
                      </a:r>
                      <a:endParaRPr lang="en-US" sz="2400" dirty="0">
                        <a:effectLst/>
                        <a:latin typeface="Times New Roman"/>
                        <a:ea typeface="Times New Roman"/>
                      </a:endParaRPr>
                    </a:p>
                  </a:txBody>
                  <a:tcPr marL="68580" marR="68580" marT="0" marB="0"/>
                </a:tc>
                <a:tc>
                  <a:txBody>
                    <a:bodyPr/>
                    <a:lstStyle/>
                    <a:p>
                      <a:pPr marL="0" marR="0" indent="0" algn="ctr">
                        <a:spcBef>
                          <a:spcPts val="200"/>
                        </a:spcBef>
                        <a:spcAft>
                          <a:spcPts val="200"/>
                        </a:spcAft>
                      </a:pPr>
                      <a:r>
                        <a:rPr lang="en-US" sz="2400" i="1" dirty="0" smtClean="0">
                          <a:effectLst/>
                        </a:rPr>
                        <a:t>C</a:t>
                      </a:r>
                      <a:r>
                        <a:rPr lang="en-US" sz="2400" baseline="-25000" dirty="0" smtClean="0">
                          <a:effectLst/>
                        </a:rPr>
                        <a:t>HW</a:t>
                      </a:r>
                      <a:endParaRPr lang="en-US" sz="2400" i="1" dirty="0">
                        <a:effectLst/>
                        <a:latin typeface="Times New Roman"/>
                        <a:ea typeface="Times New Roman"/>
                      </a:endParaRPr>
                    </a:p>
                  </a:txBody>
                  <a:tcPr marL="68580" marR="68580" marT="0" marB="0"/>
                </a:tc>
                <a:tc>
                  <a:txBody>
                    <a:bodyPr/>
                    <a:lstStyle/>
                    <a:p>
                      <a:pPr algn="ctr" fontAlgn="ctr"/>
                      <a:r>
                        <a:rPr lang="en-US" sz="2400" i="1" u="none" strike="noStrike" dirty="0" smtClean="0">
                          <a:effectLst/>
                        </a:rPr>
                        <a:t>K</a:t>
                      </a:r>
                      <a:endParaRPr lang="en-US" sz="2400" b="0" i="1" u="none" strike="noStrike" dirty="0">
                        <a:solidFill>
                          <a:srgbClr val="000000"/>
                        </a:solidFill>
                        <a:effectLst/>
                        <a:latin typeface="Times New Roman"/>
                      </a:endParaRPr>
                    </a:p>
                  </a:txBody>
                  <a:tcPr marL="0" marR="0" marT="0" marB="0" anchor="ctr"/>
                </a:tc>
                <a:tc>
                  <a:txBody>
                    <a:bodyPr/>
                    <a:lstStyle/>
                    <a:p>
                      <a:pPr algn="ctr" fontAlgn="ctr"/>
                      <a:r>
                        <a:rPr lang="en-US" sz="2400" i="1" u="none" strike="noStrike" dirty="0" smtClean="0">
                          <a:effectLst/>
                        </a:rPr>
                        <a:t>K</a:t>
                      </a:r>
                      <a:r>
                        <a:rPr lang="en-US" sz="2400" u="none" strike="noStrike" baseline="30000" dirty="0" smtClean="0">
                          <a:effectLst/>
                          <a:latin typeface="Symbol" pitchFamily="18" charset="2"/>
                        </a:rPr>
                        <a:t>-</a:t>
                      </a:r>
                      <a:r>
                        <a:rPr lang="en-US" sz="2400" u="none" strike="noStrike" baseline="30000" dirty="0" smtClean="0">
                          <a:effectLst/>
                        </a:rPr>
                        <a:t> </a:t>
                      </a:r>
                      <a:r>
                        <a:rPr lang="en-US" sz="2400" i="1" u="none" strike="noStrike" baseline="30000" dirty="0" smtClean="0">
                          <a:effectLst/>
                        </a:rPr>
                        <a:t>1/n</a:t>
                      </a:r>
                      <a:endParaRPr lang="en-US" sz="2400" b="0" i="1" u="none" strike="noStrike" dirty="0">
                        <a:solidFill>
                          <a:srgbClr val="000000"/>
                        </a:solidFill>
                        <a:effectLst/>
                        <a:latin typeface="Times New Roman"/>
                      </a:endParaRPr>
                    </a:p>
                  </a:txBody>
                  <a:tcPr marL="0" marR="0" marT="0" marB="0" anchor="ctr"/>
                </a:tc>
              </a:tr>
              <a:tr h="476277">
                <a:tc>
                  <a:txBody>
                    <a:bodyPr/>
                    <a:lstStyle/>
                    <a:p>
                      <a:pPr marL="0" marR="0" indent="0" algn="ctr">
                        <a:spcBef>
                          <a:spcPts val="200"/>
                        </a:spcBef>
                        <a:spcAft>
                          <a:spcPts val="200"/>
                        </a:spcAft>
                      </a:pPr>
                      <a:r>
                        <a:rPr lang="en-US" sz="2400" dirty="0">
                          <a:effectLst/>
                          <a:latin typeface="+mn-lt"/>
                        </a:rPr>
                        <a:t>1</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a:effectLst/>
                          <a:latin typeface="+mn-lt"/>
                        </a:rPr>
                        <a:t>1200</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a:effectLst/>
                          <a:latin typeface="+mn-lt"/>
                        </a:rPr>
                        <a:t>8</a:t>
                      </a:r>
                      <a:endParaRPr lang="en-US" sz="240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smtClean="0">
                          <a:effectLst/>
                          <a:latin typeface="+mn-lt"/>
                        </a:rPr>
                        <a:t>110</a:t>
                      </a:r>
                      <a:endParaRPr lang="en-US" sz="2400" dirty="0">
                        <a:effectLst/>
                        <a:latin typeface="+mn-lt"/>
                        <a:ea typeface="Times New Roman"/>
                      </a:endParaRPr>
                    </a:p>
                  </a:txBody>
                  <a:tcPr marL="68580" marR="68580" marT="0" marB="0" anchor="ctr"/>
                </a:tc>
                <a:tc>
                  <a:txBody>
                    <a:bodyPr/>
                    <a:lstStyle/>
                    <a:p>
                      <a:pPr algn="ctr" fontAlgn="b"/>
                      <a:r>
                        <a:rPr lang="en-US" sz="2400" b="1" u="none" strike="noStrike" dirty="0" smtClean="0">
                          <a:solidFill>
                            <a:srgbClr val="00B050"/>
                          </a:solidFill>
                          <a:effectLst/>
                          <a:latin typeface="+mn-lt"/>
                        </a:rPr>
                        <a:t>6.84</a:t>
                      </a:r>
                      <a:endParaRPr lang="en-US" sz="2400" b="1" i="0" u="none" strike="noStrike" dirty="0">
                        <a:solidFill>
                          <a:srgbClr val="00B050"/>
                        </a:solidFill>
                        <a:effectLst/>
                        <a:latin typeface="+mn-lt"/>
                      </a:endParaRPr>
                    </a:p>
                  </a:txBody>
                  <a:tcPr marL="0" marR="0" marT="0" marB="0" anchor="ctr"/>
                </a:tc>
                <a:tc>
                  <a:txBody>
                    <a:bodyPr/>
                    <a:lstStyle/>
                    <a:p>
                      <a:pPr algn="ctr" fontAlgn="b"/>
                      <a:r>
                        <a:rPr lang="en-US" sz="2400" b="0" u="none" strike="noStrike" dirty="0" smtClean="0">
                          <a:effectLst/>
                          <a:latin typeface="+mn-lt"/>
                        </a:rPr>
                        <a:t>0.354</a:t>
                      </a:r>
                      <a:endParaRPr lang="en-US" sz="2400" b="0" i="0" u="none" strike="noStrike" dirty="0">
                        <a:solidFill>
                          <a:srgbClr val="000000"/>
                        </a:solidFill>
                        <a:effectLst/>
                        <a:latin typeface="+mn-lt"/>
                      </a:endParaRPr>
                    </a:p>
                  </a:txBody>
                  <a:tcPr marL="0" marR="0" marT="0" marB="0" anchor="ctr"/>
                </a:tc>
              </a:tr>
              <a:tr h="316203">
                <a:tc>
                  <a:txBody>
                    <a:bodyPr/>
                    <a:lstStyle/>
                    <a:p>
                      <a:pPr marL="0" marR="0" indent="0" algn="ctr">
                        <a:spcBef>
                          <a:spcPts val="200"/>
                        </a:spcBef>
                        <a:spcAft>
                          <a:spcPts val="200"/>
                        </a:spcAft>
                      </a:pPr>
                      <a:r>
                        <a:rPr lang="en-US" sz="2400">
                          <a:effectLst/>
                          <a:latin typeface="+mn-lt"/>
                        </a:rPr>
                        <a:t>2</a:t>
                      </a:r>
                      <a:endParaRPr lang="en-US" sz="240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a:effectLst/>
                          <a:latin typeface="+mn-lt"/>
                        </a:rPr>
                        <a:t>800</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a:effectLst/>
                          <a:latin typeface="+mn-lt"/>
                        </a:rPr>
                        <a:t>6</a:t>
                      </a:r>
                      <a:endParaRPr lang="en-US" sz="240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smtClean="0">
                          <a:effectLst/>
                          <a:latin typeface="+mn-lt"/>
                        </a:rPr>
                        <a:t>110</a:t>
                      </a:r>
                      <a:endParaRPr lang="en-US" sz="2400" dirty="0">
                        <a:effectLst/>
                        <a:latin typeface="+mn-lt"/>
                        <a:ea typeface="Times New Roman"/>
                      </a:endParaRPr>
                    </a:p>
                  </a:txBody>
                  <a:tcPr marL="68580" marR="68580" marT="0" marB="0" anchor="ctr"/>
                </a:tc>
                <a:tc>
                  <a:txBody>
                    <a:bodyPr/>
                    <a:lstStyle/>
                    <a:p>
                      <a:pPr algn="ctr" fontAlgn="b"/>
                      <a:r>
                        <a:rPr lang="en-US" sz="2400" b="0" u="none" strike="noStrike" dirty="0" smtClean="0">
                          <a:effectLst/>
                          <a:latin typeface="+mn-lt"/>
                        </a:rPr>
                        <a:t>18.5</a:t>
                      </a:r>
                      <a:endParaRPr lang="en-US" sz="2400" b="0" i="0" u="none" strike="noStrike" dirty="0">
                        <a:solidFill>
                          <a:srgbClr val="000000"/>
                        </a:solidFill>
                        <a:effectLst/>
                        <a:latin typeface="+mn-lt"/>
                      </a:endParaRPr>
                    </a:p>
                  </a:txBody>
                  <a:tcPr marL="0" marR="0" marT="0" marB="0" anchor="ctr"/>
                </a:tc>
                <a:tc>
                  <a:txBody>
                    <a:bodyPr/>
                    <a:lstStyle/>
                    <a:p>
                      <a:pPr algn="ctr" fontAlgn="b"/>
                      <a:r>
                        <a:rPr lang="en-US" sz="2400" b="0" u="none" strike="noStrike" dirty="0" smtClean="0">
                          <a:effectLst/>
                          <a:latin typeface="+mn-lt"/>
                        </a:rPr>
                        <a:t>0.207</a:t>
                      </a:r>
                      <a:endParaRPr lang="en-US" sz="2400" b="0" i="0" u="none" strike="noStrike" dirty="0">
                        <a:solidFill>
                          <a:srgbClr val="000000"/>
                        </a:solidFill>
                        <a:effectLst/>
                        <a:latin typeface="+mn-lt"/>
                      </a:endParaRPr>
                    </a:p>
                  </a:txBody>
                  <a:tcPr marL="0" marR="0" marT="0" marB="0" anchor="ctr"/>
                </a:tc>
              </a:tr>
              <a:tr h="476277">
                <a:tc>
                  <a:txBody>
                    <a:bodyPr/>
                    <a:lstStyle/>
                    <a:p>
                      <a:pPr marL="0" marR="0" indent="0" algn="ctr">
                        <a:spcBef>
                          <a:spcPts val="200"/>
                        </a:spcBef>
                        <a:spcAft>
                          <a:spcPts val="200"/>
                        </a:spcAft>
                      </a:pPr>
                      <a:r>
                        <a:rPr lang="en-US" sz="2400">
                          <a:effectLst/>
                          <a:latin typeface="+mn-lt"/>
                        </a:rPr>
                        <a:t>3</a:t>
                      </a:r>
                      <a:endParaRPr lang="en-US" sz="240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a:effectLst/>
                          <a:latin typeface="+mn-lt"/>
                        </a:rPr>
                        <a:t>900</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a:effectLst/>
                          <a:latin typeface="+mn-lt"/>
                        </a:rPr>
                        <a:t>4</a:t>
                      </a:r>
                      <a:endParaRPr lang="en-US" sz="240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smtClean="0">
                          <a:effectLst/>
                          <a:latin typeface="+mn-lt"/>
                        </a:rPr>
                        <a:t>90</a:t>
                      </a:r>
                      <a:endParaRPr lang="en-US" sz="2400" dirty="0">
                        <a:effectLst/>
                        <a:latin typeface="+mn-lt"/>
                        <a:ea typeface="Times New Roman"/>
                      </a:endParaRPr>
                    </a:p>
                  </a:txBody>
                  <a:tcPr marL="68580" marR="68580" marT="0" marB="0" anchor="ctr"/>
                </a:tc>
                <a:tc>
                  <a:txBody>
                    <a:bodyPr/>
                    <a:lstStyle/>
                    <a:p>
                      <a:pPr algn="ctr" fontAlgn="b"/>
                      <a:r>
                        <a:rPr lang="en-US" sz="2400" b="0" u="none" strike="noStrike" dirty="0" smtClean="0">
                          <a:effectLst/>
                          <a:latin typeface="+mn-lt"/>
                        </a:rPr>
                        <a:t>217</a:t>
                      </a:r>
                      <a:endParaRPr lang="en-US" sz="2400" b="0" i="0" u="none" strike="noStrike" dirty="0">
                        <a:solidFill>
                          <a:srgbClr val="000000"/>
                        </a:solidFill>
                        <a:effectLst/>
                        <a:latin typeface="+mn-lt"/>
                      </a:endParaRPr>
                    </a:p>
                  </a:txBody>
                  <a:tcPr marL="0" marR="0" marT="0" marB="0" anchor="ctr"/>
                </a:tc>
                <a:tc>
                  <a:txBody>
                    <a:bodyPr/>
                    <a:lstStyle/>
                    <a:p>
                      <a:pPr algn="ctr" fontAlgn="b"/>
                      <a:r>
                        <a:rPr lang="en-US" sz="2400" b="0" u="none" strike="noStrike" dirty="0" smtClean="0">
                          <a:effectLst/>
                          <a:latin typeface="+mn-lt"/>
                        </a:rPr>
                        <a:t>0.0545</a:t>
                      </a:r>
                      <a:endParaRPr lang="en-US" sz="2400" b="0" i="0" u="none" strike="noStrike" dirty="0">
                        <a:solidFill>
                          <a:srgbClr val="000000"/>
                        </a:solidFill>
                        <a:effectLst/>
                        <a:latin typeface="+mn-lt"/>
                      </a:endParaRPr>
                    </a:p>
                  </a:txBody>
                  <a:tcPr marL="0" marR="0" marT="0" marB="0" anchor="ctr"/>
                </a:tc>
              </a:tr>
              <a:tr h="476277">
                <a:tc>
                  <a:txBody>
                    <a:bodyPr/>
                    <a:lstStyle/>
                    <a:p>
                      <a:pPr marL="0" marR="0" indent="0" algn="ctr">
                        <a:spcBef>
                          <a:spcPts val="200"/>
                        </a:spcBef>
                        <a:spcAft>
                          <a:spcPts val="200"/>
                        </a:spcAft>
                      </a:pPr>
                      <a:r>
                        <a:rPr lang="en-US" sz="2400" dirty="0">
                          <a:effectLst/>
                          <a:latin typeface="+mn-lt"/>
                        </a:rPr>
                        <a:t>4</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a:effectLst/>
                          <a:latin typeface="+mn-lt"/>
                        </a:rPr>
                        <a:t>500</a:t>
                      </a:r>
                      <a:endParaRPr lang="en-US" sz="240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a:effectLst/>
                          <a:latin typeface="+mn-lt"/>
                        </a:rPr>
                        <a:t>6</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smtClean="0">
                          <a:effectLst/>
                          <a:latin typeface="+mn-lt"/>
                        </a:rPr>
                        <a:t>90</a:t>
                      </a:r>
                      <a:endParaRPr lang="en-US" sz="2400" dirty="0">
                        <a:effectLst/>
                        <a:latin typeface="+mn-lt"/>
                        <a:ea typeface="Times New Roman"/>
                      </a:endParaRPr>
                    </a:p>
                  </a:txBody>
                  <a:tcPr marL="68580" marR="68580" marT="0" marB="0" anchor="ctr"/>
                </a:tc>
                <a:tc>
                  <a:txBody>
                    <a:bodyPr/>
                    <a:lstStyle/>
                    <a:p>
                      <a:pPr algn="ctr" fontAlgn="b"/>
                      <a:r>
                        <a:rPr lang="en-US" sz="2400" b="1" u="none" strike="noStrike" dirty="0" smtClean="0">
                          <a:solidFill>
                            <a:srgbClr val="00B050"/>
                          </a:solidFill>
                          <a:effectLst/>
                          <a:latin typeface="+mn-lt"/>
                        </a:rPr>
                        <a:t>16.8</a:t>
                      </a:r>
                      <a:endParaRPr lang="en-US" sz="2400" b="1" i="0" u="none" strike="noStrike" dirty="0">
                        <a:solidFill>
                          <a:srgbClr val="00B050"/>
                        </a:solidFill>
                        <a:effectLst/>
                        <a:latin typeface="+mn-lt"/>
                      </a:endParaRPr>
                    </a:p>
                  </a:txBody>
                  <a:tcPr marL="0" marR="0" marT="0" marB="0" anchor="ctr"/>
                </a:tc>
                <a:tc>
                  <a:txBody>
                    <a:bodyPr/>
                    <a:lstStyle/>
                    <a:p>
                      <a:pPr algn="ctr" fontAlgn="b"/>
                      <a:r>
                        <a:rPr lang="en-US" sz="2400" b="0" u="none" strike="noStrike" dirty="0" smtClean="0">
                          <a:effectLst/>
                          <a:latin typeface="+mn-lt"/>
                        </a:rPr>
                        <a:t>0.218</a:t>
                      </a:r>
                      <a:endParaRPr lang="en-US" sz="2400" b="0" i="0" u="none" strike="noStrike" dirty="0">
                        <a:solidFill>
                          <a:srgbClr val="000000"/>
                        </a:solidFill>
                        <a:effectLst/>
                        <a:latin typeface="+mn-lt"/>
                      </a:endParaRPr>
                    </a:p>
                  </a:txBody>
                  <a:tcPr marL="0" marR="0" marT="0" marB="0" anchor="ctr"/>
                </a:tc>
              </a:tr>
              <a:tr h="476277">
                <a:tc>
                  <a:txBody>
                    <a:bodyPr/>
                    <a:lstStyle/>
                    <a:p>
                      <a:pPr marL="0" marR="0" indent="0" algn="ctr">
                        <a:spcBef>
                          <a:spcPts val="200"/>
                        </a:spcBef>
                        <a:spcAft>
                          <a:spcPts val="200"/>
                        </a:spcAft>
                      </a:pPr>
                      <a:r>
                        <a:rPr lang="en-US" sz="2400" dirty="0" smtClean="0">
                          <a:effectLst/>
                          <a:latin typeface="+mn-lt"/>
                        </a:rPr>
                        <a:t>2+3</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endParaRPr lang="en-US" sz="2400" b="0" dirty="0">
                        <a:solidFill>
                          <a:schemeClr val="tx1"/>
                        </a:solidFill>
                        <a:effectLst/>
                        <a:latin typeface="+mn-lt"/>
                        <a:ea typeface="Times New Roman"/>
                      </a:endParaRPr>
                    </a:p>
                  </a:txBody>
                  <a:tcPr marL="68580" marR="68580" marT="0" marB="0" anchor="ctr">
                    <a:solidFill>
                      <a:srgbClr val="FFFF00"/>
                    </a:solidFill>
                  </a:tcPr>
                </a:tc>
                <a:tc>
                  <a:txBody>
                    <a:bodyPr/>
                    <a:lstStyle/>
                    <a:p>
                      <a:pPr marL="0" marR="0" indent="0" algn="ctr">
                        <a:spcBef>
                          <a:spcPts val="200"/>
                        </a:spcBef>
                        <a:spcAft>
                          <a:spcPts val="200"/>
                        </a:spcAft>
                      </a:pPr>
                      <a:endParaRPr lang="en-US" sz="2400" dirty="0">
                        <a:effectLst/>
                        <a:latin typeface="+mn-lt"/>
                        <a:ea typeface="Times New Roman"/>
                      </a:endParaRPr>
                    </a:p>
                  </a:txBody>
                  <a:tcPr marL="68580" marR="68580" marT="0" marB="0" anchor="ctr">
                    <a:solidFill>
                      <a:srgbClr val="FFFF00"/>
                    </a:solidFill>
                  </a:tcPr>
                </a:tc>
                <a:tc>
                  <a:txBody>
                    <a:bodyPr/>
                    <a:lstStyle/>
                    <a:p>
                      <a:pPr marL="0" marR="0" indent="0" algn="ctr">
                        <a:spcBef>
                          <a:spcPts val="200"/>
                        </a:spcBef>
                        <a:spcAft>
                          <a:spcPts val="200"/>
                        </a:spcAft>
                      </a:pPr>
                      <a:endParaRPr lang="en-US" sz="2400" dirty="0">
                        <a:effectLst/>
                        <a:latin typeface="+mn-lt"/>
                        <a:ea typeface="Times New Roman"/>
                      </a:endParaRPr>
                    </a:p>
                  </a:txBody>
                  <a:tcPr marL="68580" marR="68580" marT="0" marB="0" anchor="ctr">
                    <a:solidFill>
                      <a:srgbClr val="FFFF00"/>
                    </a:solidFill>
                  </a:tcPr>
                </a:tc>
                <a:tc>
                  <a:txBody>
                    <a:bodyPr/>
                    <a:lstStyle/>
                    <a:p>
                      <a:pPr algn="ctr" fontAlgn="b"/>
                      <a:r>
                        <a:rPr lang="en-US" sz="2400" b="1" u="none" strike="noStrike" dirty="0" smtClean="0">
                          <a:solidFill>
                            <a:srgbClr val="00B050"/>
                          </a:solidFill>
                          <a:effectLst/>
                          <a:latin typeface="+mn-lt"/>
                        </a:rPr>
                        <a:t>12.0</a:t>
                      </a:r>
                      <a:endParaRPr lang="en-US" sz="2400" b="1" i="0" u="none" strike="noStrike" dirty="0">
                        <a:solidFill>
                          <a:srgbClr val="00B050"/>
                        </a:solidFill>
                        <a:effectLst/>
                        <a:latin typeface="+mn-lt"/>
                      </a:endParaRPr>
                    </a:p>
                  </a:txBody>
                  <a:tcPr marL="0" marR="0" marT="0" marB="0" anchor="ctr"/>
                </a:tc>
                <a:tc>
                  <a:txBody>
                    <a:bodyPr/>
                    <a:lstStyle/>
                    <a:p>
                      <a:pPr algn="ctr" fontAlgn="b"/>
                      <a:r>
                        <a:rPr lang="en-US" sz="2400" b="0" u="none" strike="noStrike" dirty="0" smtClean="0">
                          <a:solidFill>
                            <a:srgbClr val="FF0000"/>
                          </a:solidFill>
                          <a:effectLst/>
                          <a:latin typeface="+mn-lt"/>
                        </a:rPr>
                        <a:t>  </a:t>
                      </a:r>
                      <a:r>
                        <a:rPr lang="en-US" sz="2400" b="0" u="none" strike="noStrike" dirty="0" smtClean="0">
                          <a:solidFill>
                            <a:schemeClr val="tx1"/>
                          </a:solidFill>
                          <a:effectLst/>
                          <a:latin typeface="+mn-lt"/>
                        </a:rPr>
                        <a:t>0.261</a:t>
                      </a:r>
                      <a:endParaRPr lang="en-US" sz="2400" b="0" i="0" u="none" strike="noStrike" dirty="0">
                        <a:solidFill>
                          <a:schemeClr val="tx1"/>
                        </a:solidFill>
                        <a:effectLst/>
                        <a:latin typeface="+mn-lt"/>
                      </a:endParaRPr>
                    </a:p>
                  </a:txBody>
                  <a:tcPr marL="0" marR="0" marT="0" marB="0" anchor="ctr"/>
                </a:tc>
              </a:tr>
              <a:tr h="476277">
                <a:tc>
                  <a:txBody>
                    <a:bodyPr/>
                    <a:lstStyle/>
                    <a:p>
                      <a:pPr marL="0" marR="0" indent="0" algn="ctr">
                        <a:spcBef>
                          <a:spcPts val="200"/>
                        </a:spcBef>
                        <a:spcAft>
                          <a:spcPts val="200"/>
                        </a:spcAft>
                      </a:pPr>
                      <a:r>
                        <a:rPr lang="en-US" sz="2400" dirty="0" smtClean="0">
                          <a:effectLst/>
                          <a:latin typeface="+mn-lt"/>
                        </a:rPr>
                        <a:t>1-4</a:t>
                      </a:r>
                      <a:endParaRPr lang="en-US" sz="240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dirty="0" smtClean="0">
                          <a:solidFill>
                            <a:srgbClr val="FF0000"/>
                          </a:solidFill>
                          <a:effectLst/>
                          <a:latin typeface="+mn-lt"/>
                        </a:rPr>
                        <a:t>5237</a:t>
                      </a:r>
                      <a:endParaRPr lang="en-US" sz="2400" dirty="0">
                        <a:solidFill>
                          <a:srgbClr val="FF0000"/>
                        </a:solidFill>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b="0" dirty="0" smtClean="0">
                          <a:effectLst/>
                          <a:latin typeface="+mn-lt"/>
                        </a:rPr>
                        <a:t>8</a:t>
                      </a:r>
                      <a:endParaRPr lang="en-US" sz="2400" b="0" dirty="0">
                        <a:effectLst/>
                        <a:latin typeface="+mn-lt"/>
                        <a:ea typeface="Times New Roman"/>
                      </a:endParaRPr>
                    </a:p>
                  </a:txBody>
                  <a:tcPr marL="68580" marR="68580" marT="0" marB="0" anchor="ctr"/>
                </a:tc>
                <a:tc>
                  <a:txBody>
                    <a:bodyPr/>
                    <a:lstStyle/>
                    <a:p>
                      <a:pPr marL="0" marR="0" indent="0" algn="ctr">
                        <a:spcBef>
                          <a:spcPts val="200"/>
                        </a:spcBef>
                        <a:spcAft>
                          <a:spcPts val="200"/>
                        </a:spcAft>
                      </a:pPr>
                      <a:r>
                        <a:rPr lang="en-US" sz="2400" b="0" smtClean="0">
                          <a:effectLst/>
                          <a:latin typeface="+mn-lt"/>
                        </a:rPr>
                        <a:t>100</a:t>
                      </a:r>
                      <a:endParaRPr lang="en-US" sz="2400" b="0" dirty="0">
                        <a:effectLst/>
                        <a:latin typeface="+mn-lt"/>
                        <a:ea typeface="Times New Roman"/>
                      </a:endParaRPr>
                    </a:p>
                  </a:txBody>
                  <a:tcPr marL="68580" marR="68580" marT="0" marB="0" anchor="ctr"/>
                </a:tc>
                <a:tc>
                  <a:txBody>
                    <a:bodyPr/>
                    <a:lstStyle/>
                    <a:p>
                      <a:pPr algn="ctr" fontAlgn="b"/>
                      <a:r>
                        <a:rPr lang="en-US" sz="2400" u="none" strike="noStrike" dirty="0" smtClean="0">
                          <a:solidFill>
                            <a:srgbClr val="FF0000"/>
                          </a:solidFill>
                          <a:effectLst/>
                          <a:latin typeface="+mn-lt"/>
                        </a:rPr>
                        <a:t>  35.6</a:t>
                      </a:r>
                      <a:endParaRPr lang="en-US" sz="2400" b="0" i="0" u="none" strike="noStrike" dirty="0">
                        <a:solidFill>
                          <a:srgbClr val="FF0000"/>
                        </a:solidFill>
                        <a:effectLst/>
                        <a:latin typeface="+mn-lt"/>
                      </a:endParaRPr>
                    </a:p>
                  </a:txBody>
                  <a:tcPr marL="0" marR="0" marT="0" marB="0" anchor="ctr"/>
                </a:tc>
                <a:tc>
                  <a:txBody>
                    <a:bodyPr/>
                    <a:lstStyle/>
                    <a:p>
                      <a:pPr marL="0" marR="0" indent="0" algn="l" defTabSz="914400" rtl="0" eaLnBrk="1" fontAlgn="auto" latinLnBrk="0" hangingPunct="1">
                        <a:lnSpc>
                          <a:spcPct val="100000"/>
                        </a:lnSpc>
                        <a:spcBef>
                          <a:spcPts val="200"/>
                        </a:spcBef>
                        <a:spcAft>
                          <a:spcPts val="200"/>
                        </a:spcAft>
                        <a:buClrTx/>
                        <a:buSzTx/>
                        <a:buFontTx/>
                        <a:buNone/>
                        <a:tabLst/>
                        <a:defRPr/>
                      </a:pPr>
                      <a:endParaRPr lang="en-US" sz="2400" b="0" i="1" u="none" strike="noStrike" dirty="0" smtClean="0">
                        <a:solidFill>
                          <a:srgbClr val="FF0000"/>
                        </a:solidFill>
                        <a:effectLst/>
                        <a:latin typeface="Times New Roman"/>
                      </a:endParaRPr>
                    </a:p>
                  </a:txBody>
                  <a:tcPr marL="68580" marR="68580" marT="0" marB="0" anchor="ctr"/>
                </a:tc>
              </a:tr>
            </a:tbl>
          </a:graphicData>
        </a:graphic>
      </p:graphicFrame>
      <p:graphicFrame>
        <p:nvGraphicFramePr>
          <p:cNvPr id="29" name="Object 28"/>
          <p:cNvGraphicFramePr>
            <a:graphicFrameLocks noChangeAspect="1"/>
          </p:cNvGraphicFramePr>
          <p:nvPr>
            <p:extLst>
              <p:ext uri="{D42A27DB-BD31-4B8C-83A1-F6EECF244321}">
                <p14:modId xmlns:p14="http://schemas.microsoft.com/office/powerpoint/2010/main" val="326835075"/>
              </p:ext>
            </p:extLst>
          </p:nvPr>
        </p:nvGraphicFramePr>
        <p:xfrm>
          <a:off x="5629275" y="228600"/>
          <a:ext cx="2471738" cy="568325"/>
        </p:xfrm>
        <a:graphic>
          <a:graphicData uri="http://schemas.openxmlformats.org/presentationml/2006/ole">
            <mc:AlternateContent xmlns:mc="http://schemas.openxmlformats.org/markup-compatibility/2006">
              <mc:Choice xmlns:v="urn:schemas-microsoft-com:vml" Requires="v">
                <p:oleObj spid="_x0000_s96282" name="Equation" r:id="rId3" imgW="1104840" imgH="253800" progId="Equation.DSMT4">
                  <p:embed/>
                </p:oleObj>
              </mc:Choice>
              <mc:Fallback>
                <p:oleObj name="Equation" r:id="rId3" imgW="1104840" imgH="253800" progId="Equation.DSMT4">
                  <p:embed/>
                  <p:pic>
                    <p:nvPicPr>
                      <p:cNvPr id="0" name=""/>
                      <p:cNvPicPr>
                        <a:picLocks noChangeAspect="1" noChangeArrowheads="1"/>
                      </p:cNvPicPr>
                      <p:nvPr/>
                    </p:nvPicPr>
                    <p:blipFill>
                      <a:blip r:embed="rId4"/>
                      <a:srcRect/>
                      <a:stretch>
                        <a:fillRect/>
                      </a:stretch>
                    </p:blipFill>
                    <p:spPr bwMode="auto">
                      <a:xfrm>
                        <a:off x="5629275" y="228600"/>
                        <a:ext cx="2471738" cy="568325"/>
                      </a:xfrm>
                      <a:prstGeom prst="rect">
                        <a:avLst/>
                      </a:prstGeom>
                      <a:noFill/>
                      <a:ln>
                        <a:noFill/>
                      </a:ln>
                    </p:spPr>
                  </p:pic>
                </p:oleObj>
              </mc:Fallback>
            </mc:AlternateContent>
          </a:graphicData>
        </a:graphic>
      </p:graphicFrame>
      <p:graphicFrame>
        <p:nvGraphicFramePr>
          <p:cNvPr id="33" name="Object 32"/>
          <p:cNvGraphicFramePr>
            <a:graphicFrameLocks noChangeAspect="1"/>
          </p:cNvGraphicFramePr>
          <p:nvPr>
            <p:extLst>
              <p:ext uri="{D42A27DB-BD31-4B8C-83A1-F6EECF244321}">
                <p14:modId xmlns:p14="http://schemas.microsoft.com/office/powerpoint/2010/main" val="1763696697"/>
              </p:ext>
            </p:extLst>
          </p:nvPr>
        </p:nvGraphicFramePr>
        <p:xfrm>
          <a:off x="5864225" y="1066800"/>
          <a:ext cx="1871663" cy="836613"/>
        </p:xfrm>
        <a:graphic>
          <a:graphicData uri="http://schemas.openxmlformats.org/presentationml/2006/ole">
            <mc:AlternateContent xmlns:mc="http://schemas.openxmlformats.org/markup-compatibility/2006">
              <mc:Choice xmlns:v="urn:schemas-microsoft-com:vml" Requires="v">
                <p:oleObj spid="_x0000_s96283" name="Equation" r:id="rId5" imgW="927000" imgH="419040" progId="Equation.DSMT4">
                  <p:embed/>
                </p:oleObj>
              </mc:Choice>
              <mc:Fallback>
                <p:oleObj name="Equation" r:id="rId5" imgW="927000" imgH="419040" progId="Equation.DSMT4">
                  <p:embed/>
                  <p:pic>
                    <p:nvPicPr>
                      <p:cNvPr id="0" name=""/>
                      <p:cNvPicPr>
                        <a:picLocks noChangeAspect="1" noChangeArrowheads="1"/>
                      </p:cNvPicPr>
                      <p:nvPr/>
                    </p:nvPicPr>
                    <p:blipFill>
                      <a:blip r:embed="rId6"/>
                      <a:srcRect/>
                      <a:stretch>
                        <a:fillRect/>
                      </a:stretch>
                    </p:blipFill>
                    <p:spPr bwMode="auto">
                      <a:xfrm>
                        <a:off x="5864225" y="1066800"/>
                        <a:ext cx="1871663" cy="836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4" name="TextBox 33"/>
          <p:cNvSpPr txBox="1"/>
          <p:nvPr/>
        </p:nvSpPr>
        <p:spPr>
          <a:xfrm>
            <a:off x="609600" y="5410200"/>
            <a:ext cx="8305800" cy="1384995"/>
          </a:xfrm>
          <a:prstGeom prst="rect">
            <a:avLst/>
          </a:prstGeom>
          <a:solidFill>
            <a:srgbClr val="FFFF00"/>
          </a:solidFill>
        </p:spPr>
        <p:txBody>
          <a:bodyPr wrap="square" rtlCol="0">
            <a:spAutoFit/>
          </a:bodyPr>
          <a:lstStyle/>
          <a:p>
            <a:r>
              <a:rPr lang="en-US" sz="2800" b="1" dirty="0" smtClean="0"/>
              <a:t>Note that the calculation of the length of the pipe equivalent to 2+3 was unnecessary if our only interest is in an equivalent pipe for the whole network</a:t>
            </a:r>
            <a:endParaRPr lang="en-US" sz="2800" b="1" dirty="0"/>
          </a:p>
        </p:txBody>
      </p:sp>
      <p:grpSp>
        <p:nvGrpSpPr>
          <p:cNvPr id="2" name="Canvas 46"/>
          <p:cNvGrpSpPr/>
          <p:nvPr/>
        </p:nvGrpSpPr>
        <p:grpSpPr>
          <a:xfrm>
            <a:off x="152400" y="194235"/>
            <a:ext cx="4114800" cy="2015565"/>
            <a:chOff x="0" y="0"/>
            <a:chExt cx="5143500" cy="1943100"/>
          </a:xfrm>
        </p:grpSpPr>
        <p:sp>
          <p:nvSpPr>
            <p:cNvPr id="3" name="Rectangle 2"/>
            <p:cNvSpPr/>
            <p:nvPr/>
          </p:nvSpPr>
          <p:spPr>
            <a:xfrm>
              <a:off x="0" y="0"/>
              <a:ext cx="5143500" cy="1943100"/>
            </a:xfrm>
            <a:prstGeom prst="rect">
              <a:avLst/>
            </a:prstGeom>
            <a:noFill/>
            <a:ln>
              <a:noFill/>
            </a:ln>
          </p:spPr>
        </p:sp>
        <p:sp>
          <p:nvSpPr>
            <p:cNvPr id="4" name="Freeform 3"/>
            <p:cNvSpPr>
              <a:spLocks/>
            </p:cNvSpPr>
            <p:nvPr/>
          </p:nvSpPr>
          <p:spPr bwMode="auto">
            <a:xfrm>
              <a:off x="228600" y="342900"/>
              <a:ext cx="1600200" cy="800100"/>
            </a:xfrm>
            <a:custGeom>
              <a:avLst/>
              <a:gdLst>
                <a:gd name="T0" fmla="*/ 0 w 2520"/>
                <a:gd name="T1" fmla="*/ 0 h 1260"/>
                <a:gd name="T2" fmla="*/ 0 w 2520"/>
                <a:gd name="T3" fmla="*/ 1260 h 1260"/>
                <a:gd name="T4" fmla="*/ 1620 w 2520"/>
                <a:gd name="T5" fmla="*/ 1260 h 1260"/>
                <a:gd name="T6" fmla="*/ 1620 w 2520"/>
                <a:gd name="T7" fmla="*/ 540 h 1260"/>
                <a:gd name="T8" fmla="*/ 2520 w 2520"/>
                <a:gd name="T9" fmla="*/ 900 h 1260"/>
              </a:gdLst>
              <a:ahLst/>
              <a:cxnLst>
                <a:cxn ang="0">
                  <a:pos x="T0" y="T1"/>
                </a:cxn>
                <a:cxn ang="0">
                  <a:pos x="T2" y="T3"/>
                </a:cxn>
                <a:cxn ang="0">
                  <a:pos x="T4" y="T5"/>
                </a:cxn>
                <a:cxn ang="0">
                  <a:pos x="T6" y="T7"/>
                </a:cxn>
                <a:cxn ang="0">
                  <a:pos x="T8" y="T9"/>
                </a:cxn>
              </a:cxnLst>
              <a:rect l="0" t="0" r="r" b="b"/>
              <a:pathLst>
                <a:path w="2520" h="1260">
                  <a:moveTo>
                    <a:pt x="0" y="0"/>
                  </a:moveTo>
                  <a:lnTo>
                    <a:pt x="0" y="1260"/>
                  </a:lnTo>
                  <a:lnTo>
                    <a:pt x="1620" y="1260"/>
                  </a:lnTo>
                  <a:lnTo>
                    <a:pt x="1620" y="540"/>
                  </a:lnTo>
                  <a:lnTo>
                    <a:pt x="2520" y="90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5" name="Freeform 4"/>
            <p:cNvSpPr>
              <a:spLocks/>
            </p:cNvSpPr>
            <p:nvPr/>
          </p:nvSpPr>
          <p:spPr bwMode="auto">
            <a:xfrm>
              <a:off x="1257300" y="342900"/>
              <a:ext cx="571500" cy="457200"/>
            </a:xfrm>
            <a:custGeom>
              <a:avLst/>
              <a:gdLst>
                <a:gd name="T0" fmla="*/ 0 w 900"/>
                <a:gd name="T1" fmla="*/ 0 h 720"/>
                <a:gd name="T2" fmla="*/ 0 w 900"/>
                <a:gd name="T3" fmla="*/ 360 h 720"/>
                <a:gd name="T4" fmla="*/ 900 w 900"/>
                <a:gd name="T5" fmla="*/ 720 h 720"/>
              </a:gdLst>
              <a:ahLst/>
              <a:cxnLst>
                <a:cxn ang="0">
                  <a:pos x="T0" y="T1"/>
                </a:cxn>
                <a:cxn ang="0">
                  <a:pos x="T2" y="T3"/>
                </a:cxn>
                <a:cxn ang="0">
                  <a:pos x="T4" y="T5"/>
                </a:cxn>
              </a:cxnLst>
              <a:rect l="0" t="0" r="r" b="b"/>
              <a:pathLst>
                <a:path w="900" h="720">
                  <a:moveTo>
                    <a:pt x="0" y="0"/>
                  </a:moveTo>
                  <a:lnTo>
                    <a:pt x="0" y="360"/>
                  </a:lnTo>
                  <a:lnTo>
                    <a:pt x="900" y="720"/>
                  </a:ln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nvGrpSpPr>
            <p:cNvPr id="6" name="Group 5"/>
            <p:cNvGrpSpPr>
              <a:grpSpLocks/>
            </p:cNvGrpSpPr>
            <p:nvPr/>
          </p:nvGrpSpPr>
          <p:grpSpPr bwMode="auto">
            <a:xfrm>
              <a:off x="1828800" y="457200"/>
              <a:ext cx="2171700" cy="844550"/>
              <a:chOff x="5220" y="2160"/>
              <a:chExt cx="3420" cy="1330"/>
            </a:xfrm>
          </p:grpSpPr>
          <p:grpSp>
            <p:nvGrpSpPr>
              <p:cNvPr id="24" name="Group 23"/>
              <p:cNvGrpSpPr>
                <a:grpSpLocks/>
              </p:cNvGrpSpPr>
              <p:nvPr/>
            </p:nvGrpSpPr>
            <p:grpSpPr bwMode="auto">
              <a:xfrm>
                <a:off x="5220" y="2160"/>
                <a:ext cx="3420" cy="1330"/>
                <a:chOff x="4080" y="4370"/>
                <a:chExt cx="3420" cy="1330"/>
              </a:xfrm>
            </p:grpSpPr>
            <p:sp>
              <p:nvSpPr>
                <p:cNvPr id="26" name="Freeform 25"/>
                <p:cNvSpPr>
                  <a:spLocks/>
                </p:cNvSpPr>
                <p:nvPr/>
              </p:nvSpPr>
              <p:spPr bwMode="auto">
                <a:xfrm>
                  <a:off x="4268" y="4545"/>
                  <a:ext cx="3007" cy="1026"/>
                </a:xfrm>
                <a:custGeom>
                  <a:avLst/>
                  <a:gdLst>
                    <a:gd name="T0" fmla="*/ 52 w 3007"/>
                    <a:gd name="T1" fmla="*/ 405 h 1026"/>
                    <a:gd name="T2" fmla="*/ 112 w 3007"/>
                    <a:gd name="T3" fmla="*/ 315 h 1026"/>
                    <a:gd name="T4" fmla="*/ 502 w 3007"/>
                    <a:gd name="T5" fmla="*/ 180 h 1026"/>
                    <a:gd name="T6" fmla="*/ 1582 w 3007"/>
                    <a:gd name="T7" fmla="*/ 0 h 1026"/>
                    <a:gd name="T8" fmla="*/ 2227 w 3007"/>
                    <a:gd name="T9" fmla="*/ 75 h 1026"/>
                    <a:gd name="T10" fmla="*/ 3007 w 3007"/>
                    <a:gd name="T11" fmla="*/ 525 h 1026"/>
                    <a:gd name="T12" fmla="*/ 2782 w 3007"/>
                    <a:gd name="T13" fmla="*/ 645 h 1026"/>
                    <a:gd name="T14" fmla="*/ 2407 w 3007"/>
                    <a:gd name="T15" fmla="*/ 765 h 1026"/>
                    <a:gd name="T16" fmla="*/ 2092 w 3007"/>
                    <a:gd name="T17" fmla="*/ 840 h 1026"/>
                    <a:gd name="T18" fmla="*/ 1552 w 3007"/>
                    <a:gd name="T19" fmla="*/ 930 h 1026"/>
                    <a:gd name="T20" fmla="*/ 967 w 3007"/>
                    <a:gd name="T21" fmla="*/ 1005 h 1026"/>
                    <a:gd name="T22" fmla="*/ 832 w 3007"/>
                    <a:gd name="T23" fmla="*/ 975 h 1026"/>
                    <a:gd name="T24" fmla="*/ 532 w 3007"/>
                    <a:gd name="T25" fmla="*/ 930 h 1026"/>
                    <a:gd name="T26" fmla="*/ 262 w 3007"/>
                    <a:gd name="T27" fmla="*/ 795 h 1026"/>
                    <a:gd name="T28" fmla="*/ 7 w 3007"/>
                    <a:gd name="T29" fmla="*/ 450 h 1026"/>
                    <a:gd name="T30" fmla="*/ 52 w 3007"/>
                    <a:gd name="T31" fmla="*/ 405 h 10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007" h="1026">
                      <a:moveTo>
                        <a:pt x="52" y="405"/>
                      </a:moveTo>
                      <a:cubicBezTo>
                        <a:pt x="72" y="375"/>
                        <a:pt x="82" y="335"/>
                        <a:pt x="112" y="315"/>
                      </a:cubicBezTo>
                      <a:cubicBezTo>
                        <a:pt x="183" y="266"/>
                        <a:pt x="427" y="197"/>
                        <a:pt x="502" y="180"/>
                      </a:cubicBezTo>
                      <a:cubicBezTo>
                        <a:pt x="857" y="99"/>
                        <a:pt x="1219" y="28"/>
                        <a:pt x="1582" y="0"/>
                      </a:cubicBezTo>
                      <a:cubicBezTo>
                        <a:pt x="1797" y="25"/>
                        <a:pt x="2011" y="52"/>
                        <a:pt x="2227" y="75"/>
                      </a:cubicBezTo>
                      <a:cubicBezTo>
                        <a:pt x="2502" y="134"/>
                        <a:pt x="2904" y="216"/>
                        <a:pt x="3007" y="525"/>
                      </a:cubicBezTo>
                      <a:cubicBezTo>
                        <a:pt x="2940" y="625"/>
                        <a:pt x="2986" y="575"/>
                        <a:pt x="2782" y="645"/>
                      </a:cubicBezTo>
                      <a:cubicBezTo>
                        <a:pt x="2658" y="687"/>
                        <a:pt x="2407" y="765"/>
                        <a:pt x="2407" y="765"/>
                      </a:cubicBezTo>
                      <a:cubicBezTo>
                        <a:pt x="2313" y="828"/>
                        <a:pt x="2200" y="822"/>
                        <a:pt x="2092" y="840"/>
                      </a:cubicBezTo>
                      <a:cubicBezTo>
                        <a:pt x="1909" y="871"/>
                        <a:pt x="1738" y="908"/>
                        <a:pt x="1552" y="930"/>
                      </a:cubicBezTo>
                      <a:cubicBezTo>
                        <a:pt x="1304" y="992"/>
                        <a:pt x="1295" y="1005"/>
                        <a:pt x="967" y="1005"/>
                      </a:cubicBezTo>
                      <a:cubicBezTo>
                        <a:pt x="921" y="1005"/>
                        <a:pt x="878" y="982"/>
                        <a:pt x="832" y="975"/>
                      </a:cubicBezTo>
                      <a:cubicBezTo>
                        <a:pt x="355" y="900"/>
                        <a:pt x="1011" y="1026"/>
                        <a:pt x="532" y="930"/>
                      </a:cubicBezTo>
                      <a:cubicBezTo>
                        <a:pt x="441" y="885"/>
                        <a:pt x="356" y="833"/>
                        <a:pt x="262" y="795"/>
                      </a:cubicBezTo>
                      <a:cubicBezTo>
                        <a:pt x="122" y="673"/>
                        <a:pt x="67" y="629"/>
                        <a:pt x="7" y="450"/>
                      </a:cubicBezTo>
                      <a:cubicBezTo>
                        <a:pt x="0" y="430"/>
                        <a:pt x="37" y="420"/>
                        <a:pt x="52" y="405"/>
                      </a:cubicBezTo>
                      <a:close/>
                    </a:path>
                  </a:pathLst>
                </a:custGeom>
                <a:solidFill>
                  <a:srgbClr val="FFFFFF"/>
                </a:solidFill>
                <a:ln w="9525">
                  <a:solidFill>
                    <a:srgbClr val="000000"/>
                  </a:solidFill>
                  <a:round/>
                  <a:headEnd/>
                  <a:tailEnd/>
                </a:ln>
              </p:spPr>
              <p:txBody>
                <a:bodyPr rot="0" vert="horz" wrap="square" lIns="91440" tIns="45720" rIns="91440" bIns="45720" anchor="t" anchorCtr="0" upright="1">
                  <a:noAutofit/>
                </a:bodyPr>
                <a:lstStyle/>
                <a:p>
                  <a:endParaRPr lang="en-US"/>
                </a:p>
              </p:txBody>
            </p:sp>
            <p:sp>
              <p:nvSpPr>
                <p:cNvPr id="27" name="Freeform 26"/>
                <p:cNvSpPr>
                  <a:spLocks/>
                </p:cNvSpPr>
                <p:nvPr/>
              </p:nvSpPr>
              <p:spPr bwMode="auto">
                <a:xfrm>
                  <a:off x="4080" y="4370"/>
                  <a:ext cx="3420" cy="599"/>
                </a:xfrm>
                <a:custGeom>
                  <a:avLst/>
                  <a:gdLst>
                    <a:gd name="T0" fmla="*/ 0 w 3420"/>
                    <a:gd name="T1" fmla="*/ 535 h 599"/>
                    <a:gd name="T2" fmla="*/ 45 w 3420"/>
                    <a:gd name="T3" fmla="*/ 460 h 599"/>
                    <a:gd name="T4" fmla="*/ 585 w 3420"/>
                    <a:gd name="T5" fmla="*/ 235 h 599"/>
                    <a:gd name="T6" fmla="*/ 1230 w 3420"/>
                    <a:gd name="T7" fmla="*/ 85 h 599"/>
                    <a:gd name="T8" fmla="*/ 1920 w 3420"/>
                    <a:gd name="T9" fmla="*/ 10 h 599"/>
                    <a:gd name="T10" fmla="*/ 2100 w 3420"/>
                    <a:gd name="T11" fmla="*/ 25 h 599"/>
                    <a:gd name="T12" fmla="*/ 2355 w 3420"/>
                    <a:gd name="T13" fmla="*/ 10 h 599"/>
                    <a:gd name="T14" fmla="*/ 2985 w 3420"/>
                    <a:gd name="T15" fmla="*/ 190 h 599"/>
                    <a:gd name="T16" fmla="*/ 3255 w 3420"/>
                    <a:gd name="T17" fmla="*/ 340 h 599"/>
                    <a:gd name="T18" fmla="*/ 3360 w 3420"/>
                    <a:gd name="T19" fmla="*/ 475 h 599"/>
                    <a:gd name="T20" fmla="*/ 3420 w 3420"/>
                    <a:gd name="T21" fmla="*/ 595 h 5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420" h="599">
                      <a:moveTo>
                        <a:pt x="0" y="535"/>
                      </a:moveTo>
                      <a:cubicBezTo>
                        <a:pt x="15" y="510"/>
                        <a:pt x="23" y="480"/>
                        <a:pt x="45" y="460"/>
                      </a:cubicBezTo>
                      <a:cubicBezTo>
                        <a:pt x="150" y="366"/>
                        <a:pt x="442" y="265"/>
                        <a:pt x="585" y="235"/>
                      </a:cubicBezTo>
                      <a:cubicBezTo>
                        <a:pt x="801" y="189"/>
                        <a:pt x="1015" y="139"/>
                        <a:pt x="1230" y="85"/>
                      </a:cubicBezTo>
                      <a:cubicBezTo>
                        <a:pt x="1408" y="41"/>
                        <a:pt x="1721" y="25"/>
                        <a:pt x="1920" y="10"/>
                      </a:cubicBezTo>
                      <a:cubicBezTo>
                        <a:pt x="1980" y="15"/>
                        <a:pt x="2040" y="25"/>
                        <a:pt x="2100" y="25"/>
                      </a:cubicBezTo>
                      <a:cubicBezTo>
                        <a:pt x="2185" y="25"/>
                        <a:pt x="2270" y="0"/>
                        <a:pt x="2355" y="10"/>
                      </a:cubicBezTo>
                      <a:cubicBezTo>
                        <a:pt x="2546" y="32"/>
                        <a:pt x="2802" y="99"/>
                        <a:pt x="2985" y="190"/>
                      </a:cubicBezTo>
                      <a:cubicBezTo>
                        <a:pt x="3072" y="234"/>
                        <a:pt x="3186" y="271"/>
                        <a:pt x="3255" y="340"/>
                      </a:cubicBezTo>
                      <a:cubicBezTo>
                        <a:pt x="3261" y="346"/>
                        <a:pt x="3346" y="443"/>
                        <a:pt x="3360" y="475"/>
                      </a:cubicBezTo>
                      <a:cubicBezTo>
                        <a:pt x="3415" y="599"/>
                        <a:pt x="3358" y="533"/>
                        <a:pt x="3420" y="59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sp>
              <p:nvSpPr>
                <p:cNvPr id="28" name="Freeform 27"/>
                <p:cNvSpPr>
                  <a:spLocks/>
                </p:cNvSpPr>
                <p:nvPr/>
              </p:nvSpPr>
              <p:spPr bwMode="auto">
                <a:xfrm>
                  <a:off x="4110" y="5175"/>
                  <a:ext cx="3330" cy="525"/>
                </a:xfrm>
                <a:custGeom>
                  <a:avLst/>
                  <a:gdLst>
                    <a:gd name="T0" fmla="*/ 0 w 3330"/>
                    <a:gd name="T1" fmla="*/ 0 h 525"/>
                    <a:gd name="T2" fmla="*/ 90 w 3330"/>
                    <a:gd name="T3" fmla="*/ 60 h 525"/>
                    <a:gd name="T4" fmla="*/ 225 w 3330"/>
                    <a:gd name="T5" fmla="*/ 225 h 525"/>
                    <a:gd name="T6" fmla="*/ 405 w 3330"/>
                    <a:gd name="T7" fmla="*/ 270 h 525"/>
                    <a:gd name="T8" fmla="*/ 630 w 3330"/>
                    <a:gd name="T9" fmla="*/ 390 h 525"/>
                    <a:gd name="T10" fmla="*/ 900 w 3330"/>
                    <a:gd name="T11" fmla="*/ 480 h 525"/>
                    <a:gd name="T12" fmla="*/ 1290 w 3330"/>
                    <a:gd name="T13" fmla="*/ 525 h 525"/>
                    <a:gd name="T14" fmla="*/ 1950 w 3330"/>
                    <a:gd name="T15" fmla="*/ 450 h 525"/>
                    <a:gd name="T16" fmla="*/ 2340 w 3330"/>
                    <a:gd name="T17" fmla="*/ 390 h 525"/>
                    <a:gd name="T18" fmla="*/ 2610 w 3330"/>
                    <a:gd name="T19" fmla="*/ 345 h 525"/>
                    <a:gd name="T20" fmla="*/ 3030 w 3330"/>
                    <a:gd name="T21" fmla="*/ 180 h 525"/>
                    <a:gd name="T22" fmla="*/ 3330 w 3330"/>
                    <a:gd name="T23" fmla="*/ 0 h 5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30" h="525">
                      <a:moveTo>
                        <a:pt x="0" y="0"/>
                      </a:moveTo>
                      <a:cubicBezTo>
                        <a:pt x="30" y="20"/>
                        <a:pt x="65" y="35"/>
                        <a:pt x="90" y="60"/>
                      </a:cubicBezTo>
                      <a:cubicBezTo>
                        <a:pt x="177" y="147"/>
                        <a:pt x="118" y="157"/>
                        <a:pt x="225" y="225"/>
                      </a:cubicBezTo>
                      <a:cubicBezTo>
                        <a:pt x="267" y="252"/>
                        <a:pt x="358" y="262"/>
                        <a:pt x="405" y="270"/>
                      </a:cubicBezTo>
                      <a:cubicBezTo>
                        <a:pt x="484" y="302"/>
                        <a:pt x="549" y="363"/>
                        <a:pt x="630" y="390"/>
                      </a:cubicBezTo>
                      <a:cubicBezTo>
                        <a:pt x="718" y="419"/>
                        <a:pt x="810" y="458"/>
                        <a:pt x="900" y="480"/>
                      </a:cubicBezTo>
                      <a:cubicBezTo>
                        <a:pt x="1050" y="518"/>
                        <a:pt x="1129" y="514"/>
                        <a:pt x="1290" y="525"/>
                      </a:cubicBezTo>
                      <a:cubicBezTo>
                        <a:pt x="1510" y="499"/>
                        <a:pt x="1729" y="467"/>
                        <a:pt x="1950" y="450"/>
                      </a:cubicBezTo>
                      <a:cubicBezTo>
                        <a:pt x="2482" y="344"/>
                        <a:pt x="1916" y="448"/>
                        <a:pt x="2340" y="390"/>
                      </a:cubicBezTo>
                      <a:cubicBezTo>
                        <a:pt x="2430" y="378"/>
                        <a:pt x="2610" y="345"/>
                        <a:pt x="2610" y="345"/>
                      </a:cubicBezTo>
                      <a:cubicBezTo>
                        <a:pt x="2748" y="293"/>
                        <a:pt x="2900" y="252"/>
                        <a:pt x="3030" y="180"/>
                      </a:cubicBezTo>
                      <a:cubicBezTo>
                        <a:pt x="3121" y="130"/>
                        <a:pt x="3216" y="0"/>
                        <a:pt x="3330" y="0"/>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sp>
            <p:nvSpPr>
              <p:cNvPr id="25" name="Freeform 24"/>
              <p:cNvSpPr>
                <a:spLocks/>
              </p:cNvSpPr>
              <p:nvPr/>
            </p:nvSpPr>
            <p:spPr bwMode="auto">
              <a:xfrm>
                <a:off x="5220" y="2880"/>
                <a:ext cx="45" cy="105"/>
              </a:xfrm>
              <a:custGeom>
                <a:avLst/>
                <a:gdLst>
                  <a:gd name="T0" fmla="*/ 0 w 45"/>
                  <a:gd name="T1" fmla="*/ 0 h 105"/>
                  <a:gd name="T2" fmla="*/ 15 w 45"/>
                  <a:gd name="T3" fmla="*/ 45 h 105"/>
                  <a:gd name="T4" fmla="*/ 45 w 45"/>
                  <a:gd name="T5" fmla="*/ 105 h 105"/>
                </a:gdLst>
                <a:ahLst/>
                <a:cxnLst>
                  <a:cxn ang="0">
                    <a:pos x="T0" y="T1"/>
                  </a:cxn>
                  <a:cxn ang="0">
                    <a:pos x="T2" y="T3"/>
                  </a:cxn>
                  <a:cxn ang="0">
                    <a:pos x="T4" y="T5"/>
                  </a:cxn>
                </a:cxnLst>
                <a:rect l="0" t="0" r="r" b="b"/>
                <a:pathLst>
                  <a:path w="45" h="105">
                    <a:moveTo>
                      <a:pt x="0" y="0"/>
                    </a:moveTo>
                    <a:cubicBezTo>
                      <a:pt x="5" y="15"/>
                      <a:pt x="9" y="30"/>
                      <a:pt x="15" y="45"/>
                    </a:cubicBezTo>
                    <a:cubicBezTo>
                      <a:pt x="24" y="66"/>
                      <a:pt x="45" y="105"/>
                      <a:pt x="45" y="105"/>
                    </a:cubicBezTo>
                  </a:path>
                </a:pathLst>
              </a:cu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US"/>
              </a:p>
            </p:txBody>
          </p:sp>
        </p:grpSp>
        <p:cxnSp>
          <p:nvCxnSpPr>
            <p:cNvPr id="7" name="Line 56"/>
            <p:cNvCxnSpPr/>
            <p:nvPr/>
          </p:nvCxnSpPr>
          <p:spPr bwMode="auto">
            <a:xfrm>
              <a:off x="3981450" y="828675"/>
              <a:ext cx="800100" cy="5715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8" name="Line 57"/>
            <p:cNvCxnSpPr/>
            <p:nvPr/>
          </p:nvCxnSpPr>
          <p:spPr bwMode="auto">
            <a:xfrm>
              <a:off x="3971925" y="962025"/>
              <a:ext cx="800100" cy="5715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9" name="Line 58"/>
            <p:cNvCxnSpPr/>
            <p:nvPr/>
          </p:nvCxnSpPr>
          <p:spPr bwMode="auto">
            <a:xfrm>
              <a:off x="228600" y="457200"/>
              <a:ext cx="1028700"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0" name="AutoShape 59"/>
            <p:cNvSpPr>
              <a:spLocks noChangeAspect="1" noChangeArrowheads="1"/>
            </p:cNvSpPr>
            <p:nvPr/>
          </p:nvSpPr>
          <p:spPr bwMode="auto">
            <a:xfrm flipV="1">
              <a:off x="800100" y="365760"/>
              <a:ext cx="91440" cy="91440"/>
            </a:xfrm>
            <a:prstGeom prst="triangle">
              <a:avLst>
                <a:gd name="adj" fmla="val 50000"/>
              </a:avLst>
            </a:prstGeom>
            <a:solidFill>
              <a:srgbClr val="FFFFFF"/>
            </a:solidFill>
            <a:ln w="9525">
              <a:solidFill>
                <a:srgbClr val="000000"/>
              </a:solidFill>
              <a:miter lim="800000"/>
              <a:headEnd/>
              <a:tailEnd/>
            </a:ln>
          </p:spPr>
          <p:txBody>
            <a:bodyPr rot="0" vert="horz" wrap="square" lIns="91440" tIns="45720" rIns="91440" bIns="45720" anchor="t" anchorCtr="0" upright="1">
              <a:noAutofit/>
            </a:bodyPr>
            <a:lstStyle/>
            <a:p>
              <a:endParaRPr lang="en-US"/>
            </a:p>
          </p:txBody>
        </p:sp>
        <p:cxnSp>
          <p:nvCxnSpPr>
            <p:cNvPr id="11" name="Line 60"/>
            <p:cNvCxnSpPr/>
            <p:nvPr/>
          </p:nvCxnSpPr>
          <p:spPr bwMode="auto">
            <a:xfrm>
              <a:off x="4800600" y="1485900"/>
              <a:ext cx="114300" cy="1143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2" name="Line 61"/>
            <p:cNvCxnSpPr/>
            <p:nvPr/>
          </p:nvCxnSpPr>
          <p:spPr bwMode="auto">
            <a:xfrm>
              <a:off x="4800600" y="1447800"/>
              <a:ext cx="114300" cy="381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62"/>
            <p:cNvCxnSpPr/>
            <p:nvPr/>
          </p:nvCxnSpPr>
          <p:spPr bwMode="auto">
            <a:xfrm flipH="1" flipV="1">
              <a:off x="4781550" y="1533525"/>
              <a:ext cx="66675" cy="11430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sp>
          <p:nvSpPr>
            <p:cNvPr id="14" name="Text Box 63"/>
            <p:cNvSpPr txBox="1">
              <a:spLocks noChangeArrowheads="1"/>
            </p:cNvSpPr>
            <p:nvPr/>
          </p:nvSpPr>
          <p:spPr bwMode="auto">
            <a:xfrm>
              <a:off x="1628775" y="866775"/>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B</a:t>
              </a:r>
              <a:endParaRPr lang="en-US" sz="1200">
                <a:effectLst/>
                <a:latin typeface="Times New Roman"/>
                <a:ea typeface="Times New Roman"/>
              </a:endParaRPr>
            </a:p>
          </p:txBody>
        </p:sp>
        <p:sp>
          <p:nvSpPr>
            <p:cNvPr id="15" name="Text Box 64"/>
            <p:cNvSpPr txBox="1">
              <a:spLocks noChangeArrowheads="1"/>
            </p:cNvSpPr>
            <p:nvPr/>
          </p:nvSpPr>
          <p:spPr bwMode="auto">
            <a:xfrm>
              <a:off x="1200150" y="409575"/>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A</a:t>
              </a:r>
              <a:endParaRPr lang="en-US" sz="1200">
                <a:effectLst/>
                <a:latin typeface="Times New Roman"/>
                <a:ea typeface="Times New Roman"/>
              </a:endParaRPr>
            </a:p>
          </p:txBody>
        </p:sp>
        <p:sp>
          <p:nvSpPr>
            <p:cNvPr id="16" name="Text Box 65"/>
            <p:cNvSpPr txBox="1">
              <a:spLocks noChangeArrowheads="1"/>
            </p:cNvSpPr>
            <p:nvPr/>
          </p:nvSpPr>
          <p:spPr bwMode="auto">
            <a:xfrm>
              <a:off x="3914775" y="647700"/>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C</a:t>
              </a:r>
              <a:endParaRPr lang="en-US" sz="1200">
                <a:effectLst/>
                <a:latin typeface="Times New Roman"/>
                <a:ea typeface="Times New Roman"/>
              </a:endParaRPr>
            </a:p>
          </p:txBody>
        </p:sp>
        <p:sp>
          <p:nvSpPr>
            <p:cNvPr id="17" name="Text Box 66"/>
            <p:cNvSpPr txBox="1">
              <a:spLocks noChangeArrowheads="1"/>
            </p:cNvSpPr>
            <p:nvPr/>
          </p:nvSpPr>
          <p:spPr bwMode="auto">
            <a:xfrm>
              <a:off x="4572000" y="1485900"/>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D</a:t>
              </a:r>
              <a:endParaRPr lang="en-US" sz="1200">
                <a:effectLst/>
                <a:latin typeface="Times New Roman"/>
                <a:ea typeface="Times New Roman"/>
              </a:endParaRPr>
            </a:p>
          </p:txBody>
        </p:sp>
        <p:sp>
          <p:nvSpPr>
            <p:cNvPr id="18" name="Text Box 67"/>
            <p:cNvSpPr txBox="1">
              <a:spLocks noChangeArrowheads="1"/>
            </p:cNvSpPr>
            <p:nvPr/>
          </p:nvSpPr>
          <p:spPr bwMode="auto">
            <a:xfrm>
              <a:off x="342900" y="257175"/>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dirty="0">
                  <a:effectLst/>
                  <a:latin typeface="Times New Roman"/>
                  <a:ea typeface="Times New Roman"/>
                </a:rPr>
                <a:t>E</a:t>
              </a:r>
              <a:endParaRPr lang="en-US" sz="1200" dirty="0">
                <a:effectLst/>
                <a:latin typeface="Times New Roman"/>
                <a:ea typeface="Times New Roman"/>
              </a:endParaRPr>
            </a:p>
          </p:txBody>
        </p:sp>
        <p:sp>
          <p:nvSpPr>
            <p:cNvPr id="19" name="Text Box 68"/>
            <p:cNvSpPr txBox="1">
              <a:spLocks noChangeArrowheads="1"/>
            </p:cNvSpPr>
            <p:nvPr/>
          </p:nvSpPr>
          <p:spPr bwMode="auto">
            <a:xfrm>
              <a:off x="1476375" y="514350"/>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1</a:t>
              </a:r>
              <a:endParaRPr lang="en-US" sz="1200">
                <a:effectLst/>
                <a:latin typeface="Times New Roman"/>
                <a:ea typeface="Times New Roman"/>
              </a:endParaRPr>
            </a:p>
          </p:txBody>
        </p:sp>
        <p:sp>
          <p:nvSpPr>
            <p:cNvPr id="20" name="Text Box 69"/>
            <p:cNvSpPr txBox="1">
              <a:spLocks noChangeArrowheads="1"/>
            </p:cNvSpPr>
            <p:nvPr/>
          </p:nvSpPr>
          <p:spPr bwMode="auto">
            <a:xfrm>
              <a:off x="2628900" y="276225"/>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2</a:t>
              </a:r>
              <a:endParaRPr lang="en-US" sz="1200">
                <a:effectLst/>
                <a:latin typeface="Times New Roman"/>
                <a:ea typeface="Times New Roman"/>
              </a:endParaRPr>
            </a:p>
          </p:txBody>
        </p:sp>
        <p:sp>
          <p:nvSpPr>
            <p:cNvPr id="21" name="Text Box 70"/>
            <p:cNvSpPr txBox="1">
              <a:spLocks noChangeArrowheads="1"/>
            </p:cNvSpPr>
            <p:nvPr/>
          </p:nvSpPr>
          <p:spPr bwMode="auto">
            <a:xfrm>
              <a:off x="2743200" y="1257300"/>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3</a:t>
              </a:r>
              <a:endParaRPr lang="en-US" sz="1200">
                <a:effectLst/>
                <a:latin typeface="Times New Roman"/>
                <a:ea typeface="Times New Roman"/>
              </a:endParaRPr>
            </a:p>
          </p:txBody>
        </p:sp>
        <p:sp>
          <p:nvSpPr>
            <p:cNvPr id="22" name="Text Box 71"/>
            <p:cNvSpPr txBox="1">
              <a:spLocks noChangeArrowheads="1"/>
            </p:cNvSpPr>
            <p:nvPr/>
          </p:nvSpPr>
          <p:spPr bwMode="auto">
            <a:xfrm>
              <a:off x="4114800" y="1143000"/>
              <a:ext cx="3429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4</a:t>
              </a:r>
              <a:endParaRPr lang="en-US" sz="1200">
                <a:effectLst/>
                <a:latin typeface="Times New Roman"/>
                <a:ea typeface="Times New Roman"/>
              </a:endParaRPr>
            </a:p>
          </p:txBody>
        </p:sp>
        <p:sp>
          <p:nvSpPr>
            <p:cNvPr id="23" name="Text Box 72"/>
            <p:cNvSpPr txBox="1">
              <a:spLocks noChangeArrowheads="1"/>
            </p:cNvSpPr>
            <p:nvPr/>
          </p:nvSpPr>
          <p:spPr bwMode="auto">
            <a:xfrm>
              <a:off x="342900" y="685800"/>
              <a:ext cx="685800" cy="22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pPr marL="0" marR="0" indent="0">
                <a:spcBef>
                  <a:spcPts val="0"/>
                </a:spcBef>
                <a:spcAft>
                  <a:spcPts val="1200"/>
                </a:spcAft>
              </a:pPr>
              <a:r>
                <a:rPr lang="en-US" sz="1000">
                  <a:effectLst/>
                  <a:latin typeface="Times New Roman"/>
                  <a:ea typeface="Times New Roman"/>
                </a:rPr>
                <a:t>Water</a:t>
              </a:r>
              <a:endParaRPr lang="en-US" sz="1200">
                <a:effectLst/>
                <a:latin typeface="Times New Roman"/>
                <a:ea typeface="Times New Roman"/>
              </a:endParaRPr>
            </a:p>
          </p:txBody>
        </p:sp>
      </p:grpSp>
      <p:sp>
        <p:nvSpPr>
          <p:cNvPr id="35" name="Multiply 34"/>
          <p:cNvSpPr/>
          <p:nvPr/>
        </p:nvSpPr>
        <p:spPr>
          <a:xfrm>
            <a:off x="2286000" y="533400"/>
            <a:ext cx="518160" cy="4248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ultiply 35"/>
          <p:cNvSpPr/>
          <p:nvPr/>
        </p:nvSpPr>
        <p:spPr>
          <a:xfrm>
            <a:off x="2286000" y="1295400"/>
            <a:ext cx="518160" cy="4248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lowchart: Process 36"/>
          <p:cNvSpPr/>
          <p:nvPr/>
        </p:nvSpPr>
        <p:spPr>
          <a:xfrm rot="989545">
            <a:off x="1095584" y="1213949"/>
            <a:ext cx="2924952" cy="93035"/>
          </a:xfrm>
          <a:prstGeom prst="flowChartProcess">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9" name="Multiply 38"/>
          <p:cNvSpPr/>
          <p:nvPr/>
        </p:nvSpPr>
        <p:spPr>
          <a:xfrm>
            <a:off x="1143000" y="914400"/>
            <a:ext cx="518160" cy="4248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ultiply 39"/>
          <p:cNvSpPr/>
          <p:nvPr/>
        </p:nvSpPr>
        <p:spPr>
          <a:xfrm>
            <a:off x="3291840" y="1099149"/>
            <a:ext cx="518160" cy="424851"/>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15923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3344403921"/>
              </p:ext>
            </p:extLst>
          </p:nvPr>
        </p:nvGraphicFramePr>
        <p:xfrm>
          <a:off x="3365500" y="876300"/>
          <a:ext cx="1806575" cy="571500"/>
        </p:xfrm>
        <a:graphic>
          <a:graphicData uri="http://schemas.openxmlformats.org/presentationml/2006/ole">
            <mc:AlternateContent xmlns:mc="http://schemas.openxmlformats.org/markup-compatibility/2006">
              <mc:Choice xmlns:v="urn:schemas-microsoft-com:vml" Requires="v">
                <p:oleObj spid="_x0000_s98318" name="Equation" r:id="rId3" imgW="812520" imgH="253800" progId="Equation.DSMT4">
                  <p:embed/>
                </p:oleObj>
              </mc:Choice>
              <mc:Fallback>
                <p:oleObj name="Equation" r:id="rId3" imgW="812520" imgH="253800" progId="Equation.DSMT4">
                  <p:embed/>
                  <p:pic>
                    <p:nvPicPr>
                      <p:cNvPr id="0" name=""/>
                      <p:cNvPicPr>
                        <a:picLocks noChangeAspect="1" noChangeArrowheads="1"/>
                      </p:cNvPicPr>
                      <p:nvPr/>
                    </p:nvPicPr>
                    <p:blipFill>
                      <a:blip r:embed="rId4"/>
                      <a:srcRect/>
                      <a:stretch>
                        <a:fillRect/>
                      </a:stretch>
                    </p:blipFill>
                    <p:spPr bwMode="auto">
                      <a:xfrm>
                        <a:off x="3365500" y="876300"/>
                        <a:ext cx="1806575" cy="571500"/>
                      </a:xfrm>
                      <a:prstGeom prst="rect">
                        <a:avLst/>
                      </a:prstGeom>
                      <a:noFill/>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3235420599"/>
              </p:ext>
            </p:extLst>
          </p:nvPr>
        </p:nvGraphicFramePr>
        <p:xfrm>
          <a:off x="2316163" y="1925638"/>
          <a:ext cx="4362450" cy="665162"/>
        </p:xfrm>
        <a:graphic>
          <a:graphicData uri="http://schemas.openxmlformats.org/presentationml/2006/ole">
            <mc:AlternateContent xmlns:mc="http://schemas.openxmlformats.org/markup-compatibility/2006">
              <mc:Choice xmlns:v="urn:schemas-microsoft-com:vml" Requires="v">
                <p:oleObj spid="_x0000_s98319" name="Equation" r:id="rId5" imgW="1968480" imgH="304560" progId="Equation.DSMT4">
                  <p:embed/>
                </p:oleObj>
              </mc:Choice>
              <mc:Fallback>
                <p:oleObj name="Equation" r:id="rId5" imgW="1968480" imgH="304560" progId="Equation.DSMT4">
                  <p:embed/>
                  <p:pic>
                    <p:nvPicPr>
                      <p:cNvPr id="0" name=""/>
                      <p:cNvPicPr>
                        <a:picLocks noChangeAspect="1" noChangeArrowheads="1"/>
                      </p:cNvPicPr>
                      <p:nvPr/>
                    </p:nvPicPr>
                    <p:blipFill>
                      <a:blip r:embed="rId6"/>
                      <a:srcRect/>
                      <a:stretch>
                        <a:fillRect/>
                      </a:stretch>
                    </p:blipFill>
                    <p:spPr bwMode="auto">
                      <a:xfrm>
                        <a:off x="2316163" y="1925638"/>
                        <a:ext cx="4362450" cy="665162"/>
                      </a:xfrm>
                      <a:prstGeom prst="rect">
                        <a:avLst/>
                      </a:prstGeom>
                      <a:noFill/>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2881730359"/>
              </p:ext>
            </p:extLst>
          </p:nvPr>
        </p:nvGraphicFramePr>
        <p:xfrm>
          <a:off x="798513" y="3101975"/>
          <a:ext cx="7783512" cy="555625"/>
        </p:xfrm>
        <a:graphic>
          <a:graphicData uri="http://schemas.openxmlformats.org/presentationml/2006/ole">
            <mc:AlternateContent xmlns:mc="http://schemas.openxmlformats.org/markup-compatibility/2006">
              <mc:Choice xmlns:v="urn:schemas-microsoft-com:vml" Requires="v">
                <p:oleObj spid="_x0000_s98320" name="Equation" r:id="rId7" imgW="3517560" imgH="253800" progId="Equation.DSMT4">
                  <p:embed/>
                </p:oleObj>
              </mc:Choice>
              <mc:Fallback>
                <p:oleObj name="Equation" r:id="rId7" imgW="3517560" imgH="253800" progId="Equation.DSMT4">
                  <p:embed/>
                  <p:pic>
                    <p:nvPicPr>
                      <p:cNvPr id="0" name=""/>
                      <p:cNvPicPr>
                        <a:picLocks noChangeAspect="1" noChangeArrowheads="1"/>
                      </p:cNvPicPr>
                      <p:nvPr/>
                    </p:nvPicPr>
                    <p:blipFill>
                      <a:blip r:embed="rId8"/>
                      <a:srcRect/>
                      <a:stretch>
                        <a:fillRect/>
                      </a:stretch>
                    </p:blipFill>
                    <p:spPr bwMode="auto">
                      <a:xfrm>
                        <a:off x="798513" y="3101975"/>
                        <a:ext cx="7783512" cy="555625"/>
                      </a:xfrm>
                      <a:prstGeom prst="rect">
                        <a:avLst/>
                      </a:prstGeom>
                      <a:noFill/>
                    </p:spPr>
                  </p:pic>
                </p:oleObj>
              </mc:Fallback>
            </mc:AlternateContent>
          </a:graphicData>
        </a:graphic>
      </p:graphicFrame>
      <p:sp>
        <p:nvSpPr>
          <p:cNvPr id="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8325700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871418349"/>
              </p:ext>
            </p:extLst>
          </p:nvPr>
        </p:nvGraphicFramePr>
        <p:xfrm>
          <a:off x="800100" y="587375"/>
          <a:ext cx="7783513" cy="555625"/>
        </p:xfrm>
        <a:graphic>
          <a:graphicData uri="http://schemas.openxmlformats.org/presentationml/2006/ole">
            <mc:AlternateContent xmlns:mc="http://schemas.openxmlformats.org/markup-compatibility/2006">
              <mc:Choice xmlns:v="urn:schemas-microsoft-com:vml" Requires="v">
                <p:oleObj spid="_x0000_s99346" name="Equation" r:id="rId3" imgW="3517560" imgH="253800" progId="Equation.DSMT4">
                  <p:embed/>
                </p:oleObj>
              </mc:Choice>
              <mc:Fallback>
                <p:oleObj name="Equation" r:id="rId3" imgW="3517560" imgH="253800" progId="Equation.DSMT4">
                  <p:embed/>
                  <p:pic>
                    <p:nvPicPr>
                      <p:cNvPr id="0" name=""/>
                      <p:cNvPicPr>
                        <a:picLocks noChangeAspect="1" noChangeArrowheads="1"/>
                      </p:cNvPicPr>
                      <p:nvPr/>
                    </p:nvPicPr>
                    <p:blipFill>
                      <a:blip r:embed="rId4"/>
                      <a:srcRect/>
                      <a:stretch>
                        <a:fillRect/>
                      </a:stretch>
                    </p:blipFill>
                    <p:spPr bwMode="auto">
                      <a:xfrm>
                        <a:off x="800100" y="587375"/>
                        <a:ext cx="7783513" cy="555625"/>
                      </a:xfrm>
                      <a:prstGeom prst="rect">
                        <a:avLst/>
                      </a:prstGeom>
                      <a:noFill/>
                    </p:spPr>
                  </p:pic>
                </p:oleObj>
              </mc:Fallback>
            </mc:AlternateContent>
          </a:graphicData>
        </a:graphic>
      </p:graphicFrame>
      <p:sp>
        <p:nvSpPr>
          <p:cNvPr id="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ct 8"/>
          <p:cNvGraphicFramePr>
            <a:graphicFrameLocks noChangeAspect="1"/>
          </p:cNvGraphicFramePr>
          <p:nvPr>
            <p:extLst>
              <p:ext uri="{D42A27DB-BD31-4B8C-83A1-F6EECF244321}">
                <p14:modId xmlns:p14="http://schemas.microsoft.com/office/powerpoint/2010/main" val="39018464"/>
              </p:ext>
            </p:extLst>
          </p:nvPr>
        </p:nvGraphicFramePr>
        <p:xfrm>
          <a:off x="2449513" y="1752600"/>
          <a:ext cx="4451350" cy="762000"/>
        </p:xfrm>
        <a:graphic>
          <a:graphicData uri="http://schemas.openxmlformats.org/presentationml/2006/ole">
            <mc:AlternateContent xmlns:mc="http://schemas.openxmlformats.org/markup-compatibility/2006">
              <mc:Choice xmlns:v="urn:schemas-microsoft-com:vml" Requires="v">
                <p:oleObj spid="_x0000_s99347" name="Equation" r:id="rId5" imgW="2171520" imgH="368280" progId="Equation.DSMT4">
                  <p:embed/>
                </p:oleObj>
              </mc:Choice>
              <mc:Fallback>
                <p:oleObj name="Equation" r:id="rId5" imgW="2171520" imgH="368280" progId="Equation.DSMT4">
                  <p:embed/>
                  <p:pic>
                    <p:nvPicPr>
                      <p:cNvPr id="0" name=""/>
                      <p:cNvPicPr>
                        <a:picLocks noChangeAspect="1" noChangeArrowheads="1"/>
                      </p:cNvPicPr>
                      <p:nvPr/>
                    </p:nvPicPr>
                    <p:blipFill>
                      <a:blip r:embed="rId6"/>
                      <a:srcRect/>
                      <a:stretch>
                        <a:fillRect/>
                      </a:stretch>
                    </p:blipFill>
                    <p:spPr bwMode="auto">
                      <a:xfrm>
                        <a:off x="2449513" y="1752600"/>
                        <a:ext cx="4451350" cy="762000"/>
                      </a:xfrm>
                      <a:prstGeom prst="rect">
                        <a:avLst/>
                      </a:prstGeom>
                      <a:noFill/>
                    </p:spPr>
                  </p:pic>
                </p:oleObj>
              </mc:Fallback>
            </mc:AlternateContent>
          </a:graphicData>
        </a:graphic>
      </p:graphicFrame>
      <p:sp>
        <p:nvSpPr>
          <p:cNvPr id="10" name="Rectangle 1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Object 10"/>
          <p:cNvGraphicFramePr>
            <a:graphicFrameLocks noChangeAspect="1"/>
          </p:cNvGraphicFramePr>
          <p:nvPr>
            <p:extLst>
              <p:ext uri="{D42A27DB-BD31-4B8C-83A1-F6EECF244321}">
                <p14:modId xmlns:p14="http://schemas.microsoft.com/office/powerpoint/2010/main" val="2167922871"/>
              </p:ext>
            </p:extLst>
          </p:nvPr>
        </p:nvGraphicFramePr>
        <p:xfrm>
          <a:off x="2359025" y="3124200"/>
          <a:ext cx="4651375" cy="838200"/>
        </p:xfrm>
        <a:graphic>
          <a:graphicData uri="http://schemas.openxmlformats.org/presentationml/2006/ole">
            <mc:AlternateContent xmlns:mc="http://schemas.openxmlformats.org/markup-compatibility/2006">
              <mc:Choice xmlns:v="urn:schemas-microsoft-com:vml" Requires="v">
                <p:oleObj spid="_x0000_s99348" name="Equation" r:id="rId7" imgW="1955520" imgH="355320" progId="Equation.DSMT4">
                  <p:embed/>
                </p:oleObj>
              </mc:Choice>
              <mc:Fallback>
                <p:oleObj name="Equation" r:id="rId7" imgW="1955520" imgH="355320" progId="Equation.DSMT4">
                  <p:embed/>
                  <p:pic>
                    <p:nvPicPr>
                      <p:cNvPr id="0" name=""/>
                      <p:cNvPicPr>
                        <a:picLocks noChangeAspect="1" noChangeArrowheads="1"/>
                      </p:cNvPicPr>
                      <p:nvPr/>
                    </p:nvPicPr>
                    <p:blipFill>
                      <a:blip r:embed="rId8"/>
                      <a:srcRect/>
                      <a:stretch>
                        <a:fillRect/>
                      </a:stretch>
                    </p:blipFill>
                    <p:spPr bwMode="auto">
                      <a:xfrm>
                        <a:off x="2359025" y="3124200"/>
                        <a:ext cx="4651375" cy="838200"/>
                      </a:xfrm>
                      <a:prstGeom prst="rect">
                        <a:avLst/>
                      </a:prstGeom>
                      <a:noFill/>
                    </p:spPr>
                  </p:pic>
                </p:oleObj>
              </mc:Fallback>
            </mc:AlternateContent>
          </a:graphicData>
        </a:graphic>
      </p:graphicFrame>
      <p:sp>
        <p:nvSpPr>
          <p:cNvPr id="12" name="Rectangle 1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3" name="Object 12"/>
          <p:cNvGraphicFramePr>
            <a:graphicFrameLocks noChangeAspect="1"/>
          </p:cNvGraphicFramePr>
          <p:nvPr>
            <p:extLst>
              <p:ext uri="{D42A27DB-BD31-4B8C-83A1-F6EECF244321}">
                <p14:modId xmlns:p14="http://schemas.microsoft.com/office/powerpoint/2010/main" val="2914394561"/>
              </p:ext>
            </p:extLst>
          </p:nvPr>
        </p:nvGraphicFramePr>
        <p:xfrm>
          <a:off x="2362200" y="4419600"/>
          <a:ext cx="4541837" cy="1676400"/>
        </p:xfrm>
        <a:graphic>
          <a:graphicData uri="http://schemas.openxmlformats.org/presentationml/2006/ole">
            <mc:AlternateContent xmlns:mc="http://schemas.openxmlformats.org/markup-compatibility/2006">
              <mc:Choice xmlns:v="urn:schemas-microsoft-com:vml" Requires="v">
                <p:oleObj spid="_x0000_s99349" name="Equation" r:id="rId9" imgW="2171520" imgH="799920" progId="Equation.DSMT4">
                  <p:embed/>
                </p:oleObj>
              </mc:Choice>
              <mc:Fallback>
                <p:oleObj name="Equation" r:id="rId9" imgW="2171520" imgH="799920" progId="Equation.DSMT4">
                  <p:embed/>
                  <p:pic>
                    <p:nvPicPr>
                      <p:cNvPr id="0" name=""/>
                      <p:cNvPicPr>
                        <a:picLocks noChangeAspect="1" noChangeArrowheads="1"/>
                      </p:cNvPicPr>
                      <p:nvPr/>
                    </p:nvPicPr>
                    <p:blipFill>
                      <a:blip r:embed="rId10"/>
                      <a:srcRect/>
                      <a:stretch>
                        <a:fillRect/>
                      </a:stretch>
                    </p:blipFill>
                    <p:spPr bwMode="auto">
                      <a:xfrm>
                        <a:off x="2362200" y="4419600"/>
                        <a:ext cx="4541837" cy="1676400"/>
                      </a:xfrm>
                      <a:prstGeom prst="rect">
                        <a:avLst/>
                      </a:prstGeom>
                      <a:noFill/>
                    </p:spPr>
                  </p:pic>
                </p:oleObj>
              </mc:Fallback>
            </mc:AlternateContent>
          </a:graphicData>
        </a:graphic>
      </p:graphicFrame>
    </p:spTree>
    <p:extLst>
      <p:ext uri="{BB962C8B-B14F-4D97-AF65-F5344CB8AC3E}">
        <p14:creationId xmlns:p14="http://schemas.microsoft.com/office/powerpoint/2010/main" val="3474666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3999728963"/>
              </p:ext>
            </p:extLst>
          </p:nvPr>
        </p:nvGraphicFramePr>
        <p:xfrm>
          <a:off x="914400" y="1551206"/>
          <a:ext cx="2743200" cy="476250"/>
        </p:xfrm>
        <a:graphic>
          <a:graphicData uri="http://schemas.openxmlformats.org/presentationml/2006/ole">
            <mc:AlternateContent xmlns:mc="http://schemas.openxmlformats.org/markup-compatibility/2006">
              <mc:Choice xmlns:v="urn:schemas-microsoft-com:vml" Requires="v">
                <p:oleObj spid="_x0000_s100374" name="Equation" r:id="rId3" imgW="1371600" imgH="241300" progId="Equation.DSMT4">
                  <p:embed/>
                </p:oleObj>
              </mc:Choice>
              <mc:Fallback>
                <p:oleObj name="Equation" r:id="rId3" imgW="1371600" imgH="24130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1551206"/>
                        <a:ext cx="2743200" cy="476250"/>
                      </a:xfrm>
                      <a:prstGeom prst="rect">
                        <a:avLst/>
                      </a:prstGeom>
                      <a:noFill/>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564056717"/>
              </p:ext>
            </p:extLst>
          </p:nvPr>
        </p:nvGraphicFramePr>
        <p:xfrm>
          <a:off x="609600" y="2121932"/>
          <a:ext cx="3712464" cy="457200"/>
        </p:xfrm>
        <a:graphic>
          <a:graphicData uri="http://schemas.openxmlformats.org/presentationml/2006/ole">
            <mc:AlternateContent xmlns:mc="http://schemas.openxmlformats.org/markup-compatibility/2006">
              <mc:Choice xmlns:v="urn:schemas-microsoft-com:vml" Requires="v">
                <p:oleObj spid="_x0000_s100375" name="Equation" r:id="rId5" imgW="1930400" imgH="241300" progId="Equation.DSMT4">
                  <p:embed/>
                </p:oleObj>
              </mc:Choice>
              <mc:Fallback>
                <p:oleObj name="Equation" r:id="rId5" imgW="1930400" imgH="2413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9600" y="2121932"/>
                        <a:ext cx="3712464" cy="457200"/>
                      </a:xfrm>
                      <a:prstGeom prst="rect">
                        <a:avLst/>
                      </a:prstGeom>
                      <a:noFill/>
                    </p:spPr>
                  </p:pic>
                </p:oleObj>
              </mc:Fallback>
            </mc:AlternateContent>
          </a:graphicData>
        </a:graphic>
      </p:graphicFrame>
      <p:sp>
        <p:nvSpPr>
          <p:cNvPr id="2" name="TextBox 1"/>
          <p:cNvSpPr txBox="1"/>
          <p:nvPr/>
        </p:nvSpPr>
        <p:spPr>
          <a:xfrm>
            <a:off x="5981700" y="1186624"/>
            <a:ext cx="1409700" cy="369332"/>
          </a:xfrm>
          <a:prstGeom prst="rect">
            <a:avLst/>
          </a:prstGeom>
          <a:noFill/>
        </p:spPr>
        <p:txBody>
          <a:bodyPr wrap="square" rtlCol="0">
            <a:spAutoFit/>
          </a:bodyPr>
          <a:lstStyle/>
          <a:p>
            <a:r>
              <a:rPr lang="en-US" b="1" dirty="0" smtClean="0">
                <a:solidFill>
                  <a:srgbClr val="FF0000"/>
                </a:solidFill>
              </a:rPr>
              <a:t>In Loop B</a:t>
            </a:r>
            <a:endParaRPr lang="en-US" b="1" dirty="0">
              <a:solidFill>
                <a:srgbClr val="FF0000"/>
              </a:solidFill>
            </a:endParaRPr>
          </a:p>
        </p:txBody>
      </p:sp>
      <p:pic>
        <p:nvPicPr>
          <p:cNvPr id="30" name="Picture 29" descr="F&amp;F_prob_8-119-fig"/>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505200" y="2620297"/>
            <a:ext cx="5867400" cy="4267200"/>
          </a:xfrm>
          <a:prstGeom prst="rect">
            <a:avLst/>
          </a:prstGeom>
          <a:noFill/>
          <a:ln>
            <a:noFill/>
          </a:ln>
        </p:spPr>
      </p:pic>
      <p:graphicFrame>
        <p:nvGraphicFramePr>
          <p:cNvPr id="7" name="Object 6"/>
          <p:cNvGraphicFramePr>
            <a:graphicFrameLocks noChangeAspect="1"/>
          </p:cNvGraphicFramePr>
          <p:nvPr>
            <p:extLst>
              <p:ext uri="{D42A27DB-BD31-4B8C-83A1-F6EECF244321}">
                <p14:modId xmlns:p14="http://schemas.microsoft.com/office/powerpoint/2010/main" val="2073253999"/>
              </p:ext>
            </p:extLst>
          </p:nvPr>
        </p:nvGraphicFramePr>
        <p:xfrm>
          <a:off x="4861560" y="2198132"/>
          <a:ext cx="3749040" cy="457200"/>
        </p:xfrm>
        <a:graphic>
          <a:graphicData uri="http://schemas.openxmlformats.org/presentationml/2006/ole">
            <mc:AlternateContent xmlns:mc="http://schemas.openxmlformats.org/markup-compatibility/2006">
              <mc:Choice xmlns:v="urn:schemas-microsoft-com:vml" Requires="v">
                <p:oleObj spid="_x0000_s100376" name="Equation" r:id="rId8" imgW="1955800" imgH="241300" progId="Equation.DSMT4">
                  <p:embed/>
                </p:oleObj>
              </mc:Choice>
              <mc:Fallback>
                <p:oleObj name="Equation" r:id="rId8" imgW="1955800" imgH="241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861560" y="2198132"/>
                        <a:ext cx="3749040" cy="457200"/>
                      </a:xfrm>
                      <a:prstGeom prst="rect">
                        <a:avLst/>
                      </a:prstGeom>
                      <a:noFill/>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663345962"/>
              </p:ext>
            </p:extLst>
          </p:nvPr>
        </p:nvGraphicFramePr>
        <p:xfrm>
          <a:off x="4876800" y="1590675"/>
          <a:ext cx="3808476" cy="466725"/>
        </p:xfrm>
        <a:graphic>
          <a:graphicData uri="http://schemas.openxmlformats.org/presentationml/2006/ole">
            <mc:AlternateContent xmlns:mc="http://schemas.openxmlformats.org/markup-compatibility/2006">
              <mc:Choice xmlns:v="urn:schemas-microsoft-com:vml" Requires="v">
                <p:oleObj spid="_x0000_s100377" name="Equation" r:id="rId10" imgW="1943100" imgH="241300" progId="Equation.DSMT4">
                  <p:embed/>
                </p:oleObj>
              </mc:Choice>
              <mc:Fallback>
                <p:oleObj name="Equation" r:id="rId10" imgW="1943100" imgH="2413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876800" y="1590675"/>
                        <a:ext cx="3808476" cy="466725"/>
                      </a:xfrm>
                      <a:prstGeom prst="rect">
                        <a:avLst/>
                      </a:prstGeom>
                      <a:noFill/>
                    </p:spPr>
                  </p:pic>
                </p:oleObj>
              </mc:Fallback>
            </mc:AlternateContent>
          </a:graphicData>
        </a:graphic>
      </p:graphicFrame>
      <p:sp>
        <p:nvSpPr>
          <p:cNvPr id="31" name="TextBox 30"/>
          <p:cNvSpPr txBox="1"/>
          <p:nvPr/>
        </p:nvSpPr>
        <p:spPr>
          <a:xfrm>
            <a:off x="1638300" y="3974068"/>
            <a:ext cx="1409700" cy="369332"/>
          </a:xfrm>
          <a:prstGeom prst="rect">
            <a:avLst/>
          </a:prstGeom>
          <a:noFill/>
        </p:spPr>
        <p:txBody>
          <a:bodyPr wrap="square" rtlCol="0">
            <a:spAutoFit/>
          </a:bodyPr>
          <a:lstStyle/>
          <a:p>
            <a:r>
              <a:rPr lang="en-US" b="1" dirty="0" smtClean="0">
                <a:solidFill>
                  <a:srgbClr val="FF0000"/>
                </a:solidFill>
              </a:rPr>
              <a:t>In Loop C</a:t>
            </a:r>
            <a:endParaRPr lang="en-US" b="1" dirty="0">
              <a:solidFill>
                <a:srgbClr val="FF0000"/>
              </a:solidFill>
            </a:endParaRPr>
          </a:p>
        </p:txBody>
      </p:sp>
      <p:sp>
        <p:nvSpPr>
          <p:cNvPr id="32" name="TextBox 31"/>
          <p:cNvSpPr txBox="1"/>
          <p:nvPr/>
        </p:nvSpPr>
        <p:spPr>
          <a:xfrm>
            <a:off x="1676400" y="1169416"/>
            <a:ext cx="1219200" cy="369332"/>
          </a:xfrm>
          <a:prstGeom prst="rect">
            <a:avLst/>
          </a:prstGeom>
          <a:noFill/>
        </p:spPr>
        <p:txBody>
          <a:bodyPr wrap="square" rtlCol="0">
            <a:spAutoFit/>
          </a:bodyPr>
          <a:lstStyle/>
          <a:p>
            <a:r>
              <a:rPr lang="en-US" b="1" dirty="0" smtClean="0">
                <a:solidFill>
                  <a:srgbClr val="FF0000"/>
                </a:solidFill>
              </a:rPr>
              <a:t>In Loop A</a:t>
            </a:r>
            <a:endParaRPr lang="en-US" b="1" dirty="0">
              <a:solidFill>
                <a:srgbClr val="FF0000"/>
              </a:solidFill>
            </a:endParaRPr>
          </a:p>
        </p:txBody>
      </p:sp>
      <p:graphicFrame>
        <p:nvGraphicFramePr>
          <p:cNvPr id="33" name="Object 32"/>
          <p:cNvGraphicFramePr>
            <a:graphicFrameLocks noChangeAspect="1"/>
          </p:cNvGraphicFramePr>
          <p:nvPr>
            <p:extLst>
              <p:ext uri="{D42A27DB-BD31-4B8C-83A1-F6EECF244321}">
                <p14:modId xmlns:p14="http://schemas.microsoft.com/office/powerpoint/2010/main" val="348044475"/>
              </p:ext>
            </p:extLst>
          </p:nvPr>
        </p:nvGraphicFramePr>
        <p:xfrm>
          <a:off x="446088" y="4419600"/>
          <a:ext cx="3773487" cy="457200"/>
        </p:xfrm>
        <a:graphic>
          <a:graphicData uri="http://schemas.openxmlformats.org/presentationml/2006/ole">
            <mc:AlternateContent xmlns:mc="http://schemas.openxmlformats.org/markup-compatibility/2006">
              <mc:Choice xmlns:v="urn:schemas-microsoft-com:vml" Requires="v">
                <p:oleObj spid="_x0000_s100378" name="Equation" r:id="rId12" imgW="1968480" imgH="241200" progId="Equation.DSMT4">
                  <p:embed/>
                </p:oleObj>
              </mc:Choice>
              <mc:Fallback>
                <p:oleObj name="Equation" r:id="rId12" imgW="1968480" imgH="241200" progId="Equation.DSMT4">
                  <p:embed/>
                  <p:pic>
                    <p:nvPicPr>
                      <p:cNvPr id="0" name=""/>
                      <p:cNvPicPr>
                        <a:picLocks noChangeAspect="1" noChangeArrowheads="1"/>
                      </p:cNvPicPr>
                      <p:nvPr/>
                    </p:nvPicPr>
                    <p:blipFill>
                      <a:blip r:embed="rId13"/>
                      <a:srcRect/>
                      <a:stretch>
                        <a:fillRect/>
                      </a:stretch>
                    </p:blipFill>
                    <p:spPr bwMode="auto">
                      <a:xfrm>
                        <a:off x="446088" y="4419600"/>
                        <a:ext cx="37734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1" name="Rectangle 10"/>
          <p:cNvSpPr/>
          <p:nvPr/>
        </p:nvSpPr>
        <p:spPr>
          <a:xfrm>
            <a:off x="381000" y="76200"/>
            <a:ext cx="8229600" cy="954107"/>
          </a:xfrm>
          <a:prstGeom prst="rect">
            <a:avLst/>
          </a:prstGeom>
        </p:spPr>
        <p:txBody>
          <a:bodyPr wrap="square">
            <a:spAutoFit/>
          </a:bodyPr>
          <a:lstStyle/>
          <a:p>
            <a:pPr marL="514350" indent="-514350">
              <a:buFont typeface="+mj-lt"/>
              <a:buAutoNum type="arabicPeriod" startAt="6"/>
            </a:pPr>
            <a:r>
              <a:rPr lang="en-US" sz="2800" dirty="0" smtClean="0"/>
              <a:t>Apply the </a:t>
            </a:r>
            <a:r>
              <a:rPr lang="en-US" sz="2800" dirty="0" smtClean="0">
                <a:latin typeface="Symbol" pitchFamily="18" charset="2"/>
              </a:rPr>
              <a:t>D</a:t>
            </a:r>
            <a:r>
              <a:rPr lang="en-US" sz="2800" i="1" dirty="0" smtClean="0"/>
              <a:t>Q</a:t>
            </a:r>
            <a:r>
              <a:rPr lang="en-US" sz="2800" dirty="0" smtClean="0"/>
              <a:t> values to all pipes. If a pipe is in two loops, apply both  </a:t>
            </a:r>
            <a:r>
              <a:rPr lang="en-US" sz="2800" dirty="0" smtClean="0">
                <a:latin typeface="Symbol" pitchFamily="18" charset="2"/>
              </a:rPr>
              <a:t>D</a:t>
            </a:r>
            <a:r>
              <a:rPr lang="en-US" sz="2800" i="1" dirty="0" smtClean="0"/>
              <a:t>Q</a:t>
            </a:r>
            <a:r>
              <a:rPr lang="en-US" sz="2800" dirty="0" smtClean="0"/>
              <a:t>‘s to it.</a:t>
            </a:r>
            <a:endParaRPr lang="en-US" sz="2800" dirty="0"/>
          </a:p>
        </p:txBody>
      </p:sp>
    </p:spTree>
    <p:extLst>
      <p:ext uri="{BB962C8B-B14F-4D97-AF65-F5344CB8AC3E}">
        <p14:creationId xmlns:p14="http://schemas.microsoft.com/office/powerpoint/2010/main" val="122826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p:cNvGraphicFramePr>
            <a:graphicFrameLocks noChangeAspect="1"/>
          </p:cNvGraphicFramePr>
          <p:nvPr>
            <p:extLst>
              <p:ext uri="{D42A27DB-BD31-4B8C-83A1-F6EECF244321}">
                <p14:modId xmlns:p14="http://schemas.microsoft.com/office/powerpoint/2010/main" val="240738396"/>
              </p:ext>
            </p:extLst>
          </p:nvPr>
        </p:nvGraphicFramePr>
        <p:xfrm>
          <a:off x="1676400" y="4324350"/>
          <a:ext cx="5486400" cy="476250"/>
        </p:xfrm>
        <a:graphic>
          <a:graphicData uri="http://schemas.openxmlformats.org/presentationml/2006/ole">
            <mc:AlternateContent xmlns:mc="http://schemas.openxmlformats.org/markup-compatibility/2006">
              <mc:Choice xmlns:v="urn:schemas-microsoft-com:vml" Requires="v">
                <p:oleObj spid="_x0000_s102408" name="Equation" r:id="rId3" imgW="2743200" imgH="241200" progId="Equation.DSMT4">
                  <p:embed/>
                </p:oleObj>
              </mc:Choice>
              <mc:Fallback>
                <p:oleObj name="Equation" r:id="rId3" imgW="2743200" imgH="241200" progId="Equation.DSMT4">
                  <p:embed/>
                  <p:pic>
                    <p:nvPicPr>
                      <p:cNvPr id="0" name=""/>
                      <p:cNvPicPr>
                        <a:picLocks noChangeAspect="1" noChangeArrowheads="1"/>
                      </p:cNvPicPr>
                      <p:nvPr/>
                    </p:nvPicPr>
                    <p:blipFill>
                      <a:blip r:embed="rId4"/>
                      <a:srcRect/>
                      <a:stretch>
                        <a:fillRect/>
                      </a:stretch>
                    </p:blipFill>
                    <p:spPr bwMode="auto">
                      <a:xfrm>
                        <a:off x="1676400" y="4324350"/>
                        <a:ext cx="5486400" cy="476250"/>
                      </a:xfrm>
                      <a:prstGeom prst="rect">
                        <a:avLst/>
                      </a:prstGeom>
                      <a:noFill/>
                    </p:spPr>
                  </p:pic>
                </p:oleObj>
              </mc:Fallback>
            </mc:AlternateContent>
          </a:graphicData>
        </a:graphic>
      </p:graphicFrame>
      <p:pic>
        <p:nvPicPr>
          <p:cNvPr id="30" name="Picture 29" descr="F&amp;F_prob_8-119-fig"/>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419600" y="76200"/>
            <a:ext cx="4606413" cy="3276600"/>
          </a:xfrm>
          <a:prstGeom prst="rect">
            <a:avLst/>
          </a:prstGeom>
          <a:noFill/>
          <a:ln>
            <a:noFill/>
          </a:ln>
        </p:spPr>
      </p:pic>
      <p:sp>
        <p:nvSpPr>
          <p:cNvPr id="11" name="Rectangle 10"/>
          <p:cNvSpPr/>
          <p:nvPr/>
        </p:nvSpPr>
        <p:spPr>
          <a:xfrm>
            <a:off x="457200" y="3352800"/>
            <a:ext cx="3886200" cy="523220"/>
          </a:xfrm>
          <a:prstGeom prst="rect">
            <a:avLst/>
          </a:prstGeom>
        </p:spPr>
        <p:txBody>
          <a:bodyPr wrap="square">
            <a:spAutoFit/>
          </a:bodyPr>
          <a:lstStyle/>
          <a:p>
            <a:r>
              <a:rPr lang="en-US" sz="2800" dirty="0" smtClean="0"/>
              <a:t>Headloss from </a:t>
            </a:r>
            <a:r>
              <a:rPr lang="en-US" sz="2800" i="1" dirty="0" smtClean="0"/>
              <a:t>a</a:t>
            </a:r>
            <a:r>
              <a:rPr lang="en-US" sz="2800" dirty="0" smtClean="0"/>
              <a:t> to </a:t>
            </a:r>
            <a:r>
              <a:rPr lang="en-US" sz="2800" i="1" dirty="0" smtClean="0"/>
              <a:t>d</a:t>
            </a:r>
            <a:r>
              <a:rPr lang="en-US" sz="2800" dirty="0" smtClean="0"/>
              <a:t>:</a:t>
            </a:r>
            <a:endParaRPr lang="en-US" sz="2800" dirty="0"/>
          </a:p>
        </p:txBody>
      </p:sp>
      <p:graphicFrame>
        <p:nvGraphicFramePr>
          <p:cNvPr id="3" name="Object 2"/>
          <p:cNvGraphicFramePr>
            <a:graphicFrameLocks noChangeAspect="1"/>
          </p:cNvGraphicFramePr>
          <p:nvPr>
            <p:extLst>
              <p:ext uri="{D42A27DB-BD31-4B8C-83A1-F6EECF244321}">
                <p14:modId xmlns:p14="http://schemas.microsoft.com/office/powerpoint/2010/main" val="4187206222"/>
              </p:ext>
            </p:extLst>
          </p:nvPr>
        </p:nvGraphicFramePr>
        <p:xfrm>
          <a:off x="1193800" y="5238750"/>
          <a:ext cx="6883400" cy="476250"/>
        </p:xfrm>
        <a:graphic>
          <a:graphicData uri="http://schemas.openxmlformats.org/presentationml/2006/ole">
            <mc:AlternateContent xmlns:mc="http://schemas.openxmlformats.org/markup-compatibility/2006">
              <mc:Choice xmlns:v="urn:schemas-microsoft-com:vml" Requires="v">
                <p:oleObj spid="_x0000_s102409" name="Equation" r:id="rId6" imgW="3441600" imgH="241200" progId="Equation.DSMT4">
                  <p:embed/>
                </p:oleObj>
              </mc:Choice>
              <mc:Fallback>
                <p:oleObj name="Equation" r:id="rId6" imgW="3441600" imgH="241200" progId="Equation.DSMT4">
                  <p:embed/>
                  <p:pic>
                    <p:nvPicPr>
                      <p:cNvPr id="0" name=""/>
                      <p:cNvPicPr>
                        <a:picLocks noChangeAspect="1" noChangeArrowheads="1"/>
                      </p:cNvPicPr>
                      <p:nvPr/>
                    </p:nvPicPr>
                    <p:blipFill>
                      <a:blip r:embed="rId7"/>
                      <a:srcRect/>
                      <a:stretch>
                        <a:fillRect/>
                      </a:stretch>
                    </p:blipFill>
                    <p:spPr bwMode="auto">
                      <a:xfrm>
                        <a:off x="1193800" y="5238750"/>
                        <a:ext cx="6883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95605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246995"/>
            <a:ext cx="8163232" cy="3970318"/>
          </a:xfrm>
          <a:prstGeom prst="rect">
            <a:avLst/>
          </a:prstGeom>
        </p:spPr>
        <p:txBody>
          <a:bodyPr wrap="square">
            <a:spAutoFit/>
          </a:bodyPr>
          <a:lstStyle/>
          <a:p>
            <a:pPr marL="514350" lvl="0" indent="-514350">
              <a:buFont typeface="+mj-lt"/>
              <a:buAutoNum type="arabicPeriod" startAt="7"/>
            </a:pPr>
            <a:r>
              <a:rPr lang="en-US" sz="2800" dirty="0" smtClean="0"/>
              <a:t>For some systems, it is more convenient to guess </a:t>
            </a:r>
            <a:r>
              <a:rPr lang="en-US" sz="2800" i="1" dirty="0" smtClean="0"/>
              <a:t>h</a:t>
            </a:r>
            <a:r>
              <a:rPr lang="en-US" sz="2800" dirty="0" smtClean="0"/>
              <a:t> at the various nodes or the headlosses in all the pipes, and then compute </a:t>
            </a:r>
            <a:r>
              <a:rPr lang="en-US" sz="2800" dirty="0"/>
              <a:t>the </a:t>
            </a:r>
            <a:r>
              <a:rPr lang="en-US" sz="2800" dirty="0" smtClean="0"/>
              <a:t>flows, rather than guess the flow rates and compute the headlosses.</a:t>
            </a:r>
            <a:br>
              <a:rPr lang="en-US" sz="2800" dirty="0" smtClean="0"/>
            </a:br>
            <a:r>
              <a:rPr lang="en-US" sz="2800" dirty="0" smtClean="0"/>
              <a:t>In those cases, after each iteration, we test whether continuity is satisfied at each node. If it is not satisfied, the head at that node (</a:t>
            </a:r>
            <a:r>
              <a:rPr lang="en-US" sz="2800" i="1" dirty="0" smtClean="0"/>
              <a:t>j</a:t>
            </a:r>
            <a:r>
              <a:rPr lang="en-US" sz="2800" dirty="0" smtClean="0"/>
              <a:t>) is increased by the following amount, and the process is repeated until continuity is satisfied.</a:t>
            </a:r>
          </a:p>
        </p:txBody>
      </p:sp>
      <p:graphicFrame>
        <p:nvGraphicFramePr>
          <p:cNvPr id="2" name="Object 1"/>
          <p:cNvGraphicFramePr>
            <a:graphicFrameLocks noChangeAspect="1"/>
          </p:cNvGraphicFramePr>
          <p:nvPr>
            <p:extLst>
              <p:ext uri="{D42A27DB-BD31-4B8C-83A1-F6EECF244321}">
                <p14:modId xmlns:p14="http://schemas.microsoft.com/office/powerpoint/2010/main" val="3541052868"/>
              </p:ext>
            </p:extLst>
          </p:nvPr>
        </p:nvGraphicFramePr>
        <p:xfrm>
          <a:off x="3124200" y="4724400"/>
          <a:ext cx="2336800" cy="1622425"/>
        </p:xfrm>
        <a:graphic>
          <a:graphicData uri="http://schemas.openxmlformats.org/presentationml/2006/ole">
            <mc:AlternateContent xmlns:mc="http://schemas.openxmlformats.org/markup-compatibility/2006">
              <mc:Choice xmlns:v="urn:schemas-microsoft-com:vml" Requires="v">
                <p:oleObj spid="_x0000_s101382" name="Equation" r:id="rId3" imgW="1117440" imgH="774360" progId="Equation.DSMT4">
                  <p:embed/>
                </p:oleObj>
              </mc:Choice>
              <mc:Fallback>
                <p:oleObj name="Equation" r:id="rId3" imgW="1117440" imgH="774360" progId="Equation.DSMT4">
                  <p:embed/>
                  <p:pic>
                    <p:nvPicPr>
                      <p:cNvPr id="0" name=""/>
                      <p:cNvPicPr>
                        <a:picLocks noChangeAspect="1" noChangeArrowheads="1"/>
                      </p:cNvPicPr>
                      <p:nvPr/>
                    </p:nvPicPr>
                    <p:blipFill>
                      <a:blip r:embed="rId4"/>
                      <a:srcRect/>
                      <a:stretch>
                        <a:fillRect/>
                      </a:stretch>
                    </p:blipFill>
                    <p:spPr bwMode="auto">
                      <a:xfrm>
                        <a:off x="3124200" y="4724400"/>
                        <a:ext cx="2336800" cy="1622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4112344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92162"/>
          </a:xfrm>
        </p:spPr>
        <p:txBody>
          <a:bodyPr>
            <a:normAutofit/>
          </a:bodyPr>
          <a:lstStyle/>
          <a:p>
            <a:r>
              <a:rPr lang="en-US" sz="3600" b="1" dirty="0" smtClean="0"/>
              <a:t>Flow Analysis in Systems with Multiple Pipes</a:t>
            </a:r>
            <a:endParaRPr lang="en-US" sz="3600" b="1" dirty="0"/>
          </a:p>
        </p:txBody>
      </p:sp>
      <p:sp>
        <p:nvSpPr>
          <p:cNvPr id="3" name="Content Placeholder 2"/>
          <p:cNvSpPr>
            <a:spLocks noGrp="1"/>
          </p:cNvSpPr>
          <p:nvPr>
            <p:ph idx="1"/>
          </p:nvPr>
        </p:nvSpPr>
        <p:spPr>
          <a:xfrm>
            <a:off x="457200" y="1143000"/>
            <a:ext cx="8229600" cy="5562600"/>
          </a:xfrm>
        </p:spPr>
        <p:txBody>
          <a:bodyPr>
            <a:normAutofit fontScale="92500" lnSpcReduction="10000"/>
          </a:bodyPr>
          <a:lstStyle/>
          <a:p>
            <a:pPr marL="0" indent="0">
              <a:buNone/>
            </a:pPr>
            <a:r>
              <a:rPr lang="en-US" b="1" dirty="0" smtClean="0">
                <a:solidFill>
                  <a:srgbClr val="0070C0"/>
                </a:solidFill>
              </a:rPr>
              <a:t>Two levels of complexity</a:t>
            </a:r>
          </a:p>
          <a:p>
            <a:r>
              <a:rPr lang="en-US" dirty="0" smtClean="0">
                <a:solidFill>
                  <a:srgbClr val="0070C0"/>
                </a:solidFill>
              </a:rPr>
              <a:t>One inlet, one outlet, flow directions known</a:t>
            </a:r>
          </a:p>
          <a:p>
            <a:r>
              <a:rPr lang="en-US" dirty="0" smtClean="0">
                <a:solidFill>
                  <a:srgbClr val="FF0000"/>
                </a:solidFill>
              </a:rPr>
              <a:t>Multiple inlets/outlets, flow directions need to be determined</a:t>
            </a:r>
          </a:p>
          <a:p>
            <a:endParaRPr lang="en-US" dirty="0">
              <a:solidFill>
                <a:srgbClr val="0070C0"/>
              </a:solidFill>
            </a:endParaRPr>
          </a:p>
          <a:p>
            <a:pPr marL="0" indent="0">
              <a:buNone/>
            </a:pPr>
            <a:r>
              <a:rPr lang="en-US" b="1" dirty="0" smtClean="0">
                <a:solidFill>
                  <a:srgbClr val="0070C0"/>
                </a:solidFill>
              </a:rPr>
              <a:t>In both cases, key equations are the same</a:t>
            </a:r>
            <a:endParaRPr lang="en-US" dirty="0" smtClean="0">
              <a:solidFill>
                <a:srgbClr val="0070C0"/>
              </a:solidFill>
            </a:endParaRPr>
          </a:p>
          <a:p>
            <a:r>
              <a:rPr lang="en-US" dirty="0" smtClean="0">
                <a:solidFill>
                  <a:srgbClr val="0070C0"/>
                </a:solidFill>
              </a:rPr>
              <a:t>Continuity at junctions or nodes: total flow rate entering equals total flow rate leaving</a:t>
            </a:r>
            <a:endParaRPr lang="en-US" dirty="0">
              <a:solidFill>
                <a:srgbClr val="0070C0"/>
              </a:solidFill>
            </a:endParaRPr>
          </a:p>
          <a:p>
            <a:r>
              <a:rPr lang="en-US" dirty="0" smtClean="0">
                <a:solidFill>
                  <a:srgbClr val="0070C0"/>
                </a:solidFill>
              </a:rPr>
              <a:t>Total head is well-defined at any point, so </a:t>
            </a:r>
            <a:r>
              <a:rPr lang="en-US" dirty="0" err="1" smtClean="0">
                <a:solidFill>
                  <a:srgbClr val="0070C0"/>
                </a:solidFill>
              </a:rPr>
              <a:t>headloss</a:t>
            </a:r>
            <a:r>
              <a:rPr lang="en-US" dirty="0" smtClean="0">
                <a:solidFill>
                  <a:srgbClr val="0070C0"/>
                </a:solidFill>
              </a:rPr>
              <a:t> between any two points is independent of path taken, and </a:t>
            </a:r>
            <a:r>
              <a:rPr lang="en-US" dirty="0" err="1" smtClean="0">
                <a:solidFill>
                  <a:srgbClr val="0070C0"/>
                </a:solidFill>
              </a:rPr>
              <a:t>headloss</a:t>
            </a:r>
            <a:r>
              <a:rPr lang="en-US" dirty="0" smtClean="0">
                <a:solidFill>
                  <a:srgbClr val="0070C0"/>
                </a:solidFill>
              </a:rPr>
              <a:t> around a loop is zero</a:t>
            </a:r>
            <a:endParaRPr lang="en-US" dirty="0">
              <a:solidFill>
                <a:srgbClr val="0070C0"/>
              </a:solidFill>
            </a:endParaRPr>
          </a:p>
        </p:txBody>
      </p:sp>
    </p:spTree>
    <p:extLst>
      <p:ext uri="{BB962C8B-B14F-4D97-AF65-F5344CB8AC3E}">
        <p14:creationId xmlns:p14="http://schemas.microsoft.com/office/powerpoint/2010/main" val="9030683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792162"/>
          </a:xfrm>
        </p:spPr>
        <p:txBody>
          <a:bodyPr>
            <a:normAutofit fontScale="90000"/>
          </a:bodyPr>
          <a:lstStyle/>
          <a:p>
            <a:r>
              <a:rPr lang="en-US" sz="3600" b="1" dirty="0" smtClean="0"/>
              <a:t>Relaxation Methods for Analyzing Complex Pipe Networks: Theory and Example</a:t>
            </a:r>
            <a:endParaRPr lang="en-US" sz="3600" b="1" dirty="0"/>
          </a:p>
        </p:txBody>
      </p:sp>
      <p:pic>
        <p:nvPicPr>
          <p:cNvPr id="6" name="Picture 5" descr="F&amp;F_prob_8-119-fi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0" y="2903816"/>
            <a:ext cx="5486400" cy="3877984"/>
          </a:xfrm>
          <a:prstGeom prst="rect">
            <a:avLst/>
          </a:prstGeom>
          <a:noFill/>
          <a:ln>
            <a:noFill/>
          </a:ln>
        </p:spPr>
      </p:pic>
      <p:sp>
        <p:nvSpPr>
          <p:cNvPr id="5" name="Rectangle 4"/>
          <p:cNvSpPr/>
          <p:nvPr/>
        </p:nvSpPr>
        <p:spPr>
          <a:xfrm>
            <a:off x="304800" y="1219200"/>
            <a:ext cx="8610600" cy="1815882"/>
          </a:xfrm>
          <a:prstGeom prst="rect">
            <a:avLst/>
          </a:prstGeom>
        </p:spPr>
        <p:txBody>
          <a:bodyPr wrap="square">
            <a:spAutoFit/>
          </a:bodyPr>
          <a:lstStyle/>
          <a:p>
            <a:pPr lvl="0"/>
            <a:r>
              <a:rPr lang="en-US" sz="2800" dirty="0" smtClean="0"/>
              <a:t>Find the flows in all the pipes in the network shown below. All the pipes are new cast iron with </a:t>
            </a:r>
            <a:r>
              <a:rPr lang="en-US" sz="2800" i="1" dirty="0" smtClean="0">
                <a:latin typeface="Symbol" pitchFamily="18" charset="2"/>
              </a:rPr>
              <a:t>e</a:t>
            </a:r>
            <a:r>
              <a:rPr lang="en-US" sz="2800" dirty="0" smtClean="0"/>
              <a:t> = </a:t>
            </a:r>
            <a:r>
              <a:rPr lang="en-US" sz="2800" smtClean="0"/>
              <a:t>2.5x10</a:t>
            </a:r>
            <a:r>
              <a:rPr lang="en-US" sz="2800" baseline="30000" smtClean="0">
                <a:latin typeface="Symbol" pitchFamily="18" charset="2"/>
              </a:rPr>
              <a:t>-</a:t>
            </a:r>
            <a:r>
              <a:rPr lang="en-US" sz="2800" baseline="30000" smtClean="0"/>
              <a:t>4</a:t>
            </a:r>
            <a:r>
              <a:rPr lang="en-US" sz="2800" smtClean="0"/>
              <a:t> m</a:t>
            </a:r>
            <a:r>
              <a:rPr lang="en-US" sz="2800" dirty="0" smtClean="0"/>
              <a:t>. Use the </a:t>
            </a:r>
            <a:r>
              <a:rPr lang="en-US" sz="2800" dirty="0" err="1" smtClean="0"/>
              <a:t>Haaland</a:t>
            </a:r>
            <a:r>
              <a:rPr lang="en-US" sz="2800" dirty="0" smtClean="0"/>
              <a:t> eqn. to estimate friction factors. What is the headloss between points </a:t>
            </a:r>
            <a:r>
              <a:rPr lang="en-US" sz="2800" i="1" dirty="0" smtClean="0"/>
              <a:t>a</a:t>
            </a:r>
            <a:r>
              <a:rPr lang="en-US" sz="2800" dirty="0" smtClean="0"/>
              <a:t> and </a:t>
            </a:r>
            <a:r>
              <a:rPr lang="en-US" sz="2800" i="1" dirty="0" smtClean="0"/>
              <a:t>d</a:t>
            </a:r>
            <a:r>
              <a:rPr lang="en-US" sz="2800" dirty="0" smtClean="0"/>
              <a:t>?</a:t>
            </a:r>
            <a:endParaRPr lang="en-US" sz="2800" dirty="0"/>
          </a:p>
        </p:txBody>
      </p:sp>
    </p:spTree>
    <p:extLst>
      <p:ext uri="{BB962C8B-B14F-4D97-AF65-F5344CB8AC3E}">
        <p14:creationId xmlns:p14="http://schemas.microsoft.com/office/powerpoint/2010/main" val="30917117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457200"/>
            <a:ext cx="8610600" cy="2246769"/>
          </a:xfrm>
          <a:prstGeom prst="rect">
            <a:avLst/>
          </a:prstGeom>
        </p:spPr>
        <p:txBody>
          <a:bodyPr wrap="square">
            <a:spAutoFit/>
          </a:bodyPr>
          <a:lstStyle/>
          <a:p>
            <a:pPr marL="342900" lvl="0" indent="-342900">
              <a:buFont typeface="+mj-lt"/>
              <a:buAutoNum type="arabicPeriod"/>
            </a:pPr>
            <a:r>
              <a:rPr lang="en-US" sz="2800" dirty="0"/>
              <a:t>Define a set of independent pipe loops </a:t>
            </a:r>
            <a:r>
              <a:rPr lang="en-US" sz="2800" dirty="0" smtClean="0"/>
              <a:t>such that </a:t>
            </a:r>
            <a:r>
              <a:rPr lang="en-US" sz="2800" dirty="0"/>
              <a:t>every pipe </a:t>
            </a:r>
            <a:r>
              <a:rPr lang="en-US" sz="2800" dirty="0" smtClean="0"/>
              <a:t>is </a:t>
            </a:r>
            <a:r>
              <a:rPr lang="en-US" sz="2800" dirty="0"/>
              <a:t>part of at least one loop, and no loop can be </a:t>
            </a:r>
            <a:r>
              <a:rPr lang="en-US" sz="2800" dirty="0" smtClean="0"/>
              <a:t>represented </a:t>
            </a:r>
            <a:r>
              <a:rPr lang="en-US" sz="2800" dirty="0"/>
              <a:t>as a sum </a:t>
            </a:r>
            <a:r>
              <a:rPr lang="en-US" sz="2800" dirty="0" smtClean="0"/>
              <a:t>of </a:t>
            </a:r>
            <a:r>
              <a:rPr lang="en-US" sz="2800" dirty="0"/>
              <a:t>other loops. The easiest way to do this is to choose all of the smallest possible loops in the network</a:t>
            </a:r>
            <a:r>
              <a:rPr lang="en-US" sz="2800" dirty="0" smtClean="0"/>
              <a:t>.</a:t>
            </a:r>
            <a:endParaRPr lang="en-US" sz="2800" dirty="0"/>
          </a:p>
        </p:txBody>
      </p:sp>
      <p:pic>
        <p:nvPicPr>
          <p:cNvPr id="6" name="Picture 5" descr="F&amp;F_prob_8-119-fi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1" y="2743200"/>
            <a:ext cx="5257800" cy="3810000"/>
          </a:xfrm>
          <a:prstGeom prst="rect">
            <a:avLst/>
          </a:prstGeom>
          <a:noFill/>
          <a:ln>
            <a:noFill/>
          </a:ln>
        </p:spPr>
      </p:pic>
    </p:spTree>
    <p:extLst>
      <p:ext uri="{BB962C8B-B14F-4D97-AF65-F5344CB8AC3E}">
        <p14:creationId xmlns:p14="http://schemas.microsoft.com/office/powerpoint/2010/main" val="19507309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04800" y="304800"/>
            <a:ext cx="8610600" cy="2246769"/>
          </a:xfrm>
          <a:prstGeom prst="rect">
            <a:avLst/>
          </a:prstGeom>
        </p:spPr>
        <p:txBody>
          <a:bodyPr wrap="square">
            <a:spAutoFit/>
          </a:bodyPr>
          <a:lstStyle/>
          <a:p>
            <a:pPr marL="514350" lvl="0" indent="-514350">
              <a:buFont typeface="+mj-lt"/>
              <a:buAutoNum type="arabicPeriod" startAt="2"/>
            </a:pPr>
            <a:r>
              <a:rPr lang="en-US" sz="2800" dirty="0" smtClean="0"/>
              <a:t>Guess values </a:t>
            </a:r>
            <a:r>
              <a:rPr lang="en-US" sz="2800" dirty="0"/>
              <a:t>of </a:t>
            </a:r>
            <a:r>
              <a:rPr lang="en-US" sz="2800" i="1" dirty="0" smtClean="0"/>
              <a:t>Q</a:t>
            </a:r>
            <a:r>
              <a:rPr lang="en-US" sz="2800" dirty="0" smtClean="0"/>
              <a:t> that satisfy continuity at </a:t>
            </a:r>
            <a:r>
              <a:rPr lang="en-US" sz="2800" dirty="0"/>
              <a:t>each </a:t>
            </a:r>
            <a:r>
              <a:rPr lang="en-US" sz="2800" dirty="0" smtClean="0"/>
              <a:t>node, assigning a positive value if the </a:t>
            </a:r>
            <a:r>
              <a:rPr lang="en-US" sz="2800" dirty="0"/>
              <a:t>(assumed) direction of flow is clockwise in the </a:t>
            </a:r>
            <a:r>
              <a:rPr lang="en-US" sz="2800" dirty="0" smtClean="0"/>
              <a:t>loop. </a:t>
            </a:r>
            <a:r>
              <a:rPr lang="en-US" sz="2800" dirty="0"/>
              <a:t>This </a:t>
            </a:r>
            <a:r>
              <a:rPr lang="en-US" sz="2800" dirty="0" smtClean="0"/>
              <a:t>means </a:t>
            </a:r>
            <a:r>
              <a:rPr lang="en-US" sz="2800" dirty="0"/>
              <a:t>that </a:t>
            </a:r>
            <a:r>
              <a:rPr lang="en-US" sz="2800" dirty="0" smtClean="0"/>
              <a:t>the flow in a given pipe will be positive </a:t>
            </a:r>
            <a:r>
              <a:rPr lang="en-US" sz="2800" dirty="0"/>
              <a:t>when analyzing one loop, and negative when analyzing the adjacent loop</a:t>
            </a:r>
            <a:r>
              <a:rPr lang="en-US" sz="2800" dirty="0" smtClean="0"/>
              <a:t>.</a:t>
            </a:r>
            <a:endParaRPr lang="en-US" sz="2800" dirty="0"/>
          </a:p>
        </p:txBody>
      </p:sp>
      <p:pic>
        <p:nvPicPr>
          <p:cNvPr id="3" name="Picture 2" descr="F&amp;F_prob_8-119-fi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828801" y="2743200"/>
            <a:ext cx="5257800" cy="3810000"/>
          </a:xfrm>
          <a:prstGeom prst="rect">
            <a:avLst/>
          </a:prstGeom>
          <a:noFill/>
          <a:ln>
            <a:noFill/>
          </a:ln>
        </p:spPr>
      </p:pic>
    </p:spTree>
    <p:extLst>
      <p:ext uri="{BB962C8B-B14F-4D97-AF65-F5344CB8AC3E}">
        <p14:creationId xmlns:p14="http://schemas.microsoft.com/office/powerpoint/2010/main" val="4172970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F&amp;F_prob_8-119-fi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048000" y="990600"/>
            <a:ext cx="5867400" cy="4267200"/>
          </a:xfrm>
          <a:prstGeom prst="rect">
            <a:avLst/>
          </a:prstGeom>
          <a:noFill/>
          <a:ln>
            <a:noFill/>
          </a:ln>
        </p:spPr>
      </p:pic>
      <p:graphicFrame>
        <p:nvGraphicFramePr>
          <p:cNvPr id="13" name="Table 12"/>
          <p:cNvGraphicFramePr>
            <a:graphicFrameLocks noGrp="1"/>
          </p:cNvGraphicFramePr>
          <p:nvPr>
            <p:extLst>
              <p:ext uri="{D42A27DB-BD31-4B8C-83A1-F6EECF244321}">
                <p14:modId xmlns:p14="http://schemas.microsoft.com/office/powerpoint/2010/main" val="4021362683"/>
              </p:ext>
            </p:extLst>
          </p:nvPr>
        </p:nvGraphicFramePr>
        <p:xfrm>
          <a:off x="152400" y="914400"/>
          <a:ext cx="3078880" cy="5181600"/>
        </p:xfrm>
        <a:graphic>
          <a:graphicData uri="http://schemas.openxmlformats.org/drawingml/2006/table">
            <a:tbl>
              <a:tblPr>
                <a:tableStyleId>{5C22544A-7EE6-4342-B048-85BDC9FD1C3A}</a:tableStyleId>
              </a:tblPr>
              <a:tblGrid>
                <a:gridCol w="951924"/>
                <a:gridCol w="951924"/>
                <a:gridCol w="1175032"/>
              </a:tblGrid>
              <a:tr h="298928">
                <a:tc>
                  <a:txBody>
                    <a:bodyPr/>
                    <a:lstStyle/>
                    <a:p>
                      <a:pPr marL="0" marR="0" indent="0" algn="ctr">
                        <a:spcBef>
                          <a:spcPts val="0"/>
                        </a:spcBef>
                        <a:spcAft>
                          <a:spcPts val="0"/>
                        </a:spcAft>
                      </a:pPr>
                      <a:r>
                        <a:rPr lang="en-US" sz="2000" dirty="0">
                          <a:effectLst/>
                        </a:rPr>
                        <a:t> </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Assumed</a:t>
                      </a:r>
                      <a:endParaRPr lang="en-US" sz="200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Loop</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Pipe</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i="1" dirty="0">
                          <a:effectLst/>
                        </a:rPr>
                        <a:t>Q</a:t>
                      </a:r>
                      <a:endParaRPr lang="en-US" sz="2000" i="1"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A</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ab</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20</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be</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20</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ed</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10</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dirty="0">
                          <a:effectLst/>
                        </a:rPr>
                        <a:t> </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dc</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5</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ca</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-40</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a:effectLst/>
                        </a:rPr>
                        <a:t> </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B</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cd</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-5</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dg</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-25</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gf</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-30</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fc</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-45</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C</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de</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-10</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eh</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10</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hg</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-5</a:t>
                      </a:r>
                      <a:endParaRPr lang="en-US" sz="2000" dirty="0">
                        <a:effectLst/>
                        <a:latin typeface="Times New Roman"/>
                        <a:ea typeface="Times New Roman"/>
                      </a:endParaRPr>
                    </a:p>
                  </a:txBody>
                  <a:tcPr marL="68580" marR="68580" marT="0" marB="0" anchor="b"/>
                </a:tc>
              </a:tr>
              <a:tr h="254089">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gd</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latin typeface="Times New Roman"/>
                          <a:ea typeface="Times New Roman"/>
                        </a:rPr>
                        <a:t>25</a:t>
                      </a:r>
                      <a:endParaRPr lang="en-US" sz="2000" dirty="0">
                        <a:effectLst/>
                        <a:latin typeface="Times New Roman"/>
                        <a:ea typeface="Times New Roman"/>
                      </a:endParaRPr>
                    </a:p>
                  </a:txBody>
                  <a:tcPr marL="68580" marR="68580" marT="0" marB="0" anchor="b"/>
                </a:tc>
              </a:tr>
            </a:tbl>
          </a:graphicData>
        </a:graphic>
      </p:graphicFrame>
    </p:spTree>
    <p:extLst>
      <p:ext uri="{BB962C8B-B14F-4D97-AF65-F5344CB8AC3E}">
        <p14:creationId xmlns:p14="http://schemas.microsoft.com/office/powerpoint/2010/main" val="96892230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57200" y="381000"/>
            <a:ext cx="8163232" cy="6124754"/>
          </a:xfrm>
          <a:prstGeom prst="rect">
            <a:avLst/>
          </a:prstGeom>
        </p:spPr>
        <p:txBody>
          <a:bodyPr wrap="square">
            <a:spAutoFit/>
          </a:bodyPr>
          <a:lstStyle/>
          <a:p>
            <a:pPr marL="514350" lvl="0" indent="-514350">
              <a:buFont typeface="+mj-lt"/>
              <a:buAutoNum type="arabicPeriod" startAt="3"/>
            </a:pPr>
            <a:r>
              <a:rPr lang="en-US" sz="2800" dirty="0" smtClean="0"/>
              <a:t>Compute </a:t>
            </a:r>
            <a:r>
              <a:rPr lang="en-US" sz="2800" dirty="0"/>
              <a:t>the headloss in each pipe, using the same sign convention </a:t>
            </a:r>
            <a:r>
              <a:rPr lang="en-US" sz="2800" dirty="0" smtClean="0"/>
              <a:t>as </a:t>
            </a:r>
            <a:r>
              <a:rPr lang="en-US" sz="2800" dirty="0"/>
              <a:t>for flow, so that </a:t>
            </a:r>
            <a:r>
              <a:rPr lang="en-US" sz="2800" i="1" dirty="0" err="1"/>
              <a:t>h</a:t>
            </a:r>
            <a:r>
              <a:rPr lang="en-US" sz="2800" i="1" baseline="-25000" dirty="0" err="1"/>
              <a:t>L</a:t>
            </a:r>
            <a:r>
              <a:rPr lang="en-US" sz="2800" dirty="0"/>
              <a:t> in each pipe has the same sign as </a:t>
            </a:r>
            <a:r>
              <a:rPr lang="en-US" sz="2800" i="1" dirty="0"/>
              <a:t>Q</a:t>
            </a:r>
            <a:r>
              <a:rPr lang="en-US" sz="2800" dirty="0"/>
              <a:t>, </a:t>
            </a:r>
            <a:r>
              <a:rPr lang="en-US" sz="2800" dirty="0" smtClean="0"/>
              <a:t>for a </a:t>
            </a:r>
            <a:r>
              <a:rPr lang="en-US" sz="2800" dirty="0"/>
              <a:t>given loop</a:t>
            </a:r>
            <a:r>
              <a:rPr lang="en-US" sz="2800" dirty="0" smtClean="0"/>
              <a:t>.</a:t>
            </a:r>
          </a:p>
          <a:p>
            <a:pPr marL="514350" lvl="0" indent="-514350">
              <a:buFont typeface="+mj-lt"/>
              <a:buAutoNum type="arabicPeriod" startAt="3"/>
            </a:pPr>
            <a:endParaRPr lang="en-US" sz="2800" dirty="0"/>
          </a:p>
          <a:p>
            <a:pPr marL="514350" lvl="0" indent="-514350">
              <a:buFont typeface="+mj-lt"/>
              <a:buAutoNum type="arabicPeriod" startAt="3"/>
            </a:pPr>
            <a:endParaRPr lang="en-US" sz="2800" dirty="0" smtClean="0"/>
          </a:p>
          <a:p>
            <a:pPr marL="514350" lvl="0" indent="-514350">
              <a:buFont typeface="+mj-lt"/>
              <a:buAutoNum type="arabicPeriod" startAt="3"/>
            </a:pPr>
            <a:endParaRPr lang="en-US" sz="2800" dirty="0"/>
          </a:p>
          <a:p>
            <a:pPr marL="514350" lvl="0" indent="-514350">
              <a:buFont typeface="+mj-lt"/>
              <a:buAutoNum type="arabicPeriod" startAt="3"/>
            </a:pPr>
            <a:endParaRPr lang="en-US" sz="2800" dirty="0" smtClean="0"/>
          </a:p>
          <a:p>
            <a:pPr marL="514350" lvl="0" indent="-514350">
              <a:buFont typeface="+mj-lt"/>
              <a:buAutoNum type="arabicPeriod" startAt="3"/>
            </a:pPr>
            <a:endParaRPr lang="en-US" sz="2800" dirty="0" smtClean="0"/>
          </a:p>
          <a:p>
            <a:pPr marL="514350" indent="-514350">
              <a:buFont typeface="+mj-lt"/>
              <a:buAutoNum type="arabicPeriod" startAt="3"/>
            </a:pPr>
            <a:endParaRPr lang="en-US" sz="2800" dirty="0" smtClean="0"/>
          </a:p>
          <a:p>
            <a:pPr marL="514350" indent="-514350">
              <a:buFont typeface="+mj-lt"/>
              <a:buAutoNum type="arabicPeriod" startAt="3"/>
            </a:pPr>
            <a:r>
              <a:rPr lang="en-US" sz="2800" dirty="0" smtClean="0"/>
              <a:t>Compute </a:t>
            </a:r>
            <a:r>
              <a:rPr lang="en-US" sz="2800" dirty="0"/>
              <a:t>the </a:t>
            </a:r>
            <a:r>
              <a:rPr lang="en-US" sz="2800" dirty="0" err="1"/>
              <a:t>headloss</a:t>
            </a:r>
            <a:r>
              <a:rPr lang="en-US" sz="2800" dirty="0"/>
              <a:t> around each loop. If the </a:t>
            </a:r>
            <a:r>
              <a:rPr lang="en-US" sz="2800" dirty="0" err="1"/>
              <a:t>headloss</a:t>
            </a:r>
            <a:r>
              <a:rPr lang="en-US" sz="2800" dirty="0"/>
              <a:t> around every loop is zero, then all the pipe flow equations are satisfied, and the problem is solved. Presumably, this will not be the case when the initial, arbitrary guesses of </a:t>
            </a:r>
            <a:r>
              <a:rPr lang="en-US" sz="2800" i="1" dirty="0"/>
              <a:t>Q</a:t>
            </a:r>
            <a:r>
              <a:rPr lang="en-US" sz="2800" dirty="0"/>
              <a:t> are used</a:t>
            </a:r>
            <a:r>
              <a:rPr lang="en-US" sz="2800" dirty="0" smtClean="0"/>
              <a:t>.</a:t>
            </a:r>
            <a:endParaRPr lang="en-US" sz="2800" dirty="0"/>
          </a:p>
        </p:txBody>
      </p:sp>
      <p:graphicFrame>
        <p:nvGraphicFramePr>
          <p:cNvPr id="2" name="Object 1"/>
          <p:cNvGraphicFramePr>
            <a:graphicFrameLocks noChangeAspect="1"/>
          </p:cNvGraphicFramePr>
          <p:nvPr>
            <p:extLst>
              <p:ext uri="{D42A27DB-BD31-4B8C-83A1-F6EECF244321}">
                <p14:modId xmlns:p14="http://schemas.microsoft.com/office/powerpoint/2010/main" val="1474372104"/>
              </p:ext>
            </p:extLst>
          </p:nvPr>
        </p:nvGraphicFramePr>
        <p:xfrm>
          <a:off x="2667000" y="1981200"/>
          <a:ext cx="3810000" cy="874889"/>
        </p:xfrm>
        <a:graphic>
          <a:graphicData uri="http://schemas.openxmlformats.org/presentationml/2006/ole">
            <mc:AlternateContent xmlns:mc="http://schemas.openxmlformats.org/markup-compatibility/2006">
              <mc:Choice xmlns:v="urn:schemas-microsoft-com:vml" Requires="v">
                <p:oleObj spid="_x0000_s97290" name="Equation" r:id="rId3" imgW="2019240" imgH="507960" progId="Equation.DSMT4">
                  <p:embed/>
                </p:oleObj>
              </mc:Choice>
              <mc:Fallback>
                <p:oleObj name="Equation" r:id="rId3" imgW="2019240" imgH="50796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67000" y="1981200"/>
                        <a:ext cx="3810000" cy="874889"/>
                      </a:xfrm>
                      <a:prstGeom prst="rect">
                        <a:avLst/>
                      </a:prstGeom>
                      <a:noFill/>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1446084267"/>
              </p:ext>
            </p:extLst>
          </p:nvPr>
        </p:nvGraphicFramePr>
        <p:xfrm>
          <a:off x="3792538" y="3178176"/>
          <a:ext cx="1557337" cy="765175"/>
        </p:xfrm>
        <a:graphic>
          <a:graphicData uri="http://schemas.openxmlformats.org/presentationml/2006/ole">
            <mc:AlternateContent xmlns:mc="http://schemas.openxmlformats.org/markup-compatibility/2006">
              <mc:Choice xmlns:v="urn:schemas-microsoft-com:vml" Requires="v">
                <p:oleObj spid="_x0000_s97291" name="Equation" r:id="rId5" imgW="825480" imgH="444240" progId="Equation.DSMT4">
                  <p:embed/>
                </p:oleObj>
              </mc:Choice>
              <mc:Fallback>
                <p:oleObj name="Equation" r:id="rId5" imgW="825480" imgH="444240" progId="Equation.DSMT4">
                  <p:embed/>
                  <p:pic>
                    <p:nvPicPr>
                      <p:cNvPr id="0" name=""/>
                      <p:cNvPicPr>
                        <a:picLocks noChangeAspect="1" noChangeArrowheads="1"/>
                      </p:cNvPicPr>
                      <p:nvPr/>
                    </p:nvPicPr>
                    <p:blipFill>
                      <a:blip r:embed="rId6"/>
                      <a:srcRect/>
                      <a:stretch>
                        <a:fillRect/>
                      </a:stretch>
                    </p:blipFill>
                    <p:spPr bwMode="auto">
                      <a:xfrm>
                        <a:off x="3792538" y="3178176"/>
                        <a:ext cx="1557337" cy="76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25117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Table 12"/>
          <p:cNvGraphicFramePr>
            <a:graphicFrameLocks noGrp="1"/>
          </p:cNvGraphicFramePr>
          <p:nvPr>
            <p:extLst>
              <p:ext uri="{D42A27DB-BD31-4B8C-83A1-F6EECF244321}">
                <p14:modId xmlns:p14="http://schemas.microsoft.com/office/powerpoint/2010/main" val="1970735128"/>
              </p:ext>
            </p:extLst>
          </p:nvPr>
        </p:nvGraphicFramePr>
        <p:xfrm>
          <a:off x="1090692" y="228595"/>
          <a:ext cx="5743413" cy="6324605"/>
        </p:xfrm>
        <a:graphic>
          <a:graphicData uri="http://schemas.openxmlformats.org/drawingml/2006/table">
            <a:tbl>
              <a:tblPr>
                <a:tableStyleId>{5C22544A-7EE6-4342-B048-85BDC9FD1C3A}</a:tableStyleId>
              </a:tblPr>
              <a:tblGrid>
                <a:gridCol w="1007064"/>
                <a:gridCol w="1007064"/>
                <a:gridCol w="1243095"/>
                <a:gridCol w="1243095"/>
                <a:gridCol w="1243095"/>
              </a:tblGrid>
              <a:tr h="665747">
                <a:tc>
                  <a:txBody>
                    <a:bodyPr/>
                    <a:lstStyle/>
                    <a:p>
                      <a:pPr marL="0" marR="0" indent="0" algn="ctr">
                        <a:spcBef>
                          <a:spcPts val="0"/>
                        </a:spcBef>
                        <a:spcAft>
                          <a:spcPts val="0"/>
                        </a:spcAft>
                      </a:pPr>
                      <a:r>
                        <a:rPr lang="en-US" sz="2000" dirty="0">
                          <a:effectLst/>
                        </a:rPr>
                        <a:t> </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Assumed</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a:effectLst/>
                          <a:latin typeface="Arial"/>
                          <a:ea typeface="Times New Roman"/>
                        </a:rPr>
                        <a:t>Haaland</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a:effectLst/>
                          <a:latin typeface="Arial"/>
                          <a:ea typeface="Times New Roman"/>
                        </a:rPr>
                        <a:t>DW </a:t>
                      </a:r>
                      <a:r>
                        <a:rPr lang="en-US" sz="2000" dirty="0" err="1">
                          <a:effectLst/>
                          <a:latin typeface="Arial"/>
                          <a:ea typeface="Times New Roman"/>
                        </a:rPr>
                        <a:t>eqn</a:t>
                      </a:r>
                      <a:endParaRPr lang="en-US" sz="2000" dirty="0">
                        <a:effectLst/>
                        <a:latin typeface="Times New Roman"/>
                        <a:ea typeface="Times New Roman"/>
                      </a:endParaRPr>
                    </a:p>
                  </a:txBody>
                  <a:tcPr marL="68580" marR="68580" marT="0" marB="0" anchor="b"/>
                </a:tc>
              </a:tr>
              <a:tr h="332874">
                <a:tc>
                  <a:txBody>
                    <a:bodyPr/>
                    <a:lstStyle/>
                    <a:p>
                      <a:pPr marL="0" marR="0" indent="0" algn="ctr">
                        <a:spcBef>
                          <a:spcPts val="0"/>
                        </a:spcBef>
                        <a:spcAft>
                          <a:spcPts val="0"/>
                        </a:spcAft>
                      </a:pPr>
                      <a:r>
                        <a:rPr lang="en-US" sz="2000">
                          <a:effectLst/>
                        </a:rPr>
                        <a:t>Loop</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Pipe</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i="1" dirty="0">
                          <a:effectLst/>
                        </a:rPr>
                        <a:t>Q</a:t>
                      </a:r>
                      <a:endParaRPr lang="en-US" sz="2000" i="1"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i="1" dirty="0">
                          <a:effectLst/>
                          <a:latin typeface="Arial"/>
                          <a:ea typeface="Times New Roman"/>
                        </a:rPr>
                        <a:t>f</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i="1">
                          <a:effectLst/>
                          <a:latin typeface="Arial"/>
                          <a:ea typeface="Times New Roman"/>
                        </a:rPr>
                        <a:t>h</a:t>
                      </a:r>
                      <a:r>
                        <a:rPr lang="en-US" sz="2000" i="1" baseline="-25000">
                          <a:effectLst/>
                          <a:latin typeface="Arial"/>
                          <a:ea typeface="Times New Roman"/>
                        </a:rPr>
                        <a:t>L</a:t>
                      </a:r>
                      <a:endParaRPr lang="en-US" sz="2000">
                        <a:effectLst/>
                        <a:latin typeface="Times New Roman"/>
                        <a:ea typeface="Times New Roman"/>
                      </a:endParaRPr>
                    </a:p>
                  </a:txBody>
                  <a:tcPr marL="68580" marR="68580" marT="0" marB="0" anchor="b"/>
                </a:tc>
              </a:tr>
              <a:tr h="332874">
                <a:tc>
                  <a:txBody>
                    <a:bodyPr/>
                    <a:lstStyle/>
                    <a:p>
                      <a:pPr marL="0" marR="0" indent="0" algn="ctr">
                        <a:spcBef>
                          <a:spcPts val="0"/>
                        </a:spcBef>
                        <a:spcAft>
                          <a:spcPts val="0"/>
                        </a:spcAft>
                      </a:pPr>
                      <a:r>
                        <a:rPr lang="en-US" sz="2000">
                          <a:effectLst/>
                        </a:rPr>
                        <a:t>A</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ab</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be</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ed</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dirty="0">
                          <a:effectLst/>
                        </a:rPr>
                        <a:t> </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dc</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ca</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dirty="0">
                          <a:effectLst/>
                        </a:rPr>
                        <a:t> </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a:effectLst/>
                        </a:rPr>
                        <a:t> </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r" fontAlgn="b"/>
                      <a:r>
                        <a:rPr lang="en-US" sz="2000" b="0" i="0" u="none" strike="noStrike" dirty="0" smtClean="0">
                          <a:solidFill>
                            <a:srgbClr val="FF0000"/>
                          </a:solidFill>
                          <a:effectLst/>
                          <a:latin typeface="Calibri"/>
                        </a:rPr>
                        <a:t>Sum =</a:t>
                      </a:r>
                      <a:endParaRPr lang="en-US" sz="2000" b="0" i="0" u="none" strike="noStrike" dirty="0">
                        <a:solidFill>
                          <a:srgbClr val="FF0000"/>
                        </a:solidFill>
                        <a:effectLst/>
                        <a:latin typeface="Calibri"/>
                      </a:endParaRPr>
                    </a:p>
                  </a:txBody>
                  <a:tcPr marL="0" marR="0" marT="0" marB="0" anchor="b"/>
                </a:tc>
                <a:tc>
                  <a:txBody>
                    <a:bodyPr/>
                    <a:lstStyle/>
                    <a:p>
                      <a:pPr algn="ctr" rtl="0" fontAlgn="ctr"/>
                      <a:endParaRPr lang="en-US" sz="2000" b="1" i="0" u="none" strike="noStrike" dirty="0">
                        <a:solidFill>
                          <a:srgbClr val="FF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B</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cd</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dg</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dirty="0">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err="1" smtClean="0">
                          <a:effectLst/>
                        </a:rPr>
                        <a:t>gf</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dirty="0">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dirty="0" smtClean="0">
                          <a:effectLst/>
                        </a:rPr>
                        <a:t>fc</a:t>
                      </a:r>
                      <a:endParaRPr lang="en-US" sz="2000" dirty="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dirty="0">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r" fontAlgn="b"/>
                      <a:r>
                        <a:rPr lang="en-US" sz="2000" b="0" i="0" u="none" strike="noStrike" dirty="0" smtClean="0">
                          <a:solidFill>
                            <a:srgbClr val="FF0000"/>
                          </a:solidFill>
                          <a:effectLst/>
                          <a:latin typeface="Calibri"/>
                        </a:rPr>
                        <a:t>Sum =</a:t>
                      </a:r>
                      <a:endParaRPr lang="en-US" sz="2000" b="0" i="0" u="none" strike="noStrike" dirty="0">
                        <a:solidFill>
                          <a:srgbClr val="FF0000"/>
                        </a:solidFill>
                        <a:effectLst/>
                        <a:latin typeface="Calibri"/>
                      </a:endParaRPr>
                    </a:p>
                  </a:txBody>
                  <a:tcPr marL="0" marR="0" marT="0" marB="0" anchor="b"/>
                </a:tc>
                <a:tc>
                  <a:txBody>
                    <a:bodyPr/>
                    <a:lstStyle/>
                    <a:p>
                      <a:pPr algn="ctr" rtl="0" fontAlgn="ctr"/>
                      <a:endParaRPr lang="en-US" sz="2000" b="1" i="0" u="none" strike="noStrike" dirty="0">
                        <a:solidFill>
                          <a:srgbClr val="FF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C</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de</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dirty="0">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eh</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dirty="0">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hg</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1"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dirty="0">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r>
                        <a:rPr lang="en-US" sz="2000">
                          <a:effectLst/>
                        </a:rPr>
                        <a:t> </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r>
                        <a:rPr lang="en-US" sz="2000">
                          <a:effectLst/>
                        </a:rPr>
                        <a:t>gd</a:t>
                      </a: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algn="ctr" fontAlgn="b"/>
                      <a:endParaRPr lang="en-US" sz="2000" b="0" i="0" u="none" strike="noStrike" dirty="0">
                        <a:solidFill>
                          <a:srgbClr val="000000"/>
                        </a:solidFill>
                        <a:effectLst/>
                        <a:latin typeface="Calibri"/>
                      </a:endParaRPr>
                    </a:p>
                  </a:txBody>
                  <a:tcPr marL="0" marR="0" marT="0" marB="0" anchor="b"/>
                </a:tc>
                <a:tc>
                  <a:txBody>
                    <a:bodyPr/>
                    <a:lstStyle/>
                    <a:p>
                      <a:pPr algn="ctr" rtl="0" fontAlgn="ctr"/>
                      <a:endParaRPr lang="en-US" sz="2000" b="0" i="0" u="none" strike="noStrike" dirty="0">
                        <a:solidFill>
                          <a:srgbClr val="000000"/>
                        </a:solidFill>
                        <a:effectLst/>
                        <a:latin typeface="+mn-lt"/>
                      </a:endParaRPr>
                    </a:p>
                  </a:txBody>
                  <a:tcPr marL="0" marR="0" marT="0" marB="0" anchor="ctr"/>
                </a:tc>
              </a:tr>
              <a:tr h="332874">
                <a:tc>
                  <a:txBody>
                    <a:bodyPr/>
                    <a:lstStyle/>
                    <a:p>
                      <a:pPr marL="0" marR="0" indent="0" algn="ctr">
                        <a:spcBef>
                          <a:spcPts val="0"/>
                        </a:spcBef>
                        <a:spcAft>
                          <a:spcPts val="0"/>
                        </a:spcAft>
                      </a:pP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a:effectLst/>
                        <a:latin typeface="Times New Roman"/>
                        <a:ea typeface="Times New Roman"/>
                      </a:endParaRPr>
                    </a:p>
                  </a:txBody>
                  <a:tcPr marL="68580" marR="68580" marT="0" marB="0" anchor="b"/>
                </a:tc>
                <a:tc>
                  <a:txBody>
                    <a:bodyPr/>
                    <a:lstStyle/>
                    <a:p>
                      <a:pPr marL="0" marR="0" indent="0" algn="ctr">
                        <a:spcBef>
                          <a:spcPts val="0"/>
                        </a:spcBef>
                        <a:spcAft>
                          <a:spcPts val="0"/>
                        </a:spcAft>
                      </a:pPr>
                      <a:endParaRPr lang="en-US" sz="2000" dirty="0">
                        <a:effectLst/>
                        <a:latin typeface="Times New Roman"/>
                        <a:ea typeface="Times New Roman"/>
                      </a:endParaRPr>
                    </a:p>
                  </a:txBody>
                  <a:tcPr marL="68580" marR="68580" marT="0" marB="0" anchor="b"/>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2000" b="0" i="0" u="none" strike="noStrike" dirty="0" smtClean="0">
                          <a:solidFill>
                            <a:srgbClr val="FF0000"/>
                          </a:solidFill>
                          <a:effectLst/>
                          <a:latin typeface="+mn-lt"/>
                        </a:rPr>
                        <a:t>Sum =</a:t>
                      </a:r>
                    </a:p>
                  </a:txBody>
                  <a:tcPr marL="68580" marR="68580" marT="0" marB="0" anchor="b"/>
                </a:tc>
                <a:tc>
                  <a:txBody>
                    <a:bodyPr/>
                    <a:lstStyle/>
                    <a:p>
                      <a:pPr algn="ctr" rtl="0" fontAlgn="ctr"/>
                      <a:endParaRPr lang="en-US" sz="2000" b="1" i="0" u="none" strike="noStrike" dirty="0">
                        <a:solidFill>
                          <a:srgbClr val="FF0000"/>
                        </a:solidFill>
                        <a:effectLst/>
                        <a:latin typeface="+mn-lt"/>
                      </a:endParaRPr>
                    </a:p>
                  </a:txBody>
                  <a:tcPr marL="0" marR="0" marT="0" marB="0" anchor="ctr"/>
                </a:tc>
              </a:tr>
            </a:tbl>
          </a:graphicData>
        </a:graphic>
      </p:graphicFrame>
    </p:spTree>
    <p:extLst>
      <p:ext uri="{BB962C8B-B14F-4D97-AF65-F5344CB8AC3E}">
        <p14:creationId xmlns:p14="http://schemas.microsoft.com/office/powerpoint/2010/main" val="15432965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71832" y="1371600"/>
            <a:ext cx="7848600" cy="3539430"/>
          </a:xfrm>
          <a:prstGeom prst="rect">
            <a:avLst/>
          </a:prstGeom>
        </p:spPr>
        <p:txBody>
          <a:bodyPr wrap="square">
            <a:spAutoFit/>
          </a:bodyPr>
          <a:lstStyle/>
          <a:p>
            <a:pPr marL="514350" indent="-514350">
              <a:buFont typeface="+mj-lt"/>
              <a:buAutoNum type="arabicPeriod" startAt="5"/>
            </a:pPr>
            <a:r>
              <a:rPr lang="en-US" sz="2800" dirty="0" smtClean="0"/>
              <a:t>For each loop, determine a </a:t>
            </a:r>
            <a:r>
              <a:rPr lang="en-US" sz="2800" dirty="0" smtClean="0">
                <a:latin typeface="Symbol" pitchFamily="18" charset="2"/>
              </a:rPr>
              <a:t>D</a:t>
            </a:r>
            <a:r>
              <a:rPr lang="en-US" sz="2800" i="1" dirty="0" smtClean="0"/>
              <a:t>Q</a:t>
            </a:r>
            <a:r>
              <a:rPr lang="en-US" sz="2800" dirty="0" smtClean="0"/>
              <a:t> to be applied to each </a:t>
            </a:r>
            <a:r>
              <a:rPr lang="en-US" sz="2800" dirty="0"/>
              <a:t>pipe in </a:t>
            </a:r>
            <a:r>
              <a:rPr lang="en-US" sz="2800" dirty="0" smtClean="0"/>
              <a:t>the loop, so that the </a:t>
            </a:r>
            <a:r>
              <a:rPr lang="en-US" sz="2800" dirty="0" err="1" smtClean="0"/>
              <a:t>headloss</a:t>
            </a:r>
            <a:r>
              <a:rPr lang="en-US" sz="2800" dirty="0" smtClean="0"/>
              <a:t> around the loop is closer to zero. </a:t>
            </a:r>
            <a:r>
              <a:rPr lang="en-US" sz="2800" dirty="0"/>
              <a:t>By changing the flow rates in all the pipes in a loop by the same amount, we assure that the increase or decrease </a:t>
            </a:r>
            <a:r>
              <a:rPr lang="en-US" sz="2800" dirty="0" smtClean="0"/>
              <a:t>of </a:t>
            </a:r>
            <a:r>
              <a:rPr lang="en-US" sz="2800" dirty="0"/>
              <a:t>the flow into a </a:t>
            </a:r>
            <a:r>
              <a:rPr lang="en-US" sz="2800" dirty="0" smtClean="0"/>
              <a:t>node </a:t>
            </a:r>
            <a:r>
              <a:rPr lang="en-US" sz="2800" dirty="0"/>
              <a:t>is balanced by the exact same increase or decrease </a:t>
            </a:r>
            <a:r>
              <a:rPr lang="en-US" sz="2800" dirty="0" smtClean="0"/>
              <a:t>of the </a:t>
            </a:r>
            <a:r>
              <a:rPr lang="en-US" sz="2800" dirty="0"/>
              <a:t>flow out, so that </a:t>
            </a:r>
            <a:r>
              <a:rPr lang="en-US" sz="2800" dirty="0" smtClean="0"/>
              <a:t>continuity is </a:t>
            </a:r>
            <a:r>
              <a:rPr lang="en-US" sz="2800" dirty="0"/>
              <a:t>still satisfied. </a:t>
            </a:r>
          </a:p>
        </p:txBody>
      </p:sp>
    </p:spTree>
    <p:extLst>
      <p:ext uri="{BB962C8B-B14F-4D97-AF65-F5344CB8AC3E}">
        <p14:creationId xmlns:p14="http://schemas.microsoft.com/office/powerpoint/2010/main" val="39856947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8360</TotalTime>
  <Words>639</Words>
  <Application>Microsoft Office PowerPoint</Application>
  <PresentationFormat>On-screen Show (4:3)</PresentationFormat>
  <Paragraphs>168</Paragraphs>
  <Slides>14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6" baseType="lpstr">
      <vt:lpstr>Office Theme</vt:lpstr>
      <vt:lpstr>Equation</vt:lpstr>
      <vt:lpstr>PowerPoint Presentation</vt:lpstr>
      <vt:lpstr>Flow Analysis in Systems with Multiple Pipes</vt:lpstr>
      <vt:lpstr>Relaxation Methods for Analyzing Complex Pipe Networks: Theory and Example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Mark Benjamin</dc:creator>
  <cp:lastModifiedBy>Mark Benjamin</cp:lastModifiedBy>
  <cp:revision>208</cp:revision>
  <dcterms:created xsi:type="dcterms:W3CDTF">2012-02-02T21:59:42Z</dcterms:created>
  <dcterms:modified xsi:type="dcterms:W3CDTF">2012-05-07T20:49:45Z</dcterms:modified>
</cp:coreProperties>
</file>