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79" r:id="rId4"/>
    <p:sldId id="260" r:id="rId5"/>
    <p:sldId id="259" r:id="rId6"/>
    <p:sldId id="308" r:id="rId7"/>
    <p:sldId id="338" r:id="rId8"/>
    <p:sldId id="355" r:id="rId9"/>
    <p:sldId id="326" r:id="rId10"/>
    <p:sldId id="335" r:id="rId11"/>
    <p:sldId id="344" r:id="rId12"/>
    <p:sldId id="327" r:id="rId13"/>
    <p:sldId id="298" r:id="rId14"/>
    <p:sldId id="358" r:id="rId15"/>
    <p:sldId id="356" r:id="rId16"/>
    <p:sldId id="330" r:id="rId17"/>
    <p:sldId id="373" r:id="rId18"/>
    <p:sldId id="331" r:id="rId19"/>
    <p:sldId id="368" r:id="rId20"/>
    <p:sldId id="339" r:id="rId21"/>
    <p:sldId id="332" r:id="rId22"/>
    <p:sldId id="374" r:id="rId23"/>
    <p:sldId id="333" r:id="rId24"/>
    <p:sldId id="359" r:id="rId25"/>
    <p:sldId id="350" r:id="rId26"/>
    <p:sldId id="372" r:id="rId27"/>
    <p:sldId id="360" r:id="rId28"/>
    <p:sldId id="347" r:id="rId29"/>
    <p:sldId id="348" r:id="rId30"/>
    <p:sldId id="325" r:id="rId31"/>
    <p:sldId id="361" r:id="rId32"/>
    <p:sldId id="362" r:id="rId33"/>
    <p:sldId id="364" r:id="rId34"/>
    <p:sldId id="363" r:id="rId35"/>
    <p:sldId id="366" r:id="rId36"/>
    <p:sldId id="367" r:id="rId37"/>
    <p:sldId id="369" r:id="rId38"/>
    <p:sldId id="37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21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8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0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E794-CA76-4612-B5CE-7ADC7681DF82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benj@u.washington.edu" TargetMode="External"/><Relationship Id="rId2" Type="http://schemas.openxmlformats.org/officeDocument/2006/relationships/hyperlink" Target="http://faculty.washington.edu/markbenj/CEE34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1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62.jpe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1.wmf"/><Relationship Id="rId5" Type="http://schemas.openxmlformats.org/officeDocument/2006/relationships/image" Target="../media/image64.jpeg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63.jpeg"/><Relationship Id="rId9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9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74.pn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4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http://faculty.washington.edu/markbenj/CEE345/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1295400"/>
            <a:ext cx="7801897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CEE 345, Spring 2012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Part 2: Hydraulics and Open Channel Flow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Instructor: Mark Benjamin, 335 More Hall; 543-7645,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markbenj@uw.edu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Text: Munson et al..,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Fundamentals of Fluid Mechanics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, 6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 ed.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indent="-220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Pipe networks, pump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selection, hydraulic transients</a:t>
            </a:r>
          </a:p>
          <a:p>
            <a:pPr marL="914400" marR="0" lvl="0" indent="-220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Flow dependence on depth &amp; slope in rivers, streams, culverts, storm and sanitary sewers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814" y="4724400"/>
            <a:ext cx="757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Weekly HW, due beginning of class; no late homework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 lab in HHL; no write-up, but data used in HW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Four Thursday sessions – computer lab, HW, practice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 on hydraulics on Friday, May 18; open channel questions on final exam</a:t>
            </a:r>
          </a:p>
        </p:txBody>
      </p:sp>
    </p:spTree>
    <p:extLst>
      <p:ext uri="{BB962C8B-B14F-4D97-AF65-F5344CB8AC3E}">
        <p14:creationId xmlns:p14="http://schemas.microsoft.com/office/powerpoint/2010/main" val="513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Understanding </a:t>
            </a:r>
            <a:r>
              <a:rPr lang="en-US" sz="4000" b="1" dirty="0" err="1" smtClean="0"/>
              <a:t>Headloss</a:t>
            </a:r>
            <a:r>
              <a:rPr lang="en-US" sz="4000" b="1" dirty="0" smtClean="0"/>
              <a:t> in Pipes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562600"/>
          </a:xfrm>
        </p:spPr>
        <p:txBody>
          <a:bodyPr>
            <a:normAutofit fontScale="92500"/>
          </a:bodyPr>
          <a:lstStyle/>
          <a:p>
            <a:pPr>
              <a:spcAft>
                <a:spcPts val="2800"/>
              </a:spcAft>
            </a:pPr>
            <a:r>
              <a:rPr lang="en-US" dirty="0" smtClean="0"/>
              <a:t>Darcy-</a:t>
            </a:r>
            <a:r>
              <a:rPr lang="en-US" dirty="0" err="1" smtClean="0"/>
              <a:t>Weisbach</a:t>
            </a:r>
            <a:r>
              <a:rPr lang="en-US" dirty="0" smtClean="0"/>
              <a:t> equation:</a:t>
            </a:r>
            <a:endParaRPr lang="en-US" dirty="0"/>
          </a:p>
          <a:p>
            <a:r>
              <a:rPr lang="en-US" dirty="0" smtClean="0"/>
              <a:t>For travel distance of one pipe diameter (        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i="1" dirty="0" smtClean="0">
              <a:solidFill>
                <a:srgbClr val="0211A0"/>
              </a:solidFill>
            </a:endParaRPr>
          </a:p>
          <a:p>
            <a:r>
              <a:rPr lang="en-US" i="1" dirty="0" smtClean="0">
                <a:solidFill>
                  <a:srgbClr val="0211A0"/>
                </a:solidFill>
              </a:rPr>
              <a:t>f</a:t>
            </a:r>
            <a:r>
              <a:rPr lang="en-US" dirty="0" smtClean="0">
                <a:solidFill>
                  <a:srgbClr val="0211A0"/>
                </a:solidFill>
              </a:rPr>
              <a:t> </a:t>
            </a:r>
            <a:r>
              <a:rPr lang="en-US" dirty="0">
                <a:solidFill>
                  <a:srgbClr val="0211A0"/>
                </a:solidFill>
              </a:rPr>
              <a:t>is the ratio of energy lost via friction (i.e., shear) to the kinetic energy of the water when the water travels a distance of one pipe </a:t>
            </a:r>
            <a:r>
              <a:rPr lang="en-US" dirty="0" smtClean="0">
                <a:solidFill>
                  <a:srgbClr val="0211A0"/>
                </a:solidFill>
              </a:rPr>
              <a:t>diameter</a:t>
            </a:r>
            <a:endParaRPr lang="en-US" i="1" dirty="0">
              <a:solidFill>
                <a:srgbClr val="0211A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62814"/>
              </p:ext>
            </p:extLst>
          </p:nvPr>
        </p:nvGraphicFramePr>
        <p:xfrm>
          <a:off x="5562600" y="1071562"/>
          <a:ext cx="16891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Equation" r:id="rId3" imgW="825480" imgH="444240" progId="Equation.DSMT4">
                  <p:embed/>
                </p:oleObj>
              </mc:Choice>
              <mc:Fallback>
                <p:oleObj name="Equation" r:id="rId3" imgW="825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1071562"/>
                        <a:ext cx="1689100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36516"/>
              </p:ext>
            </p:extLst>
          </p:nvPr>
        </p:nvGraphicFramePr>
        <p:xfrm>
          <a:off x="7239000" y="2227262"/>
          <a:ext cx="7540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27262"/>
                        <a:ext cx="7540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73475"/>
              </p:ext>
            </p:extLst>
          </p:nvPr>
        </p:nvGraphicFramePr>
        <p:xfrm>
          <a:off x="1066800" y="2971800"/>
          <a:ext cx="699860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Equation" r:id="rId7" imgW="3035160" imgH="660240" progId="Equation.DSMT4">
                  <p:embed/>
                </p:oleObj>
              </mc:Choice>
              <mc:Fallback>
                <p:oleObj name="Equation" r:id="rId7" imgW="30351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699860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7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Example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1371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Compare the velocity and pressure heads for typical conditions in a street main:</a:t>
            </a:r>
            <a:br>
              <a:rPr lang="en-US" dirty="0" smtClean="0"/>
            </a:br>
            <a:r>
              <a:rPr lang="en-US" i="1" dirty="0"/>
              <a:t>V</a:t>
            </a:r>
            <a:r>
              <a:rPr lang="en-US" dirty="0"/>
              <a:t> = 1.5 m/s; </a:t>
            </a:r>
            <a:r>
              <a:rPr lang="en-US" i="1" dirty="0"/>
              <a:t>D</a:t>
            </a:r>
            <a:r>
              <a:rPr lang="en-US" dirty="0"/>
              <a:t> = 0.5 m; </a:t>
            </a:r>
            <a:r>
              <a:rPr lang="en-US" i="1" dirty="0"/>
              <a:t>p</a:t>
            </a:r>
            <a:r>
              <a:rPr lang="en-US" dirty="0"/>
              <a:t> = 500 </a:t>
            </a:r>
            <a:r>
              <a:rPr lang="en-US" dirty="0" err="1" smtClean="0"/>
              <a:t>kPa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15440"/>
              </p:ext>
            </p:extLst>
          </p:nvPr>
        </p:nvGraphicFramePr>
        <p:xfrm>
          <a:off x="1905000" y="2362200"/>
          <a:ext cx="36893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Equation" r:id="rId3" imgW="1803240" imgH="533160" progId="Equation.DSMT4">
                  <p:embed/>
                </p:oleObj>
              </mc:Choice>
              <mc:Fallback>
                <p:oleObj name="Equation" r:id="rId3" imgW="18032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368935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756351"/>
              </p:ext>
            </p:extLst>
          </p:nvPr>
        </p:nvGraphicFramePr>
        <p:xfrm>
          <a:off x="1143000" y="3733800"/>
          <a:ext cx="57435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Equation" r:id="rId5" imgW="2806560" imgH="507960" progId="Equation.DSMT4">
                  <p:embed/>
                </p:oleObj>
              </mc:Choice>
              <mc:Fallback>
                <p:oleObj name="Equation" r:id="rId5" imgW="2806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57435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054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24"/>
              </a:spcBef>
            </a:pPr>
            <a:r>
              <a:rPr lang="en-US" dirty="0" smtClean="0"/>
              <a:t>If </a:t>
            </a:r>
            <a:r>
              <a:rPr lang="en-US" i="1" dirty="0" smtClean="0"/>
              <a:t>f</a:t>
            </a:r>
            <a:r>
              <a:rPr lang="en-US" dirty="0" smtClean="0"/>
              <a:t> = 0.02,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dirty="0" smtClean="0"/>
              <a:t> for each 0.5 m of pipe is 2% of the velocity head, or 0.0023 m, corresponding to 0.0045% of the pressure head.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6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Typical Pipe Flow Problems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Type I: Pipe properties (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/>
              <a:t>,</a:t>
            </a:r>
            <a:r>
              <a:rPr lang="en-US" i="1" dirty="0" smtClean="0"/>
              <a:t> D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) and </a:t>
            </a:r>
            <a:r>
              <a:rPr lang="en-US" i="1" dirty="0" smtClean="0"/>
              <a:t>V</a:t>
            </a:r>
            <a:r>
              <a:rPr lang="en-US" dirty="0" smtClean="0"/>
              <a:t> known, find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Determine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from Moody diagram or an </a:t>
            </a:r>
            <a:r>
              <a:rPr lang="en-US" dirty="0">
                <a:solidFill>
                  <a:srgbClr val="FF0000"/>
                </a:solidFill>
              </a:rPr>
              <a:t>equivalent equation, and </a:t>
            </a:r>
            <a:r>
              <a:rPr lang="en-US" i="1" dirty="0" err="1" smtClean="0">
                <a:solidFill>
                  <a:srgbClr val="FF0000"/>
                </a:solidFill>
              </a:rPr>
              <a:t>h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from the DW </a:t>
            </a:r>
            <a:r>
              <a:rPr lang="en-US" dirty="0" err="1" smtClean="0">
                <a:solidFill>
                  <a:srgbClr val="FF0000"/>
                </a:solidFill>
              </a:rPr>
              <a:t>eqn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02198"/>
              </p:ext>
            </p:extLst>
          </p:nvPr>
        </p:nvGraphicFramePr>
        <p:xfrm>
          <a:off x="5638800" y="4267200"/>
          <a:ext cx="1905000" cy="102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Equation" r:id="rId3" imgW="825480" imgH="444240" progId="Equation.DSMT4">
                  <p:embed/>
                </p:oleObj>
              </mc:Choice>
              <mc:Fallback>
                <p:oleObj name="Equation" r:id="rId3" imgW="825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67200"/>
                        <a:ext cx="1905000" cy="102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657600"/>
            <a:ext cx="3990846" cy="2819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32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 smtClean="0"/>
              <a:t>A 20-in-diameter galvanized pipe (</a:t>
            </a:r>
            <a:r>
              <a:rPr lang="en-US" sz="2400" i="1" dirty="0" smtClean="0">
                <a:latin typeface="Symbol" pitchFamily="18" charset="2"/>
              </a:rPr>
              <a:t>e</a:t>
            </a:r>
            <a:r>
              <a:rPr lang="en-US" sz="2400" dirty="0" smtClean="0"/>
              <a:t> = 0.0005 </a:t>
            </a:r>
            <a:r>
              <a:rPr lang="en-US" sz="2400" dirty="0" err="1" smtClean="0"/>
              <a:t>ft</a:t>
            </a:r>
            <a:r>
              <a:rPr lang="en-US" sz="2400" dirty="0" smtClean="0"/>
              <a:t>) 2 miles long carries 4 </a:t>
            </a:r>
            <a:r>
              <a:rPr lang="en-US" sz="2400" dirty="0" err="1" smtClean="0"/>
              <a:t>cfs</a:t>
            </a:r>
            <a:r>
              <a:rPr lang="en-US" sz="2400" dirty="0" smtClean="0"/>
              <a:t> at 60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F. Find </a:t>
            </a:r>
            <a:r>
              <a:rPr lang="en-US" sz="2400" i="1" dirty="0" err="1" smtClean="0"/>
              <a:t>h</a:t>
            </a:r>
            <a:r>
              <a:rPr lang="en-US" sz="2400" i="1" baseline="-25000" dirty="0" err="1" smtClean="0"/>
              <a:t>L</a:t>
            </a:r>
            <a:r>
              <a:rPr lang="en-US" sz="2400" dirty="0" smtClean="0"/>
              <a:t> using (a) the Moody diagram and (b) the Colebrook eqn.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612881"/>
              </p:ext>
            </p:extLst>
          </p:nvPr>
        </p:nvGraphicFramePr>
        <p:xfrm>
          <a:off x="304800" y="3317875"/>
          <a:ext cx="49577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" name="Equation" r:id="rId3" imgW="2616120" imgH="419040" progId="Equation.DSMT4">
                  <p:embed/>
                </p:oleObj>
              </mc:Choice>
              <mc:Fallback>
                <p:oleObj name="Equation" r:id="rId3" imgW="2616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317875"/>
                        <a:ext cx="4957762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5915"/>
              </p:ext>
            </p:extLst>
          </p:nvPr>
        </p:nvGraphicFramePr>
        <p:xfrm>
          <a:off x="1358900" y="4416425"/>
          <a:ext cx="2984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9" name="Equation" r:id="rId5" imgW="1574640" imgH="393480" progId="Equation.DSMT4">
                  <p:embed/>
                </p:oleObj>
              </mc:Choice>
              <mc:Fallback>
                <p:oleObj name="Equation" r:id="rId5" imgW="1574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4416425"/>
                        <a:ext cx="29845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886200"/>
            <a:ext cx="3990846" cy="2819400"/>
          </a:xfrm>
          <a:prstGeom prst="rect">
            <a:avLst/>
          </a:prstGeom>
          <a:ln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08814"/>
              </p:ext>
            </p:extLst>
          </p:nvPr>
        </p:nvGraphicFramePr>
        <p:xfrm>
          <a:off x="1973263" y="5635625"/>
          <a:ext cx="12271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0" name="Equation" r:id="rId8" imgW="647640" imgH="203040" progId="Equation.DSMT4">
                  <p:embed/>
                </p:oleObj>
              </mc:Choice>
              <mc:Fallback>
                <p:oleObj name="Equation" r:id="rId8" imgW="64764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635625"/>
                        <a:ext cx="12271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85282"/>
              </p:ext>
            </p:extLst>
          </p:nvPr>
        </p:nvGraphicFramePr>
        <p:xfrm>
          <a:off x="858838" y="2178891"/>
          <a:ext cx="39417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1" name="Equation" r:id="rId10" imgW="2095200" imgH="495000" progId="Equation.DSMT4">
                  <p:embed/>
                </p:oleObj>
              </mc:Choice>
              <mc:Fallback>
                <p:oleObj name="Equation" r:id="rId10" imgW="2095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8838" y="2178891"/>
                        <a:ext cx="3941762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1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04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2"/>
            </a:pPr>
            <a:r>
              <a:rPr lang="en-US" sz="2800" dirty="0" smtClean="0">
                <a:solidFill>
                  <a:srgbClr val="FF0000"/>
                </a:solidFill>
              </a:rPr>
              <a:t>Colebrook </a:t>
            </a:r>
            <a:r>
              <a:rPr lang="en-US" sz="2800" dirty="0" err="1" smtClean="0">
                <a:solidFill>
                  <a:srgbClr val="FF0000"/>
                </a:solidFill>
              </a:rPr>
              <a:t>eqn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73666"/>
              </p:ext>
            </p:extLst>
          </p:nvPr>
        </p:nvGraphicFramePr>
        <p:xfrm>
          <a:off x="568324" y="533400"/>
          <a:ext cx="8118476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Equation" r:id="rId3" imgW="3517560" imgH="533160" progId="Equation.DSMT4">
                  <p:embed/>
                </p:oleObj>
              </mc:Choice>
              <mc:Fallback>
                <p:oleObj name="Equation" r:id="rId3" imgW="35175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4" y="533400"/>
                        <a:ext cx="8118476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85508"/>
              </p:ext>
            </p:extLst>
          </p:nvPr>
        </p:nvGraphicFramePr>
        <p:xfrm>
          <a:off x="3489325" y="2441575"/>
          <a:ext cx="41306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Equation" r:id="rId5" imgW="1841400" imgH="507960" progId="Equation.DSMT4">
                  <p:embed/>
                </p:oleObj>
              </mc:Choice>
              <mc:Fallback>
                <p:oleObj name="Equation" r:id="rId5" imgW="1841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441575"/>
                        <a:ext cx="413067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16228"/>
              </p:ext>
            </p:extLst>
          </p:nvPr>
        </p:nvGraphicFramePr>
        <p:xfrm>
          <a:off x="1219200" y="4114800"/>
          <a:ext cx="68580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295400"/>
                <a:gridCol w="3893127"/>
                <a:gridCol w="1059873"/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F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H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e/D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0.0003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251000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2.51E+05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0.03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0.03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LHS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=1/SQRT(G11)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5.774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RHS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=-2*LOG(G9/3.7 + 2.71/G10*G12)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7.687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LHS - RHS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=G12-G13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-1.913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67585"/>
              </p:ext>
            </p:extLst>
          </p:nvPr>
        </p:nvGraphicFramePr>
        <p:xfrm>
          <a:off x="536575" y="3733800"/>
          <a:ext cx="826452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5" name="Equation" r:id="rId3" imgW="3581280" imgH="533160" progId="Equation.DSMT4">
                  <p:embed/>
                </p:oleObj>
              </mc:Choice>
              <mc:Fallback>
                <p:oleObj name="Equation" r:id="rId3" imgW="358128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3733800"/>
                        <a:ext cx="8264525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41358"/>
              </p:ext>
            </p:extLst>
          </p:nvPr>
        </p:nvGraphicFramePr>
        <p:xfrm>
          <a:off x="3352800" y="838200"/>
          <a:ext cx="24384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219200"/>
              </a:tblGrid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e/D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2.51E+05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0.017422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LHS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7.576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7.576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LHS - RHS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2.55E-07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7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Typical Pipe Flow Problems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Type II: Pipe properties (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/>
              <a:t>,</a:t>
            </a:r>
            <a:r>
              <a:rPr lang="en-US" i="1" dirty="0" smtClean="0"/>
              <a:t> D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) and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dirty="0" smtClean="0"/>
              <a:t> known, find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Guess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, determine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i="1" dirty="0" err="1" smtClean="0">
                <a:solidFill>
                  <a:srgbClr val="FF0000"/>
                </a:solidFill>
              </a:rPr>
              <a:t>h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as in Type I, iterate until </a:t>
            </a:r>
            <a:r>
              <a:rPr lang="en-US" i="1" dirty="0" err="1" smtClean="0">
                <a:solidFill>
                  <a:srgbClr val="FF0000"/>
                </a:solidFill>
              </a:rPr>
              <a:t>h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equals known value, </a:t>
            </a:r>
            <a:r>
              <a:rPr lang="en-US" b="1" i="1" dirty="0" smtClean="0">
                <a:solidFill>
                  <a:srgbClr val="FF0000"/>
                </a:solidFill>
              </a:rPr>
              <a:t>or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Solve Colebrook and DW </a:t>
            </a:r>
            <a:r>
              <a:rPr lang="en-US" dirty="0" err="1" smtClean="0">
                <a:solidFill>
                  <a:srgbClr val="FF0000"/>
                </a:solidFill>
              </a:rPr>
              <a:t>eqns</a:t>
            </a:r>
            <a:r>
              <a:rPr lang="en-US" dirty="0" smtClean="0">
                <a:solidFill>
                  <a:srgbClr val="FF0000"/>
                </a:solidFill>
              </a:rPr>
              <a:t> simultaneously to eliminate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, yielding:</a:t>
            </a:r>
          </a:p>
        </p:txBody>
      </p:sp>
    </p:spTree>
    <p:extLst>
      <p:ext uri="{BB962C8B-B14F-4D97-AF65-F5344CB8AC3E}">
        <p14:creationId xmlns:p14="http://schemas.microsoft.com/office/powerpoint/2010/main" val="1464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7239000" cy="5114112"/>
          </a:xfrm>
          <a:prstGeom prst="rect">
            <a:avLst/>
          </a:prstGeom>
          <a:ln/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004681"/>
              </p:ext>
            </p:extLst>
          </p:nvPr>
        </p:nvGraphicFramePr>
        <p:xfrm>
          <a:off x="7086600" y="2784475"/>
          <a:ext cx="19050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Equation" r:id="rId4" imgW="825142" imgH="444307" progId="Equation.DSMT4">
                  <p:embed/>
                </p:oleObj>
              </mc:Choice>
              <mc:Fallback>
                <p:oleObj name="Equation" r:id="rId4" imgW="825142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784475"/>
                        <a:ext cx="19050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Solving Type II Pipe Problems: </a:t>
            </a:r>
            <a:br>
              <a:rPr lang="en-US" sz="4000" b="1" dirty="0" smtClean="0"/>
            </a:br>
            <a:r>
              <a:rPr lang="en-US" sz="4000" b="1" dirty="0" smtClean="0"/>
              <a:t>Iterative Approach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10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26831"/>
              </p:ext>
            </p:extLst>
          </p:nvPr>
        </p:nvGraphicFramePr>
        <p:xfrm>
          <a:off x="3810000" y="2985247"/>
          <a:ext cx="231457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4" name="Equation" r:id="rId3" imgW="1002960" imgH="495000" progId="Equation.DSMT4">
                  <p:embed/>
                </p:oleObj>
              </mc:Choice>
              <mc:Fallback>
                <p:oleObj name="Equation" r:id="rId3" imgW="10029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85247"/>
                        <a:ext cx="231457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66613"/>
              </p:ext>
            </p:extLst>
          </p:nvPr>
        </p:nvGraphicFramePr>
        <p:xfrm>
          <a:off x="1233762" y="4643438"/>
          <a:ext cx="661483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name="Equation" r:id="rId5" imgW="2743200" imgH="507960" progId="Equation.DSMT4">
                  <p:embed/>
                </p:oleObj>
              </mc:Choice>
              <mc:Fallback>
                <p:oleObj name="Equation" r:id="rId5" imgW="274320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762" y="4643438"/>
                        <a:ext cx="6614838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84050"/>
              </p:ext>
            </p:extLst>
          </p:nvPr>
        </p:nvGraphicFramePr>
        <p:xfrm>
          <a:off x="1676400" y="592137"/>
          <a:ext cx="571500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6" name="Equation" r:id="rId7" imgW="2476440" imgH="799920" progId="Equation.DSMT4">
                  <p:embed/>
                </p:oleObj>
              </mc:Choice>
              <mc:Fallback>
                <p:oleObj name="Equation" r:id="rId7" imgW="2476440" imgH="799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92137"/>
                        <a:ext cx="571500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3886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Rearranged D-W </a:t>
            </a:r>
            <a:r>
              <a:rPr lang="en-US" sz="2800" dirty="0" err="1" smtClean="0">
                <a:solidFill>
                  <a:srgbClr val="FF0000"/>
                </a:solidFill>
              </a:rPr>
              <a:t>eqn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608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239000" cy="5114112"/>
          </a:xfrm>
          <a:prstGeom prst="rect">
            <a:avLst/>
          </a:prstGeom>
          <a:ln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055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Example</a:t>
            </a: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9144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For the pipe analyzed in the preceding example, what is the largest flow rate allowable if the total frictional </a:t>
            </a:r>
            <a:r>
              <a:rPr lang="en-US" sz="2400" dirty="0" err="1" smtClean="0"/>
              <a:t>headloss</a:t>
            </a:r>
            <a:r>
              <a:rPr lang="en-US" sz="2400" dirty="0" smtClean="0"/>
              <a:t> must remain &lt;8 </a:t>
            </a:r>
            <a:r>
              <a:rPr lang="en-US" sz="2400" dirty="0" err="1" smtClean="0"/>
              <a:t>ft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Our Plan – Weeks 6 and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Review energy relationships in single pipes</a:t>
            </a:r>
          </a:p>
          <a:p>
            <a:r>
              <a:rPr lang="en-US" dirty="0" smtClean="0"/>
              <a:t>Extend analysis to progressively more complex systems</a:t>
            </a:r>
          </a:p>
          <a:p>
            <a:pPr lvl="1"/>
            <a:r>
              <a:rPr lang="en-US" dirty="0" smtClean="0"/>
              <a:t>Pipes in parallel or series</a:t>
            </a:r>
          </a:p>
          <a:p>
            <a:pPr lvl="1"/>
            <a:r>
              <a:rPr lang="en-US" dirty="0" smtClean="0"/>
              <a:t>Pipe networks with known flow direction in each pipe</a:t>
            </a:r>
          </a:p>
          <a:p>
            <a:pPr lvl="1"/>
            <a:r>
              <a:rPr lang="en-US" dirty="0" smtClean="0"/>
              <a:t>Interconnected pipe loops and reservoirs where flow direction is not obvious</a:t>
            </a:r>
          </a:p>
          <a:p>
            <a:r>
              <a:rPr lang="en-US" dirty="0" smtClean="0"/>
              <a:t>Consider key factors in selection of pumps to add energy to fluid in a system</a:t>
            </a:r>
          </a:p>
          <a:p>
            <a:r>
              <a:rPr lang="en-US" dirty="0" smtClean="0"/>
              <a:t>Consider some special cases of transients in pipe systems – cavitation and water 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</a:t>
            </a:r>
            <a:endParaRPr lang="en-US" sz="36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10078"/>
              </p:ext>
            </p:extLst>
          </p:nvPr>
        </p:nvGraphicFramePr>
        <p:xfrm>
          <a:off x="1676400" y="2514600"/>
          <a:ext cx="5791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0" name="Equation" r:id="rId3" imgW="2743200" imgH="507960" progId="Equation.DSMT4">
                  <p:embed/>
                </p:oleObj>
              </mc:Choice>
              <mc:Fallback>
                <p:oleObj name="Equation" r:id="rId3" imgW="2743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5791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21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For the pipe analyzed in the preceding example, what is the largest flow rate allowable if the total frictional </a:t>
            </a:r>
            <a:r>
              <a:rPr lang="en-US" sz="2400" dirty="0" err="1" smtClean="0"/>
              <a:t>headloss</a:t>
            </a:r>
            <a:r>
              <a:rPr lang="en-US" sz="2400" dirty="0" smtClean="0"/>
              <a:t> must remain &lt;8 </a:t>
            </a:r>
            <a:r>
              <a:rPr lang="en-US" sz="2400" dirty="0" err="1" smtClean="0"/>
              <a:t>ft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9624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Substituting known values,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6610"/>
              </p:ext>
            </p:extLst>
          </p:nvPr>
        </p:nvGraphicFramePr>
        <p:xfrm>
          <a:off x="3852769" y="3975847"/>
          <a:ext cx="17970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1" name="Equation" r:id="rId5" imgW="850680" imgH="215640" progId="Equation.DSMT4">
                  <p:embed/>
                </p:oleObj>
              </mc:Choice>
              <mc:Fallback>
                <p:oleObj name="Equation" r:id="rId5" imgW="8506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769" y="3975847"/>
                        <a:ext cx="17970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86204"/>
              </p:ext>
            </p:extLst>
          </p:nvPr>
        </p:nvGraphicFramePr>
        <p:xfrm>
          <a:off x="1938338" y="4598988"/>
          <a:ext cx="560546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2" name="Equation" r:id="rId7" imgW="2654280" imgH="457200" progId="Equation.DSMT4">
                  <p:embed/>
                </p:oleObj>
              </mc:Choice>
              <mc:Fallback>
                <p:oleObj name="Equation" r:id="rId7" imgW="265428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4598988"/>
                        <a:ext cx="560546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6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Typical Pipe Flow Problems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Type III: 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dirty="0" smtClean="0"/>
              <a:t>, and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dirty="0" smtClean="0"/>
              <a:t> known, find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Several approaches, all iterative; e.g., Guess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, determine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as in Type II, iterate until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equals known value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3874" y="37338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Example</a:t>
            </a:r>
            <a:endParaRPr lang="en-US" sz="3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602162"/>
            <a:ext cx="8686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 smtClean="0"/>
              <a:t>What diameter galvanized pipe would be required in the preceding examples if a flow rate of 10 </a:t>
            </a:r>
            <a:r>
              <a:rPr lang="en-US" sz="2400" dirty="0" err="1" smtClean="0"/>
              <a:t>cfs</a:t>
            </a:r>
            <a:r>
              <a:rPr lang="en-US" sz="2400" dirty="0" smtClean="0"/>
              <a:t> was needed, while keeping the total frictional headloss at &lt;8 </a:t>
            </a:r>
            <a:r>
              <a:rPr lang="en-US" sz="2400" dirty="0" err="1" smtClean="0"/>
              <a:t>ft</a:t>
            </a:r>
            <a:r>
              <a:rPr lang="en-US" sz="2400" dirty="0" smtClean="0"/>
              <a:t>?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7239000" cy="5114112"/>
          </a:xfrm>
          <a:prstGeom prst="rect">
            <a:avLst/>
          </a:prstGeom>
          <a:ln/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89183"/>
              </p:ext>
            </p:extLst>
          </p:nvPr>
        </p:nvGraphicFramePr>
        <p:xfrm>
          <a:off x="7086600" y="2784475"/>
          <a:ext cx="19050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Equation" r:id="rId4" imgW="825142" imgH="444307" progId="Equation.DSMT4">
                  <p:embed/>
                </p:oleObj>
              </mc:Choice>
              <mc:Fallback>
                <p:oleObj name="Equation" r:id="rId4" imgW="825142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784475"/>
                        <a:ext cx="19050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Solving Type III Pipe Problems: </a:t>
            </a:r>
            <a:br>
              <a:rPr lang="en-US" sz="4000" b="1" dirty="0" smtClean="0"/>
            </a:br>
            <a:r>
              <a:rPr lang="en-US" sz="4000" b="1" dirty="0" smtClean="0"/>
              <a:t>Iterative Graphical Approach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04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76833"/>
              </p:ext>
            </p:extLst>
          </p:nvPr>
        </p:nvGraphicFramePr>
        <p:xfrm>
          <a:off x="1676400" y="3429000"/>
          <a:ext cx="5791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0" name="Equation" r:id="rId3" imgW="2743200" imgH="508000" progId="Equation.DSMT4">
                  <p:embed/>
                </p:oleObj>
              </mc:Choice>
              <mc:Fallback>
                <p:oleObj name="Equation" r:id="rId3" imgW="27432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5791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371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What diameter galvanized pipe would be required in the preceding examples if a flow rate of 10 </a:t>
            </a:r>
            <a:r>
              <a:rPr lang="en-US" sz="2400" dirty="0" err="1" smtClean="0"/>
              <a:t>cfs</a:t>
            </a:r>
            <a:r>
              <a:rPr lang="en-US" sz="2400" dirty="0" smtClean="0"/>
              <a:t> was needed, while keeping the total frictional headloss at &lt;8 </a:t>
            </a:r>
            <a:r>
              <a:rPr lang="en-US" sz="2400" dirty="0" err="1" smtClean="0"/>
              <a:t>ft</a:t>
            </a:r>
            <a:r>
              <a:rPr lang="en-US" sz="2400" dirty="0" smtClean="0"/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43595"/>
              </p:ext>
            </p:extLst>
          </p:nvPr>
        </p:nvGraphicFramePr>
        <p:xfrm>
          <a:off x="1006475" y="4975224"/>
          <a:ext cx="71310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1" name="Equation" r:id="rId5" imgW="3377880" imgH="533160" progId="Equation.DSMT4">
                  <p:embed/>
                </p:oleObj>
              </mc:Choice>
              <mc:Fallback>
                <p:oleObj name="Equation" r:id="rId5" imgW="337788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975224"/>
                        <a:ext cx="71310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Solving Type III Pipe Problems: </a:t>
            </a:r>
            <a:br>
              <a:rPr lang="en-US" sz="4000" b="1" dirty="0" smtClean="0"/>
            </a:br>
            <a:r>
              <a:rPr lang="en-US" sz="4000" b="1" dirty="0" smtClean="0"/>
              <a:t>Iterative Analytical Approach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78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700391"/>
              </p:ext>
            </p:extLst>
          </p:nvPr>
        </p:nvGraphicFramePr>
        <p:xfrm>
          <a:off x="1006475" y="685800"/>
          <a:ext cx="71310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Equation" r:id="rId3" imgW="3377880" imgH="533160" progId="Equation.DSMT4">
                  <p:embed/>
                </p:oleObj>
              </mc:Choice>
              <mc:Fallback>
                <p:oleObj name="Equation" r:id="rId3" imgW="33778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685800"/>
                        <a:ext cx="71310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50337"/>
              </p:ext>
            </p:extLst>
          </p:nvPr>
        </p:nvGraphicFramePr>
        <p:xfrm>
          <a:off x="1295400" y="2571750"/>
          <a:ext cx="2743200" cy="2990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</a:tblGrid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1.22E-05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D_guess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LHS = Q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RHS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7.72E+00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77701"/>
              </p:ext>
            </p:extLst>
          </p:nvPr>
        </p:nvGraphicFramePr>
        <p:xfrm>
          <a:off x="5181600" y="2571750"/>
          <a:ext cx="2743200" cy="2990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</a:tblGrid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1.22E-05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D_guess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2.206594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LHS = Q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1.00E+01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LHS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-8.22E-07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6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Dependence of </a:t>
            </a:r>
            <a:r>
              <a:rPr lang="en-US" sz="4000" b="1" i="1" dirty="0" err="1" smtClean="0"/>
              <a:t>h</a:t>
            </a:r>
            <a:r>
              <a:rPr lang="en-US" sz="4000" b="1" i="1" baseline="-25000" dirty="0" err="1" smtClean="0"/>
              <a:t>L</a:t>
            </a:r>
            <a:r>
              <a:rPr lang="en-US" sz="4000" b="1" dirty="0" smtClean="0"/>
              <a:t> on </a:t>
            </a:r>
            <a:r>
              <a:rPr lang="en-US" sz="4000" b="1" i="1" dirty="0" smtClean="0"/>
              <a:t>D</a:t>
            </a:r>
            <a:r>
              <a:rPr lang="en-US" sz="4000" b="1" dirty="0" smtClean="0"/>
              <a:t> and </a:t>
            </a:r>
            <a:r>
              <a:rPr lang="en-US" sz="4000" b="1" i="1" dirty="0" smtClean="0"/>
              <a:t>V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7239000" cy="5114112"/>
          </a:xfrm>
          <a:prstGeom prst="rect">
            <a:avLst/>
          </a:prstGeom>
          <a:ln/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82093"/>
              </p:ext>
            </p:extLst>
          </p:nvPr>
        </p:nvGraphicFramePr>
        <p:xfrm>
          <a:off x="7086600" y="2784475"/>
          <a:ext cx="19050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0" name="Equation" r:id="rId4" imgW="825142" imgH="444307" progId="Equation.DSMT4">
                  <p:embed/>
                </p:oleObj>
              </mc:Choice>
              <mc:Fallback>
                <p:oleObj name="Equation" r:id="rId4" imgW="825142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784475"/>
                        <a:ext cx="19050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8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Dependence of </a:t>
            </a:r>
            <a:r>
              <a:rPr lang="en-US" sz="4000" b="1" i="1" dirty="0" err="1" smtClean="0"/>
              <a:t>h</a:t>
            </a:r>
            <a:r>
              <a:rPr lang="en-US" sz="4000" b="1" i="1" baseline="-25000" dirty="0" err="1" smtClean="0"/>
              <a:t>L</a:t>
            </a:r>
            <a:r>
              <a:rPr lang="en-US" sz="4000" b="1" dirty="0" smtClean="0"/>
              <a:t> on </a:t>
            </a:r>
            <a:r>
              <a:rPr lang="en-US" sz="4000" b="1" i="1" dirty="0" smtClean="0"/>
              <a:t>D</a:t>
            </a:r>
            <a:r>
              <a:rPr lang="en-US" sz="4000" b="1" dirty="0" smtClean="0"/>
              <a:t> and </a:t>
            </a:r>
            <a:r>
              <a:rPr lang="en-US" sz="4000" b="1" i="1" dirty="0" smtClean="0"/>
              <a:t>V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 laminar region: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turbulent region, when </a:t>
            </a:r>
            <a:r>
              <a:rPr lang="en-US" i="1" dirty="0" smtClean="0"/>
              <a:t>f</a:t>
            </a:r>
            <a:r>
              <a:rPr lang="en-US" dirty="0" smtClean="0"/>
              <a:t> becomes constant: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03444"/>
              </p:ext>
            </p:extLst>
          </p:nvPr>
        </p:nvGraphicFramePr>
        <p:xfrm>
          <a:off x="1524000" y="1954213"/>
          <a:ext cx="59372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Equation" r:id="rId3" imgW="2298600" imgH="482400" progId="Equation.DSMT4">
                  <p:embed/>
                </p:oleObj>
              </mc:Choice>
              <mc:Fallback>
                <p:oleObj name="Equation" r:id="rId3" imgW="2298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54213"/>
                        <a:ext cx="5937250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04472"/>
              </p:ext>
            </p:extLst>
          </p:nvPr>
        </p:nvGraphicFramePr>
        <p:xfrm>
          <a:off x="2506663" y="4419600"/>
          <a:ext cx="39878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Equation" r:id="rId5" imgW="1498320" imgH="444240" progId="Equation.DSMT4">
                  <p:embed/>
                </p:oleObj>
              </mc:Choice>
              <mc:Fallback>
                <p:oleObj name="Equation" r:id="rId5" imgW="1498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4419600"/>
                        <a:ext cx="39878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1764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For a  given pipe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278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For a  given pipe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715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Under typical water distribution conditions, </a:t>
            </a:r>
            <a:r>
              <a:rPr lang="en-US" sz="2800" i="1" dirty="0" err="1" smtClean="0"/>
              <a:t>h</a:t>
            </a:r>
            <a:r>
              <a:rPr lang="en-US" sz="2800" i="1" baseline="-25000" dirty="0" err="1" smtClean="0"/>
              <a:t>L</a:t>
            </a:r>
            <a:r>
              <a:rPr lang="en-US" sz="2800" dirty="0" smtClean="0"/>
              <a:t> </a:t>
            </a:r>
            <a:r>
              <a:rPr lang="en-US" sz="2800" dirty="0"/>
              <a:t>in a given pipe can be expressed as </a:t>
            </a:r>
            <a:r>
              <a:rPr lang="en-US" sz="2800" i="1" dirty="0" err="1"/>
              <a:t>kQ</a:t>
            </a:r>
            <a:r>
              <a:rPr lang="en-US" sz="2800" i="1" baseline="30000" dirty="0" err="1"/>
              <a:t>n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i="1" dirty="0" smtClean="0"/>
              <a:t>n</a:t>
            </a:r>
            <a:r>
              <a:rPr lang="en-US" sz="2800" dirty="0" smtClean="0"/>
              <a:t> slightly &lt;2.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6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</a:t>
            </a:r>
            <a:endParaRPr lang="en-US" sz="36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501235"/>
              </p:ext>
            </p:extLst>
          </p:nvPr>
        </p:nvGraphicFramePr>
        <p:xfrm>
          <a:off x="3259138" y="2322513"/>
          <a:ext cx="26273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4" name="Equation" r:id="rId3" imgW="1244520" imgH="507960" progId="Equation.DSMT4">
                  <p:embed/>
                </p:oleObj>
              </mc:Choice>
              <mc:Fallback>
                <p:oleObj name="Equation" r:id="rId3" imgW="1244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2322513"/>
                        <a:ext cx="26273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21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For the systems analyzed in the first two examples, what value of </a:t>
            </a:r>
            <a:r>
              <a:rPr lang="en-US" sz="2400" i="1" dirty="0" smtClean="0"/>
              <a:t>n</a:t>
            </a:r>
            <a:r>
              <a:rPr lang="en-US" sz="2400" dirty="0" smtClean="0"/>
              <a:t> causes the data to fit the equation  </a:t>
            </a:r>
            <a:r>
              <a:rPr lang="en-US" sz="2400" i="1" dirty="0" err="1" smtClean="0"/>
              <a:t>h</a:t>
            </a:r>
            <a:r>
              <a:rPr lang="en-US" sz="2400" i="1" baseline="-25000" dirty="0" err="1" smtClean="0"/>
              <a:t>L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kQ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806636"/>
              </p:ext>
            </p:extLst>
          </p:nvPr>
        </p:nvGraphicFramePr>
        <p:xfrm>
          <a:off x="3384550" y="3859213"/>
          <a:ext cx="24114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5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3859213"/>
                        <a:ext cx="2411413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99090"/>
              </p:ext>
            </p:extLst>
          </p:nvPr>
        </p:nvGraphicFramePr>
        <p:xfrm>
          <a:off x="1652588" y="4940300"/>
          <a:ext cx="5867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6" name="Equation" r:id="rId7" imgW="2781000" imgH="495000" progId="Equation.DSMT4">
                  <p:embed/>
                </p:oleObj>
              </mc:Choice>
              <mc:Fallback>
                <p:oleObj name="Equation" r:id="rId7" imgW="278100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4940300"/>
                        <a:ext cx="58674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4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Alternative Equations for Flow</a:t>
            </a:r>
            <a:r>
              <a:rPr lang="en-US" sz="2400" b="1" dirty="0" smtClean="0"/>
              <a:t> </a:t>
            </a:r>
            <a:r>
              <a:rPr lang="en-US" sz="3600" b="1" dirty="0" smtClean="0"/>
              <a:t>-</a:t>
            </a:r>
            <a:r>
              <a:rPr lang="en-US" sz="2400" b="1" dirty="0" smtClean="0"/>
              <a:t> </a:t>
            </a:r>
            <a:r>
              <a:rPr lang="en-US" sz="3600" b="1" dirty="0" err="1" smtClean="0"/>
              <a:t>Headloss</a:t>
            </a:r>
            <a:r>
              <a:rPr lang="en-US" sz="3600" b="1" dirty="0" smtClean="0"/>
              <a:t> Relationships in Turbulent Pipe Flow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Hazen-Williams </a:t>
            </a:r>
            <a:r>
              <a:rPr lang="en-US" dirty="0" smtClean="0"/>
              <a:t>equation – widely used for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dirty="0" smtClean="0"/>
              <a:t> as function of flow parameters for turbulent flow at typical velocities in water pipes: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53726"/>
              </p:ext>
            </p:extLst>
          </p:nvPr>
        </p:nvGraphicFramePr>
        <p:xfrm>
          <a:off x="381000" y="3429000"/>
          <a:ext cx="37322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4" name="Equation" r:id="rId3" imgW="1663560" imgH="469800" progId="Equation.DSMT4">
                  <p:embed/>
                </p:oleObj>
              </mc:Choice>
              <mc:Fallback>
                <p:oleObj name="Equation" r:id="rId3" imgW="1663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429000"/>
                        <a:ext cx="3732212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76911"/>
              </p:ext>
            </p:extLst>
          </p:nvPr>
        </p:nvGraphicFramePr>
        <p:xfrm>
          <a:off x="381000" y="4800600"/>
          <a:ext cx="2908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5" name="Equation" r:id="rId5" imgW="1295280" imgH="457200" progId="Equation.DSMT4">
                  <p:embed/>
                </p:oleObj>
              </mc:Choice>
              <mc:Fallback>
                <p:oleObj name="Equation" r:id="rId5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29083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59056"/>
              </p:ext>
            </p:extLst>
          </p:nvPr>
        </p:nvGraphicFramePr>
        <p:xfrm>
          <a:off x="4572000" y="3429000"/>
          <a:ext cx="44719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6" name="Equation" r:id="rId7" imgW="1993680" imgH="482400" progId="Equation.DSMT4">
                  <p:embed/>
                </p:oleObj>
              </mc:Choice>
              <mc:Fallback>
                <p:oleObj name="Equation" r:id="rId7" imgW="1993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44719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0" y="49924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Coefficients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shown are for SI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units;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 BG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units,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replace 0.849 by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1.318 and 10.7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by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4.73.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Comparison of Equations for Transitional and Turbulent Curves on the Moody Diagram</a:t>
            </a:r>
            <a:endParaRPr lang="en-US" sz="3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9550"/>
              </p:ext>
            </p:extLst>
          </p:nvPr>
        </p:nvGraphicFramePr>
        <p:xfrm>
          <a:off x="304800" y="1295400"/>
          <a:ext cx="8305799" cy="44957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116462"/>
                <a:gridCol w="2452833"/>
                <a:gridCol w="2541172"/>
                <a:gridCol w="2195332"/>
              </a:tblGrid>
              <a:tr h="3171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D-W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H-W</a:t>
                      </a:r>
                      <a:r>
                        <a:rPr lang="en-US" sz="2000" dirty="0">
                          <a:effectLst/>
                        </a:rPr>
                        <a:t>*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Manning*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737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500"/>
                        </a:spcBef>
                        <a:spcAft>
                          <a:spcPts val="1200"/>
                        </a:spcAft>
                      </a:pPr>
                      <a:endParaRPr lang="en-US" sz="2000" i="1" dirty="0" smtClean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1500"/>
                        </a:spcBef>
                        <a:spcAft>
                          <a:spcPts val="1200"/>
                        </a:spcAft>
                      </a:pPr>
                      <a:r>
                        <a:rPr lang="en-US" sz="2000" i="1" dirty="0" smtClean="0">
                          <a:effectLst/>
                        </a:rPr>
                        <a:t>V</a:t>
                      </a:r>
                      <a:endParaRPr lang="en-US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endParaRPr lang="en-US" sz="2000">
                        <a:effectLst/>
                        <a:latin typeface="Symbo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442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en-US" sz="2000" i="1" dirty="0" smtClean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</a:rPr>
                        <a:t>Q</a:t>
                      </a:r>
                      <a:endParaRPr lang="en-US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900"/>
                        </a:spcBef>
                        <a:spcAft>
                          <a:spcPts val="1200"/>
                        </a:spcAft>
                      </a:pP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500"/>
                        </a:spcBef>
                        <a:spcAft>
                          <a:spcPts val="1200"/>
                        </a:spcAft>
                      </a:pP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702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2000" i="0" dirty="0" smtClean="0">
                        <a:effectLst/>
                      </a:endParaRPr>
                    </a:p>
                    <a:p>
                      <a:pPr marL="0" marR="0" indent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 smtClean="0">
                          <a:effectLst/>
                        </a:rPr>
                        <a:t>h</a:t>
                      </a:r>
                      <a:r>
                        <a:rPr lang="en-US" sz="2000" i="1" baseline="-25000" dirty="0" err="1" smtClean="0">
                          <a:effectLst/>
                        </a:rPr>
                        <a:t>L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(=</a:t>
                      </a:r>
                      <a:r>
                        <a:rPr lang="en-US" sz="2000" i="1" dirty="0" smtClean="0">
                          <a:effectLst/>
                        </a:rPr>
                        <a:t>S*l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900"/>
                        </a:spcBef>
                        <a:spcAft>
                          <a:spcPts val="1200"/>
                        </a:spcAft>
                      </a:pP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900"/>
                        </a:spcBef>
                        <a:spcAft>
                          <a:spcPts val="1200"/>
                        </a:spcAft>
                      </a:pP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90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84702"/>
              </p:ext>
            </p:extLst>
          </p:nvPr>
        </p:nvGraphicFramePr>
        <p:xfrm>
          <a:off x="1661532" y="1771650"/>
          <a:ext cx="1219200" cy="76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8" name="Equation" r:id="rId3" imgW="774364" imgH="482391" progId="Equation.DSMT4">
                  <p:embed/>
                </p:oleObj>
              </mc:Choice>
              <mc:Fallback>
                <p:oleObj name="Equation" r:id="rId3" imgW="774364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532" y="1771650"/>
                        <a:ext cx="1219200" cy="767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565724"/>
              </p:ext>
            </p:extLst>
          </p:nvPr>
        </p:nvGraphicFramePr>
        <p:xfrm>
          <a:off x="1585332" y="2645518"/>
          <a:ext cx="2286000" cy="42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" name="Equation" r:id="rId5" imgW="1345616" imgH="253890" progId="Equation.DSMT4">
                  <p:embed/>
                </p:oleObj>
              </mc:Choice>
              <mc:Fallback>
                <p:oleObj name="Equation" r:id="rId5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332" y="2645518"/>
                        <a:ext cx="2286000" cy="4215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08581"/>
              </p:ext>
            </p:extLst>
          </p:nvPr>
        </p:nvGraphicFramePr>
        <p:xfrm>
          <a:off x="4099932" y="1847850"/>
          <a:ext cx="2133600" cy="43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0" name="Equation" r:id="rId7" imgW="1168400" imgH="241300" progId="Equation.DSMT4">
                  <p:embed/>
                </p:oleObj>
              </mc:Choice>
              <mc:Fallback>
                <p:oleObj name="Equation" r:id="rId7" imgW="1168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932" y="1847850"/>
                        <a:ext cx="2133600" cy="433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35291"/>
              </p:ext>
            </p:extLst>
          </p:nvPr>
        </p:nvGraphicFramePr>
        <p:xfrm>
          <a:off x="4023732" y="2533650"/>
          <a:ext cx="2438400" cy="44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1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732" y="2533650"/>
                        <a:ext cx="2438400" cy="448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74931"/>
              </p:ext>
            </p:extLst>
          </p:nvPr>
        </p:nvGraphicFramePr>
        <p:xfrm>
          <a:off x="6919332" y="1771650"/>
          <a:ext cx="1219200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2" name="Equation" r:id="rId11" imgW="685800" imgH="393700" progId="Equation.DSMT4">
                  <p:embed/>
                </p:oleObj>
              </mc:Choice>
              <mc:Fallback>
                <p:oleObj name="Equation" r:id="rId11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332" y="1771650"/>
                        <a:ext cx="1219200" cy="694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77194"/>
              </p:ext>
            </p:extLst>
          </p:nvPr>
        </p:nvGraphicFramePr>
        <p:xfrm>
          <a:off x="6553200" y="2488177"/>
          <a:ext cx="1981200" cy="65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3" name="Equation" r:id="rId13" imgW="1180588" imgH="393529" progId="Equation.DSMT4">
                  <p:embed/>
                </p:oleObj>
              </mc:Choice>
              <mc:Fallback>
                <p:oleObj name="Equation" r:id="rId13" imgW="118058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88177"/>
                        <a:ext cx="1981200" cy="655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2569"/>
              </p:ext>
            </p:extLst>
          </p:nvPr>
        </p:nvGraphicFramePr>
        <p:xfrm>
          <a:off x="1556596" y="3429000"/>
          <a:ext cx="2177204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4" name="Equation" r:id="rId15" imgW="1320227" imgH="431613" progId="Equation.DSMT4">
                  <p:embed/>
                </p:oleObj>
              </mc:Choice>
              <mc:Fallback>
                <p:oleObj name="Equation" r:id="rId15" imgW="132022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596" y="3429000"/>
                        <a:ext cx="2177204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243678"/>
              </p:ext>
            </p:extLst>
          </p:nvPr>
        </p:nvGraphicFramePr>
        <p:xfrm>
          <a:off x="3962400" y="3505200"/>
          <a:ext cx="2362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5" name="Equation" r:id="rId17" imgW="1180588" imgH="241195" progId="Equation.DSMT4">
                  <p:embed/>
                </p:oleObj>
              </mc:Choice>
              <mc:Fallback>
                <p:oleObj name="Equation" r:id="rId17" imgW="118058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05200"/>
                        <a:ext cx="2362200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65940"/>
              </p:ext>
            </p:extLst>
          </p:nvPr>
        </p:nvGraphicFramePr>
        <p:xfrm>
          <a:off x="6629400" y="3397704"/>
          <a:ext cx="1858537" cy="68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6" name="Equation" r:id="rId19" imgW="1066337" imgH="393529" progId="Equation.DSMT4">
                  <p:embed/>
                </p:oleObj>
              </mc:Choice>
              <mc:Fallback>
                <p:oleObj name="Equation" r:id="rId19" imgW="106633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397704"/>
                        <a:ext cx="1858537" cy="680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457929"/>
              </p:ext>
            </p:extLst>
          </p:nvPr>
        </p:nvGraphicFramePr>
        <p:xfrm>
          <a:off x="1751013" y="4594225"/>
          <a:ext cx="16811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7" name="Equation" r:id="rId21" imgW="850680" imgH="419040" progId="Equation.DSMT4">
                  <p:embed/>
                </p:oleObj>
              </mc:Choice>
              <mc:Fallback>
                <p:oleObj name="Equation" r:id="rId21" imgW="85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4594225"/>
                        <a:ext cx="1681162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70822"/>
              </p:ext>
            </p:extLst>
          </p:nvPr>
        </p:nvGraphicFramePr>
        <p:xfrm>
          <a:off x="4070144" y="4667250"/>
          <a:ext cx="21463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8" name="Equation" r:id="rId23" imgW="1231366" imgH="431613" progId="Equation.DSMT4">
                  <p:embed/>
                </p:oleObj>
              </mc:Choice>
              <mc:Fallback>
                <p:oleObj name="Equation" r:id="rId23" imgW="123136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144" y="4667250"/>
                        <a:ext cx="2146300" cy="74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60459"/>
              </p:ext>
            </p:extLst>
          </p:nvPr>
        </p:nvGraphicFramePr>
        <p:xfrm>
          <a:off x="6690732" y="4667250"/>
          <a:ext cx="173959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9" name="Equation" r:id="rId25" imgW="990170" imgH="393529" progId="Equation.DSMT4">
                  <p:embed/>
                </p:oleObj>
              </mc:Choice>
              <mc:Fallback>
                <p:oleObj name="Equation" r:id="rId25" imgW="99017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732" y="4667250"/>
                        <a:ext cx="173959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3510" y="593467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Coefficients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shown are for SI units (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in m/s, and 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in m); for BG units (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ft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/s and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ft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), replace 0.849 by 1.318; 0.354 by 0.550; 0.278 by 0.432; 10.7 by 4.73; 1/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by 1.49/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; 0.397 by 0.592; 0.312 by 0.465; and 10.3 by 4.66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Overview of Pipe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‘Pipe flow’ generally refers to fluid in pipes and appurtenances flowing full</a:t>
            </a:r>
            <a:r>
              <a:rPr lang="en-US" dirty="0"/>
              <a:t> </a:t>
            </a:r>
            <a:r>
              <a:rPr lang="en-US" dirty="0" smtClean="0"/>
              <a:t>and under pressure</a:t>
            </a:r>
          </a:p>
          <a:p>
            <a:r>
              <a:rPr lang="en-US" dirty="0" smtClean="0"/>
              <a:t>Examples: Water distribution in homes, industry, cities; irrigation</a:t>
            </a:r>
          </a:p>
          <a:p>
            <a:r>
              <a:rPr lang="en-US" dirty="0" smtClean="0"/>
              <a:t>System components</a:t>
            </a:r>
          </a:p>
          <a:p>
            <a:pPr lvl="1"/>
            <a:r>
              <a:rPr lang="en-US" dirty="0" smtClean="0"/>
              <a:t>Pipes</a:t>
            </a:r>
          </a:p>
          <a:p>
            <a:pPr lvl="1"/>
            <a:r>
              <a:rPr lang="en-US" dirty="0" smtClean="0"/>
              <a:t>Valves</a:t>
            </a:r>
          </a:p>
          <a:p>
            <a:pPr lvl="1"/>
            <a:r>
              <a:rPr lang="en-US" dirty="0" smtClean="0"/>
              <a:t>Bends</a:t>
            </a:r>
          </a:p>
          <a:p>
            <a:pPr lvl="1"/>
            <a:r>
              <a:rPr lang="en-US" dirty="0" smtClean="0"/>
              <a:t>Pumps and turbines</a:t>
            </a:r>
          </a:p>
          <a:p>
            <a:pPr lvl="1"/>
            <a:r>
              <a:rPr lang="en-US" dirty="0" smtClean="0"/>
              <a:t>Storage (often unpressurized, in reservoirs, tanks,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Energy Losses in Bends, Valves, and Other Transitions (‘Minor Losses’)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600200"/>
            <a:ext cx="8305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Minor </a:t>
            </a:r>
            <a:r>
              <a:rPr lang="en-US" sz="2800" dirty="0" smtClean="0"/>
              <a:t>headlosses generally significant when pipe sections are short (e.g., household, not pipeline)</a:t>
            </a:r>
          </a:p>
          <a:p>
            <a:r>
              <a:rPr lang="en-US" sz="2800" dirty="0" smtClean="0"/>
              <a:t>Caused by turbulence associated with flow transition; therefore, mitigated by modifications that ‘smooth’ flow patterns</a:t>
            </a:r>
          </a:p>
          <a:p>
            <a:r>
              <a:rPr lang="en-US" sz="2800" dirty="0" smtClean="0"/>
              <a:t>Generally much greater for expansions than for contractions</a:t>
            </a:r>
          </a:p>
          <a:p>
            <a:r>
              <a:rPr lang="en-US" sz="2800" dirty="0"/>
              <a:t>Often expressed as multiple of velocity head</a:t>
            </a:r>
            <a:r>
              <a:rPr lang="en-US" sz="2800" dirty="0" smtClean="0"/>
              <a:t>:</a:t>
            </a:r>
          </a:p>
          <a:p>
            <a:r>
              <a:rPr lang="en-US" sz="2800" i="1" dirty="0">
                <a:solidFill>
                  <a:srgbClr val="0211A0"/>
                </a:solidFill>
              </a:rPr>
              <a:t>K</a:t>
            </a:r>
            <a:r>
              <a:rPr lang="en-US" sz="2800" dirty="0">
                <a:solidFill>
                  <a:srgbClr val="0211A0"/>
                </a:solidFill>
              </a:rPr>
              <a:t> is the ratio of energy lost via friction in the device of interest to the kinetic energy of the </a:t>
            </a:r>
            <a:r>
              <a:rPr lang="en-US" sz="2800" dirty="0" smtClean="0">
                <a:solidFill>
                  <a:srgbClr val="0211A0"/>
                </a:solidFill>
              </a:rPr>
              <a:t>water</a:t>
            </a:r>
            <a:r>
              <a:rPr lang="en-US" sz="2800" dirty="0" smtClean="0"/>
              <a:t> (upstream or downstream, depending on geometric details)</a:t>
            </a:r>
            <a:endParaRPr lang="en-US" sz="2800" i="1" dirty="0">
              <a:solidFill>
                <a:srgbClr val="0211A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95670"/>
              </p:ext>
            </p:extLst>
          </p:nvPr>
        </p:nvGraphicFramePr>
        <p:xfrm>
          <a:off x="7086600" y="4625788"/>
          <a:ext cx="1981200" cy="97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Equation" r:id="rId3" imgW="901309" imgH="444307" progId="Equation.DSMT4">
                  <p:embed/>
                </p:oleObj>
              </mc:Choice>
              <mc:Fallback>
                <p:oleObj name="Equation" r:id="rId3" imgW="901309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25788"/>
                        <a:ext cx="1981200" cy="976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Energy Losses in Contractions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642797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images from </a:t>
            </a:r>
            <a:r>
              <a:rPr lang="en-US" dirty="0" err="1" smtClean="0"/>
              <a:t>Finemore</a:t>
            </a:r>
            <a:r>
              <a:rPr lang="en-US" dirty="0" smtClean="0"/>
              <a:t> &amp; </a:t>
            </a:r>
            <a:r>
              <a:rPr lang="en-US" dirty="0" err="1" smtClean="0"/>
              <a:t>Franzini</a:t>
            </a:r>
            <a:r>
              <a:rPr lang="en-US" dirty="0" smtClean="0"/>
              <a:t> (10e, 2002)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2" y="4436364"/>
            <a:ext cx="3153156" cy="2345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3505200" cy="261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4016863" y="4680588"/>
            <a:ext cx="5036026" cy="17526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28784"/>
              </p:ext>
            </p:extLst>
          </p:nvPr>
        </p:nvGraphicFramePr>
        <p:xfrm>
          <a:off x="6858000" y="1723246"/>
          <a:ext cx="1313724" cy="867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Equation" r:id="rId6" imgW="672840" imgH="444240" progId="Equation.DSMT4">
                  <p:embed/>
                </p:oleObj>
              </mc:Choice>
              <mc:Fallback>
                <p:oleObj name="Equation" r:id="rId6" imgW="672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0" y="1723246"/>
                        <a:ext cx="1313724" cy="867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5" y="3276600"/>
            <a:ext cx="6781800" cy="11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Energy Losses in Expansions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20" y="3276600"/>
            <a:ext cx="2270760" cy="1917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79876"/>
            <a:ext cx="3153156" cy="131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59052"/>
            <a:ext cx="2170176" cy="1260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42797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images from </a:t>
            </a:r>
            <a:r>
              <a:rPr lang="en-US" dirty="0" err="1" smtClean="0"/>
              <a:t>Finemore</a:t>
            </a:r>
            <a:r>
              <a:rPr lang="en-US" dirty="0" smtClean="0"/>
              <a:t> &amp; </a:t>
            </a:r>
            <a:r>
              <a:rPr lang="en-US" dirty="0" err="1" smtClean="0"/>
              <a:t>Franzini</a:t>
            </a:r>
            <a:r>
              <a:rPr lang="en-US" dirty="0" smtClean="0"/>
              <a:t> (10e, 2002)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694733"/>
              </p:ext>
            </p:extLst>
          </p:nvPr>
        </p:nvGraphicFramePr>
        <p:xfrm>
          <a:off x="1408113" y="5203889"/>
          <a:ext cx="23653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8" name="Equation" r:id="rId6" imgW="1218960" imgH="444240" progId="Equation.DSMT4">
                  <p:embed/>
                </p:oleObj>
              </mc:Choice>
              <mc:Fallback>
                <p:oleObj name="Equation" r:id="rId6" imgW="1218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8113" y="5203889"/>
                        <a:ext cx="23653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076210"/>
              </p:ext>
            </p:extLst>
          </p:nvPr>
        </p:nvGraphicFramePr>
        <p:xfrm>
          <a:off x="5245100" y="5145151"/>
          <a:ext cx="24653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Equation" r:id="rId8" imgW="1269720" imgH="507960" progId="Equation.DSMT4">
                  <p:embed/>
                </p:oleObj>
              </mc:Choice>
              <mc:Fallback>
                <p:oleObj name="Equation" r:id="rId8" imgW="12697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5145151"/>
                        <a:ext cx="24653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867944"/>
              </p:ext>
            </p:extLst>
          </p:nvPr>
        </p:nvGraphicFramePr>
        <p:xfrm>
          <a:off x="4879975" y="1720977"/>
          <a:ext cx="17494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Equation" r:id="rId10" imgW="901440" imgH="482400" progId="Equation.DSMT4">
                  <p:embed/>
                </p:oleObj>
              </mc:Choice>
              <mc:Fallback>
                <p:oleObj name="Equation" r:id="rId10" imgW="90144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1720977"/>
                        <a:ext cx="17494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Energy Losses in Expansions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3886200" cy="2392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91297"/>
            <a:ext cx="6019800" cy="33623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800" y="642797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images from </a:t>
            </a:r>
            <a:r>
              <a:rPr lang="en-US" dirty="0" err="1" smtClean="0"/>
              <a:t>Finemore</a:t>
            </a:r>
            <a:r>
              <a:rPr lang="en-US" dirty="0" smtClean="0"/>
              <a:t> &amp; </a:t>
            </a:r>
            <a:r>
              <a:rPr lang="en-US" dirty="0" err="1" smtClean="0"/>
              <a:t>Franzini</a:t>
            </a:r>
            <a:r>
              <a:rPr lang="en-US" dirty="0" smtClean="0"/>
              <a:t> (10e, 2002)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0097"/>
              </p:ext>
            </p:extLst>
          </p:nvPr>
        </p:nvGraphicFramePr>
        <p:xfrm>
          <a:off x="5851525" y="1905000"/>
          <a:ext cx="27114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Equation" r:id="rId5" imgW="1320480" imgH="482400" progId="Equation.DSMT4">
                  <p:embed/>
                </p:oleObj>
              </mc:Choice>
              <mc:Fallback>
                <p:oleObj name="Equation" r:id="rId5" imgW="132048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1905000"/>
                        <a:ext cx="27114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12909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Conical diffuser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0271" y="392954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k’, </a:t>
            </a:r>
            <a:r>
              <a:rPr lang="en-US" dirty="0" smtClean="0"/>
              <a:t> smooth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946" y="35743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’, rough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37852" y="4146165"/>
            <a:ext cx="929148" cy="654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85452" y="3748548"/>
            <a:ext cx="1310148" cy="180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935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Energy Losses in Pipe Fittings and Bends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3520"/>
            <a:ext cx="2775204" cy="3304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33401"/>
            <a:ext cx="2170176" cy="2236733"/>
          </a:xfrm>
          <a:prstGeom prst="rect">
            <a:avLst/>
          </a:prstGeom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57" y="4039427"/>
            <a:ext cx="3821143" cy="250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62000"/>
            <a:ext cx="3078480" cy="3127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64886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images from </a:t>
            </a:r>
            <a:r>
              <a:rPr lang="en-US" dirty="0" err="1" smtClean="0"/>
              <a:t>Finemore</a:t>
            </a:r>
            <a:r>
              <a:rPr lang="en-US" dirty="0" smtClean="0"/>
              <a:t> &amp; </a:t>
            </a:r>
            <a:r>
              <a:rPr lang="en-US" dirty="0" err="1" smtClean="0"/>
              <a:t>Franzini</a:t>
            </a:r>
            <a:r>
              <a:rPr lang="en-US" dirty="0" smtClean="0"/>
              <a:t> (10e, 2002)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26536"/>
              </p:ext>
            </p:extLst>
          </p:nvPr>
        </p:nvGraphicFramePr>
        <p:xfrm>
          <a:off x="7467600" y="1593850"/>
          <a:ext cx="13827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7" imgW="672840" imgH="444240" progId="Equation.DSMT4">
                  <p:embed/>
                </p:oleObj>
              </mc:Choice>
              <mc:Fallback>
                <p:oleObj name="Equation" r:id="rId7" imgW="67284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593850"/>
                        <a:ext cx="138271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6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</a:t>
            </a:r>
            <a:endParaRPr lang="en-US" sz="36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33528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A 5-in-diameter pipe with an estimated </a:t>
            </a:r>
            <a:r>
              <a:rPr lang="en-US" sz="2400" i="1" dirty="0" smtClean="0"/>
              <a:t>f</a:t>
            </a:r>
            <a:r>
              <a:rPr lang="en-US" sz="2400" dirty="0" smtClean="0"/>
              <a:t> of 0.033 is 110 feet long and connects two reservoirs whose surface elevations differ by 12 feet. The pipe entrance is flushed, and the discharge is submerged. </a:t>
            </a:r>
          </a:p>
          <a:p>
            <a:pPr marL="457200" indent="-457200">
              <a:spcAft>
                <a:spcPts val="1200"/>
              </a:spcAft>
              <a:buAutoNum type="alphaLcParenBoth"/>
            </a:pPr>
            <a:r>
              <a:rPr lang="en-US" sz="2400" dirty="0" smtClean="0"/>
              <a:t>Compute the flow rate.</a:t>
            </a:r>
          </a:p>
          <a:p>
            <a:pPr marL="457200" indent="-457200">
              <a:spcAft>
                <a:spcPts val="1200"/>
              </a:spcAft>
              <a:buAutoNum type="alphaLcParenBoth"/>
            </a:pPr>
            <a:r>
              <a:rPr lang="en-US" sz="2400" dirty="0" smtClean="0"/>
              <a:t>How much would the flow rate change if the last 10 </a:t>
            </a:r>
            <a:r>
              <a:rPr lang="en-US" sz="2400" dirty="0" err="1" smtClean="0"/>
              <a:t>ft</a:t>
            </a:r>
            <a:r>
              <a:rPr lang="en-US" sz="2400" dirty="0" smtClean="0"/>
              <a:t> of the pipe were replaced with a smooth conical diffuser with a cone angle of 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?</a:t>
            </a: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49244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794490"/>
              </p:ext>
            </p:extLst>
          </p:nvPr>
        </p:nvGraphicFramePr>
        <p:xfrm>
          <a:off x="6629400" y="5138738"/>
          <a:ext cx="228599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Equation" r:id="rId4" imgW="812520" imgH="177480" progId="Equation.DSMT4">
                  <p:embed/>
                </p:oleObj>
              </mc:Choice>
              <mc:Fallback>
                <p:oleObj name="Equation" r:id="rId4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5138738"/>
                        <a:ext cx="2285998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0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52400"/>
            <a:ext cx="49244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269817"/>
              </p:ext>
            </p:extLst>
          </p:nvPr>
        </p:nvGraphicFramePr>
        <p:xfrm>
          <a:off x="344488" y="2379663"/>
          <a:ext cx="84693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Equation" r:id="rId4" imgW="4178160" imgH="444240" progId="Equation.DSMT4">
                  <p:embed/>
                </p:oleObj>
              </mc:Choice>
              <mc:Fallback>
                <p:oleObj name="Equation" r:id="rId4" imgW="41781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379663"/>
                        <a:ext cx="84693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61168"/>
              </p:ext>
            </p:extLst>
          </p:nvPr>
        </p:nvGraphicFramePr>
        <p:xfrm>
          <a:off x="1419225" y="3651250"/>
          <a:ext cx="6303963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6" imgW="3111480" imgH="723600" progId="Equation.DSMT4">
                  <p:embed/>
                </p:oleObj>
              </mc:Choice>
              <mc:Fallback>
                <p:oleObj name="Equation" r:id="rId6" imgW="3111480" imgH="723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651250"/>
                        <a:ext cx="6303963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0775"/>
              </p:ext>
            </p:extLst>
          </p:nvPr>
        </p:nvGraphicFramePr>
        <p:xfrm>
          <a:off x="1738313" y="5448300"/>
          <a:ext cx="5664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Equation" r:id="rId8" imgW="2793960" imgH="457200" progId="Equation.DSMT4">
                  <p:embed/>
                </p:oleObj>
              </mc:Choice>
              <mc:Fallback>
                <p:oleObj name="Equation" r:id="rId8" imgW="279396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5448300"/>
                        <a:ext cx="5664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6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52400"/>
            <a:ext cx="49244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92768"/>
              </p:ext>
            </p:extLst>
          </p:nvPr>
        </p:nvGraphicFramePr>
        <p:xfrm>
          <a:off x="936625" y="2133600"/>
          <a:ext cx="72866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2" name="Equation" r:id="rId4" imgW="3593880" imgH="838080" progId="Equation.DSMT4">
                  <p:embed/>
                </p:oleObj>
              </mc:Choice>
              <mc:Fallback>
                <p:oleObj name="Equation" r:id="rId4" imgW="3593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133600"/>
                        <a:ext cx="72866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06766"/>
              </p:ext>
            </p:extLst>
          </p:nvPr>
        </p:nvGraphicFramePr>
        <p:xfrm>
          <a:off x="2455862" y="4800600"/>
          <a:ext cx="44783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3" name="Equation" r:id="rId6" imgW="2209680" imgH="507960" progId="Equation.DSMT4">
                  <p:embed/>
                </p:oleObj>
              </mc:Choice>
              <mc:Fallback>
                <p:oleObj name="Equation" r:id="rId6" imgW="2209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2" y="4800600"/>
                        <a:ext cx="44783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82217"/>
              </p:ext>
            </p:extLst>
          </p:nvPr>
        </p:nvGraphicFramePr>
        <p:xfrm>
          <a:off x="736600" y="4114800"/>
          <a:ext cx="75946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4" name="Equation" r:id="rId8" imgW="3746160" imgH="253800" progId="Equation.DSMT4">
                  <p:embed/>
                </p:oleObj>
              </mc:Choice>
              <mc:Fallback>
                <p:oleObj name="Equation" r:id="rId8" imgW="374616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114800"/>
                        <a:ext cx="75946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0915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graph, for a smooth, 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cone,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cone</a:t>
            </a:r>
            <a:r>
              <a:rPr lang="en-US" sz="2400" dirty="0" smtClean="0"/>
              <a:t> = 0.175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2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37448"/>
              </p:ext>
            </p:extLst>
          </p:nvPr>
        </p:nvGraphicFramePr>
        <p:xfrm>
          <a:off x="996950" y="685800"/>
          <a:ext cx="7080250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Equation" r:id="rId3" imgW="3492360" imgH="1600200" progId="Equation.DSMT4">
                  <p:embed/>
                </p:oleObj>
              </mc:Choice>
              <mc:Fallback>
                <p:oleObj name="Equation" r:id="rId3" imgW="349236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685800"/>
                        <a:ext cx="7080250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861108"/>
              </p:ext>
            </p:extLst>
          </p:nvPr>
        </p:nvGraphicFramePr>
        <p:xfrm>
          <a:off x="3733800" y="4337050"/>
          <a:ext cx="16732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4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37050"/>
                        <a:ext cx="16732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00261"/>
              </p:ext>
            </p:extLst>
          </p:nvPr>
        </p:nvGraphicFramePr>
        <p:xfrm>
          <a:off x="1700213" y="5257800"/>
          <a:ext cx="57419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Equation" r:id="rId7" imgW="2831760" imgH="457200" progId="Equation.DSMT4">
                  <p:embed/>
                </p:oleObj>
              </mc:Choice>
              <mc:Fallback>
                <p:oleObj name="Equation" r:id="rId7" imgW="283176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5257800"/>
                        <a:ext cx="57419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2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09963" cy="375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8040"/>
            <a:ext cx="34099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299882"/>
            <a:ext cx="2286000" cy="34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0" y="3614235"/>
            <a:ext cx="29051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865"/>
            <a:ext cx="7700963" cy="58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Energy Relationships in Pipe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Energy equation between any two points: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Analysis involves writing expressions for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L</a:t>
            </a:r>
            <a:r>
              <a:rPr lang="en-US" dirty="0" smtClean="0"/>
              <a:t> in each pipe and for each link between pipes (valves, expansions, contractions), relating velocities based on continuity equation, and solving subject to system constraints (</a:t>
            </a:r>
            <a:r>
              <a:rPr lang="en-US" i="1" dirty="0" smtClean="0"/>
              <a:t>Q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, or </a:t>
            </a:r>
            <a:r>
              <a:rPr lang="en-US" i="1" dirty="0" smtClean="0"/>
              <a:t>V</a:t>
            </a:r>
            <a:r>
              <a:rPr lang="en-US" dirty="0" smtClean="0"/>
              <a:t> at specific points).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19327"/>
              </p:ext>
            </p:extLst>
          </p:nvPr>
        </p:nvGraphicFramePr>
        <p:xfrm>
          <a:off x="873125" y="2819400"/>
          <a:ext cx="72786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3" imgW="3060360" imgH="444240" progId="Equation.DSMT4">
                  <p:embed/>
                </p:oleObj>
              </mc:Choice>
              <mc:Fallback>
                <p:oleObj name="Equation" r:id="rId3" imgW="306036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819400"/>
                        <a:ext cx="72786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308294"/>
              </p:ext>
            </p:extLst>
          </p:nvPr>
        </p:nvGraphicFramePr>
        <p:xfrm>
          <a:off x="2290763" y="1997075"/>
          <a:ext cx="4378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5" imgW="1841400" imgH="253800" progId="Equation.DSMT4">
                  <p:embed/>
                </p:oleObj>
              </mc:Choice>
              <mc:Fallback>
                <p:oleObj name="Equation" r:id="rId5" imgW="18414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1997075"/>
                        <a:ext cx="43783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Energy Losses in Piping Systems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77200" cy="1288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Darcy-</a:t>
            </a:r>
            <a:r>
              <a:rPr lang="en-US" dirty="0" err="1" smtClean="0">
                <a:solidFill>
                  <a:srgbClr val="FF0000"/>
                </a:solidFill>
              </a:rPr>
              <a:t>Weisbach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equation for headlosses in pipes (major headlosses):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40392"/>
              </p:ext>
            </p:extLst>
          </p:nvPr>
        </p:nvGraphicFramePr>
        <p:xfrm>
          <a:off x="3657600" y="4038600"/>
          <a:ext cx="197209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Equation" r:id="rId3" imgW="825480" imgH="444240" progId="Equation.DSMT4">
                  <p:embed/>
                </p:oleObj>
              </mc:Choice>
              <mc:Fallback>
                <p:oleObj name="Equation" r:id="rId3" imgW="82548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197209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7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Estimating </a:t>
            </a:r>
            <a:r>
              <a:rPr lang="en-US" sz="4000" b="1" i="1" dirty="0" smtClean="0"/>
              <a:t>f</a:t>
            </a:r>
            <a:r>
              <a:rPr lang="en-US" sz="4000" b="1" dirty="0" smtClean="0"/>
              <a:t> Graphically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866701" cy="555756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424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3733800" cy="2133600"/>
          </a:xfrm>
          <a:noFill/>
        </p:spPr>
        <p:txBody>
          <a:bodyPr>
            <a:norm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declines with increasing Re, e.g., increasing </a:t>
            </a:r>
            <a:r>
              <a:rPr lang="en-US" i="1" dirty="0" smtClean="0"/>
              <a:t>V</a:t>
            </a:r>
            <a:r>
              <a:rPr lang="en-US" dirty="0" smtClean="0"/>
              <a:t> at fixed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6686" y="838200"/>
            <a:ext cx="5177314" cy="3657600"/>
          </a:xfrm>
          <a:prstGeom prst="rect">
            <a:avLst/>
          </a:prstGeom>
          <a:ln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Trends in </a:t>
            </a:r>
            <a:r>
              <a:rPr lang="en-US" b="1" i="1" dirty="0" smtClean="0"/>
              <a:t>f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846637"/>
            <a:ext cx="7848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turbulent region, for given 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/>
              <a:t>/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 declines more slowly than in laminar region; eventually, the decline stops altogether.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81400" y="2133600"/>
            <a:ext cx="11430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10200" y="2819400"/>
            <a:ext cx="990600" cy="2027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23647" y="3048000"/>
            <a:ext cx="2514600" cy="1798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200400"/>
            <a:ext cx="3733800" cy="1295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In laminar region, </a:t>
            </a:r>
            <a:br>
              <a:rPr lang="en-US" dirty="0" smtClean="0"/>
            </a:br>
            <a:r>
              <a:rPr lang="en-US" i="1" dirty="0" smtClean="0"/>
              <a:t>f</a:t>
            </a:r>
            <a:r>
              <a:rPr lang="en-US" dirty="0" smtClean="0"/>
              <a:t> = 64/Re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Mathematical Expressions for </a:t>
            </a:r>
            <a:r>
              <a:rPr lang="en-US" sz="3600" b="1" i="1" dirty="0" smtClean="0"/>
              <a:t>f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Colebrook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Haaland</a:t>
            </a:r>
            <a:r>
              <a:rPr lang="en-US" dirty="0" smtClean="0"/>
              <a:t> </a:t>
            </a:r>
            <a:r>
              <a:rPr lang="en-US" dirty="0" err="1" smtClean="0"/>
              <a:t>eqns</a:t>
            </a:r>
            <a:r>
              <a:rPr lang="en-US" dirty="0" smtClean="0"/>
              <a:t> yield good estimates of </a:t>
            </a:r>
            <a:r>
              <a:rPr lang="en-US" i="1" dirty="0" smtClean="0"/>
              <a:t>f</a:t>
            </a:r>
            <a:r>
              <a:rPr lang="en-US" dirty="0" smtClean="0"/>
              <a:t> in turbulent flow</a:t>
            </a:r>
          </a:p>
          <a:p>
            <a:endParaRPr lang="en-US" dirty="0" smtClean="0"/>
          </a:p>
          <a:p>
            <a:endParaRPr lang="en-US" dirty="0"/>
          </a:p>
          <a:p>
            <a:pPr>
              <a:spcBef>
                <a:spcPts val="400"/>
              </a:spcBef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Useful for calculations in spreadsheets or special software for pipe flow analysis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12824"/>
              </p:ext>
            </p:extLst>
          </p:nvPr>
        </p:nvGraphicFramePr>
        <p:xfrm>
          <a:off x="2133600" y="2362200"/>
          <a:ext cx="41306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Equation" r:id="rId3" imgW="1841400" imgH="507960" progId="Equation.DSMT4">
                  <p:embed/>
                </p:oleObj>
              </mc:Choice>
              <mc:Fallback>
                <p:oleObj name="Equation" r:id="rId3" imgW="1841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13067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20528"/>
              </p:ext>
            </p:extLst>
          </p:nvPr>
        </p:nvGraphicFramePr>
        <p:xfrm>
          <a:off x="2133600" y="3733800"/>
          <a:ext cx="45291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Equation" r:id="rId5" imgW="2019240" imgH="507960" progId="Equation.DSMT4">
                  <p:embed/>
                </p:oleObj>
              </mc:Choice>
              <mc:Fallback>
                <p:oleObj name="Equation" r:id="rId5" imgW="2019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452913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1267</Words>
  <Application>Microsoft Office PowerPoint</Application>
  <PresentationFormat>On-screen Show (4:3)</PresentationFormat>
  <Paragraphs>217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PowerPoint Presentation</vt:lpstr>
      <vt:lpstr>Our Plan – Weeks 6 and 7</vt:lpstr>
      <vt:lpstr>Overview of Pipe Networks</vt:lpstr>
      <vt:lpstr>PowerPoint Presentation</vt:lpstr>
      <vt:lpstr>Energy Relationships in Pipe Systems</vt:lpstr>
      <vt:lpstr>Energy Losses in Piping Systems</vt:lpstr>
      <vt:lpstr>Estimating f Graphically</vt:lpstr>
      <vt:lpstr>PowerPoint Presentation</vt:lpstr>
      <vt:lpstr>Mathematical Expressions for f</vt:lpstr>
      <vt:lpstr>Understanding Headloss in Pipes</vt:lpstr>
      <vt:lpstr>Example</vt:lpstr>
      <vt:lpstr>Typical Pipe Flow Problems</vt:lpstr>
      <vt:lpstr>Example</vt:lpstr>
      <vt:lpstr>PowerPoint Presentation</vt:lpstr>
      <vt:lpstr>PowerPoint Presentation</vt:lpstr>
      <vt:lpstr>Typical Pipe Flow Problems</vt:lpstr>
      <vt:lpstr>PowerPoint Presentation</vt:lpstr>
      <vt:lpstr>PowerPoint Presentation</vt:lpstr>
      <vt:lpstr>Example</vt:lpstr>
      <vt:lpstr>Example</vt:lpstr>
      <vt:lpstr>Typical Pipe Flow Problems</vt:lpstr>
      <vt:lpstr>PowerPoint Presentation</vt:lpstr>
      <vt:lpstr>PowerPoint Presentation</vt:lpstr>
      <vt:lpstr>PowerPoint Presentation</vt:lpstr>
      <vt:lpstr>Dependence of hL on D and V</vt:lpstr>
      <vt:lpstr>Dependence of hL on D and V</vt:lpstr>
      <vt:lpstr>Example</vt:lpstr>
      <vt:lpstr>Alternative Equations for Flow - Headloss Relationships in Turbulent Pipe Flow</vt:lpstr>
      <vt:lpstr>Comparison of Equations for Transitional and Turbulent Curves on the Moody Diagram</vt:lpstr>
      <vt:lpstr>Energy Losses in Bends, Valves, and Other Transitions (‘Minor Losses’)</vt:lpstr>
      <vt:lpstr>Energy Losses in Contractions</vt:lpstr>
      <vt:lpstr>Energy Losses in Expansions</vt:lpstr>
      <vt:lpstr>Energy Losses in Expansions</vt:lpstr>
      <vt:lpstr>Energy Losses in Pipe Fittings and Bends</vt:lpstr>
      <vt:lpstr>Example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Benjamin</dc:creator>
  <cp:lastModifiedBy>Mark Benjamin</cp:lastModifiedBy>
  <cp:revision>189</cp:revision>
  <dcterms:created xsi:type="dcterms:W3CDTF">2012-02-02T21:59:42Z</dcterms:created>
  <dcterms:modified xsi:type="dcterms:W3CDTF">2012-05-02T20:51:22Z</dcterms:modified>
</cp:coreProperties>
</file>