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1" r:id="rId2"/>
    <p:sldId id="257" r:id="rId3"/>
    <p:sldId id="272" r:id="rId4"/>
    <p:sldId id="258" r:id="rId5"/>
    <p:sldId id="260" r:id="rId6"/>
    <p:sldId id="264" r:id="rId7"/>
    <p:sldId id="265" r:id="rId8"/>
    <p:sldId id="267" r:id="rId9"/>
    <p:sldId id="270" r:id="rId10"/>
    <p:sldId id="268" r:id="rId11"/>
    <p:sldId id="263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628C528-974D-4008-86E8-6B95231BC097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FE7E3A8-C133-4984-89A0-B2DE633B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4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85B0-A633-4344-8F60-A3306A5BFD4D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6B18-9653-42D5-813D-E9BF316C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797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458" y="300335"/>
            <a:ext cx="830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Information the Might be Useful for the Exam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295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2047"/>
            <a:ext cx="4433888" cy="394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8768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Sketch reasonable pump curves and system curves for the above network, for conditions where the upper reservoir is at its (1) highest and (2) lowest levels.</a:t>
            </a:r>
          </a:p>
        </p:txBody>
      </p:sp>
    </p:spTree>
    <p:extLst>
      <p:ext uri="{BB962C8B-B14F-4D97-AF65-F5344CB8AC3E}">
        <p14:creationId xmlns:p14="http://schemas.microsoft.com/office/powerpoint/2010/main" val="12415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36467"/>
            <a:ext cx="6895071" cy="6629400"/>
            <a:chOff x="125963" y="964504"/>
            <a:chExt cx="5439746" cy="466331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64504"/>
              <a:ext cx="4876800" cy="4599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24399" y="3974067"/>
              <a:ext cx="841310" cy="4712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P</a:t>
              </a:r>
              <a:endParaRPr lang="en-US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09800" y="3821668"/>
              <a:ext cx="781049" cy="47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P</a:t>
              </a:r>
              <a:endParaRPr lang="en-US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34290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3505200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082452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1943" y="2084597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963" y="2754867"/>
              <a:ext cx="821094" cy="471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H</a:t>
              </a:r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9778" y="5156548"/>
              <a:ext cx="876822" cy="471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Q</a:t>
              </a:r>
              <a:endParaRPr lang="en-US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19050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90850" y="1320452"/>
              <a:ext cx="2857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5243" y="111977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h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6708" y="1961118"/>
              <a:ext cx="976434" cy="4712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H</a:t>
              </a:r>
              <a:endParaRPr lang="en-US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14840" y="1803575"/>
            <a:ext cx="6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Symbol" pitchFamily="18" charset="2"/>
              </a:rPr>
              <a:t>h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3431176" y="1752600"/>
            <a:ext cx="531224" cy="57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57281" y="838200"/>
            <a:ext cx="2923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If the conditions in a system with this fixed-speed pump changed so that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Q</a:t>
            </a:r>
            <a:r>
              <a:rPr lang="en-US" sz="2400" dirty="0" smtClean="0"/>
              <a:t> increased from 0.05 to 0.06, how much would the fluid power change, if at all? </a:t>
            </a:r>
          </a:p>
        </p:txBody>
      </p:sp>
    </p:spTree>
    <p:extLst>
      <p:ext uri="{BB962C8B-B14F-4D97-AF65-F5344CB8AC3E}">
        <p14:creationId xmlns:p14="http://schemas.microsoft.com/office/powerpoint/2010/main" val="106376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39368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Unit conversions and physical properties of water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tabLst>
                <a:tab pos="6373813" algn="l"/>
              </a:tabLst>
            </a:pPr>
            <a:r>
              <a:rPr lang="en-US" sz="2400" dirty="0" smtClean="0"/>
              <a:t>1 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7.48 gal;  1 </a:t>
            </a:r>
            <a:r>
              <a:rPr lang="en-US" sz="2400" dirty="0" err="1" smtClean="0"/>
              <a:t>cfs</a:t>
            </a:r>
            <a:r>
              <a:rPr lang="en-US" sz="2400" dirty="0" smtClean="0"/>
              <a:t> = 448.8 </a:t>
            </a:r>
            <a:r>
              <a:rPr lang="en-US" sz="2400" dirty="0" err="1" smtClean="0"/>
              <a:t>gpm</a:t>
            </a:r>
            <a:r>
              <a:rPr lang="en-US" sz="2400" dirty="0" smtClean="0"/>
              <a:t>;     1 </a:t>
            </a:r>
            <a:r>
              <a:rPr lang="en-US" sz="2400" dirty="0" err="1" smtClean="0"/>
              <a:t>hp</a:t>
            </a:r>
            <a:r>
              <a:rPr lang="en-US" sz="2400" dirty="0" smtClean="0"/>
              <a:t> = 550 ft-lb/s</a:t>
            </a:r>
          </a:p>
          <a:p>
            <a:pPr marL="342900" indent="-342900">
              <a:buFont typeface="Arial" pitchFamily="34" charset="0"/>
              <a:buChar char="•"/>
              <a:tabLst>
                <a:tab pos="1260475" algn="l"/>
                <a:tab pos="3768725" algn="l"/>
                <a:tab pos="5916613" algn="l"/>
                <a:tab pos="7356475" algn="l"/>
              </a:tabLst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tabLst>
                <a:tab pos="1260475" algn="l"/>
                <a:tab pos="3768725" algn="l"/>
                <a:tab pos="5916613" algn="l"/>
                <a:tab pos="7356475" algn="l"/>
              </a:tabLst>
            </a:pPr>
            <a:r>
              <a:rPr lang="en-US" sz="2400" dirty="0" smtClean="0"/>
              <a:t>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C: 	</a:t>
            </a:r>
            <a:r>
              <a:rPr lang="en-US" sz="2400" i="1" dirty="0" smtClean="0">
                <a:latin typeface="Symbol" pitchFamily="18" charset="2"/>
              </a:rPr>
              <a:t>r</a:t>
            </a:r>
            <a:r>
              <a:rPr lang="en-US" sz="2400" dirty="0" smtClean="0"/>
              <a:t> = 998.2 kg/m</a:t>
            </a:r>
            <a:r>
              <a:rPr lang="en-US" sz="2400" baseline="30000" dirty="0" smtClean="0"/>
              <a:t>3</a:t>
            </a:r>
            <a:r>
              <a:rPr lang="en-US" sz="2400" i="1" dirty="0" smtClean="0">
                <a:latin typeface="Symbol" pitchFamily="18" charset="2"/>
              </a:rPr>
              <a:t> 	g</a:t>
            </a:r>
            <a:r>
              <a:rPr lang="en-US" sz="2400" dirty="0" smtClean="0"/>
              <a:t> = 9.79 </a:t>
            </a:r>
            <a:r>
              <a:rPr lang="en-US" sz="2400" dirty="0" err="1" smtClean="0"/>
              <a:t>kN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	</a:t>
            </a:r>
            <a:r>
              <a:rPr lang="en-US" sz="2400" i="1" dirty="0" smtClean="0">
                <a:latin typeface="Symbol" pitchFamily="18" charset="2"/>
              </a:rPr>
              <a:t>n</a:t>
            </a:r>
            <a:r>
              <a:rPr lang="en-US" sz="2400" dirty="0" smtClean="0"/>
              <a:t> = 1.00x10</a:t>
            </a:r>
            <a:r>
              <a:rPr lang="en-US" sz="2400" baseline="30000" dirty="0" smtClean="0">
                <a:latin typeface="Symbol" pitchFamily="18" charset="2"/>
              </a:rPr>
              <a:t>-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>
                <a:latin typeface="Symbol" pitchFamily="18" charset="2"/>
              </a:rPr>
              <a:t>m</a:t>
            </a:r>
            <a:r>
              <a:rPr lang="en-US" sz="2400" dirty="0" smtClean="0"/>
              <a:t> = 1.00x10</a:t>
            </a:r>
            <a:r>
              <a:rPr lang="en-US" sz="2400" baseline="30000" dirty="0" smtClean="0">
                <a:latin typeface="Symbol" pitchFamily="18" charset="2"/>
              </a:rPr>
              <a:t>-3</a:t>
            </a:r>
            <a:r>
              <a:rPr lang="en-US" sz="2400" dirty="0" smtClean="0"/>
              <a:t> N-s/m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        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vap</a:t>
            </a:r>
            <a:r>
              <a:rPr lang="en-US" sz="2400" dirty="0" smtClean="0"/>
              <a:t> = 2.34 </a:t>
            </a:r>
            <a:r>
              <a:rPr lang="en-US" sz="2400" dirty="0" err="1" smtClean="0"/>
              <a:t>kPa</a:t>
            </a:r>
            <a:r>
              <a:rPr lang="en-US" sz="2400" dirty="0" smtClean="0"/>
              <a:t> = 0.00234 </a:t>
            </a:r>
            <a:r>
              <a:rPr lang="en-US" sz="2400" dirty="0" err="1" smtClean="0"/>
              <a:t>atm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tabLst>
                <a:tab pos="1260475" algn="l"/>
                <a:tab pos="3490913" algn="l"/>
                <a:tab pos="6096000" algn="l"/>
                <a:tab pos="7356475" algn="l"/>
              </a:tabLst>
            </a:pPr>
            <a:r>
              <a:rPr lang="en-US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  <a:tabLst>
                <a:tab pos="1260475" algn="l"/>
                <a:tab pos="3768725" algn="l"/>
                <a:tab pos="5916613" algn="l"/>
                <a:tab pos="7356475" algn="l"/>
              </a:tabLst>
            </a:pPr>
            <a:r>
              <a:rPr lang="en-US" sz="2400" dirty="0" smtClean="0"/>
              <a:t>60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F: </a:t>
            </a:r>
            <a:r>
              <a:rPr lang="en-US" sz="2400" dirty="0"/>
              <a:t>	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dirty="0"/>
              <a:t> = </a:t>
            </a:r>
            <a:r>
              <a:rPr lang="en-US" sz="2400" dirty="0" smtClean="0"/>
              <a:t>1.94 slug/ft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i="1" dirty="0">
                <a:latin typeface="Symbol" pitchFamily="18" charset="2"/>
              </a:rPr>
              <a:t>	g</a:t>
            </a:r>
            <a:r>
              <a:rPr lang="en-US" sz="2400" dirty="0"/>
              <a:t> = </a:t>
            </a:r>
            <a:r>
              <a:rPr lang="en-US" sz="2400" dirty="0" smtClean="0"/>
              <a:t>62.4 </a:t>
            </a:r>
            <a:r>
              <a:rPr lang="en-US" sz="2400" dirty="0" err="1" smtClean="0"/>
              <a:t>lb</a:t>
            </a:r>
            <a:r>
              <a:rPr lang="en-US" sz="2400" dirty="0" smtClean="0"/>
              <a:t>/ft</a:t>
            </a:r>
            <a:r>
              <a:rPr lang="en-US" sz="2400" baseline="30000" dirty="0" smtClean="0"/>
              <a:t>3</a:t>
            </a:r>
            <a:r>
              <a:rPr lang="en-US" sz="2400" dirty="0"/>
              <a:t>	</a:t>
            </a:r>
            <a:r>
              <a:rPr lang="en-US" sz="2400" i="1" dirty="0">
                <a:latin typeface="Symbol" pitchFamily="18" charset="2"/>
              </a:rPr>
              <a:t>n</a:t>
            </a:r>
            <a:r>
              <a:rPr lang="en-US" sz="2400" dirty="0"/>
              <a:t> = </a:t>
            </a:r>
            <a:r>
              <a:rPr lang="en-US" sz="2400" dirty="0" smtClean="0"/>
              <a:t>1.21x10</a:t>
            </a:r>
            <a:r>
              <a:rPr lang="en-US" sz="2400" baseline="30000" dirty="0" smtClean="0">
                <a:latin typeface="Symbol" pitchFamily="18" charset="2"/>
              </a:rPr>
              <a:t>-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>
                <a:latin typeface="Symbol" pitchFamily="18" charset="2"/>
              </a:rPr>
              <a:t>m</a:t>
            </a:r>
            <a:r>
              <a:rPr lang="en-US" sz="2400" dirty="0"/>
              <a:t> = </a:t>
            </a:r>
            <a:r>
              <a:rPr lang="en-US" sz="2400" dirty="0" smtClean="0"/>
              <a:t>2.34x10</a:t>
            </a:r>
            <a:r>
              <a:rPr lang="en-US" sz="2400" baseline="30000" dirty="0" smtClean="0">
                <a:latin typeface="Symbol" pitchFamily="18" charset="2"/>
              </a:rPr>
              <a:t>-5</a:t>
            </a:r>
            <a:r>
              <a:rPr lang="en-US" sz="2400" dirty="0" smtClean="0"/>
              <a:t> </a:t>
            </a:r>
            <a:r>
              <a:rPr lang="en-US" sz="2400" dirty="0" err="1" smtClean="0"/>
              <a:t>lb</a:t>
            </a:r>
            <a:r>
              <a:rPr lang="en-US" sz="2400" dirty="0" smtClean="0"/>
              <a:t>-s/ft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        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vap</a:t>
            </a:r>
            <a:r>
              <a:rPr lang="en-US" sz="2400" dirty="0"/>
              <a:t> = </a:t>
            </a:r>
            <a:r>
              <a:rPr lang="en-US" sz="2400" dirty="0" smtClean="0"/>
              <a:t>0.256 </a:t>
            </a:r>
            <a:r>
              <a:rPr lang="en-US" sz="2400" dirty="0" err="1" smtClean="0"/>
              <a:t>lb</a:t>
            </a:r>
            <a:r>
              <a:rPr lang="en-US" sz="2400" dirty="0" smtClean="0"/>
              <a:t>/ft</a:t>
            </a:r>
            <a:r>
              <a:rPr lang="en-US" sz="2400" baseline="30000" dirty="0" smtClean="0"/>
              <a:t>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035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87732"/>
              </p:ext>
            </p:extLst>
          </p:nvPr>
        </p:nvGraphicFramePr>
        <p:xfrm>
          <a:off x="990600" y="1600200"/>
          <a:ext cx="38660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386603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39574"/>
              </p:ext>
            </p:extLst>
          </p:nvPr>
        </p:nvGraphicFramePr>
        <p:xfrm>
          <a:off x="990600" y="3200400"/>
          <a:ext cx="3960384" cy="99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5" imgW="2019240" imgH="507960" progId="Equation.DSMT4">
                  <p:embed/>
                </p:oleObj>
              </mc:Choice>
              <mc:Fallback>
                <p:oleObj name="Equation" r:id="rId5" imgW="2019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960384" cy="996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6291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Colebrook Eqn.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17127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Haaland</a:t>
            </a:r>
            <a:r>
              <a:rPr lang="en-US" sz="2400" dirty="0" smtClean="0"/>
              <a:t> Eqn.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79299"/>
              </p:ext>
            </p:extLst>
          </p:nvPr>
        </p:nvGraphicFramePr>
        <p:xfrm>
          <a:off x="1371600" y="4800600"/>
          <a:ext cx="5791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7" imgW="2743200" imgH="507960" progId="Equation.DSMT4">
                  <p:embed/>
                </p:oleObj>
              </mc:Choice>
              <mc:Fallback>
                <p:oleObj name="Equation" r:id="rId7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00600"/>
                        <a:ext cx="5791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533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Equations characterizing friction and </a:t>
            </a:r>
            <a:r>
              <a:rPr lang="en-US" sz="2400" dirty="0" err="1" smtClean="0"/>
              <a:t>headloss</a:t>
            </a:r>
            <a:r>
              <a:rPr lang="en-US" sz="2400" dirty="0" smtClean="0"/>
              <a:t> in turbulent pipe flow: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75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39882"/>
              </p:ext>
            </p:extLst>
          </p:nvPr>
        </p:nvGraphicFramePr>
        <p:xfrm>
          <a:off x="990600" y="914400"/>
          <a:ext cx="3695812" cy="104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3" imgW="1663560" imgH="469800" progId="Equation.DSMT4">
                  <p:embed/>
                </p:oleObj>
              </mc:Choice>
              <mc:Fallback>
                <p:oleObj name="Equation" r:id="rId3" imgW="1663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14400"/>
                        <a:ext cx="3695812" cy="1043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73514"/>
              </p:ext>
            </p:extLst>
          </p:nvPr>
        </p:nvGraphicFramePr>
        <p:xfrm>
          <a:off x="5181600" y="914400"/>
          <a:ext cx="2794393" cy="98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5" imgW="1295280" imgH="457200" progId="Equation.DSMT4">
                  <p:embed/>
                </p:oleObj>
              </mc:Choice>
              <mc:Fallback>
                <p:oleObj name="Equation" r:id="rId5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2794393" cy="98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680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Hazen-Williams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Eqn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 units (for BG units, replace 0.849 by 1.318, 10.7 by 4.73, and  0.278 by 0.432):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22084"/>
              </p:ext>
            </p:extLst>
          </p:nvPr>
        </p:nvGraphicFramePr>
        <p:xfrm>
          <a:off x="990600" y="2057400"/>
          <a:ext cx="2870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7" imgW="1434960" imgH="241200" progId="Equation.DSMT4">
                  <p:embed/>
                </p:oleObj>
              </mc:Choice>
              <mc:Fallback>
                <p:oleObj name="Equation" r:id="rId7" imgW="14349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8702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44768"/>
              </p:ext>
            </p:extLst>
          </p:nvPr>
        </p:nvGraphicFramePr>
        <p:xfrm>
          <a:off x="4264025" y="3241675"/>
          <a:ext cx="358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9" imgW="1612800" imgH="304560" progId="Equation.DSMT4">
                  <p:embed/>
                </p:oleObj>
              </mc:Choice>
              <mc:Fallback>
                <p:oleObj name="Equation" r:id="rId9" imgW="1612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3241675"/>
                        <a:ext cx="35845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28310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Headloss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equations for equivalent pipes: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127976"/>
              </p:ext>
            </p:extLst>
          </p:nvPr>
        </p:nvGraphicFramePr>
        <p:xfrm>
          <a:off x="990600" y="3352800"/>
          <a:ext cx="2743200" cy="63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11" imgW="1206360" imgH="279360" progId="Equation.DSMT4">
                  <p:embed/>
                </p:oleObj>
              </mc:Choice>
              <mc:Fallback>
                <p:oleObj name="Equation" r:id="rId11" imgW="1206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2743200" cy="634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03627"/>
              </p:ext>
            </p:extLst>
          </p:nvPr>
        </p:nvGraphicFramePr>
        <p:xfrm>
          <a:off x="1066800" y="5056187"/>
          <a:ext cx="25495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3" imgW="1218960" imgH="787320" progId="Equation.DSMT4">
                  <p:embed/>
                </p:oleObj>
              </mc:Choice>
              <mc:Fallback>
                <p:oleObj name="Equation" r:id="rId13" imgW="1218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56187"/>
                        <a:ext cx="254952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82061"/>
              </p:ext>
            </p:extLst>
          </p:nvPr>
        </p:nvGraphicFramePr>
        <p:xfrm>
          <a:off x="4800600" y="4967287"/>
          <a:ext cx="23368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15" imgW="1117440" imgH="774360" progId="Equation.DSMT4">
                  <p:embed/>
                </p:oleObj>
              </mc:Choice>
              <mc:Fallback>
                <p:oleObj name="Equation" r:id="rId15" imgW="11174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67287"/>
                        <a:ext cx="23368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459795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Iterative corrections for analysis of pipe networks: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4582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dirty="0" smtClean="0"/>
              <a:t>Net Positive Suction Head Available (NPSH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): </a:t>
            </a:r>
            <a:r>
              <a:rPr lang="en-US" sz="2400" b="1" dirty="0" smtClean="0">
                <a:solidFill>
                  <a:srgbClr val="00B050"/>
                </a:solidFill>
              </a:rPr>
              <a:t>The absolute dynamic head in the pump inlet in excess of the vapor pressure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89576"/>
              </p:ext>
            </p:extLst>
          </p:nvPr>
        </p:nvGraphicFramePr>
        <p:xfrm>
          <a:off x="914399" y="1295400"/>
          <a:ext cx="36053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1752480" imgH="444240" progId="Equation.DSMT4">
                  <p:embed/>
                </p:oleObj>
              </mc:Choice>
              <mc:Fallback>
                <p:oleObj name="Equation" r:id="rId3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9" y="1295400"/>
                        <a:ext cx="360534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62126"/>
              </p:ext>
            </p:extLst>
          </p:nvPr>
        </p:nvGraphicFramePr>
        <p:xfrm>
          <a:off x="474663" y="2333625"/>
          <a:ext cx="51117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5" imgW="2412720" imgH="444240" progId="Equation.DSMT4">
                  <p:embed/>
                </p:oleObj>
              </mc:Choice>
              <mc:Fallback>
                <p:oleObj name="Equation" r:id="rId5" imgW="241272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333625"/>
                        <a:ext cx="51117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200400" cy="29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98527"/>
              </p:ext>
            </p:extLst>
          </p:nvPr>
        </p:nvGraphicFramePr>
        <p:xfrm>
          <a:off x="3810000" y="4598987"/>
          <a:ext cx="1600200" cy="85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8" imgW="825480" imgH="444240" progId="Equation.DSMT4">
                  <p:embed/>
                </p:oleObj>
              </mc:Choice>
              <mc:Fallback>
                <p:oleObj name="Equation" r:id="rId8" imgW="825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98987"/>
                        <a:ext cx="1600200" cy="857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99457"/>
              </p:ext>
            </p:extLst>
          </p:nvPr>
        </p:nvGraphicFramePr>
        <p:xfrm>
          <a:off x="1452359" y="4598986"/>
          <a:ext cx="1875041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10" imgW="965160" imgH="419040" progId="Equation.DSMT4">
                  <p:embed/>
                </p:oleObj>
              </mc:Choice>
              <mc:Fallback>
                <p:oleObj name="Equation" r:id="rId10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359" y="4598986"/>
                        <a:ext cx="1875041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75462"/>
              </p:ext>
            </p:extLst>
          </p:nvPr>
        </p:nvGraphicFramePr>
        <p:xfrm>
          <a:off x="5791200" y="4495800"/>
          <a:ext cx="1241425" cy="99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12" imgW="583920" imgH="469800" progId="Equation.DSMT4">
                  <p:embed/>
                </p:oleObj>
              </mc:Choice>
              <mc:Fallback>
                <p:oleObj name="Equation" r:id="rId12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95800"/>
                        <a:ext cx="1241425" cy="994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562600"/>
            <a:ext cx="773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a good approximation, for geometrically similar pumps, all are functions of only                        .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2780"/>
              </p:ext>
            </p:extLst>
          </p:nvPr>
        </p:nvGraphicFramePr>
        <p:xfrm>
          <a:off x="3959225" y="5943600"/>
          <a:ext cx="175666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14" imgW="838080" imgH="253800" progId="Equation.DSMT4">
                  <p:embed/>
                </p:oleObj>
              </mc:Choice>
              <mc:Fallback>
                <p:oleObj name="Equation" r:id="rId14" imgW="8380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943600"/>
                        <a:ext cx="175666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191000"/>
            <a:ext cx="67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Some useful dimensionless groups for pump similitude: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46064"/>
              </p:ext>
            </p:extLst>
          </p:nvPr>
        </p:nvGraphicFramePr>
        <p:xfrm>
          <a:off x="990600" y="1909762"/>
          <a:ext cx="19716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825142" imgH="444307" progId="Equation.DSMT4">
                  <p:embed/>
                </p:oleObj>
              </mc:Choice>
              <mc:Fallback>
                <p:oleObj name="Equation" r:id="rId3" imgW="825142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9762"/>
                        <a:ext cx="1971675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17928"/>
              </p:ext>
            </p:extLst>
          </p:nvPr>
        </p:nvGraphicFramePr>
        <p:xfrm>
          <a:off x="1066800" y="4191000"/>
          <a:ext cx="2163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901309" imgH="444307" progId="Equation.DSMT4">
                  <p:embed/>
                </p:oleObj>
              </mc:Choice>
              <mc:Fallback>
                <p:oleObj name="Equation" r:id="rId5" imgW="901309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21637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23731"/>
              </p:ext>
            </p:extLst>
          </p:nvPr>
        </p:nvGraphicFramePr>
        <p:xfrm>
          <a:off x="873125" y="685800"/>
          <a:ext cx="7278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3060360" imgH="444240" progId="Equation.DSMT4">
                  <p:embed/>
                </p:oleObj>
              </mc:Choice>
              <mc:Fallback>
                <p:oleObj name="Equation" r:id="rId7" imgW="306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685800"/>
                        <a:ext cx="72786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48256"/>
              </p:ext>
            </p:extLst>
          </p:nvPr>
        </p:nvGraphicFramePr>
        <p:xfrm>
          <a:off x="6376988" y="5715000"/>
          <a:ext cx="19764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5715000"/>
                        <a:ext cx="19764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63399"/>
              </p:ext>
            </p:extLst>
          </p:nvPr>
        </p:nvGraphicFramePr>
        <p:xfrm>
          <a:off x="3581400" y="2032000"/>
          <a:ext cx="124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32000"/>
                        <a:ext cx="1244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221029"/>
              </p:ext>
            </p:extLst>
          </p:nvPr>
        </p:nvGraphicFramePr>
        <p:xfrm>
          <a:off x="990600" y="5562600"/>
          <a:ext cx="44719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13" imgW="1993680" imgH="482400" progId="Equation.DSMT4">
                  <p:embed/>
                </p:oleObj>
              </mc:Choice>
              <mc:Fallback>
                <p:oleObj name="Equation" r:id="rId13" imgW="1993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44719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173040"/>
              </p:ext>
            </p:extLst>
          </p:nvPr>
        </p:nvGraphicFramePr>
        <p:xfrm>
          <a:off x="3097161" y="3159855"/>
          <a:ext cx="1627239" cy="68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15" imgW="660240" imgH="279360" progId="Equation.DSMT4">
                  <p:embed/>
                </p:oleObj>
              </mc:Choice>
              <mc:Fallback>
                <p:oleObj name="Equation" r:id="rId15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97161" y="3159855"/>
                        <a:ext cx="1627239" cy="688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27370"/>
              </p:ext>
            </p:extLst>
          </p:nvPr>
        </p:nvGraphicFramePr>
        <p:xfrm>
          <a:off x="5105400" y="3202632"/>
          <a:ext cx="1764822" cy="83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17" imgW="723600" imgH="342720" progId="Equation.DSMT4">
                  <p:embed/>
                </p:oleObj>
              </mc:Choice>
              <mc:Fallback>
                <p:oleObj name="Equation" r:id="rId17" imgW="723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2632"/>
                        <a:ext cx="1764822" cy="835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352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a  given pipe: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3458" y="147935"/>
            <a:ext cx="830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Some Basic Information Expected to be Known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85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Users\markbenj\Pictures\2012-02-15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9" y="4038600"/>
            <a:ext cx="416658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:\Users\markbenj\Pictures\2012-02-15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74" y="3736514"/>
            <a:ext cx="3819631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03" y="381000"/>
            <a:ext cx="422357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3857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 some aspect of these diagrams. For example, why do the curves change as they do?; what would happen if a new pump or pipe were added to the system, or if an existing pump were replaced with a similar one with a larger diameter?;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0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Typical Exam Questions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419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Characterize a pipe equivalent to A, B, C, and 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If an equivalent pipe were identified, and a second pipe parallel to D were then installed, would the length of the equivalent pipe increase, decrease, or not change?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9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5" y="533400"/>
            <a:ext cx="795764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19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Given initial guesses of </a:t>
            </a:r>
            <a:r>
              <a:rPr lang="en-US" sz="2800" b="1" i="1" dirty="0" smtClean="0"/>
              <a:t>Q</a:t>
            </a:r>
            <a:r>
              <a:rPr lang="en-US" sz="2800" b="1" dirty="0" smtClean="0"/>
              <a:t> and the values of 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 and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for </a:t>
            </a:r>
            <a:r>
              <a:rPr lang="en-US" sz="2800" b="1" i="1" dirty="0" err="1" smtClean="0"/>
              <a:t>h</a:t>
            </a:r>
            <a:r>
              <a:rPr lang="en-US" sz="2800" b="1" i="1" baseline="-25000" dirty="0" err="1" smtClean="0"/>
              <a:t>L</a:t>
            </a:r>
            <a:r>
              <a:rPr lang="en-US" sz="2800" b="1" dirty="0" smtClean="0"/>
              <a:t>=</a:t>
            </a:r>
            <a:r>
              <a:rPr lang="en-US" sz="2800" b="1" i="1" dirty="0" err="1" smtClean="0"/>
              <a:t>KQ</a:t>
            </a:r>
            <a:r>
              <a:rPr lang="en-US" sz="2800" b="1" i="1" baseline="30000" dirty="0" err="1" smtClean="0"/>
              <a:t>n</a:t>
            </a:r>
            <a:r>
              <a:rPr lang="en-US" sz="2800" b="1" dirty="0" smtClean="0"/>
              <a:t> </a:t>
            </a:r>
            <a:r>
              <a:rPr lang="en-US" sz="2800" b="1" dirty="0"/>
              <a:t>in each </a:t>
            </a:r>
            <a:r>
              <a:rPr lang="en-US" sz="2800" b="1" dirty="0" smtClean="0"/>
              <a:t>pipe, what would be the correction to the flow in pipe BE?</a:t>
            </a:r>
          </a:p>
        </p:txBody>
      </p:sp>
    </p:spTree>
    <p:extLst>
      <p:ext uri="{BB962C8B-B14F-4D97-AF65-F5344CB8AC3E}">
        <p14:creationId xmlns:p14="http://schemas.microsoft.com/office/powerpoint/2010/main" val="21860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349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Benjamin</dc:creator>
  <cp:lastModifiedBy>Mark Benjamin</cp:lastModifiedBy>
  <cp:revision>34</cp:revision>
  <cp:lastPrinted>2012-02-24T17:35:28Z</cp:lastPrinted>
  <dcterms:created xsi:type="dcterms:W3CDTF">2012-02-22T16:08:41Z</dcterms:created>
  <dcterms:modified xsi:type="dcterms:W3CDTF">2012-05-12T19:06:19Z</dcterms:modified>
</cp:coreProperties>
</file>