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4" r:id="rId7"/>
    <p:sldId id="265" r:id="rId8"/>
    <p:sldId id="262" r:id="rId9"/>
    <p:sldId id="268"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0" d="100"/>
          <a:sy n="70" d="100"/>
        </p:scale>
        <p:origin x="-62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 Id="rId4"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 Id="rId5" Type="http://schemas.openxmlformats.org/officeDocument/2006/relationships/image" Target="../media/image16.wmf"/><Relationship Id="rId4" Type="http://schemas.openxmlformats.org/officeDocument/2006/relationships/image" Target="../media/image15.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 Id="rId5" Type="http://schemas.openxmlformats.org/officeDocument/2006/relationships/image" Target="../media/image21.wmf"/><Relationship Id="rId4" Type="http://schemas.openxmlformats.org/officeDocument/2006/relationships/image" Target="../media/image20.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2.wmf"/><Relationship Id="rId5" Type="http://schemas.openxmlformats.org/officeDocument/2006/relationships/image" Target="../media/image26.wmf"/><Relationship Id="rId4" Type="http://schemas.openxmlformats.org/officeDocument/2006/relationships/image" Target="../media/image2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53CB064-EA50-4A90-AEEE-5C0F5F3CEC90}" type="datetimeFigureOut">
              <a:rPr lang="en-US" smtClean="0"/>
              <a:t>5/3/2012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22F32E-E6F7-49FE-B860-9695802C8FFB}" type="slidenum">
              <a:rPr lang="en-US" smtClean="0"/>
              <a:t>‹#›</a:t>
            </a:fld>
            <a:endParaRPr lang="en-US"/>
          </a:p>
        </p:txBody>
      </p:sp>
    </p:spTree>
    <p:extLst>
      <p:ext uri="{BB962C8B-B14F-4D97-AF65-F5344CB8AC3E}">
        <p14:creationId xmlns:p14="http://schemas.microsoft.com/office/powerpoint/2010/main" val="4294043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3CB064-EA50-4A90-AEEE-5C0F5F3CEC90}" type="datetimeFigureOut">
              <a:rPr lang="en-US" smtClean="0"/>
              <a:t>5/3/2012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22F32E-E6F7-49FE-B860-9695802C8FFB}" type="slidenum">
              <a:rPr lang="en-US" smtClean="0"/>
              <a:t>‹#›</a:t>
            </a:fld>
            <a:endParaRPr lang="en-US"/>
          </a:p>
        </p:txBody>
      </p:sp>
    </p:spTree>
    <p:extLst>
      <p:ext uri="{BB962C8B-B14F-4D97-AF65-F5344CB8AC3E}">
        <p14:creationId xmlns:p14="http://schemas.microsoft.com/office/powerpoint/2010/main" val="1981470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3CB064-EA50-4A90-AEEE-5C0F5F3CEC90}" type="datetimeFigureOut">
              <a:rPr lang="en-US" smtClean="0"/>
              <a:t>5/3/2012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22F32E-E6F7-49FE-B860-9695802C8FFB}" type="slidenum">
              <a:rPr lang="en-US" smtClean="0"/>
              <a:t>‹#›</a:t>
            </a:fld>
            <a:endParaRPr lang="en-US"/>
          </a:p>
        </p:txBody>
      </p:sp>
    </p:spTree>
    <p:extLst>
      <p:ext uri="{BB962C8B-B14F-4D97-AF65-F5344CB8AC3E}">
        <p14:creationId xmlns:p14="http://schemas.microsoft.com/office/powerpoint/2010/main" val="3087204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3CB064-EA50-4A90-AEEE-5C0F5F3CEC90}" type="datetimeFigureOut">
              <a:rPr lang="en-US" smtClean="0"/>
              <a:t>5/3/2012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22F32E-E6F7-49FE-B860-9695802C8FFB}" type="slidenum">
              <a:rPr lang="en-US" smtClean="0"/>
              <a:t>‹#›</a:t>
            </a:fld>
            <a:endParaRPr lang="en-US"/>
          </a:p>
        </p:txBody>
      </p:sp>
    </p:spTree>
    <p:extLst>
      <p:ext uri="{BB962C8B-B14F-4D97-AF65-F5344CB8AC3E}">
        <p14:creationId xmlns:p14="http://schemas.microsoft.com/office/powerpoint/2010/main" val="3493749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3CB064-EA50-4A90-AEEE-5C0F5F3CEC90}" type="datetimeFigureOut">
              <a:rPr lang="en-US" smtClean="0"/>
              <a:t>5/3/2012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22F32E-E6F7-49FE-B860-9695802C8FFB}" type="slidenum">
              <a:rPr lang="en-US" smtClean="0"/>
              <a:t>‹#›</a:t>
            </a:fld>
            <a:endParaRPr lang="en-US"/>
          </a:p>
        </p:txBody>
      </p:sp>
    </p:spTree>
    <p:extLst>
      <p:ext uri="{BB962C8B-B14F-4D97-AF65-F5344CB8AC3E}">
        <p14:creationId xmlns:p14="http://schemas.microsoft.com/office/powerpoint/2010/main" val="1404110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53CB064-EA50-4A90-AEEE-5C0F5F3CEC90}" type="datetimeFigureOut">
              <a:rPr lang="en-US" smtClean="0"/>
              <a:t>5/3/2012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22F32E-E6F7-49FE-B860-9695802C8FFB}" type="slidenum">
              <a:rPr lang="en-US" smtClean="0"/>
              <a:t>‹#›</a:t>
            </a:fld>
            <a:endParaRPr lang="en-US"/>
          </a:p>
        </p:txBody>
      </p:sp>
    </p:spTree>
    <p:extLst>
      <p:ext uri="{BB962C8B-B14F-4D97-AF65-F5344CB8AC3E}">
        <p14:creationId xmlns:p14="http://schemas.microsoft.com/office/powerpoint/2010/main" val="3527191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3CB064-EA50-4A90-AEEE-5C0F5F3CEC90}" type="datetimeFigureOut">
              <a:rPr lang="en-US" smtClean="0"/>
              <a:t>5/3/2012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22F32E-E6F7-49FE-B860-9695802C8FFB}" type="slidenum">
              <a:rPr lang="en-US" smtClean="0"/>
              <a:t>‹#›</a:t>
            </a:fld>
            <a:endParaRPr lang="en-US"/>
          </a:p>
        </p:txBody>
      </p:sp>
    </p:spTree>
    <p:extLst>
      <p:ext uri="{BB962C8B-B14F-4D97-AF65-F5344CB8AC3E}">
        <p14:creationId xmlns:p14="http://schemas.microsoft.com/office/powerpoint/2010/main" val="3290181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53CB064-EA50-4A90-AEEE-5C0F5F3CEC90}" type="datetimeFigureOut">
              <a:rPr lang="en-US" smtClean="0"/>
              <a:t>5/3/2012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22F32E-E6F7-49FE-B860-9695802C8FFB}" type="slidenum">
              <a:rPr lang="en-US" smtClean="0"/>
              <a:t>‹#›</a:t>
            </a:fld>
            <a:endParaRPr lang="en-US"/>
          </a:p>
        </p:txBody>
      </p:sp>
    </p:spTree>
    <p:extLst>
      <p:ext uri="{BB962C8B-B14F-4D97-AF65-F5344CB8AC3E}">
        <p14:creationId xmlns:p14="http://schemas.microsoft.com/office/powerpoint/2010/main" val="1999323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3CB064-EA50-4A90-AEEE-5C0F5F3CEC90}" type="datetimeFigureOut">
              <a:rPr lang="en-US" smtClean="0"/>
              <a:t>5/3/2012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22F32E-E6F7-49FE-B860-9695802C8FFB}" type="slidenum">
              <a:rPr lang="en-US" smtClean="0"/>
              <a:t>‹#›</a:t>
            </a:fld>
            <a:endParaRPr lang="en-US"/>
          </a:p>
        </p:txBody>
      </p:sp>
    </p:spTree>
    <p:extLst>
      <p:ext uri="{BB962C8B-B14F-4D97-AF65-F5344CB8AC3E}">
        <p14:creationId xmlns:p14="http://schemas.microsoft.com/office/powerpoint/2010/main" val="2384051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3CB064-EA50-4A90-AEEE-5C0F5F3CEC90}" type="datetimeFigureOut">
              <a:rPr lang="en-US" smtClean="0"/>
              <a:t>5/3/2012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22F32E-E6F7-49FE-B860-9695802C8FFB}" type="slidenum">
              <a:rPr lang="en-US" smtClean="0"/>
              <a:t>‹#›</a:t>
            </a:fld>
            <a:endParaRPr lang="en-US"/>
          </a:p>
        </p:txBody>
      </p:sp>
    </p:spTree>
    <p:extLst>
      <p:ext uri="{BB962C8B-B14F-4D97-AF65-F5344CB8AC3E}">
        <p14:creationId xmlns:p14="http://schemas.microsoft.com/office/powerpoint/2010/main" val="4265930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3CB064-EA50-4A90-AEEE-5C0F5F3CEC90}" type="datetimeFigureOut">
              <a:rPr lang="en-US" smtClean="0"/>
              <a:t>5/3/2012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22F32E-E6F7-49FE-B860-9695802C8FFB}" type="slidenum">
              <a:rPr lang="en-US" smtClean="0"/>
              <a:t>‹#›</a:t>
            </a:fld>
            <a:endParaRPr lang="en-US"/>
          </a:p>
        </p:txBody>
      </p:sp>
    </p:spTree>
    <p:extLst>
      <p:ext uri="{BB962C8B-B14F-4D97-AF65-F5344CB8AC3E}">
        <p14:creationId xmlns:p14="http://schemas.microsoft.com/office/powerpoint/2010/main" val="920159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3CB064-EA50-4A90-AEEE-5C0F5F3CEC90}" type="datetimeFigureOut">
              <a:rPr lang="en-US" smtClean="0"/>
              <a:t>5/3/2012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22F32E-E6F7-49FE-B860-9695802C8FFB}" type="slidenum">
              <a:rPr lang="en-US" smtClean="0"/>
              <a:t>‹#›</a:t>
            </a:fld>
            <a:endParaRPr lang="en-US"/>
          </a:p>
        </p:txBody>
      </p:sp>
    </p:spTree>
    <p:extLst>
      <p:ext uri="{BB962C8B-B14F-4D97-AF65-F5344CB8AC3E}">
        <p14:creationId xmlns:p14="http://schemas.microsoft.com/office/powerpoint/2010/main" val="3795890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image" Target="../media/image1.jpeg"/><Relationship Id="rId7"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wmf"/><Relationship Id="rId4" Type="http://schemas.openxmlformats.org/officeDocument/2006/relationships/oleObject" Target="../embeddings/oleObject1.bin"/><Relationship Id="rId9" Type="http://schemas.openxmlformats.org/officeDocument/2006/relationships/image" Target="../media/image4.wmf"/></Relationships>
</file>

<file path=ppt/slides/_rels/slide3.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6.wmf"/><Relationship Id="rId5" Type="http://schemas.openxmlformats.org/officeDocument/2006/relationships/oleObject" Target="../embeddings/oleObject5.bin"/><Relationship Id="rId10" Type="http://schemas.openxmlformats.org/officeDocument/2006/relationships/image" Target="../media/image8.wmf"/><Relationship Id="rId4" Type="http://schemas.openxmlformats.org/officeDocument/2006/relationships/image" Target="../media/image5.wmf"/><Relationship Id="rId9" Type="http://schemas.openxmlformats.org/officeDocument/2006/relationships/oleObject" Target="../embeddings/oleObject7.bin"/></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10.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9.bin"/><Relationship Id="rId5" Type="http://schemas.openxmlformats.org/officeDocument/2006/relationships/image" Target="../media/image9.wmf"/><Relationship Id="rId4" Type="http://schemas.openxmlformats.org/officeDocument/2006/relationships/oleObject" Target="../embeddings/oleObject8.bin"/></Relationships>
</file>

<file path=ppt/slides/_rels/slide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12.bin"/><Relationship Id="rId13" Type="http://schemas.openxmlformats.org/officeDocument/2006/relationships/image" Target="../media/image16.wmf"/><Relationship Id="rId3" Type="http://schemas.openxmlformats.org/officeDocument/2006/relationships/image" Target="../media/image11.png"/><Relationship Id="rId7" Type="http://schemas.openxmlformats.org/officeDocument/2006/relationships/image" Target="../media/image13.wmf"/><Relationship Id="rId12"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11.bin"/><Relationship Id="rId11" Type="http://schemas.openxmlformats.org/officeDocument/2006/relationships/image" Target="../media/image15.wmf"/><Relationship Id="rId5" Type="http://schemas.openxmlformats.org/officeDocument/2006/relationships/image" Target="../media/image12.wmf"/><Relationship Id="rId10" Type="http://schemas.openxmlformats.org/officeDocument/2006/relationships/oleObject" Target="../embeddings/oleObject13.bin"/><Relationship Id="rId4" Type="http://schemas.openxmlformats.org/officeDocument/2006/relationships/oleObject" Target="../embeddings/oleObject10.bin"/><Relationship Id="rId9" Type="http://schemas.openxmlformats.org/officeDocument/2006/relationships/image" Target="../media/image14.wmf"/></Relationships>
</file>

<file path=ppt/slides/_rels/slide7.xml.rels><?xml version="1.0" encoding="UTF-8" standalone="yes"?>
<Relationships xmlns="http://schemas.openxmlformats.org/package/2006/relationships"><Relationship Id="rId8" Type="http://schemas.openxmlformats.org/officeDocument/2006/relationships/image" Target="../media/image19.wmf"/><Relationship Id="rId3" Type="http://schemas.openxmlformats.org/officeDocument/2006/relationships/oleObject" Target="../embeddings/oleObject15.bin"/><Relationship Id="rId7" Type="http://schemas.openxmlformats.org/officeDocument/2006/relationships/oleObject" Target="../embeddings/oleObject17.bin"/><Relationship Id="rId12" Type="http://schemas.openxmlformats.org/officeDocument/2006/relationships/image" Target="../media/image21.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8.wmf"/><Relationship Id="rId11" Type="http://schemas.openxmlformats.org/officeDocument/2006/relationships/oleObject" Target="../embeddings/oleObject19.bin"/><Relationship Id="rId5" Type="http://schemas.openxmlformats.org/officeDocument/2006/relationships/oleObject" Target="../embeddings/oleObject16.bin"/><Relationship Id="rId10" Type="http://schemas.openxmlformats.org/officeDocument/2006/relationships/image" Target="../media/image20.wmf"/><Relationship Id="rId4" Type="http://schemas.openxmlformats.org/officeDocument/2006/relationships/image" Target="../media/image17.wmf"/><Relationship Id="rId9" Type="http://schemas.openxmlformats.org/officeDocument/2006/relationships/oleObject" Target="../embeddings/oleObject18.bin"/></Relationships>
</file>

<file path=ppt/slides/_rels/slide8.xml.rels><?xml version="1.0" encoding="UTF-8" standalone="yes"?>
<Relationships xmlns="http://schemas.openxmlformats.org/package/2006/relationships"><Relationship Id="rId8" Type="http://schemas.openxmlformats.org/officeDocument/2006/relationships/image" Target="../media/image24.wmf"/><Relationship Id="rId3" Type="http://schemas.openxmlformats.org/officeDocument/2006/relationships/oleObject" Target="../embeddings/oleObject20.bin"/><Relationship Id="rId7" Type="http://schemas.openxmlformats.org/officeDocument/2006/relationships/oleObject" Target="../embeddings/oleObject22.bin"/><Relationship Id="rId12" Type="http://schemas.openxmlformats.org/officeDocument/2006/relationships/image" Target="../media/image26.w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23.wmf"/><Relationship Id="rId11" Type="http://schemas.openxmlformats.org/officeDocument/2006/relationships/oleObject" Target="../embeddings/oleObject24.bin"/><Relationship Id="rId5" Type="http://schemas.openxmlformats.org/officeDocument/2006/relationships/oleObject" Target="../embeddings/oleObject21.bin"/><Relationship Id="rId10" Type="http://schemas.openxmlformats.org/officeDocument/2006/relationships/image" Target="../media/image25.wmf"/><Relationship Id="rId4" Type="http://schemas.openxmlformats.org/officeDocument/2006/relationships/image" Target="../media/image22.wmf"/><Relationship Id="rId9" Type="http://schemas.openxmlformats.org/officeDocument/2006/relationships/oleObject" Target="../embeddings/oleObject23.bin"/></Relationships>
</file>

<file path=ppt/slides/_rels/slide9.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3874" y="198438"/>
            <a:ext cx="8229600" cy="868362"/>
          </a:xfrm>
        </p:spPr>
        <p:txBody>
          <a:bodyPr>
            <a:normAutofit/>
          </a:bodyPr>
          <a:lstStyle/>
          <a:p>
            <a:r>
              <a:rPr lang="en-US" sz="4000" b="1" dirty="0" smtClean="0"/>
              <a:t>Example</a:t>
            </a:r>
            <a:endParaRPr lang="en-US" sz="4000" b="1" dirty="0"/>
          </a:p>
        </p:txBody>
      </p:sp>
      <p:pic>
        <p:nvPicPr>
          <p:cNvPr id="8" name="Picture 7" descr="F&amp;F_Fig 8"/>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95525" y="1066800"/>
            <a:ext cx="4638675" cy="2814637"/>
          </a:xfrm>
          <a:prstGeom prst="rect">
            <a:avLst/>
          </a:prstGeom>
          <a:noFill/>
          <a:ln>
            <a:noFill/>
          </a:ln>
        </p:spPr>
      </p:pic>
      <p:sp>
        <p:nvSpPr>
          <p:cNvPr id="9" name="TextBox 8"/>
          <p:cNvSpPr txBox="1"/>
          <p:nvPr/>
        </p:nvSpPr>
        <p:spPr>
          <a:xfrm>
            <a:off x="779206" y="4191000"/>
            <a:ext cx="7315200" cy="1015663"/>
          </a:xfrm>
          <a:prstGeom prst="rect">
            <a:avLst/>
          </a:prstGeom>
          <a:noFill/>
        </p:spPr>
        <p:txBody>
          <a:bodyPr wrap="square" rtlCol="0">
            <a:spAutoFit/>
          </a:bodyPr>
          <a:lstStyle/>
          <a:p>
            <a:r>
              <a:rPr lang="en-US" sz="2000" b="1" dirty="0" smtClean="0"/>
              <a:t>Pipe between B and E has </a:t>
            </a:r>
            <a:r>
              <a:rPr lang="en-US" sz="2000" b="1" i="1" dirty="0" smtClean="0"/>
              <a:t>l</a:t>
            </a:r>
            <a:r>
              <a:rPr lang="en-US" sz="2000" b="1" dirty="0" smtClean="0"/>
              <a:t> = 200 </a:t>
            </a:r>
            <a:r>
              <a:rPr lang="en-US" sz="2000" b="1" dirty="0" err="1" smtClean="0"/>
              <a:t>ft</a:t>
            </a:r>
            <a:r>
              <a:rPr lang="en-US" sz="2000" b="1" dirty="0" smtClean="0"/>
              <a:t>, </a:t>
            </a:r>
            <a:r>
              <a:rPr lang="en-US" sz="2000" b="1" i="1" dirty="0" smtClean="0"/>
              <a:t>D</a:t>
            </a:r>
            <a:r>
              <a:rPr lang="en-US" sz="2000" b="1" dirty="0" smtClean="0"/>
              <a:t> = 12 in., </a:t>
            </a:r>
            <a:r>
              <a:rPr lang="en-US" sz="2000" b="1" i="1" dirty="0" smtClean="0"/>
              <a:t>f</a:t>
            </a:r>
            <a:r>
              <a:rPr lang="en-US" sz="2000" b="1" dirty="0" smtClean="0"/>
              <a:t> = 0.021; </a:t>
            </a:r>
          </a:p>
          <a:p>
            <a:r>
              <a:rPr lang="en-US" sz="2000" b="1" dirty="0" smtClean="0"/>
              <a:t>Vertical distance between surfaces of two reservoirs is 120 ft.</a:t>
            </a:r>
          </a:p>
          <a:p>
            <a:r>
              <a:rPr lang="en-US" sz="2000" b="1" dirty="0" smtClean="0"/>
              <a:t>Pipe is flush with wall at B.</a:t>
            </a:r>
            <a:endParaRPr lang="en-US" sz="2000" b="1" dirty="0"/>
          </a:p>
        </p:txBody>
      </p:sp>
      <p:sp>
        <p:nvSpPr>
          <p:cNvPr id="10" name="TextBox 9"/>
          <p:cNvSpPr txBox="1"/>
          <p:nvPr/>
        </p:nvSpPr>
        <p:spPr>
          <a:xfrm>
            <a:off x="762000" y="5334000"/>
            <a:ext cx="8077200" cy="830997"/>
          </a:xfrm>
          <a:prstGeom prst="rect">
            <a:avLst/>
          </a:prstGeom>
          <a:noFill/>
        </p:spPr>
        <p:txBody>
          <a:bodyPr wrap="square" rtlCol="0">
            <a:spAutoFit/>
          </a:bodyPr>
          <a:lstStyle/>
          <a:p>
            <a:r>
              <a:rPr lang="en-US" sz="2400" b="1" dirty="0" smtClean="0">
                <a:solidFill>
                  <a:srgbClr val="FF0000"/>
                </a:solidFill>
              </a:rPr>
              <a:t>(a) What head is supplied to the turbine when </a:t>
            </a:r>
            <a:r>
              <a:rPr lang="en-US" sz="2400" b="1" i="1" dirty="0" smtClean="0">
                <a:solidFill>
                  <a:srgbClr val="FF0000"/>
                </a:solidFill>
              </a:rPr>
              <a:t>Q</a:t>
            </a:r>
            <a:r>
              <a:rPr lang="en-US" sz="2400" b="1" dirty="0" smtClean="0">
                <a:solidFill>
                  <a:srgbClr val="FF0000"/>
                </a:solidFill>
              </a:rPr>
              <a:t> = 8 ft</a:t>
            </a:r>
            <a:r>
              <a:rPr lang="en-US" sz="2400" b="1" baseline="30000" dirty="0" smtClean="0">
                <a:solidFill>
                  <a:srgbClr val="FF0000"/>
                </a:solidFill>
              </a:rPr>
              <a:t>3</a:t>
            </a:r>
            <a:r>
              <a:rPr lang="en-US" sz="2400" b="1" dirty="0" smtClean="0">
                <a:solidFill>
                  <a:srgbClr val="FF0000"/>
                </a:solidFill>
              </a:rPr>
              <a:t>/s?</a:t>
            </a:r>
          </a:p>
          <a:p>
            <a:r>
              <a:rPr lang="en-US" sz="2400" b="1" dirty="0" smtClean="0">
                <a:solidFill>
                  <a:srgbClr val="FF0000"/>
                </a:solidFill>
              </a:rPr>
              <a:t>(b) What power does the turbine deliver if </a:t>
            </a:r>
            <a:r>
              <a:rPr lang="en-US" sz="2400" b="1" i="1" dirty="0" err="1" smtClean="0">
                <a:solidFill>
                  <a:srgbClr val="FF0000"/>
                </a:solidFill>
                <a:latin typeface="Symbol" pitchFamily="18" charset="2"/>
              </a:rPr>
              <a:t>h</a:t>
            </a:r>
            <a:r>
              <a:rPr lang="en-US" sz="2400" b="1" i="1" baseline="-25000" dirty="0" err="1" smtClean="0">
                <a:solidFill>
                  <a:srgbClr val="FF0000"/>
                </a:solidFill>
              </a:rPr>
              <a:t>turb</a:t>
            </a:r>
            <a:r>
              <a:rPr lang="en-US" sz="2400" b="1" dirty="0" smtClean="0">
                <a:solidFill>
                  <a:srgbClr val="FF0000"/>
                </a:solidFill>
              </a:rPr>
              <a:t> is 75%?</a:t>
            </a:r>
            <a:endParaRPr lang="en-US" sz="2400" b="1" dirty="0">
              <a:solidFill>
                <a:srgbClr val="FF0000"/>
              </a:solidFill>
            </a:endParaRPr>
          </a:p>
        </p:txBody>
      </p:sp>
    </p:spTree>
    <p:extLst>
      <p:ext uri="{BB962C8B-B14F-4D97-AF65-F5344CB8AC3E}">
        <p14:creationId xmlns:p14="http://schemas.microsoft.com/office/powerpoint/2010/main" val="5566068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F&amp;F_Fig 8"/>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05000" y="228600"/>
            <a:ext cx="4638675" cy="2814637"/>
          </a:xfrm>
          <a:prstGeom prst="rect">
            <a:avLst/>
          </a:prstGeom>
          <a:noFill/>
          <a:ln>
            <a:noFill/>
          </a:ln>
        </p:spPr>
      </p:pic>
      <p:sp>
        <p:nvSpPr>
          <p:cNvPr id="10" name="TextBox 9"/>
          <p:cNvSpPr txBox="1"/>
          <p:nvPr/>
        </p:nvSpPr>
        <p:spPr>
          <a:xfrm>
            <a:off x="610675" y="3124200"/>
            <a:ext cx="8077200" cy="461665"/>
          </a:xfrm>
          <a:prstGeom prst="rect">
            <a:avLst/>
          </a:prstGeom>
          <a:noFill/>
        </p:spPr>
        <p:txBody>
          <a:bodyPr wrap="square" rtlCol="0">
            <a:spAutoFit/>
          </a:bodyPr>
          <a:lstStyle/>
          <a:p>
            <a:r>
              <a:rPr lang="en-US" sz="2400" b="1" dirty="0" smtClean="0">
                <a:solidFill>
                  <a:srgbClr val="FF0000"/>
                </a:solidFill>
              </a:rPr>
              <a:t>(a) What head is supplied to the turbine when </a:t>
            </a:r>
            <a:r>
              <a:rPr lang="en-US" sz="2400" b="1" i="1" dirty="0" smtClean="0">
                <a:solidFill>
                  <a:srgbClr val="FF0000"/>
                </a:solidFill>
              </a:rPr>
              <a:t>Q</a:t>
            </a:r>
            <a:r>
              <a:rPr lang="en-US" sz="2400" b="1" dirty="0" smtClean="0">
                <a:solidFill>
                  <a:srgbClr val="FF0000"/>
                </a:solidFill>
              </a:rPr>
              <a:t> = 8 ft</a:t>
            </a:r>
            <a:r>
              <a:rPr lang="en-US" sz="2400" b="1" baseline="30000" dirty="0" smtClean="0">
                <a:solidFill>
                  <a:srgbClr val="FF0000"/>
                </a:solidFill>
              </a:rPr>
              <a:t>3</a:t>
            </a:r>
            <a:r>
              <a:rPr lang="en-US" sz="2400" b="1" dirty="0" smtClean="0">
                <a:solidFill>
                  <a:srgbClr val="FF0000"/>
                </a:solidFill>
              </a:rPr>
              <a:t>/s?</a:t>
            </a:r>
          </a:p>
        </p:txBody>
      </p:sp>
      <p:sp>
        <p:nvSpPr>
          <p:cNvPr id="5"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4"/>
          <p:cNvSpPr>
            <a:spLocks noChangeArrowheads="1"/>
          </p:cNvSpPr>
          <p:nvPr/>
        </p:nvSpPr>
        <p:spPr bwMode="auto">
          <a:xfrm>
            <a:off x="0" y="9525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1"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2" name="Object 11"/>
          <p:cNvGraphicFramePr>
            <a:graphicFrameLocks noChangeAspect="1"/>
          </p:cNvGraphicFramePr>
          <p:nvPr>
            <p:extLst>
              <p:ext uri="{D42A27DB-BD31-4B8C-83A1-F6EECF244321}">
                <p14:modId xmlns:p14="http://schemas.microsoft.com/office/powerpoint/2010/main" val="3450936671"/>
              </p:ext>
            </p:extLst>
          </p:nvPr>
        </p:nvGraphicFramePr>
        <p:xfrm>
          <a:off x="762000" y="5562600"/>
          <a:ext cx="7217569" cy="1066800"/>
        </p:xfrm>
        <a:graphic>
          <a:graphicData uri="http://schemas.openxmlformats.org/presentationml/2006/ole">
            <mc:AlternateContent xmlns:mc="http://schemas.openxmlformats.org/markup-compatibility/2006">
              <mc:Choice xmlns:v="urn:schemas-microsoft-com:vml" Requires="v">
                <p:oleObj spid="_x0000_s2074" name="Equation" r:id="rId4" imgW="3035160" imgH="444240" progId="Equation.DSMT4">
                  <p:embed/>
                </p:oleObj>
              </mc:Choice>
              <mc:Fallback>
                <p:oleObj name="Equation" r:id="rId4" imgW="3035160" imgH="444240" progId="Equation.DSMT4">
                  <p:embed/>
                  <p:pic>
                    <p:nvPicPr>
                      <p:cNvPr id="0" name=""/>
                      <p:cNvPicPr>
                        <a:picLocks noChangeAspect="1" noChangeArrowheads="1"/>
                      </p:cNvPicPr>
                      <p:nvPr/>
                    </p:nvPicPr>
                    <p:blipFill>
                      <a:blip r:embed="rId5"/>
                      <a:srcRect/>
                      <a:stretch>
                        <a:fillRect/>
                      </a:stretch>
                    </p:blipFill>
                    <p:spPr bwMode="auto">
                      <a:xfrm>
                        <a:off x="762000" y="5562600"/>
                        <a:ext cx="7217569" cy="1066800"/>
                      </a:xfrm>
                      <a:prstGeom prst="rect">
                        <a:avLst/>
                      </a:prstGeom>
                      <a:noFill/>
                    </p:spPr>
                  </p:pic>
                </p:oleObj>
              </mc:Fallback>
            </mc:AlternateContent>
          </a:graphicData>
        </a:graphic>
      </p:graphicFrame>
      <p:sp>
        <p:nvSpPr>
          <p:cNvPr id="13"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 name="Object 1"/>
          <p:cNvGraphicFramePr>
            <a:graphicFrameLocks noChangeAspect="1"/>
          </p:cNvGraphicFramePr>
          <p:nvPr>
            <p:extLst>
              <p:ext uri="{D42A27DB-BD31-4B8C-83A1-F6EECF244321}">
                <p14:modId xmlns:p14="http://schemas.microsoft.com/office/powerpoint/2010/main" val="4021003846"/>
              </p:ext>
            </p:extLst>
          </p:nvPr>
        </p:nvGraphicFramePr>
        <p:xfrm>
          <a:off x="1306513" y="3581400"/>
          <a:ext cx="6130925" cy="1066800"/>
        </p:xfrm>
        <a:graphic>
          <a:graphicData uri="http://schemas.openxmlformats.org/presentationml/2006/ole">
            <mc:AlternateContent xmlns:mc="http://schemas.openxmlformats.org/markup-compatibility/2006">
              <mc:Choice xmlns:v="urn:schemas-microsoft-com:vml" Requires="v">
                <p:oleObj spid="_x0000_s2075" name="Equation" r:id="rId6" imgW="2577960" imgH="444240" progId="Equation.DSMT4">
                  <p:embed/>
                </p:oleObj>
              </mc:Choice>
              <mc:Fallback>
                <p:oleObj name="Equation" r:id="rId6" imgW="2577960" imgH="444240" progId="Equation.DSMT4">
                  <p:embed/>
                  <p:pic>
                    <p:nvPicPr>
                      <p:cNvPr id="0" name=""/>
                      <p:cNvPicPr>
                        <a:picLocks noChangeAspect="1" noChangeArrowheads="1"/>
                      </p:cNvPicPr>
                      <p:nvPr/>
                    </p:nvPicPr>
                    <p:blipFill>
                      <a:blip r:embed="rId7"/>
                      <a:srcRect/>
                      <a:stretch>
                        <a:fillRect/>
                      </a:stretch>
                    </p:blipFill>
                    <p:spPr bwMode="auto">
                      <a:xfrm>
                        <a:off x="1306513" y="3581400"/>
                        <a:ext cx="613092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620126712"/>
              </p:ext>
            </p:extLst>
          </p:nvPr>
        </p:nvGraphicFramePr>
        <p:xfrm>
          <a:off x="2378075" y="4800600"/>
          <a:ext cx="3408363" cy="666750"/>
        </p:xfrm>
        <a:graphic>
          <a:graphicData uri="http://schemas.openxmlformats.org/presentationml/2006/ole">
            <mc:AlternateContent xmlns:mc="http://schemas.openxmlformats.org/markup-compatibility/2006">
              <mc:Choice xmlns:v="urn:schemas-microsoft-com:vml" Requires="v">
                <p:oleObj spid="_x0000_s2076" name="Equation" r:id="rId8" imgW="1244520" imgH="241200" progId="Equation.DSMT4">
                  <p:embed/>
                </p:oleObj>
              </mc:Choice>
              <mc:Fallback>
                <p:oleObj name="Equation" r:id="rId8" imgW="1244520" imgH="2412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378075" y="4800600"/>
                        <a:ext cx="3408363"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43444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p:cNvGraphicFramePr>
            <a:graphicFrameLocks noChangeAspect="1"/>
          </p:cNvGraphicFramePr>
          <p:nvPr>
            <p:extLst>
              <p:ext uri="{D42A27DB-BD31-4B8C-83A1-F6EECF244321}">
                <p14:modId xmlns:p14="http://schemas.microsoft.com/office/powerpoint/2010/main" val="1035384582"/>
              </p:ext>
            </p:extLst>
          </p:nvPr>
        </p:nvGraphicFramePr>
        <p:xfrm>
          <a:off x="2286000" y="647700"/>
          <a:ext cx="4349262" cy="1066800"/>
        </p:xfrm>
        <a:graphic>
          <a:graphicData uri="http://schemas.openxmlformats.org/presentationml/2006/ole">
            <mc:AlternateContent xmlns:mc="http://schemas.openxmlformats.org/markup-compatibility/2006">
              <mc:Choice xmlns:v="urn:schemas-microsoft-com:vml" Requires="v">
                <p:oleObj spid="_x0000_s3106" name="Equation" r:id="rId3" imgW="2019300" imgH="495300" progId="Equation.DSMT4">
                  <p:embed/>
                </p:oleObj>
              </mc:Choice>
              <mc:Fallback>
                <p:oleObj name="Equation" r:id="rId3" imgW="2019300" imgH="4953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0" y="647700"/>
                        <a:ext cx="4349262" cy="1066800"/>
                      </a:xfrm>
                      <a:prstGeom prst="rect">
                        <a:avLst/>
                      </a:prstGeom>
                      <a:noFill/>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1156448379"/>
              </p:ext>
            </p:extLst>
          </p:nvPr>
        </p:nvGraphicFramePr>
        <p:xfrm>
          <a:off x="2590799" y="2057400"/>
          <a:ext cx="3841977" cy="1188678"/>
        </p:xfrm>
        <a:graphic>
          <a:graphicData uri="http://schemas.openxmlformats.org/presentationml/2006/ole">
            <mc:AlternateContent xmlns:mc="http://schemas.openxmlformats.org/markup-compatibility/2006">
              <mc:Choice xmlns:v="urn:schemas-microsoft-com:vml" Requires="v">
                <p:oleObj spid="_x0000_s3107" name="Equation" r:id="rId5" imgW="1726451" imgH="533169" progId="Equation.DSMT4">
                  <p:embed/>
                </p:oleObj>
              </mc:Choice>
              <mc:Fallback>
                <p:oleObj name="Equation" r:id="rId5" imgW="1726451" imgH="533169"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90799" y="2057400"/>
                        <a:ext cx="3841977" cy="1188678"/>
                      </a:xfrm>
                      <a:prstGeom prst="rect">
                        <a:avLst/>
                      </a:prstGeom>
                      <a:noFill/>
                    </p:spPr>
                  </p:pic>
                </p:oleObj>
              </mc:Fallback>
            </mc:AlternateContent>
          </a:graphicData>
        </a:graphic>
      </p:graphicFrame>
      <p:sp>
        <p:nvSpPr>
          <p:cNvPr id="5"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4"/>
          <p:cNvSpPr>
            <a:spLocks noChangeArrowheads="1"/>
          </p:cNvSpPr>
          <p:nvPr/>
        </p:nvSpPr>
        <p:spPr bwMode="auto">
          <a:xfrm>
            <a:off x="0" y="9525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3207266211"/>
              </p:ext>
            </p:extLst>
          </p:nvPr>
        </p:nvGraphicFramePr>
        <p:xfrm>
          <a:off x="1143000" y="3657600"/>
          <a:ext cx="6665913" cy="990600"/>
        </p:xfrm>
        <a:graphic>
          <a:graphicData uri="http://schemas.openxmlformats.org/presentationml/2006/ole">
            <mc:AlternateContent xmlns:mc="http://schemas.openxmlformats.org/markup-compatibility/2006">
              <mc:Choice xmlns:v="urn:schemas-microsoft-com:vml" Requires="v">
                <p:oleObj spid="_x0000_s3108" name="Equation" r:id="rId7" imgW="3073400" imgH="457200" progId="Equation.DSMT4">
                  <p:embed/>
                </p:oleObj>
              </mc:Choice>
              <mc:Fallback>
                <p:oleObj name="Equation" r:id="rId7" imgW="3073400" imgH="45720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43000" y="3657600"/>
                        <a:ext cx="6665913" cy="990600"/>
                      </a:xfrm>
                      <a:prstGeom prst="rect">
                        <a:avLst/>
                      </a:prstGeom>
                      <a:noFill/>
                    </p:spPr>
                  </p:pic>
                </p:oleObj>
              </mc:Fallback>
            </mc:AlternateContent>
          </a:graphicData>
        </a:graphic>
      </p:graphicFrame>
      <p:sp>
        <p:nvSpPr>
          <p:cNvPr id="9"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1" name="Object 10"/>
          <p:cNvGraphicFramePr>
            <a:graphicFrameLocks noChangeAspect="1"/>
          </p:cNvGraphicFramePr>
          <p:nvPr>
            <p:extLst>
              <p:ext uri="{D42A27DB-BD31-4B8C-83A1-F6EECF244321}">
                <p14:modId xmlns:p14="http://schemas.microsoft.com/office/powerpoint/2010/main" val="862508134"/>
              </p:ext>
            </p:extLst>
          </p:nvPr>
        </p:nvGraphicFramePr>
        <p:xfrm>
          <a:off x="1600200" y="5105400"/>
          <a:ext cx="5952744" cy="533400"/>
        </p:xfrm>
        <a:graphic>
          <a:graphicData uri="http://schemas.openxmlformats.org/presentationml/2006/ole">
            <mc:AlternateContent xmlns:mc="http://schemas.openxmlformats.org/markup-compatibility/2006">
              <mc:Choice xmlns:v="urn:schemas-microsoft-com:vml" Requires="v">
                <p:oleObj spid="_x0000_s3109" name="Equation" r:id="rId9" imgW="2654280" imgH="241200" progId="Equation.DSMT4">
                  <p:embed/>
                </p:oleObj>
              </mc:Choice>
              <mc:Fallback>
                <p:oleObj name="Equation" r:id="rId9" imgW="2654280" imgH="241200" progId="Equation.DSMT4">
                  <p:embed/>
                  <p:pic>
                    <p:nvPicPr>
                      <p:cNvPr id="0" name=""/>
                      <p:cNvPicPr>
                        <a:picLocks noChangeAspect="1" noChangeArrowheads="1"/>
                      </p:cNvPicPr>
                      <p:nvPr/>
                    </p:nvPicPr>
                    <p:blipFill>
                      <a:blip r:embed="rId10"/>
                      <a:srcRect/>
                      <a:stretch>
                        <a:fillRect/>
                      </a:stretch>
                    </p:blipFill>
                    <p:spPr bwMode="auto">
                      <a:xfrm>
                        <a:off x="1600200" y="5105400"/>
                        <a:ext cx="5952744" cy="533400"/>
                      </a:xfrm>
                      <a:prstGeom prst="rect">
                        <a:avLst/>
                      </a:prstGeom>
                      <a:noFill/>
                    </p:spPr>
                  </p:pic>
                </p:oleObj>
              </mc:Fallback>
            </mc:AlternateContent>
          </a:graphicData>
        </a:graphic>
      </p:graphicFrame>
      <p:sp>
        <p:nvSpPr>
          <p:cNvPr id="12" name="Rectangle 7"/>
          <p:cNvSpPr>
            <a:spLocks noChangeArrowheads="1"/>
          </p:cNvSpPr>
          <p:nvPr/>
        </p:nvSpPr>
        <p:spPr bwMode="auto">
          <a:xfrm>
            <a:off x="0" y="2381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5595643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F&amp;F_Fig 8"/>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05000" y="304800"/>
            <a:ext cx="4638675" cy="2814637"/>
          </a:xfrm>
          <a:prstGeom prst="rect">
            <a:avLst/>
          </a:prstGeom>
          <a:noFill/>
          <a:ln>
            <a:noFill/>
          </a:ln>
        </p:spPr>
      </p:pic>
      <p:sp>
        <p:nvSpPr>
          <p:cNvPr id="5"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4"/>
          <p:cNvSpPr>
            <a:spLocks noChangeArrowheads="1"/>
          </p:cNvSpPr>
          <p:nvPr/>
        </p:nvSpPr>
        <p:spPr bwMode="auto">
          <a:xfrm>
            <a:off x="0" y="9525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1"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3"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5" name="TextBox 14"/>
          <p:cNvSpPr txBox="1"/>
          <p:nvPr/>
        </p:nvSpPr>
        <p:spPr>
          <a:xfrm>
            <a:off x="533400" y="3424535"/>
            <a:ext cx="8077200" cy="461665"/>
          </a:xfrm>
          <a:prstGeom prst="rect">
            <a:avLst/>
          </a:prstGeom>
          <a:noFill/>
        </p:spPr>
        <p:txBody>
          <a:bodyPr wrap="square" rtlCol="0">
            <a:spAutoFit/>
          </a:bodyPr>
          <a:lstStyle/>
          <a:p>
            <a:r>
              <a:rPr lang="en-US" sz="2400" b="1" dirty="0" smtClean="0">
                <a:solidFill>
                  <a:srgbClr val="FF0000"/>
                </a:solidFill>
              </a:rPr>
              <a:t>(b) What power does the turbine deliver if </a:t>
            </a:r>
            <a:r>
              <a:rPr lang="en-US" sz="2400" b="1" i="1" dirty="0" err="1" smtClean="0">
                <a:solidFill>
                  <a:srgbClr val="FF0000"/>
                </a:solidFill>
                <a:latin typeface="Symbol" pitchFamily="18" charset="2"/>
              </a:rPr>
              <a:t>h</a:t>
            </a:r>
            <a:r>
              <a:rPr lang="en-US" sz="2400" b="1" i="1" baseline="-25000" dirty="0" err="1" smtClean="0">
                <a:solidFill>
                  <a:srgbClr val="FF0000"/>
                </a:solidFill>
              </a:rPr>
              <a:t>turb</a:t>
            </a:r>
            <a:r>
              <a:rPr lang="en-US" sz="2400" b="1" dirty="0" smtClean="0">
                <a:solidFill>
                  <a:srgbClr val="FF0000"/>
                </a:solidFill>
              </a:rPr>
              <a:t> is 75%?</a:t>
            </a:r>
            <a:endParaRPr lang="en-US" sz="2400" b="1" dirty="0">
              <a:solidFill>
                <a:srgbClr val="FF0000"/>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 name="Object 2"/>
          <p:cNvGraphicFramePr>
            <a:graphicFrameLocks noChangeAspect="1"/>
          </p:cNvGraphicFramePr>
          <p:nvPr>
            <p:extLst>
              <p:ext uri="{D42A27DB-BD31-4B8C-83A1-F6EECF244321}">
                <p14:modId xmlns:p14="http://schemas.microsoft.com/office/powerpoint/2010/main" val="2695961480"/>
              </p:ext>
            </p:extLst>
          </p:nvPr>
        </p:nvGraphicFramePr>
        <p:xfrm>
          <a:off x="838200" y="4038600"/>
          <a:ext cx="3962400" cy="874059"/>
        </p:xfrm>
        <a:graphic>
          <a:graphicData uri="http://schemas.openxmlformats.org/presentationml/2006/ole">
            <mc:AlternateContent xmlns:mc="http://schemas.openxmlformats.org/markup-compatibility/2006">
              <mc:Choice xmlns:v="urn:schemas-microsoft-com:vml" Requires="v">
                <p:oleObj spid="_x0000_s4114" name="Equation" r:id="rId4" imgW="1943100" imgH="431800" progId="Equation.DSMT4">
                  <p:embed/>
                </p:oleObj>
              </mc:Choice>
              <mc:Fallback>
                <p:oleObj name="Equation" r:id="rId4" imgW="1943100" imgH="4318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4038600"/>
                        <a:ext cx="3962400" cy="874059"/>
                      </a:xfrm>
                      <a:prstGeom prst="rect">
                        <a:avLst/>
                      </a:prstGeom>
                      <a:noFill/>
                    </p:spPr>
                  </p:pic>
                </p:oleObj>
              </mc:Fallback>
            </mc:AlternateContent>
          </a:graphicData>
        </a:graphic>
      </p:graphicFrame>
      <p:sp>
        <p:nvSpPr>
          <p:cNvPr id="4"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1984721821"/>
              </p:ext>
            </p:extLst>
          </p:nvPr>
        </p:nvGraphicFramePr>
        <p:xfrm>
          <a:off x="990599" y="5257800"/>
          <a:ext cx="7512423" cy="914400"/>
        </p:xfrm>
        <a:graphic>
          <a:graphicData uri="http://schemas.openxmlformats.org/presentationml/2006/ole">
            <mc:AlternateContent xmlns:mc="http://schemas.openxmlformats.org/markup-compatibility/2006">
              <mc:Choice xmlns:v="urn:schemas-microsoft-com:vml" Requires="v">
                <p:oleObj spid="_x0000_s4115" name="Equation" r:id="rId6" imgW="3987720" imgH="482400" progId="Equation.DSMT4">
                  <p:embed/>
                </p:oleObj>
              </mc:Choice>
              <mc:Fallback>
                <p:oleObj name="Equation" r:id="rId6" imgW="3987720" imgH="482400" progId="Equation.DSMT4">
                  <p:embed/>
                  <p:pic>
                    <p:nvPicPr>
                      <p:cNvPr id="0" name=""/>
                      <p:cNvPicPr>
                        <a:picLocks noChangeAspect="1" noChangeArrowheads="1"/>
                      </p:cNvPicPr>
                      <p:nvPr/>
                    </p:nvPicPr>
                    <p:blipFill>
                      <a:blip r:embed="rId7"/>
                      <a:srcRect/>
                      <a:stretch>
                        <a:fillRect/>
                      </a:stretch>
                    </p:blipFill>
                    <p:spPr bwMode="auto">
                      <a:xfrm>
                        <a:off x="990599" y="5257800"/>
                        <a:ext cx="7512423" cy="914400"/>
                      </a:xfrm>
                      <a:prstGeom prst="rect">
                        <a:avLst/>
                      </a:prstGeom>
                      <a:noFill/>
                    </p:spPr>
                  </p:pic>
                </p:oleObj>
              </mc:Fallback>
            </mc:AlternateContent>
          </a:graphicData>
        </a:graphic>
      </p:graphicFrame>
    </p:spTree>
    <p:extLst>
      <p:ext uri="{BB962C8B-B14F-4D97-AF65-F5344CB8AC3E}">
        <p14:creationId xmlns:p14="http://schemas.microsoft.com/office/powerpoint/2010/main" val="2946685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4"/>
          <p:cNvSpPr>
            <a:spLocks noChangeArrowheads="1"/>
          </p:cNvSpPr>
          <p:nvPr/>
        </p:nvSpPr>
        <p:spPr bwMode="auto">
          <a:xfrm>
            <a:off x="0" y="9525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1"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3"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5" name="TextBox 14"/>
          <p:cNvSpPr txBox="1"/>
          <p:nvPr/>
        </p:nvSpPr>
        <p:spPr>
          <a:xfrm>
            <a:off x="381000" y="5265003"/>
            <a:ext cx="8077200" cy="830997"/>
          </a:xfrm>
          <a:prstGeom prst="rect">
            <a:avLst/>
          </a:prstGeom>
          <a:noFill/>
        </p:spPr>
        <p:txBody>
          <a:bodyPr wrap="square" rtlCol="0">
            <a:spAutoFit/>
          </a:bodyPr>
          <a:lstStyle/>
          <a:p>
            <a:r>
              <a:rPr lang="en-US" sz="2400" b="1" dirty="0" smtClean="0">
                <a:solidFill>
                  <a:srgbClr val="FF0000"/>
                </a:solidFill>
              </a:rPr>
              <a:t>Write the energy equation before and after installation of the flow reducer, and solve for </a:t>
            </a:r>
            <a:r>
              <a:rPr lang="en-US" sz="2400" b="1" i="1" dirty="0" smtClean="0">
                <a:solidFill>
                  <a:srgbClr val="FF0000"/>
                </a:solidFill>
              </a:rPr>
              <a:t>p</a:t>
            </a:r>
            <a:r>
              <a:rPr lang="en-US" sz="2400" b="1" baseline="-25000" dirty="0" smtClean="0">
                <a:solidFill>
                  <a:srgbClr val="FF0000"/>
                </a:solidFill>
              </a:rPr>
              <a:t>1</a:t>
            </a:r>
            <a:r>
              <a:rPr lang="en-US" sz="2400" b="1" dirty="0" smtClean="0">
                <a:solidFill>
                  <a:srgbClr val="FF0000"/>
                </a:solidFill>
              </a:rPr>
              <a:t> in each case.</a:t>
            </a:r>
            <a:endParaRPr lang="en-US" sz="2400" b="1" dirty="0">
              <a:solidFill>
                <a:srgbClr val="FF0000"/>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4"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698433">
            <a:off x="6431690" y="1919720"/>
            <a:ext cx="2619375" cy="1171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381000" y="1014948"/>
            <a:ext cx="6477000" cy="3785652"/>
          </a:xfrm>
          <a:prstGeom prst="rect">
            <a:avLst/>
          </a:prstGeom>
          <a:noFill/>
        </p:spPr>
        <p:txBody>
          <a:bodyPr wrap="square" rtlCol="0">
            <a:spAutoFit/>
          </a:bodyPr>
          <a:lstStyle/>
          <a:p>
            <a:r>
              <a:rPr lang="en-US" sz="2400" dirty="0" smtClean="0"/>
              <a:t>To conserve water and energy, a “flow reducer” is installed in the shower head shown at the right. If the pressure at point (1) remains constant and all losses except for that in the flow reducer are neglected, determine the value of the loss coefficient (based on the velocity in the pipe) of the flow reducer, if it’s presence is to reduce the flow rate by a factor of two. Assume that the elevation difference between point (1) and the outlet is negligible.</a:t>
            </a:r>
            <a:endParaRPr lang="en-US" sz="2400" dirty="0"/>
          </a:p>
        </p:txBody>
      </p:sp>
      <p:sp>
        <p:nvSpPr>
          <p:cNvPr id="19" name="Title 1"/>
          <p:cNvSpPr>
            <a:spLocks noGrp="1"/>
          </p:cNvSpPr>
          <p:nvPr>
            <p:ph type="title"/>
          </p:nvPr>
        </p:nvSpPr>
        <p:spPr>
          <a:xfrm>
            <a:off x="523874" y="198438"/>
            <a:ext cx="8229600" cy="868362"/>
          </a:xfrm>
        </p:spPr>
        <p:txBody>
          <a:bodyPr>
            <a:normAutofit/>
          </a:bodyPr>
          <a:lstStyle/>
          <a:p>
            <a:r>
              <a:rPr lang="en-US" sz="4000" b="1" dirty="0" smtClean="0"/>
              <a:t>Example</a:t>
            </a:r>
            <a:endParaRPr lang="en-US" sz="4000" b="1" dirty="0"/>
          </a:p>
        </p:txBody>
      </p:sp>
    </p:spTree>
    <p:extLst>
      <p:ext uri="{BB962C8B-B14F-4D97-AF65-F5344CB8AC3E}">
        <p14:creationId xmlns:p14="http://schemas.microsoft.com/office/powerpoint/2010/main" val="9065374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4"/>
          <p:cNvSpPr>
            <a:spLocks noChangeArrowheads="1"/>
          </p:cNvSpPr>
          <p:nvPr/>
        </p:nvSpPr>
        <p:spPr bwMode="auto">
          <a:xfrm>
            <a:off x="0" y="9525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1"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3"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4"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0698433">
            <a:off x="6431690" y="642505"/>
            <a:ext cx="2619375" cy="1171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4" name="Object 13"/>
          <p:cNvGraphicFramePr>
            <a:graphicFrameLocks noChangeAspect="1"/>
          </p:cNvGraphicFramePr>
          <p:nvPr>
            <p:extLst>
              <p:ext uri="{D42A27DB-BD31-4B8C-83A1-F6EECF244321}">
                <p14:modId xmlns:p14="http://schemas.microsoft.com/office/powerpoint/2010/main" val="840094916"/>
              </p:ext>
            </p:extLst>
          </p:nvPr>
        </p:nvGraphicFramePr>
        <p:xfrm>
          <a:off x="3124200" y="2819400"/>
          <a:ext cx="2330450" cy="847725"/>
        </p:xfrm>
        <a:graphic>
          <a:graphicData uri="http://schemas.openxmlformats.org/presentationml/2006/ole">
            <mc:AlternateContent xmlns:mc="http://schemas.openxmlformats.org/markup-compatibility/2006">
              <mc:Choice xmlns:v="urn:schemas-microsoft-com:vml" Requires="v">
                <p:oleObj spid="_x0000_s6193" name="Equation" r:id="rId4" imgW="1143000" imgH="419040" progId="Equation.DSMT4">
                  <p:embed/>
                </p:oleObj>
              </mc:Choice>
              <mc:Fallback>
                <p:oleObj name="Equation" r:id="rId4" imgW="1143000" imgH="419040" progId="Equation.DSMT4">
                  <p:embed/>
                  <p:pic>
                    <p:nvPicPr>
                      <p:cNvPr id="0" name=""/>
                      <p:cNvPicPr>
                        <a:picLocks noChangeAspect="1" noChangeArrowheads="1"/>
                      </p:cNvPicPr>
                      <p:nvPr/>
                    </p:nvPicPr>
                    <p:blipFill>
                      <a:blip r:embed="rId5"/>
                      <a:srcRect/>
                      <a:stretch>
                        <a:fillRect/>
                      </a:stretch>
                    </p:blipFill>
                    <p:spPr bwMode="auto">
                      <a:xfrm>
                        <a:off x="3124200" y="2819400"/>
                        <a:ext cx="2330450"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6" name="TextBox 15"/>
          <p:cNvSpPr txBox="1"/>
          <p:nvPr/>
        </p:nvSpPr>
        <p:spPr>
          <a:xfrm>
            <a:off x="381000" y="4419600"/>
            <a:ext cx="1752600" cy="369332"/>
          </a:xfrm>
          <a:prstGeom prst="rect">
            <a:avLst/>
          </a:prstGeom>
          <a:noFill/>
        </p:spPr>
        <p:txBody>
          <a:bodyPr wrap="square" rtlCol="0">
            <a:spAutoFit/>
          </a:bodyPr>
          <a:lstStyle/>
          <a:p>
            <a:r>
              <a:rPr lang="en-US" b="1" dirty="0" smtClean="0"/>
              <a:t>By continuity:</a:t>
            </a:r>
            <a:endParaRPr lang="en-US" b="1" dirty="0"/>
          </a:p>
        </p:txBody>
      </p:sp>
      <p:graphicFrame>
        <p:nvGraphicFramePr>
          <p:cNvPr id="7" name="Object 6"/>
          <p:cNvGraphicFramePr>
            <a:graphicFrameLocks noChangeAspect="1"/>
          </p:cNvGraphicFramePr>
          <p:nvPr>
            <p:extLst>
              <p:ext uri="{D42A27DB-BD31-4B8C-83A1-F6EECF244321}">
                <p14:modId xmlns:p14="http://schemas.microsoft.com/office/powerpoint/2010/main" val="232053782"/>
              </p:ext>
            </p:extLst>
          </p:nvPr>
        </p:nvGraphicFramePr>
        <p:xfrm>
          <a:off x="2133600" y="4038600"/>
          <a:ext cx="4271962" cy="1077912"/>
        </p:xfrm>
        <a:graphic>
          <a:graphicData uri="http://schemas.openxmlformats.org/presentationml/2006/ole">
            <mc:AlternateContent xmlns:mc="http://schemas.openxmlformats.org/markup-compatibility/2006">
              <mc:Choice xmlns:v="urn:schemas-microsoft-com:vml" Requires="v">
                <p:oleObj spid="_x0000_s6194" name="Equation" r:id="rId6" imgW="2095200" imgH="533160" progId="Equation.DSMT4">
                  <p:embed/>
                </p:oleObj>
              </mc:Choice>
              <mc:Fallback>
                <p:oleObj name="Equation" r:id="rId6" imgW="2095200" imgH="533160" progId="Equation.DSMT4">
                  <p:embed/>
                  <p:pic>
                    <p:nvPicPr>
                      <p:cNvPr id="0" name="Object 13"/>
                      <p:cNvPicPr>
                        <a:picLocks noChangeAspect="1" noChangeArrowheads="1"/>
                      </p:cNvPicPr>
                      <p:nvPr/>
                    </p:nvPicPr>
                    <p:blipFill>
                      <a:blip r:embed="rId7"/>
                      <a:srcRect/>
                      <a:stretch>
                        <a:fillRect/>
                      </a:stretch>
                    </p:blipFill>
                    <p:spPr bwMode="auto">
                      <a:xfrm>
                        <a:off x="2133600" y="4038600"/>
                        <a:ext cx="4271962"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402642564"/>
              </p:ext>
            </p:extLst>
          </p:nvPr>
        </p:nvGraphicFramePr>
        <p:xfrm>
          <a:off x="2362200" y="5553075"/>
          <a:ext cx="3962400" cy="847725"/>
        </p:xfrm>
        <a:graphic>
          <a:graphicData uri="http://schemas.openxmlformats.org/presentationml/2006/ole">
            <mc:AlternateContent xmlns:mc="http://schemas.openxmlformats.org/markup-compatibility/2006">
              <mc:Choice xmlns:v="urn:schemas-microsoft-com:vml" Requires="v">
                <p:oleObj spid="_x0000_s6195" name="Equation" r:id="rId8" imgW="1942920" imgH="419040" progId="Equation.DSMT4">
                  <p:embed/>
                </p:oleObj>
              </mc:Choice>
              <mc:Fallback>
                <p:oleObj name="Equation" r:id="rId8" imgW="1942920" imgH="419040" progId="Equation.DSMT4">
                  <p:embed/>
                  <p:pic>
                    <p:nvPicPr>
                      <p:cNvPr id="0" name="Object 13"/>
                      <p:cNvPicPr>
                        <a:picLocks noChangeAspect="1" noChangeArrowheads="1"/>
                      </p:cNvPicPr>
                      <p:nvPr/>
                    </p:nvPicPr>
                    <p:blipFill>
                      <a:blip r:embed="rId9"/>
                      <a:srcRect/>
                      <a:stretch>
                        <a:fillRect/>
                      </a:stretch>
                    </p:blipFill>
                    <p:spPr bwMode="auto">
                      <a:xfrm>
                        <a:off x="2362200" y="5553075"/>
                        <a:ext cx="3962400"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 name="Object 18"/>
          <p:cNvGraphicFramePr>
            <a:graphicFrameLocks noChangeAspect="1"/>
          </p:cNvGraphicFramePr>
          <p:nvPr>
            <p:extLst>
              <p:ext uri="{D42A27DB-BD31-4B8C-83A1-F6EECF244321}">
                <p14:modId xmlns:p14="http://schemas.microsoft.com/office/powerpoint/2010/main" val="3475669525"/>
              </p:ext>
            </p:extLst>
          </p:nvPr>
        </p:nvGraphicFramePr>
        <p:xfrm>
          <a:off x="2209800" y="547048"/>
          <a:ext cx="4064000" cy="900113"/>
        </p:xfrm>
        <a:graphic>
          <a:graphicData uri="http://schemas.openxmlformats.org/presentationml/2006/ole">
            <mc:AlternateContent xmlns:mc="http://schemas.openxmlformats.org/markup-compatibility/2006">
              <mc:Choice xmlns:v="urn:schemas-microsoft-com:vml" Requires="v">
                <p:oleObj spid="_x0000_s6196" name="Equation" r:id="rId10" imgW="1993680" imgH="444240" progId="Equation.DSMT4">
                  <p:embed/>
                </p:oleObj>
              </mc:Choice>
              <mc:Fallback>
                <p:oleObj name="Equation" r:id="rId10" imgW="1993680" imgH="444240" progId="Equation.DSMT4">
                  <p:embed/>
                  <p:pic>
                    <p:nvPicPr>
                      <p:cNvPr id="0" name=""/>
                      <p:cNvPicPr>
                        <a:picLocks noChangeAspect="1" noChangeArrowheads="1"/>
                      </p:cNvPicPr>
                      <p:nvPr/>
                    </p:nvPicPr>
                    <p:blipFill>
                      <a:blip r:embed="rId11"/>
                      <a:srcRect/>
                      <a:stretch>
                        <a:fillRect/>
                      </a:stretch>
                    </p:blipFill>
                    <p:spPr bwMode="auto">
                      <a:xfrm>
                        <a:off x="2209800" y="547048"/>
                        <a:ext cx="4064000" cy="900113"/>
                      </a:xfrm>
                      <a:prstGeom prst="rect">
                        <a:avLst/>
                      </a:prstGeom>
                      <a:noFill/>
                    </p:spPr>
                  </p:pic>
                </p:oleObj>
              </mc:Fallback>
            </mc:AlternateContent>
          </a:graphicData>
        </a:graphic>
      </p:graphicFrame>
      <p:sp>
        <p:nvSpPr>
          <p:cNvPr id="20" name="TextBox 19"/>
          <p:cNvSpPr txBox="1"/>
          <p:nvPr/>
        </p:nvSpPr>
        <p:spPr>
          <a:xfrm>
            <a:off x="457200" y="762000"/>
            <a:ext cx="1371600" cy="369332"/>
          </a:xfrm>
          <a:prstGeom prst="rect">
            <a:avLst/>
          </a:prstGeom>
          <a:noFill/>
        </p:spPr>
        <p:txBody>
          <a:bodyPr wrap="square" rtlCol="0">
            <a:spAutoFit/>
          </a:bodyPr>
          <a:lstStyle/>
          <a:p>
            <a:r>
              <a:rPr lang="en-US" b="1" dirty="0" smtClean="0"/>
              <a:t>Before:</a:t>
            </a:r>
            <a:endParaRPr lang="en-US" b="1" dirty="0"/>
          </a:p>
        </p:txBody>
      </p:sp>
      <p:graphicFrame>
        <p:nvGraphicFramePr>
          <p:cNvPr id="21" name="Object 20"/>
          <p:cNvGraphicFramePr>
            <a:graphicFrameLocks noChangeAspect="1"/>
          </p:cNvGraphicFramePr>
          <p:nvPr>
            <p:extLst>
              <p:ext uri="{D42A27DB-BD31-4B8C-83A1-F6EECF244321}">
                <p14:modId xmlns:p14="http://schemas.microsoft.com/office/powerpoint/2010/main" val="2601391477"/>
              </p:ext>
            </p:extLst>
          </p:nvPr>
        </p:nvGraphicFramePr>
        <p:xfrm>
          <a:off x="2819400" y="1893888"/>
          <a:ext cx="2925763" cy="463550"/>
        </p:xfrm>
        <a:graphic>
          <a:graphicData uri="http://schemas.openxmlformats.org/presentationml/2006/ole">
            <mc:AlternateContent xmlns:mc="http://schemas.openxmlformats.org/markup-compatibility/2006">
              <mc:Choice xmlns:v="urn:schemas-microsoft-com:vml" Requires="v">
                <p:oleObj spid="_x0000_s6197" name="Equation" r:id="rId12" imgW="1434960" imgH="228600" progId="Equation.DSMT4">
                  <p:embed/>
                </p:oleObj>
              </mc:Choice>
              <mc:Fallback>
                <p:oleObj name="Equation" r:id="rId12" imgW="1434960" imgH="228600" progId="Equation.DSMT4">
                  <p:embed/>
                  <p:pic>
                    <p:nvPicPr>
                      <p:cNvPr id="0" name=""/>
                      <p:cNvPicPr>
                        <a:picLocks noChangeAspect="1" noChangeArrowheads="1"/>
                      </p:cNvPicPr>
                      <p:nvPr/>
                    </p:nvPicPr>
                    <p:blipFill>
                      <a:blip r:embed="rId13"/>
                      <a:srcRect/>
                      <a:stretch>
                        <a:fillRect/>
                      </a:stretch>
                    </p:blipFill>
                    <p:spPr bwMode="auto">
                      <a:xfrm>
                        <a:off x="2819400" y="1893888"/>
                        <a:ext cx="2925763"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2" name="TextBox 21"/>
          <p:cNvSpPr txBox="1"/>
          <p:nvPr/>
        </p:nvSpPr>
        <p:spPr>
          <a:xfrm>
            <a:off x="457200" y="1992868"/>
            <a:ext cx="1905000" cy="369332"/>
          </a:xfrm>
          <a:prstGeom prst="rect">
            <a:avLst/>
          </a:prstGeom>
          <a:noFill/>
        </p:spPr>
        <p:txBody>
          <a:bodyPr wrap="square" rtlCol="0">
            <a:spAutoFit/>
          </a:bodyPr>
          <a:lstStyle/>
          <a:p>
            <a:r>
              <a:rPr lang="en-US" b="1" dirty="0" smtClean="0"/>
              <a:t>Simplifications:</a:t>
            </a:r>
            <a:endParaRPr lang="en-US" b="1" dirty="0"/>
          </a:p>
        </p:txBody>
      </p:sp>
    </p:spTree>
    <p:extLst>
      <p:ext uri="{BB962C8B-B14F-4D97-AF65-F5344CB8AC3E}">
        <p14:creationId xmlns:p14="http://schemas.microsoft.com/office/powerpoint/2010/main" val="13932111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4"/>
          <p:cNvSpPr>
            <a:spLocks noChangeArrowheads="1"/>
          </p:cNvSpPr>
          <p:nvPr/>
        </p:nvSpPr>
        <p:spPr bwMode="auto">
          <a:xfrm>
            <a:off x="0" y="9525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1"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3"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 name="Object 2"/>
          <p:cNvGraphicFramePr>
            <a:graphicFrameLocks noChangeAspect="1"/>
          </p:cNvGraphicFramePr>
          <p:nvPr>
            <p:extLst>
              <p:ext uri="{D42A27DB-BD31-4B8C-83A1-F6EECF244321}">
                <p14:modId xmlns:p14="http://schemas.microsoft.com/office/powerpoint/2010/main" val="1644377967"/>
              </p:ext>
            </p:extLst>
          </p:nvPr>
        </p:nvGraphicFramePr>
        <p:xfrm>
          <a:off x="2503488" y="333375"/>
          <a:ext cx="4064000" cy="925513"/>
        </p:xfrm>
        <a:graphic>
          <a:graphicData uri="http://schemas.openxmlformats.org/presentationml/2006/ole">
            <mc:AlternateContent xmlns:mc="http://schemas.openxmlformats.org/markup-compatibility/2006">
              <mc:Choice xmlns:v="urn:schemas-microsoft-com:vml" Requires="v">
                <p:oleObj spid="_x0000_s8240" name="Equation" r:id="rId3" imgW="1993680" imgH="457200" progId="Equation.DSMT4">
                  <p:embed/>
                </p:oleObj>
              </mc:Choice>
              <mc:Fallback>
                <p:oleObj name="Equation" r:id="rId3" imgW="1993680" imgH="457200" progId="Equation.DSMT4">
                  <p:embed/>
                  <p:pic>
                    <p:nvPicPr>
                      <p:cNvPr id="0" name=""/>
                      <p:cNvPicPr>
                        <a:picLocks noChangeAspect="1" noChangeArrowheads="1"/>
                      </p:cNvPicPr>
                      <p:nvPr/>
                    </p:nvPicPr>
                    <p:blipFill>
                      <a:blip r:embed="rId4"/>
                      <a:srcRect/>
                      <a:stretch>
                        <a:fillRect/>
                      </a:stretch>
                    </p:blipFill>
                    <p:spPr bwMode="auto">
                      <a:xfrm>
                        <a:off x="2503488" y="333375"/>
                        <a:ext cx="4064000" cy="925513"/>
                      </a:xfrm>
                      <a:prstGeom prst="rect">
                        <a:avLst/>
                      </a:prstGeom>
                      <a:noFill/>
                    </p:spPr>
                  </p:pic>
                </p:oleObj>
              </mc:Fallback>
            </mc:AlternateContent>
          </a:graphicData>
        </a:graphic>
      </p:graphicFrame>
      <p:sp>
        <p:nvSpPr>
          <p:cNvPr id="4"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extBox 9"/>
          <p:cNvSpPr txBox="1"/>
          <p:nvPr/>
        </p:nvSpPr>
        <p:spPr>
          <a:xfrm>
            <a:off x="457200" y="560387"/>
            <a:ext cx="1371600" cy="369332"/>
          </a:xfrm>
          <a:prstGeom prst="rect">
            <a:avLst/>
          </a:prstGeom>
          <a:noFill/>
        </p:spPr>
        <p:txBody>
          <a:bodyPr wrap="square" rtlCol="0">
            <a:spAutoFit/>
          </a:bodyPr>
          <a:lstStyle/>
          <a:p>
            <a:r>
              <a:rPr lang="en-US" b="1" dirty="0" smtClean="0"/>
              <a:t>After:</a:t>
            </a:r>
            <a:endParaRPr lang="en-US" b="1" dirty="0"/>
          </a:p>
        </p:txBody>
      </p:sp>
      <p:graphicFrame>
        <p:nvGraphicFramePr>
          <p:cNvPr id="12" name="Object 11"/>
          <p:cNvGraphicFramePr>
            <a:graphicFrameLocks noChangeAspect="1"/>
          </p:cNvGraphicFramePr>
          <p:nvPr>
            <p:extLst>
              <p:ext uri="{D42A27DB-BD31-4B8C-83A1-F6EECF244321}">
                <p14:modId xmlns:p14="http://schemas.microsoft.com/office/powerpoint/2010/main" val="3598671153"/>
              </p:ext>
            </p:extLst>
          </p:nvPr>
        </p:nvGraphicFramePr>
        <p:xfrm>
          <a:off x="2733675" y="1460500"/>
          <a:ext cx="3624263" cy="927100"/>
        </p:xfrm>
        <a:graphic>
          <a:graphicData uri="http://schemas.openxmlformats.org/presentationml/2006/ole">
            <mc:AlternateContent xmlns:mc="http://schemas.openxmlformats.org/markup-compatibility/2006">
              <mc:Choice xmlns:v="urn:schemas-microsoft-com:vml" Requires="v">
                <p:oleObj spid="_x0000_s8241" name="Equation" r:id="rId5" imgW="1777680" imgH="457200" progId="Equation.DSMT4">
                  <p:embed/>
                </p:oleObj>
              </mc:Choice>
              <mc:Fallback>
                <p:oleObj name="Equation" r:id="rId5" imgW="1777680" imgH="457200" progId="Equation.DSMT4">
                  <p:embed/>
                  <p:pic>
                    <p:nvPicPr>
                      <p:cNvPr id="0" name=""/>
                      <p:cNvPicPr>
                        <a:picLocks noChangeAspect="1" noChangeArrowheads="1"/>
                      </p:cNvPicPr>
                      <p:nvPr/>
                    </p:nvPicPr>
                    <p:blipFill>
                      <a:blip r:embed="rId6"/>
                      <a:srcRect/>
                      <a:stretch>
                        <a:fillRect/>
                      </a:stretch>
                    </p:blipFill>
                    <p:spPr bwMode="auto">
                      <a:xfrm>
                        <a:off x="2733675" y="1460500"/>
                        <a:ext cx="3624263"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 name="TextBox 16"/>
          <p:cNvSpPr txBox="1"/>
          <p:nvPr/>
        </p:nvSpPr>
        <p:spPr>
          <a:xfrm>
            <a:off x="457200" y="1791255"/>
            <a:ext cx="1905000" cy="369332"/>
          </a:xfrm>
          <a:prstGeom prst="rect">
            <a:avLst/>
          </a:prstGeom>
          <a:noFill/>
        </p:spPr>
        <p:txBody>
          <a:bodyPr wrap="square" rtlCol="0">
            <a:spAutoFit/>
          </a:bodyPr>
          <a:lstStyle/>
          <a:p>
            <a:r>
              <a:rPr lang="en-US" b="1" dirty="0" smtClean="0"/>
              <a:t>Simplifications:</a:t>
            </a:r>
            <a:endParaRPr lang="en-US" b="1" dirty="0"/>
          </a:p>
        </p:txBody>
      </p:sp>
      <p:graphicFrame>
        <p:nvGraphicFramePr>
          <p:cNvPr id="14" name="Object 13"/>
          <p:cNvGraphicFramePr>
            <a:graphicFrameLocks noChangeAspect="1"/>
          </p:cNvGraphicFramePr>
          <p:nvPr>
            <p:extLst>
              <p:ext uri="{D42A27DB-BD31-4B8C-83A1-F6EECF244321}">
                <p14:modId xmlns:p14="http://schemas.microsoft.com/office/powerpoint/2010/main" val="596201916"/>
              </p:ext>
            </p:extLst>
          </p:nvPr>
        </p:nvGraphicFramePr>
        <p:xfrm>
          <a:off x="1374775" y="2543175"/>
          <a:ext cx="6345238" cy="923925"/>
        </p:xfrm>
        <a:graphic>
          <a:graphicData uri="http://schemas.openxmlformats.org/presentationml/2006/ole">
            <mc:AlternateContent xmlns:mc="http://schemas.openxmlformats.org/markup-compatibility/2006">
              <mc:Choice xmlns:v="urn:schemas-microsoft-com:vml" Requires="v">
                <p:oleObj spid="_x0000_s8242" name="Equation" r:id="rId7" imgW="3111480" imgH="457200" progId="Equation.DSMT4">
                  <p:embed/>
                </p:oleObj>
              </mc:Choice>
              <mc:Fallback>
                <p:oleObj name="Equation" r:id="rId7" imgW="3111480" imgH="457200" progId="Equation.DSMT4">
                  <p:embed/>
                  <p:pic>
                    <p:nvPicPr>
                      <p:cNvPr id="0" name=""/>
                      <p:cNvPicPr>
                        <a:picLocks noChangeAspect="1" noChangeArrowheads="1"/>
                      </p:cNvPicPr>
                      <p:nvPr/>
                    </p:nvPicPr>
                    <p:blipFill>
                      <a:blip r:embed="rId8"/>
                      <a:srcRect/>
                      <a:stretch>
                        <a:fillRect/>
                      </a:stretch>
                    </p:blipFill>
                    <p:spPr bwMode="auto">
                      <a:xfrm>
                        <a:off x="1374775" y="2543175"/>
                        <a:ext cx="6345238"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6" name="TextBox 15"/>
          <p:cNvSpPr txBox="1"/>
          <p:nvPr/>
        </p:nvSpPr>
        <p:spPr>
          <a:xfrm>
            <a:off x="609600" y="4232830"/>
            <a:ext cx="2743200" cy="369332"/>
          </a:xfrm>
          <a:prstGeom prst="rect">
            <a:avLst/>
          </a:prstGeom>
          <a:noFill/>
        </p:spPr>
        <p:txBody>
          <a:bodyPr wrap="square" rtlCol="0">
            <a:spAutoFit/>
          </a:bodyPr>
          <a:lstStyle/>
          <a:p>
            <a:r>
              <a:rPr lang="en-US" b="1" dirty="0" smtClean="0"/>
              <a:t>Again, by continuity:</a:t>
            </a:r>
            <a:endParaRPr lang="en-US" b="1" dirty="0"/>
          </a:p>
        </p:txBody>
      </p:sp>
      <p:graphicFrame>
        <p:nvGraphicFramePr>
          <p:cNvPr id="7" name="Object 6"/>
          <p:cNvGraphicFramePr>
            <a:graphicFrameLocks noChangeAspect="1"/>
          </p:cNvGraphicFramePr>
          <p:nvPr>
            <p:extLst>
              <p:ext uri="{D42A27DB-BD31-4B8C-83A1-F6EECF244321}">
                <p14:modId xmlns:p14="http://schemas.microsoft.com/office/powerpoint/2010/main" val="1743303912"/>
              </p:ext>
            </p:extLst>
          </p:nvPr>
        </p:nvGraphicFramePr>
        <p:xfrm>
          <a:off x="4254500" y="4135437"/>
          <a:ext cx="1062038" cy="512763"/>
        </p:xfrm>
        <a:graphic>
          <a:graphicData uri="http://schemas.openxmlformats.org/presentationml/2006/ole">
            <mc:AlternateContent xmlns:mc="http://schemas.openxmlformats.org/markup-compatibility/2006">
              <mc:Choice xmlns:v="urn:schemas-microsoft-com:vml" Requires="v">
                <p:oleObj spid="_x0000_s8243" name="Equation" r:id="rId9" imgW="520560" imgH="253800" progId="Equation.DSMT4">
                  <p:embed/>
                </p:oleObj>
              </mc:Choice>
              <mc:Fallback>
                <p:oleObj name="Equation" r:id="rId9" imgW="520560" imgH="253800" progId="Equation.DSMT4">
                  <p:embed/>
                  <p:pic>
                    <p:nvPicPr>
                      <p:cNvPr id="0" name=""/>
                      <p:cNvPicPr>
                        <a:picLocks noChangeAspect="1" noChangeArrowheads="1"/>
                      </p:cNvPicPr>
                      <p:nvPr/>
                    </p:nvPicPr>
                    <p:blipFill>
                      <a:blip r:embed="rId10"/>
                      <a:srcRect/>
                      <a:stretch>
                        <a:fillRect/>
                      </a:stretch>
                    </p:blipFill>
                    <p:spPr bwMode="auto">
                      <a:xfrm>
                        <a:off x="4254500" y="4135437"/>
                        <a:ext cx="1062038"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val="834669840"/>
              </p:ext>
            </p:extLst>
          </p:nvPr>
        </p:nvGraphicFramePr>
        <p:xfrm>
          <a:off x="1590675" y="5133975"/>
          <a:ext cx="5905500" cy="846138"/>
        </p:xfrm>
        <a:graphic>
          <a:graphicData uri="http://schemas.openxmlformats.org/presentationml/2006/ole">
            <mc:AlternateContent xmlns:mc="http://schemas.openxmlformats.org/markup-compatibility/2006">
              <mc:Choice xmlns:v="urn:schemas-microsoft-com:vml" Requires="v">
                <p:oleObj spid="_x0000_s8244" name="Equation" r:id="rId11" imgW="2895480" imgH="419040" progId="Equation.DSMT4">
                  <p:embed/>
                </p:oleObj>
              </mc:Choice>
              <mc:Fallback>
                <p:oleObj name="Equation" r:id="rId11" imgW="2895480" imgH="419040" progId="Equation.DSMT4">
                  <p:embed/>
                  <p:pic>
                    <p:nvPicPr>
                      <p:cNvPr id="0" name="Object 13"/>
                      <p:cNvPicPr>
                        <a:picLocks noChangeAspect="1" noChangeArrowheads="1"/>
                      </p:cNvPicPr>
                      <p:nvPr/>
                    </p:nvPicPr>
                    <p:blipFill>
                      <a:blip r:embed="rId12"/>
                      <a:srcRect/>
                      <a:stretch>
                        <a:fillRect/>
                      </a:stretch>
                    </p:blipFill>
                    <p:spPr bwMode="auto">
                      <a:xfrm>
                        <a:off x="1590675" y="5133975"/>
                        <a:ext cx="5905500" cy="846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0233795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4"/>
          <p:cNvSpPr>
            <a:spLocks noChangeArrowheads="1"/>
          </p:cNvSpPr>
          <p:nvPr/>
        </p:nvSpPr>
        <p:spPr bwMode="auto">
          <a:xfrm>
            <a:off x="0" y="9525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1"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3"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4"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6" name="TextBox 15"/>
          <p:cNvSpPr txBox="1"/>
          <p:nvPr/>
        </p:nvSpPr>
        <p:spPr>
          <a:xfrm>
            <a:off x="677862" y="636587"/>
            <a:ext cx="1905000" cy="369332"/>
          </a:xfrm>
          <a:prstGeom prst="rect">
            <a:avLst/>
          </a:prstGeom>
          <a:noFill/>
        </p:spPr>
        <p:txBody>
          <a:bodyPr wrap="square" rtlCol="0">
            <a:spAutoFit/>
          </a:bodyPr>
          <a:lstStyle/>
          <a:p>
            <a:r>
              <a:rPr lang="en-US" b="1" dirty="0" smtClean="0"/>
              <a:t>Given:</a:t>
            </a:r>
            <a:endParaRPr lang="en-US" b="1" dirty="0"/>
          </a:p>
        </p:txBody>
      </p:sp>
      <p:graphicFrame>
        <p:nvGraphicFramePr>
          <p:cNvPr id="7" name="Object 6"/>
          <p:cNvGraphicFramePr>
            <a:graphicFrameLocks noChangeAspect="1"/>
          </p:cNvGraphicFramePr>
          <p:nvPr>
            <p:extLst>
              <p:ext uri="{D42A27DB-BD31-4B8C-83A1-F6EECF244321}">
                <p14:modId xmlns:p14="http://schemas.microsoft.com/office/powerpoint/2010/main" val="4060923544"/>
              </p:ext>
            </p:extLst>
          </p:nvPr>
        </p:nvGraphicFramePr>
        <p:xfrm>
          <a:off x="4114800" y="590550"/>
          <a:ext cx="957263" cy="461963"/>
        </p:xfrm>
        <a:graphic>
          <a:graphicData uri="http://schemas.openxmlformats.org/presentationml/2006/ole">
            <mc:AlternateContent xmlns:mc="http://schemas.openxmlformats.org/markup-compatibility/2006">
              <mc:Choice xmlns:v="urn:schemas-microsoft-com:vml" Requires="v">
                <p:oleObj spid="_x0000_s5181" name="Equation" r:id="rId3" imgW="469800" imgH="228600" progId="Equation.DSMT4">
                  <p:embed/>
                </p:oleObj>
              </mc:Choice>
              <mc:Fallback>
                <p:oleObj name="Equation" r:id="rId3" imgW="469800" imgH="228600" progId="Equation.DSMT4">
                  <p:embed/>
                  <p:pic>
                    <p:nvPicPr>
                      <p:cNvPr id="0" name="Object 13"/>
                      <p:cNvPicPr>
                        <a:picLocks noChangeAspect="1" noChangeArrowheads="1"/>
                      </p:cNvPicPr>
                      <p:nvPr/>
                    </p:nvPicPr>
                    <p:blipFill>
                      <a:blip r:embed="rId4"/>
                      <a:srcRect/>
                      <a:stretch>
                        <a:fillRect/>
                      </a:stretch>
                    </p:blipFill>
                    <p:spPr bwMode="auto">
                      <a:xfrm>
                        <a:off x="4114800" y="590550"/>
                        <a:ext cx="9572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3527145420"/>
              </p:ext>
            </p:extLst>
          </p:nvPr>
        </p:nvGraphicFramePr>
        <p:xfrm>
          <a:off x="3009900" y="1447800"/>
          <a:ext cx="3314700" cy="974725"/>
        </p:xfrm>
        <a:graphic>
          <a:graphicData uri="http://schemas.openxmlformats.org/presentationml/2006/ole">
            <mc:AlternateContent xmlns:mc="http://schemas.openxmlformats.org/markup-compatibility/2006">
              <mc:Choice xmlns:v="urn:schemas-microsoft-com:vml" Requires="v">
                <p:oleObj spid="_x0000_s5182" name="Equation" r:id="rId5" imgW="1625400" imgH="482400" progId="Equation.DSMT4">
                  <p:embed/>
                </p:oleObj>
              </mc:Choice>
              <mc:Fallback>
                <p:oleObj name="Equation" r:id="rId5" imgW="1625400" imgH="482400" progId="Equation.DSMT4">
                  <p:embed/>
                  <p:pic>
                    <p:nvPicPr>
                      <p:cNvPr id="0" name="Object 14"/>
                      <p:cNvPicPr>
                        <a:picLocks noChangeAspect="1" noChangeArrowheads="1"/>
                      </p:cNvPicPr>
                      <p:nvPr/>
                    </p:nvPicPr>
                    <p:blipFill>
                      <a:blip r:embed="rId6"/>
                      <a:srcRect/>
                      <a:stretch>
                        <a:fillRect/>
                      </a:stretch>
                    </p:blipFill>
                    <p:spPr bwMode="auto">
                      <a:xfrm>
                        <a:off x="3009900" y="1447800"/>
                        <a:ext cx="3314700" cy="97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 name="TextBox 19"/>
          <p:cNvSpPr txBox="1"/>
          <p:nvPr/>
        </p:nvSpPr>
        <p:spPr>
          <a:xfrm>
            <a:off x="830262" y="3303587"/>
            <a:ext cx="1905000" cy="369332"/>
          </a:xfrm>
          <a:prstGeom prst="rect">
            <a:avLst/>
          </a:prstGeom>
          <a:noFill/>
        </p:spPr>
        <p:txBody>
          <a:bodyPr wrap="square" rtlCol="0">
            <a:spAutoFit/>
          </a:bodyPr>
          <a:lstStyle/>
          <a:p>
            <a:r>
              <a:rPr lang="en-US" b="1" dirty="0" smtClean="0"/>
              <a:t>Given:</a:t>
            </a:r>
            <a:endParaRPr lang="en-US" b="1" dirty="0"/>
          </a:p>
        </p:txBody>
      </p:sp>
      <p:graphicFrame>
        <p:nvGraphicFramePr>
          <p:cNvPr id="21" name="Object 20"/>
          <p:cNvGraphicFramePr>
            <a:graphicFrameLocks noChangeAspect="1"/>
          </p:cNvGraphicFramePr>
          <p:nvPr>
            <p:extLst>
              <p:ext uri="{D42A27DB-BD31-4B8C-83A1-F6EECF244321}">
                <p14:modId xmlns:p14="http://schemas.microsoft.com/office/powerpoint/2010/main" val="2490577589"/>
              </p:ext>
            </p:extLst>
          </p:nvPr>
        </p:nvGraphicFramePr>
        <p:xfrm>
          <a:off x="4259263" y="3090863"/>
          <a:ext cx="1112837" cy="795337"/>
        </p:xfrm>
        <a:graphic>
          <a:graphicData uri="http://schemas.openxmlformats.org/presentationml/2006/ole">
            <mc:AlternateContent xmlns:mc="http://schemas.openxmlformats.org/markup-compatibility/2006">
              <mc:Choice xmlns:v="urn:schemas-microsoft-com:vml" Requires="v">
                <p:oleObj spid="_x0000_s5183" name="Equation" r:id="rId7" imgW="545760" imgH="393480" progId="Equation.DSMT4">
                  <p:embed/>
                </p:oleObj>
              </mc:Choice>
              <mc:Fallback>
                <p:oleObj name="Equation" r:id="rId7" imgW="545760" imgH="393480" progId="Equation.DSMT4">
                  <p:embed/>
                  <p:pic>
                    <p:nvPicPr>
                      <p:cNvPr id="0" name=""/>
                      <p:cNvPicPr>
                        <a:picLocks noChangeAspect="1" noChangeArrowheads="1"/>
                      </p:cNvPicPr>
                      <p:nvPr/>
                    </p:nvPicPr>
                    <p:blipFill>
                      <a:blip r:embed="rId8"/>
                      <a:srcRect/>
                      <a:stretch>
                        <a:fillRect/>
                      </a:stretch>
                    </p:blipFill>
                    <p:spPr bwMode="auto">
                      <a:xfrm>
                        <a:off x="4259263" y="3090863"/>
                        <a:ext cx="1112837" cy="795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 name="Object 18"/>
          <p:cNvGraphicFramePr>
            <a:graphicFrameLocks noChangeAspect="1"/>
          </p:cNvGraphicFramePr>
          <p:nvPr>
            <p:extLst>
              <p:ext uri="{D42A27DB-BD31-4B8C-83A1-F6EECF244321}">
                <p14:modId xmlns:p14="http://schemas.microsoft.com/office/powerpoint/2010/main" val="500187511"/>
              </p:ext>
            </p:extLst>
          </p:nvPr>
        </p:nvGraphicFramePr>
        <p:xfrm>
          <a:off x="3246438" y="4038600"/>
          <a:ext cx="2847975" cy="947737"/>
        </p:xfrm>
        <a:graphic>
          <a:graphicData uri="http://schemas.openxmlformats.org/presentationml/2006/ole">
            <mc:AlternateContent xmlns:mc="http://schemas.openxmlformats.org/markup-compatibility/2006">
              <mc:Choice xmlns:v="urn:schemas-microsoft-com:vml" Requires="v">
                <p:oleObj spid="_x0000_s5184" name="Equation" r:id="rId9" imgW="1396800" imgH="469800" progId="Equation.DSMT4">
                  <p:embed/>
                </p:oleObj>
              </mc:Choice>
              <mc:Fallback>
                <p:oleObj name="Equation" r:id="rId9" imgW="1396800" imgH="469800" progId="Equation.DSMT4">
                  <p:embed/>
                  <p:pic>
                    <p:nvPicPr>
                      <p:cNvPr id="0" name="Object 17"/>
                      <p:cNvPicPr>
                        <a:picLocks noChangeAspect="1" noChangeArrowheads="1"/>
                      </p:cNvPicPr>
                      <p:nvPr/>
                    </p:nvPicPr>
                    <p:blipFill>
                      <a:blip r:embed="rId10"/>
                      <a:srcRect/>
                      <a:stretch>
                        <a:fillRect/>
                      </a:stretch>
                    </p:blipFill>
                    <p:spPr bwMode="auto">
                      <a:xfrm>
                        <a:off x="3246438" y="4038600"/>
                        <a:ext cx="2847975" cy="947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2" name="Object 21"/>
          <p:cNvGraphicFramePr>
            <a:graphicFrameLocks noChangeAspect="1"/>
          </p:cNvGraphicFramePr>
          <p:nvPr>
            <p:extLst>
              <p:ext uri="{D42A27DB-BD31-4B8C-83A1-F6EECF244321}">
                <p14:modId xmlns:p14="http://schemas.microsoft.com/office/powerpoint/2010/main" val="3986740859"/>
              </p:ext>
            </p:extLst>
          </p:nvPr>
        </p:nvGraphicFramePr>
        <p:xfrm>
          <a:off x="4232275" y="5467350"/>
          <a:ext cx="933450" cy="461963"/>
        </p:xfrm>
        <a:graphic>
          <a:graphicData uri="http://schemas.openxmlformats.org/presentationml/2006/ole">
            <mc:AlternateContent xmlns:mc="http://schemas.openxmlformats.org/markup-compatibility/2006">
              <mc:Choice xmlns:v="urn:schemas-microsoft-com:vml" Requires="v">
                <p:oleObj spid="_x0000_s5185" name="Equation" r:id="rId11" imgW="457200" imgH="228600" progId="Equation.DSMT4">
                  <p:embed/>
                </p:oleObj>
              </mc:Choice>
              <mc:Fallback>
                <p:oleObj name="Equation" r:id="rId11" imgW="457200" imgH="228600" progId="Equation.DSMT4">
                  <p:embed/>
                  <p:pic>
                    <p:nvPicPr>
                      <p:cNvPr id="0" name="Object 18"/>
                      <p:cNvPicPr>
                        <a:picLocks noChangeAspect="1" noChangeArrowheads="1"/>
                      </p:cNvPicPr>
                      <p:nvPr/>
                    </p:nvPicPr>
                    <p:blipFill>
                      <a:blip r:embed="rId12"/>
                      <a:srcRect/>
                      <a:stretch>
                        <a:fillRect/>
                      </a:stretch>
                    </p:blipFill>
                    <p:spPr bwMode="auto">
                      <a:xfrm>
                        <a:off x="4232275" y="5467350"/>
                        <a:ext cx="9334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6783565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4"/>
          <p:cNvSpPr>
            <a:spLocks noChangeArrowheads="1"/>
          </p:cNvSpPr>
          <p:nvPr/>
        </p:nvSpPr>
        <p:spPr bwMode="auto">
          <a:xfrm>
            <a:off x="0" y="9525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1"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3"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4"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5175" name="Picture 55" descr="C:\Users\markbenj\Pictures\2012-05-03\0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95400" y="304800"/>
            <a:ext cx="6629400" cy="63004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21020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TotalTime>
  <Words>239</Words>
  <Application>Microsoft Office PowerPoint</Application>
  <PresentationFormat>On-screen Show (4:3)</PresentationFormat>
  <Paragraphs>19</Paragraphs>
  <Slides>9</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Office Theme</vt:lpstr>
      <vt:lpstr>Equation</vt:lpstr>
      <vt:lpstr>Example</vt:lpstr>
      <vt:lpstr>PowerPoint Presentation</vt:lpstr>
      <vt:lpstr>PowerPoint Presentation</vt:lpstr>
      <vt:lpstr>PowerPoint Presentation</vt:lpstr>
      <vt:lpstr>Example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Example</dc:title>
  <dc:creator>markbenj</dc:creator>
  <cp:lastModifiedBy>markbenj</cp:lastModifiedBy>
  <cp:revision>12</cp:revision>
  <dcterms:created xsi:type="dcterms:W3CDTF">2012-05-02T23:55:34Z</dcterms:created>
  <dcterms:modified xsi:type="dcterms:W3CDTF">2012-05-03T20:16:27Z</dcterms:modified>
</cp:coreProperties>
</file>