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37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539B-2AA0-4B4C-A120-D6B46796790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9F97-42FA-4CDE-BC51-FA5558FA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8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539B-2AA0-4B4C-A120-D6B46796790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9F97-42FA-4CDE-BC51-FA5558FA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89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539B-2AA0-4B4C-A120-D6B46796790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9F97-42FA-4CDE-BC51-FA5558FA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14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539B-2AA0-4B4C-A120-D6B46796790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9F97-42FA-4CDE-BC51-FA5558FA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2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539B-2AA0-4B4C-A120-D6B46796790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9F97-42FA-4CDE-BC51-FA5558FA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7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539B-2AA0-4B4C-A120-D6B46796790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9F97-42FA-4CDE-BC51-FA5558FA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0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539B-2AA0-4B4C-A120-D6B46796790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9F97-42FA-4CDE-BC51-FA5558FA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9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539B-2AA0-4B4C-A120-D6B46796790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9F97-42FA-4CDE-BC51-FA5558FA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63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539B-2AA0-4B4C-A120-D6B46796790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9F97-42FA-4CDE-BC51-FA5558FA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8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539B-2AA0-4B4C-A120-D6B46796790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9F97-42FA-4CDE-BC51-FA5558FA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26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539B-2AA0-4B4C-A120-D6B46796790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9F97-42FA-4CDE-BC51-FA5558FA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98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D539B-2AA0-4B4C-A120-D6B46796790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79F97-42FA-4CDE-BC51-FA5558FA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55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871728" y="1371600"/>
            <a:ext cx="6105144" cy="1716185"/>
            <a:chOff x="871728" y="939147"/>
            <a:chExt cx="6105144" cy="1716185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1066800" y="1688068"/>
              <a:ext cx="990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057400" y="1702816"/>
              <a:ext cx="9906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3001296" y="983391"/>
              <a:ext cx="2536723" cy="682554"/>
            </a:xfrm>
            <a:custGeom>
              <a:avLst/>
              <a:gdLst>
                <a:gd name="connsiteX0" fmla="*/ 0 w 2536723"/>
                <a:gd name="connsiteY0" fmla="*/ 682554 h 682554"/>
                <a:gd name="connsiteX1" fmla="*/ 132736 w 2536723"/>
                <a:gd name="connsiteY1" fmla="*/ 107367 h 682554"/>
                <a:gd name="connsiteX2" fmla="*/ 619432 w 2536723"/>
                <a:gd name="connsiteY2" fmla="*/ 4129 h 682554"/>
                <a:gd name="connsiteX3" fmla="*/ 1268361 w 2536723"/>
                <a:gd name="connsiteY3" fmla="*/ 18877 h 682554"/>
                <a:gd name="connsiteX4" fmla="*/ 2286000 w 2536723"/>
                <a:gd name="connsiteY4" fmla="*/ 48374 h 682554"/>
                <a:gd name="connsiteX5" fmla="*/ 2492478 w 2536723"/>
                <a:gd name="connsiteY5" fmla="*/ 195858 h 682554"/>
                <a:gd name="connsiteX6" fmla="*/ 2536723 w 2536723"/>
                <a:gd name="connsiteY6" fmla="*/ 667806 h 682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36723" h="682554">
                  <a:moveTo>
                    <a:pt x="0" y="682554"/>
                  </a:moveTo>
                  <a:cubicBezTo>
                    <a:pt x="14748" y="451496"/>
                    <a:pt x="29497" y="220438"/>
                    <a:pt x="132736" y="107367"/>
                  </a:cubicBezTo>
                  <a:cubicBezTo>
                    <a:pt x="235975" y="-5704"/>
                    <a:pt x="430161" y="18877"/>
                    <a:pt x="619432" y="4129"/>
                  </a:cubicBezTo>
                  <a:cubicBezTo>
                    <a:pt x="808703" y="-10619"/>
                    <a:pt x="1268361" y="18877"/>
                    <a:pt x="1268361" y="18877"/>
                  </a:cubicBezTo>
                  <a:cubicBezTo>
                    <a:pt x="1546122" y="26251"/>
                    <a:pt x="2081981" y="18877"/>
                    <a:pt x="2286000" y="48374"/>
                  </a:cubicBezTo>
                  <a:cubicBezTo>
                    <a:pt x="2490019" y="77871"/>
                    <a:pt x="2450691" y="92619"/>
                    <a:pt x="2492478" y="195858"/>
                  </a:cubicBezTo>
                  <a:cubicBezTo>
                    <a:pt x="2534265" y="299097"/>
                    <a:pt x="2535494" y="483451"/>
                    <a:pt x="2536723" y="66780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 flipV="1">
              <a:off x="3011129" y="1734772"/>
              <a:ext cx="2536723" cy="682554"/>
            </a:xfrm>
            <a:custGeom>
              <a:avLst/>
              <a:gdLst>
                <a:gd name="connsiteX0" fmla="*/ 0 w 2536723"/>
                <a:gd name="connsiteY0" fmla="*/ 682554 h 682554"/>
                <a:gd name="connsiteX1" fmla="*/ 132736 w 2536723"/>
                <a:gd name="connsiteY1" fmla="*/ 107367 h 682554"/>
                <a:gd name="connsiteX2" fmla="*/ 619432 w 2536723"/>
                <a:gd name="connsiteY2" fmla="*/ 4129 h 682554"/>
                <a:gd name="connsiteX3" fmla="*/ 1268361 w 2536723"/>
                <a:gd name="connsiteY3" fmla="*/ 18877 h 682554"/>
                <a:gd name="connsiteX4" fmla="*/ 2286000 w 2536723"/>
                <a:gd name="connsiteY4" fmla="*/ 48374 h 682554"/>
                <a:gd name="connsiteX5" fmla="*/ 2492478 w 2536723"/>
                <a:gd name="connsiteY5" fmla="*/ 195858 h 682554"/>
                <a:gd name="connsiteX6" fmla="*/ 2536723 w 2536723"/>
                <a:gd name="connsiteY6" fmla="*/ 667806 h 682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36723" h="682554">
                  <a:moveTo>
                    <a:pt x="0" y="682554"/>
                  </a:moveTo>
                  <a:cubicBezTo>
                    <a:pt x="14748" y="451496"/>
                    <a:pt x="29497" y="220438"/>
                    <a:pt x="132736" y="107367"/>
                  </a:cubicBezTo>
                  <a:cubicBezTo>
                    <a:pt x="235975" y="-5704"/>
                    <a:pt x="430161" y="18877"/>
                    <a:pt x="619432" y="4129"/>
                  </a:cubicBezTo>
                  <a:cubicBezTo>
                    <a:pt x="808703" y="-10619"/>
                    <a:pt x="1268361" y="18877"/>
                    <a:pt x="1268361" y="18877"/>
                  </a:cubicBezTo>
                  <a:cubicBezTo>
                    <a:pt x="1546122" y="26251"/>
                    <a:pt x="2081981" y="18877"/>
                    <a:pt x="2286000" y="48374"/>
                  </a:cubicBezTo>
                  <a:cubicBezTo>
                    <a:pt x="2490019" y="77871"/>
                    <a:pt x="2450691" y="92619"/>
                    <a:pt x="2492478" y="195858"/>
                  </a:cubicBezTo>
                  <a:cubicBezTo>
                    <a:pt x="2534265" y="299097"/>
                    <a:pt x="2535494" y="483451"/>
                    <a:pt x="2536723" y="66780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>
              <a:endCxn id="11" idx="2"/>
            </p:cNvCxnSpPr>
            <p:nvPr/>
          </p:nvCxnSpPr>
          <p:spPr>
            <a:xfrm>
              <a:off x="3018504" y="1702816"/>
              <a:ext cx="24638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562600" y="1717564"/>
              <a:ext cx="9906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324896" y="1380501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02764" y="136852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029554" y="939147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19721" y="1383268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040270" y="2098564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14328" y="1884712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807964" y="1383268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71728" y="129540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A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752600" y="1688068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B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895600" y="136544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C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334000" y="228600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D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410200" y="1344724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E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477000" y="150999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4" name="Oval 3"/>
            <p:cNvSpPr/>
            <p:nvPr/>
          </p:nvSpPr>
          <p:spPr>
            <a:xfrm>
              <a:off x="1066800" y="1639792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947672" y="1641364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938272" y="1641364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482368" y="1658572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378244" y="2264140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6519672" y="1656112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533400" y="3581400"/>
            <a:ext cx="8153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Assume that the characteristics of all the pipes and the fluid are known, along with the flow rate entering at A. No other flow rates and no headlosses are given.</a:t>
            </a:r>
          </a:p>
          <a:p>
            <a:endParaRPr lang="en-US" sz="2800" dirty="0" smtClean="0"/>
          </a:p>
          <a:p>
            <a:r>
              <a:rPr lang="en-US" sz="2800" dirty="0" smtClean="0"/>
              <a:t>What do we know about the relative flow rates and headlosses in the various pipes?</a:t>
            </a:r>
            <a:endParaRPr lang="en-US" sz="2800" dirty="0"/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523874" y="198438"/>
            <a:ext cx="8229600" cy="868362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/>
              <a:t>Simplifying Pipe Networks: Equivalent Pipes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3006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anvas 46"/>
          <p:cNvGrpSpPr/>
          <p:nvPr/>
        </p:nvGrpSpPr>
        <p:grpSpPr>
          <a:xfrm>
            <a:off x="152400" y="0"/>
            <a:ext cx="4114800" cy="2015565"/>
            <a:chOff x="0" y="0"/>
            <a:chExt cx="5143500" cy="1943100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5143500" cy="1943100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228600" y="342900"/>
              <a:ext cx="1600200" cy="800100"/>
            </a:xfrm>
            <a:custGeom>
              <a:avLst/>
              <a:gdLst>
                <a:gd name="T0" fmla="*/ 0 w 2520"/>
                <a:gd name="T1" fmla="*/ 0 h 1260"/>
                <a:gd name="T2" fmla="*/ 0 w 2520"/>
                <a:gd name="T3" fmla="*/ 1260 h 1260"/>
                <a:gd name="T4" fmla="*/ 1620 w 2520"/>
                <a:gd name="T5" fmla="*/ 1260 h 1260"/>
                <a:gd name="T6" fmla="*/ 1620 w 2520"/>
                <a:gd name="T7" fmla="*/ 540 h 1260"/>
                <a:gd name="T8" fmla="*/ 2520 w 2520"/>
                <a:gd name="T9" fmla="*/ 90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20" h="1260">
                  <a:moveTo>
                    <a:pt x="0" y="0"/>
                  </a:moveTo>
                  <a:lnTo>
                    <a:pt x="0" y="1260"/>
                  </a:lnTo>
                  <a:lnTo>
                    <a:pt x="1620" y="1260"/>
                  </a:lnTo>
                  <a:lnTo>
                    <a:pt x="1620" y="540"/>
                  </a:lnTo>
                  <a:lnTo>
                    <a:pt x="2520" y="90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1257300" y="342900"/>
              <a:ext cx="571500" cy="457200"/>
            </a:xfrm>
            <a:custGeom>
              <a:avLst/>
              <a:gdLst>
                <a:gd name="T0" fmla="*/ 0 w 900"/>
                <a:gd name="T1" fmla="*/ 0 h 720"/>
                <a:gd name="T2" fmla="*/ 0 w 900"/>
                <a:gd name="T3" fmla="*/ 360 h 720"/>
                <a:gd name="T4" fmla="*/ 900 w 900"/>
                <a:gd name="T5" fmla="*/ 72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0" h="720">
                  <a:moveTo>
                    <a:pt x="0" y="0"/>
                  </a:moveTo>
                  <a:lnTo>
                    <a:pt x="0" y="360"/>
                  </a:lnTo>
                  <a:lnTo>
                    <a:pt x="900" y="7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1828800" y="457200"/>
              <a:ext cx="2171700" cy="844550"/>
              <a:chOff x="5220" y="2160"/>
              <a:chExt cx="3420" cy="1330"/>
            </a:xfrm>
          </p:grpSpPr>
          <p:grpSp>
            <p:nvGrpSpPr>
              <p:cNvPr id="24" name="Group 23"/>
              <p:cNvGrpSpPr>
                <a:grpSpLocks/>
              </p:cNvGrpSpPr>
              <p:nvPr/>
            </p:nvGrpSpPr>
            <p:grpSpPr bwMode="auto">
              <a:xfrm>
                <a:off x="5220" y="2160"/>
                <a:ext cx="3420" cy="1330"/>
                <a:chOff x="4080" y="4370"/>
                <a:chExt cx="3420" cy="1330"/>
              </a:xfrm>
            </p:grpSpPr>
            <p:sp>
              <p:nvSpPr>
                <p:cNvPr id="26" name="Freeform 25"/>
                <p:cNvSpPr>
                  <a:spLocks/>
                </p:cNvSpPr>
                <p:nvPr/>
              </p:nvSpPr>
              <p:spPr bwMode="auto">
                <a:xfrm>
                  <a:off x="4268" y="4545"/>
                  <a:ext cx="3007" cy="1026"/>
                </a:xfrm>
                <a:custGeom>
                  <a:avLst/>
                  <a:gdLst>
                    <a:gd name="T0" fmla="*/ 52 w 3007"/>
                    <a:gd name="T1" fmla="*/ 405 h 1026"/>
                    <a:gd name="T2" fmla="*/ 112 w 3007"/>
                    <a:gd name="T3" fmla="*/ 315 h 1026"/>
                    <a:gd name="T4" fmla="*/ 502 w 3007"/>
                    <a:gd name="T5" fmla="*/ 180 h 1026"/>
                    <a:gd name="T6" fmla="*/ 1582 w 3007"/>
                    <a:gd name="T7" fmla="*/ 0 h 1026"/>
                    <a:gd name="T8" fmla="*/ 2227 w 3007"/>
                    <a:gd name="T9" fmla="*/ 75 h 1026"/>
                    <a:gd name="T10" fmla="*/ 3007 w 3007"/>
                    <a:gd name="T11" fmla="*/ 525 h 1026"/>
                    <a:gd name="T12" fmla="*/ 2782 w 3007"/>
                    <a:gd name="T13" fmla="*/ 645 h 1026"/>
                    <a:gd name="T14" fmla="*/ 2407 w 3007"/>
                    <a:gd name="T15" fmla="*/ 765 h 1026"/>
                    <a:gd name="T16" fmla="*/ 2092 w 3007"/>
                    <a:gd name="T17" fmla="*/ 840 h 1026"/>
                    <a:gd name="T18" fmla="*/ 1552 w 3007"/>
                    <a:gd name="T19" fmla="*/ 930 h 1026"/>
                    <a:gd name="T20" fmla="*/ 967 w 3007"/>
                    <a:gd name="T21" fmla="*/ 1005 h 1026"/>
                    <a:gd name="T22" fmla="*/ 832 w 3007"/>
                    <a:gd name="T23" fmla="*/ 975 h 1026"/>
                    <a:gd name="T24" fmla="*/ 532 w 3007"/>
                    <a:gd name="T25" fmla="*/ 930 h 1026"/>
                    <a:gd name="T26" fmla="*/ 262 w 3007"/>
                    <a:gd name="T27" fmla="*/ 795 h 1026"/>
                    <a:gd name="T28" fmla="*/ 7 w 3007"/>
                    <a:gd name="T29" fmla="*/ 450 h 1026"/>
                    <a:gd name="T30" fmla="*/ 52 w 3007"/>
                    <a:gd name="T31" fmla="*/ 405 h 10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007" h="1026">
                      <a:moveTo>
                        <a:pt x="52" y="405"/>
                      </a:moveTo>
                      <a:cubicBezTo>
                        <a:pt x="72" y="375"/>
                        <a:pt x="82" y="335"/>
                        <a:pt x="112" y="315"/>
                      </a:cubicBezTo>
                      <a:cubicBezTo>
                        <a:pt x="183" y="266"/>
                        <a:pt x="427" y="197"/>
                        <a:pt x="502" y="180"/>
                      </a:cubicBezTo>
                      <a:cubicBezTo>
                        <a:pt x="857" y="99"/>
                        <a:pt x="1219" y="28"/>
                        <a:pt x="1582" y="0"/>
                      </a:cubicBezTo>
                      <a:cubicBezTo>
                        <a:pt x="1797" y="25"/>
                        <a:pt x="2011" y="52"/>
                        <a:pt x="2227" y="75"/>
                      </a:cubicBezTo>
                      <a:cubicBezTo>
                        <a:pt x="2502" y="134"/>
                        <a:pt x="2904" y="216"/>
                        <a:pt x="3007" y="525"/>
                      </a:cubicBezTo>
                      <a:cubicBezTo>
                        <a:pt x="2940" y="625"/>
                        <a:pt x="2986" y="575"/>
                        <a:pt x="2782" y="645"/>
                      </a:cubicBezTo>
                      <a:cubicBezTo>
                        <a:pt x="2658" y="687"/>
                        <a:pt x="2407" y="765"/>
                        <a:pt x="2407" y="765"/>
                      </a:cubicBezTo>
                      <a:cubicBezTo>
                        <a:pt x="2313" y="828"/>
                        <a:pt x="2200" y="822"/>
                        <a:pt x="2092" y="840"/>
                      </a:cubicBezTo>
                      <a:cubicBezTo>
                        <a:pt x="1909" y="871"/>
                        <a:pt x="1738" y="908"/>
                        <a:pt x="1552" y="930"/>
                      </a:cubicBezTo>
                      <a:cubicBezTo>
                        <a:pt x="1304" y="992"/>
                        <a:pt x="1295" y="1005"/>
                        <a:pt x="967" y="1005"/>
                      </a:cubicBezTo>
                      <a:cubicBezTo>
                        <a:pt x="921" y="1005"/>
                        <a:pt x="878" y="982"/>
                        <a:pt x="832" y="975"/>
                      </a:cubicBezTo>
                      <a:cubicBezTo>
                        <a:pt x="355" y="900"/>
                        <a:pt x="1011" y="1026"/>
                        <a:pt x="532" y="930"/>
                      </a:cubicBezTo>
                      <a:cubicBezTo>
                        <a:pt x="441" y="885"/>
                        <a:pt x="356" y="833"/>
                        <a:pt x="262" y="795"/>
                      </a:cubicBezTo>
                      <a:cubicBezTo>
                        <a:pt x="122" y="673"/>
                        <a:pt x="67" y="629"/>
                        <a:pt x="7" y="450"/>
                      </a:cubicBezTo>
                      <a:cubicBezTo>
                        <a:pt x="0" y="430"/>
                        <a:pt x="37" y="420"/>
                        <a:pt x="52" y="40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Freeform 26"/>
                <p:cNvSpPr>
                  <a:spLocks/>
                </p:cNvSpPr>
                <p:nvPr/>
              </p:nvSpPr>
              <p:spPr bwMode="auto">
                <a:xfrm>
                  <a:off x="4080" y="4370"/>
                  <a:ext cx="3420" cy="599"/>
                </a:xfrm>
                <a:custGeom>
                  <a:avLst/>
                  <a:gdLst>
                    <a:gd name="T0" fmla="*/ 0 w 3420"/>
                    <a:gd name="T1" fmla="*/ 535 h 599"/>
                    <a:gd name="T2" fmla="*/ 45 w 3420"/>
                    <a:gd name="T3" fmla="*/ 460 h 599"/>
                    <a:gd name="T4" fmla="*/ 585 w 3420"/>
                    <a:gd name="T5" fmla="*/ 235 h 599"/>
                    <a:gd name="T6" fmla="*/ 1230 w 3420"/>
                    <a:gd name="T7" fmla="*/ 85 h 599"/>
                    <a:gd name="T8" fmla="*/ 1920 w 3420"/>
                    <a:gd name="T9" fmla="*/ 10 h 599"/>
                    <a:gd name="T10" fmla="*/ 2100 w 3420"/>
                    <a:gd name="T11" fmla="*/ 25 h 599"/>
                    <a:gd name="T12" fmla="*/ 2355 w 3420"/>
                    <a:gd name="T13" fmla="*/ 10 h 599"/>
                    <a:gd name="T14" fmla="*/ 2985 w 3420"/>
                    <a:gd name="T15" fmla="*/ 190 h 599"/>
                    <a:gd name="T16" fmla="*/ 3255 w 3420"/>
                    <a:gd name="T17" fmla="*/ 340 h 599"/>
                    <a:gd name="T18" fmla="*/ 3360 w 3420"/>
                    <a:gd name="T19" fmla="*/ 475 h 599"/>
                    <a:gd name="T20" fmla="*/ 3420 w 3420"/>
                    <a:gd name="T21" fmla="*/ 595 h 5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420" h="599">
                      <a:moveTo>
                        <a:pt x="0" y="535"/>
                      </a:moveTo>
                      <a:cubicBezTo>
                        <a:pt x="15" y="510"/>
                        <a:pt x="23" y="480"/>
                        <a:pt x="45" y="460"/>
                      </a:cubicBezTo>
                      <a:cubicBezTo>
                        <a:pt x="150" y="366"/>
                        <a:pt x="442" y="265"/>
                        <a:pt x="585" y="235"/>
                      </a:cubicBezTo>
                      <a:cubicBezTo>
                        <a:pt x="801" y="189"/>
                        <a:pt x="1015" y="139"/>
                        <a:pt x="1230" y="85"/>
                      </a:cubicBezTo>
                      <a:cubicBezTo>
                        <a:pt x="1408" y="41"/>
                        <a:pt x="1721" y="25"/>
                        <a:pt x="1920" y="10"/>
                      </a:cubicBezTo>
                      <a:cubicBezTo>
                        <a:pt x="1980" y="15"/>
                        <a:pt x="2040" y="25"/>
                        <a:pt x="2100" y="25"/>
                      </a:cubicBezTo>
                      <a:cubicBezTo>
                        <a:pt x="2185" y="25"/>
                        <a:pt x="2270" y="0"/>
                        <a:pt x="2355" y="10"/>
                      </a:cubicBezTo>
                      <a:cubicBezTo>
                        <a:pt x="2546" y="32"/>
                        <a:pt x="2802" y="99"/>
                        <a:pt x="2985" y="190"/>
                      </a:cubicBezTo>
                      <a:cubicBezTo>
                        <a:pt x="3072" y="234"/>
                        <a:pt x="3186" y="271"/>
                        <a:pt x="3255" y="340"/>
                      </a:cubicBezTo>
                      <a:cubicBezTo>
                        <a:pt x="3261" y="346"/>
                        <a:pt x="3346" y="443"/>
                        <a:pt x="3360" y="475"/>
                      </a:cubicBezTo>
                      <a:cubicBezTo>
                        <a:pt x="3415" y="599"/>
                        <a:pt x="3358" y="533"/>
                        <a:pt x="3420" y="595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27"/>
                <p:cNvSpPr>
                  <a:spLocks/>
                </p:cNvSpPr>
                <p:nvPr/>
              </p:nvSpPr>
              <p:spPr bwMode="auto">
                <a:xfrm>
                  <a:off x="4110" y="5175"/>
                  <a:ext cx="3330" cy="525"/>
                </a:xfrm>
                <a:custGeom>
                  <a:avLst/>
                  <a:gdLst>
                    <a:gd name="T0" fmla="*/ 0 w 3330"/>
                    <a:gd name="T1" fmla="*/ 0 h 525"/>
                    <a:gd name="T2" fmla="*/ 90 w 3330"/>
                    <a:gd name="T3" fmla="*/ 60 h 525"/>
                    <a:gd name="T4" fmla="*/ 225 w 3330"/>
                    <a:gd name="T5" fmla="*/ 225 h 525"/>
                    <a:gd name="T6" fmla="*/ 405 w 3330"/>
                    <a:gd name="T7" fmla="*/ 270 h 525"/>
                    <a:gd name="T8" fmla="*/ 630 w 3330"/>
                    <a:gd name="T9" fmla="*/ 390 h 525"/>
                    <a:gd name="T10" fmla="*/ 900 w 3330"/>
                    <a:gd name="T11" fmla="*/ 480 h 525"/>
                    <a:gd name="T12" fmla="*/ 1290 w 3330"/>
                    <a:gd name="T13" fmla="*/ 525 h 525"/>
                    <a:gd name="T14" fmla="*/ 1950 w 3330"/>
                    <a:gd name="T15" fmla="*/ 450 h 525"/>
                    <a:gd name="T16" fmla="*/ 2340 w 3330"/>
                    <a:gd name="T17" fmla="*/ 390 h 525"/>
                    <a:gd name="T18" fmla="*/ 2610 w 3330"/>
                    <a:gd name="T19" fmla="*/ 345 h 525"/>
                    <a:gd name="T20" fmla="*/ 3030 w 3330"/>
                    <a:gd name="T21" fmla="*/ 180 h 525"/>
                    <a:gd name="T22" fmla="*/ 3330 w 3330"/>
                    <a:gd name="T23" fmla="*/ 0 h 5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30" h="525">
                      <a:moveTo>
                        <a:pt x="0" y="0"/>
                      </a:moveTo>
                      <a:cubicBezTo>
                        <a:pt x="30" y="20"/>
                        <a:pt x="65" y="35"/>
                        <a:pt x="90" y="60"/>
                      </a:cubicBezTo>
                      <a:cubicBezTo>
                        <a:pt x="177" y="147"/>
                        <a:pt x="118" y="157"/>
                        <a:pt x="225" y="225"/>
                      </a:cubicBezTo>
                      <a:cubicBezTo>
                        <a:pt x="267" y="252"/>
                        <a:pt x="358" y="262"/>
                        <a:pt x="405" y="270"/>
                      </a:cubicBezTo>
                      <a:cubicBezTo>
                        <a:pt x="484" y="302"/>
                        <a:pt x="549" y="363"/>
                        <a:pt x="630" y="390"/>
                      </a:cubicBezTo>
                      <a:cubicBezTo>
                        <a:pt x="718" y="419"/>
                        <a:pt x="810" y="458"/>
                        <a:pt x="900" y="480"/>
                      </a:cubicBezTo>
                      <a:cubicBezTo>
                        <a:pt x="1050" y="518"/>
                        <a:pt x="1129" y="514"/>
                        <a:pt x="1290" y="525"/>
                      </a:cubicBezTo>
                      <a:cubicBezTo>
                        <a:pt x="1510" y="499"/>
                        <a:pt x="1729" y="467"/>
                        <a:pt x="1950" y="450"/>
                      </a:cubicBezTo>
                      <a:cubicBezTo>
                        <a:pt x="2482" y="344"/>
                        <a:pt x="1916" y="448"/>
                        <a:pt x="2340" y="390"/>
                      </a:cubicBezTo>
                      <a:cubicBezTo>
                        <a:pt x="2430" y="378"/>
                        <a:pt x="2610" y="345"/>
                        <a:pt x="2610" y="345"/>
                      </a:cubicBezTo>
                      <a:cubicBezTo>
                        <a:pt x="2748" y="293"/>
                        <a:pt x="2900" y="252"/>
                        <a:pt x="3030" y="180"/>
                      </a:cubicBezTo>
                      <a:cubicBezTo>
                        <a:pt x="3121" y="130"/>
                        <a:pt x="3216" y="0"/>
                        <a:pt x="3330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5" name="Freeform 24"/>
              <p:cNvSpPr>
                <a:spLocks/>
              </p:cNvSpPr>
              <p:nvPr/>
            </p:nvSpPr>
            <p:spPr bwMode="auto">
              <a:xfrm>
                <a:off x="5220" y="2880"/>
                <a:ext cx="45" cy="105"/>
              </a:xfrm>
              <a:custGeom>
                <a:avLst/>
                <a:gdLst>
                  <a:gd name="T0" fmla="*/ 0 w 45"/>
                  <a:gd name="T1" fmla="*/ 0 h 105"/>
                  <a:gd name="T2" fmla="*/ 15 w 45"/>
                  <a:gd name="T3" fmla="*/ 45 h 105"/>
                  <a:gd name="T4" fmla="*/ 45 w 45"/>
                  <a:gd name="T5" fmla="*/ 105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105">
                    <a:moveTo>
                      <a:pt x="0" y="0"/>
                    </a:moveTo>
                    <a:cubicBezTo>
                      <a:pt x="5" y="15"/>
                      <a:pt x="9" y="30"/>
                      <a:pt x="15" y="45"/>
                    </a:cubicBezTo>
                    <a:cubicBezTo>
                      <a:pt x="24" y="66"/>
                      <a:pt x="45" y="105"/>
                      <a:pt x="45" y="105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cxnSp>
          <p:nvCxnSpPr>
            <p:cNvPr id="7" name="Line 56"/>
            <p:cNvCxnSpPr/>
            <p:nvPr/>
          </p:nvCxnSpPr>
          <p:spPr bwMode="auto">
            <a:xfrm>
              <a:off x="3981450" y="828675"/>
              <a:ext cx="800100" cy="571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Line 57"/>
            <p:cNvCxnSpPr/>
            <p:nvPr/>
          </p:nvCxnSpPr>
          <p:spPr bwMode="auto">
            <a:xfrm>
              <a:off x="3971925" y="962025"/>
              <a:ext cx="800100" cy="571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58"/>
            <p:cNvCxnSpPr/>
            <p:nvPr/>
          </p:nvCxnSpPr>
          <p:spPr bwMode="auto">
            <a:xfrm>
              <a:off x="228600" y="457200"/>
              <a:ext cx="10287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AutoShape 59"/>
            <p:cNvSpPr>
              <a:spLocks noChangeAspect="1" noChangeArrowheads="1"/>
            </p:cNvSpPr>
            <p:nvPr/>
          </p:nvSpPr>
          <p:spPr bwMode="auto">
            <a:xfrm flipV="1">
              <a:off x="800100" y="365760"/>
              <a:ext cx="91440" cy="9144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1" name="Line 60"/>
            <p:cNvCxnSpPr/>
            <p:nvPr/>
          </p:nvCxnSpPr>
          <p:spPr bwMode="auto">
            <a:xfrm>
              <a:off x="4800600" y="1485900"/>
              <a:ext cx="114300" cy="114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61"/>
            <p:cNvCxnSpPr/>
            <p:nvPr/>
          </p:nvCxnSpPr>
          <p:spPr bwMode="auto">
            <a:xfrm>
              <a:off x="4800600" y="1447800"/>
              <a:ext cx="114300" cy="38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62"/>
            <p:cNvCxnSpPr/>
            <p:nvPr/>
          </p:nvCxnSpPr>
          <p:spPr bwMode="auto">
            <a:xfrm flipH="1" flipV="1">
              <a:off x="4781550" y="1533525"/>
              <a:ext cx="66675" cy="114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Text Box 63"/>
            <p:cNvSpPr txBox="1">
              <a:spLocks noChangeArrowheads="1"/>
            </p:cNvSpPr>
            <p:nvPr/>
          </p:nvSpPr>
          <p:spPr bwMode="auto">
            <a:xfrm>
              <a:off x="1628775" y="86677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B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" name="Text Box 64"/>
            <p:cNvSpPr txBox="1">
              <a:spLocks noChangeArrowheads="1"/>
            </p:cNvSpPr>
            <p:nvPr/>
          </p:nvSpPr>
          <p:spPr bwMode="auto">
            <a:xfrm>
              <a:off x="1200150" y="40957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A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" name="Text Box 65"/>
            <p:cNvSpPr txBox="1">
              <a:spLocks noChangeArrowheads="1"/>
            </p:cNvSpPr>
            <p:nvPr/>
          </p:nvSpPr>
          <p:spPr bwMode="auto">
            <a:xfrm>
              <a:off x="3914775" y="6477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C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7" name="Text Box 66"/>
            <p:cNvSpPr txBox="1">
              <a:spLocks noChangeArrowheads="1"/>
            </p:cNvSpPr>
            <p:nvPr/>
          </p:nvSpPr>
          <p:spPr bwMode="auto">
            <a:xfrm>
              <a:off x="4572000" y="14859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D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8" name="Text Box 67"/>
            <p:cNvSpPr txBox="1">
              <a:spLocks noChangeArrowheads="1"/>
            </p:cNvSpPr>
            <p:nvPr/>
          </p:nvSpPr>
          <p:spPr bwMode="auto">
            <a:xfrm>
              <a:off x="342900" y="25717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 dirty="0">
                  <a:effectLst/>
                  <a:latin typeface="Times New Roman"/>
                  <a:ea typeface="Times New Roman"/>
                </a:rPr>
                <a:t>E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9" name="Text Box 68"/>
            <p:cNvSpPr txBox="1">
              <a:spLocks noChangeArrowheads="1"/>
            </p:cNvSpPr>
            <p:nvPr/>
          </p:nvSpPr>
          <p:spPr bwMode="auto">
            <a:xfrm>
              <a:off x="1476375" y="51435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1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0" name="Text Box 69"/>
            <p:cNvSpPr txBox="1">
              <a:spLocks noChangeArrowheads="1"/>
            </p:cNvSpPr>
            <p:nvPr/>
          </p:nvSpPr>
          <p:spPr bwMode="auto">
            <a:xfrm>
              <a:off x="2628900" y="27622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2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1" name="Text Box 70"/>
            <p:cNvSpPr txBox="1">
              <a:spLocks noChangeArrowheads="1"/>
            </p:cNvSpPr>
            <p:nvPr/>
          </p:nvSpPr>
          <p:spPr bwMode="auto">
            <a:xfrm>
              <a:off x="2743200" y="12573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3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2" name="Text Box 71"/>
            <p:cNvSpPr txBox="1">
              <a:spLocks noChangeArrowheads="1"/>
            </p:cNvSpPr>
            <p:nvPr/>
          </p:nvSpPr>
          <p:spPr bwMode="auto">
            <a:xfrm>
              <a:off x="4114800" y="11430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4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3" name="Text Box 72"/>
            <p:cNvSpPr txBox="1">
              <a:spLocks noChangeArrowheads="1"/>
            </p:cNvSpPr>
            <p:nvPr/>
          </p:nvSpPr>
          <p:spPr bwMode="auto">
            <a:xfrm>
              <a:off x="342900" y="685800"/>
              <a:ext cx="6858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Water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</p:grp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833188"/>
              </p:ext>
            </p:extLst>
          </p:nvPr>
        </p:nvGraphicFramePr>
        <p:xfrm>
          <a:off x="609601" y="2286000"/>
          <a:ext cx="7848599" cy="322342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898192"/>
                <a:gridCol w="1616408"/>
                <a:gridCol w="1066800"/>
                <a:gridCol w="1066800"/>
                <a:gridCol w="1447800"/>
                <a:gridCol w="1752599"/>
              </a:tblGrid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</a:rPr>
                        <a:t>Pipe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(</a:t>
                      </a:r>
                      <a:r>
                        <a:rPr lang="en-US" sz="2400" dirty="0" err="1">
                          <a:effectLst/>
                        </a:rPr>
                        <a:t>ft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</a:rPr>
                        <a:t>D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(in)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</a:rPr>
                        <a:t>C</a:t>
                      </a:r>
                      <a:r>
                        <a:rPr lang="en-US" sz="2400" baseline="-25000" dirty="0" smtClean="0">
                          <a:effectLst/>
                        </a:rPr>
                        <a:t>HW</a:t>
                      </a:r>
                      <a:endParaRPr lang="en-US" sz="24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i="1" u="none" strike="noStrike" dirty="0" smtClean="0">
                          <a:effectLst/>
                        </a:rPr>
                        <a:t>K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i="1" u="none" strike="noStrike" dirty="0" smtClean="0">
                          <a:effectLst/>
                        </a:rPr>
                        <a:t>K</a:t>
                      </a:r>
                      <a:r>
                        <a:rPr lang="en-US" sz="2400" u="none" strike="noStrike" baseline="30000" dirty="0" smtClean="0"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lang="en-US" sz="2400" u="none" strike="noStrike" baseline="30000" dirty="0" smtClean="0">
                          <a:effectLst/>
                        </a:rPr>
                        <a:t> </a:t>
                      </a:r>
                      <a:r>
                        <a:rPr lang="en-US" sz="2400" i="1" u="none" strike="noStrike" baseline="30000" dirty="0" smtClean="0">
                          <a:effectLst/>
                        </a:rPr>
                        <a:t>1/n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1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1200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8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110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6.84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0.354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16203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2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800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6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110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18.5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0.207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3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900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4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90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217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0.0545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4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500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6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90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16.8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0.218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Times New Roman"/>
                        </a:rPr>
                        <a:t>2+3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Times New Roman"/>
                        </a:rPr>
                        <a:t>8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Times New Roman"/>
                        </a:rPr>
                        <a:t>100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12.0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0.261</a:t>
                      </a:r>
                      <a:endParaRPr lang="en-US" sz="24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0211A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4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4692529"/>
              </p:ext>
            </p:extLst>
          </p:nvPr>
        </p:nvGraphicFramePr>
        <p:xfrm>
          <a:off x="4905375" y="771525"/>
          <a:ext cx="3471863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1562040" imgH="304560" progId="Equation.DSMT4">
                  <p:embed/>
                </p:oleObj>
              </mc:Choice>
              <mc:Fallback>
                <p:oleObj name="Equation" r:id="rId3" imgW="156204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75" y="771525"/>
                        <a:ext cx="3471863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5105400" y="6129010"/>
            <a:ext cx="37507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2800" b="1" i="1" dirty="0" smtClean="0">
                <a:solidFill>
                  <a:srgbClr val="FF0000"/>
                </a:solidFill>
              </a:rPr>
              <a:t>K</a:t>
            </a:r>
            <a:r>
              <a:rPr lang="en-US" sz="2800" b="1" baseline="30000" dirty="0" smtClean="0">
                <a:solidFill>
                  <a:srgbClr val="FF0000"/>
                </a:solidFill>
                <a:latin typeface="Symbol" pitchFamily="18" charset="2"/>
              </a:rPr>
              <a:t>-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r>
              <a:rPr lang="en-US" sz="2800" b="1" i="1" baseline="30000" dirty="0">
                <a:solidFill>
                  <a:srgbClr val="FF0000"/>
                </a:solidFill>
              </a:rPr>
              <a:t>1/n </a:t>
            </a:r>
            <a:r>
              <a:rPr lang="en-US" sz="2800" b="1" dirty="0">
                <a:solidFill>
                  <a:srgbClr val="FF0000"/>
                </a:solidFill>
              </a:rPr>
              <a:t> for pipes 2 and </a:t>
            </a:r>
            <a:r>
              <a:rPr lang="en-US" sz="2800" b="1" dirty="0" smtClean="0">
                <a:solidFill>
                  <a:srgbClr val="FF0000"/>
                </a:solidFill>
              </a:rPr>
              <a:t>3</a:t>
            </a:r>
            <a:endParaRPr lang="en-US" sz="2800" dirty="0"/>
          </a:p>
        </p:txBody>
      </p:sp>
      <p:sp>
        <p:nvSpPr>
          <p:cNvPr id="31" name="Rectangle 30"/>
          <p:cNvSpPr/>
          <p:nvPr/>
        </p:nvSpPr>
        <p:spPr>
          <a:xfrm>
            <a:off x="2612027" y="5605790"/>
            <a:ext cx="4342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2800" b="1" i="1" dirty="0" err="1" smtClean="0">
                <a:solidFill>
                  <a:srgbClr val="FF0000"/>
                </a:solidFill>
              </a:rPr>
              <a:t>K</a:t>
            </a:r>
            <a:r>
              <a:rPr lang="en-US" sz="2800" b="1" i="1" baseline="-25000" dirty="0" err="1" smtClean="0">
                <a:solidFill>
                  <a:srgbClr val="FF0000"/>
                </a:solidFill>
              </a:rPr>
              <a:t>equiv,parallel</a:t>
            </a:r>
            <a:r>
              <a:rPr lang="en-US" sz="2800" b="1" i="1" baseline="300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for pipes 2 and 3</a:t>
            </a:r>
            <a:endParaRPr lang="en-US" sz="2800" b="1" dirty="0">
              <a:solidFill>
                <a:srgbClr val="0211A0"/>
              </a:solidFill>
              <a:ea typeface="Times New Roman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7353300" y="4953000"/>
            <a:ext cx="190500" cy="1176010"/>
          </a:xfrm>
          <a:prstGeom prst="straightConnector1">
            <a:avLst/>
          </a:prstGeom>
          <a:ln w="28575">
            <a:solidFill>
              <a:srgbClr val="FF33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924550" y="4953000"/>
            <a:ext cx="95250" cy="762000"/>
          </a:xfrm>
          <a:prstGeom prst="straightConnector1">
            <a:avLst/>
          </a:prstGeom>
          <a:ln w="28575">
            <a:solidFill>
              <a:srgbClr val="FF33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08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anvas 46"/>
          <p:cNvGrpSpPr/>
          <p:nvPr/>
        </p:nvGrpSpPr>
        <p:grpSpPr>
          <a:xfrm>
            <a:off x="152400" y="-34365"/>
            <a:ext cx="4114800" cy="2015565"/>
            <a:chOff x="0" y="0"/>
            <a:chExt cx="5143500" cy="1943100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5143500" cy="1943100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228600" y="342900"/>
              <a:ext cx="1600200" cy="800100"/>
            </a:xfrm>
            <a:custGeom>
              <a:avLst/>
              <a:gdLst>
                <a:gd name="T0" fmla="*/ 0 w 2520"/>
                <a:gd name="T1" fmla="*/ 0 h 1260"/>
                <a:gd name="T2" fmla="*/ 0 w 2520"/>
                <a:gd name="T3" fmla="*/ 1260 h 1260"/>
                <a:gd name="T4" fmla="*/ 1620 w 2520"/>
                <a:gd name="T5" fmla="*/ 1260 h 1260"/>
                <a:gd name="T6" fmla="*/ 1620 w 2520"/>
                <a:gd name="T7" fmla="*/ 540 h 1260"/>
                <a:gd name="T8" fmla="*/ 2520 w 2520"/>
                <a:gd name="T9" fmla="*/ 90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20" h="1260">
                  <a:moveTo>
                    <a:pt x="0" y="0"/>
                  </a:moveTo>
                  <a:lnTo>
                    <a:pt x="0" y="1260"/>
                  </a:lnTo>
                  <a:lnTo>
                    <a:pt x="1620" y="1260"/>
                  </a:lnTo>
                  <a:lnTo>
                    <a:pt x="1620" y="540"/>
                  </a:lnTo>
                  <a:lnTo>
                    <a:pt x="2520" y="90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1257300" y="342900"/>
              <a:ext cx="571500" cy="457200"/>
            </a:xfrm>
            <a:custGeom>
              <a:avLst/>
              <a:gdLst>
                <a:gd name="T0" fmla="*/ 0 w 900"/>
                <a:gd name="T1" fmla="*/ 0 h 720"/>
                <a:gd name="T2" fmla="*/ 0 w 900"/>
                <a:gd name="T3" fmla="*/ 360 h 720"/>
                <a:gd name="T4" fmla="*/ 900 w 900"/>
                <a:gd name="T5" fmla="*/ 72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0" h="720">
                  <a:moveTo>
                    <a:pt x="0" y="0"/>
                  </a:moveTo>
                  <a:lnTo>
                    <a:pt x="0" y="360"/>
                  </a:lnTo>
                  <a:lnTo>
                    <a:pt x="900" y="7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1828800" y="457200"/>
              <a:ext cx="2171700" cy="844550"/>
              <a:chOff x="5220" y="2160"/>
              <a:chExt cx="3420" cy="1330"/>
            </a:xfrm>
          </p:grpSpPr>
          <p:grpSp>
            <p:nvGrpSpPr>
              <p:cNvPr id="24" name="Group 23"/>
              <p:cNvGrpSpPr>
                <a:grpSpLocks/>
              </p:cNvGrpSpPr>
              <p:nvPr/>
            </p:nvGrpSpPr>
            <p:grpSpPr bwMode="auto">
              <a:xfrm>
                <a:off x="5220" y="2160"/>
                <a:ext cx="3420" cy="1330"/>
                <a:chOff x="4080" y="4370"/>
                <a:chExt cx="3420" cy="1330"/>
              </a:xfrm>
            </p:grpSpPr>
            <p:sp>
              <p:nvSpPr>
                <p:cNvPr id="26" name="Freeform 25"/>
                <p:cNvSpPr>
                  <a:spLocks/>
                </p:cNvSpPr>
                <p:nvPr/>
              </p:nvSpPr>
              <p:spPr bwMode="auto">
                <a:xfrm>
                  <a:off x="4268" y="4545"/>
                  <a:ext cx="3007" cy="1026"/>
                </a:xfrm>
                <a:custGeom>
                  <a:avLst/>
                  <a:gdLst>
                    <a:gd name="T0" fmla="*/ 52 w 3007"/>
                    <a:gd name="T1" fmla="*/ 405 h 1026"/>
                    <a:gd name="T2" fmla="*/ 112 w 3007"/>
                    <a:gd name="T3" fmla="*/ 315 h 1026"/>
                    <a:gd name="T4" fmla="*/ 502 w 3007"/>
                    <a:gd name="T5" fmla="*/ 180 h 1026"/>
                    <a:gd name="T6" fmla="*/ 1582 w 3007"/>
                    <a:gd name="T7" fmla="*/ 0 h 1026"/>
                    <a:gd name="T8" fmla="*/ 2227 w 3007"/>
                    <a:gd name="T9" fmla="*/ 75 h 1026"/>
                    <a:gd name="T10" fmla="*/ 3007 w 3007"/>
                    <a:gd name="T11" fmla="*/ 525 h 1026"/>
                    <a:gd name="T12" fmla="*/ 2782 w 3007"/>
                    <a:gd name="T13" fmla="*/ 645 h 1026"/>
                    <a:gd name="T14" fmla="*/ 2407 w 3007"/>
                    <a:gd name="T15" fmla="*/ 765 h 1026"/>
                    <a:gd name="T16" fmla="*/ 2092 w 3007"/>
                    <a:gd name="T17" fmla="*/ 840 h 1026"/>
                    <a:gd name="T18" fmla="*/ 1552 w 3007"/>
                    <a:gd name="T19" fmla="*/ 930 h 1026"/>
                    <a:gd name="T20" fmla="*/ 967 w 3007"/>
                    <a:gd name="T21" fmla="*/ 1005 h 1026"/>
                    <a:gd name="T22" fmla="*/ 832 w 3007"/>
                    <a:gd name="T23" fmla="*/ 975 h 1026"/>
                    <a:gd name="T24" fmla="*/ 532 w 3007"/>
                    <a:gd name="T25" fmla="*/ 930 h 1026"/>
                    <a:gd name="T26" fmla="*/ 262 w 3007"/>
                    <a:gd name="T27" fmla="*/ 795 h 1026"/>
                    <a:gd name="T28" fmla="*/ 7 w 3007"/>
                    <a:gd name="T29" fmla="*/ 450 h 1026"/>
                    <a:gd name="T30" fmla="*/ 52 w 3007"/>
                    <a:gd name="T31" fmla="*/ 405 h 10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007" h="1026">
                      <a:moveTo>
                        <a:pt x="52" y="405"/>
                      </a:moveTo>
                      <a:cubicBezTo>
                        <a:pt x="72" y="375"/>
                        <a:pt x="82" y="335"/>
                        <a:pt x="112" y="315"/>
                      </a:cubicBezTo>
                      <a:cubicBezTo>
                        <a:pt x="183" y="266"/>
                        <a:pt x="427" y="197"/>
                        <a:pt x="502" y="180"/>
                      </a:cubicBezTo>
                      <a:cubicBezTo>
                        <a:pt x="857" y="99"/>
                        <a:pt x="1219" y="28"/>
                        <a:pt x="1582" y="0"/>
                      </a:cubicBezTo>
                      <a:cubicBezTo>
                        <a:pt x="1797" y="25"/>
                        <a:pt x="2011" y="52"/>
                        <a:pt x="2227" y="75"/>
                      </a:cubicBezTo>
                      <a:cubicBezTo>
                        <a:pt x="2502" y="134"/>
                        <a:pt x="2904" y="216"/>
                        <a:pt x="3007" y="525"/>
                      </a:cubicBezTo>
                      <a:cubicBezTo>
                        <a:pt x="2940" y="625"/>
                        <a:pt x="2986" y="575"/>
                        <a:pt x="2782" y="645"/>
                      </a:cubicBezTo>
                      <a:cubicBezTo>
                        <a:pt x="2658" y="687"/>
                        <a:pt x="2407" y="765"/>
                        <a:pt x="2407" y="765"/>
                      </a:cubicBezTo>
                      <a:cubicBezTo>
                        <a:pt x="2313" y="828"/>
                        <a:pt x="2200" y="822"/>
                        <a:pt x="2092" y="840"/>
                      </a:cubicBezTo>
                      <a:cubicBezTo>
                        <a:pt x="1909" y="871"/>
                        <a:pt x="1738" y="908"/>
                        <a:pt x="1552" y="930"/>
                      </a:cubicBezTo>
                      <a:cubicBezTo>
                        <a:pt x="1304" y="992"/>
                        <a:pt x="1295" y="1005"/>
                        <a:pt x="967" y="1005"/>
                      </a:cubicBezTo>
                      <a:cubicBezTo>
                        <a:pt x="921" y="1005"/>
                        <a:pt x="878" y="982"/>
                        <a:pt x="832" y="975"/>
                      </a:cubicBezTo>
                      <a:cubicBezTo>
                        <a:pt x="355" y="900"/>
                        <a:pt x="1011" y="1026"/>
                        <a:pt x="532" y="930"/>
                      </a:cubicBezTo>
                      <a:cubicBezTo>
                        <a:pt x="441" y="885"/>
                        <a:pt x="356" y="833"/>
                        <a:pt x="262" y="795"/>
                      </a:cubicBezTo>
                      <a:cubicBezTo>
                        <a:pt x="122" y="673"/>
                        <a:pt x="67" y="629"/>
                        <a:pt x="7" y="450"/>
                      </a:cubicBezTo>
                      <a:cubicBezTo>
                        <a:pt x="0" y="430"/>
                        <a:pt x="37" y="420"/>
                        <a:pt x="52" y="40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Freeform 26"/>
                <p:cNvSpPr>
                  <a:spLocks/>
                </p:cNvSpPr>
                <p:nvPr/>
              </p:nvSpPr>
              <p:spPr bwMode="auto">
                <a:xfrm>
                  <a:off x="4080" y="4370"/>
                  <a:ext cx="3420" cy="599"/>
                </a:xfrm>
                <a:custGeom>
                  <a:avLst/>
                  <a:gdLst>
                    <a:gd name="T0" fmla="*/ 0 w 3420"/>
                    <a:gd name="T1" fmla="*/ 535 h 599"/>
                    <a:gd name="T2" fmla="*/ 45 w 3420"/>
                    <a:gd name="T3" fmla="*/ 460 h 599"/>
                    <a:gd name="T4" fmla="*/ 585 w 3420"/>
                    <a:gd name="T5" fmla="*/ 235 h 599"/>
                    <a:gd name="T6" fmla="*/ 1230 w 3420"/>
                    <a:gd name="T7" fmla="*/ 85 h 599"/>
                    <a:gd name="T8" fmla="*/ 1920 w 3420"/>
                    <a:gd name="T9" fmla="*/ 10 h 599"/>
                    <a:gd name="T10" fmla="*/ 2100 w 3420"/>
                    <a:gd name="T11" fmla="*/ 25 h 599"/>
                    <a:gd name="T12" fmla="*/ 2355 w 3420"/>
                    <a:gd name="T13" fmla="*/ 10 h 599"/>
                    <a:gd name="T14" fmla="*/ 2985 w 3420"/>
                    <a:gd name="T15" fmla="*/ 190 h 599"/>
                    <a:gd name="T16" fmla="*/ 3255 w 3420"/>
                    <a:gd name="T17" fmla="*/ 340 h 599"/>
                    <a:gd name="T18" fmla="*/ 3360 w 3420"/>
                    <a:gd name="T19" fmla="*/ 475 h 599"/>
                    <a:gd name="T20" fmla="*/ 3420 w 3420"/>
                    <a:gd name="T21" fmla="*/ 595 h 5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420" h="599">
                      <a:moveTo>
                        <a:pt x="0" y="535"/>
                      </a:moveTo>
                      <a:cubicBezTo>
                        <a:pt x="15" y="510"/>
                        <a:pt x="23" y="480"/>
                        <a:pt x="45" y="460"/>
                      </a:cubicBezTo>
                      <a:cubicBezTo>
                        <a:pt x="150" y="366"/>
                        <a:pt x="442" y="265"/>
                        <a:pt x="585" y="235"/>
                      </a:cubicBezTo>
                      <a:cubicBezTo>
                        <a:pt x="801" y="189"/>
                        <a:pt x="1015" y="139"/>
                        <a:pt x="1230" y="85"/>
                      </a:cubicBezTo>
                      <a:cubicBezTo>
                        <a:pt x="1408" y="41"/>
                        <a:pt x="1721" y="25"/>
                        <a:pt x="1920" y="10"/>
                      </a:cubicBezTo>
                      <a:cubicBezTo>
                        <a:pt x="1980" y="15"/>
                        <a:pt x="2040" y="25"/>
                        <a:pt x="2100" y="25"/>
                      </a:cubicBezTo>
                      <a:cubicBezTo>
                        <a:pt x="2185" y="25"/>
                        <a:pt x="2270" y="0"/>
                        <a:pt x="2355" y="10"/>
                      </a:cubicBezTo>
                      <a:cubicBezTo>
                        <a:pt x="2546" y="32"/>
                        <a:pt x="2802" y="99"/>
                        <a:pt x="2985" y="190"/>
                      </a:cubicBezTo>
                      <a:cubicBezTo>
                        <a:pt x="3072" y="234"/>
                        <a:pt x="3186" y="271"/>
                        <a:pt x="3255" y="340"/>
                      </a:cubicBezTo>
                      <a:cubicBezTo>
                        <a:pt x="3261" y="346"/>
                        <a:pt x="3346" y="443"/>
                        <a:pt x="3360" y="475"/>
                      </a:cubicBezTo>
                      <a:cubicBezTo>
                        <a:pt x="3415" y="599"/>
                        <a:pt x="3358" y="533"/>
                        <a:pt x="3420" y="595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27"/>
                <p:cNvSpPr>
                  <a:spLocks/>
                </p:cNvSpPr>
                <p:nvPr/>
              </p:nvSpPr>
              <p:spPr bwMode="auto">
                <a:xfrm>
                  <a:off x="4110" y="5175"/>
                  <a:ext cx="3330" cy="525"/>
                </a:xfrm>
                <a:custGeom>
                  <a:avLst/>
                  <a:gdLst>
                    <a:gd name="T0" fmla="*/ 0 w 3330"/>
                    <a:gd name="T1" fmla="*/ 0 h 525"/>
                    <a:gd name="T2" fmla="*/ 90 w 3330"/>
                    <a:gd name="T3" fmla="*/ 60 h 525"/>
                    <a:gd name="T4" fmla="*/ 225 w 3330"/>
                    <a:gd name="T5" fmla="*/ 225 h 525"/>
                    <a:gd name="T6" fmla="*/ 405 w 3330"/>
                    <a:gd name="T7" fmla="*/ 270 h 525"/>
                    <a:gd name="T8" fmla="*/ 630 w 3330"/>
                    <a:gd name="T9" fmla="*/ 390 h 525"/>
                    <a:gd name="T10" fmla="*/ 900 w 3330"/>
                    <a:gd name="T11" fmla="*/ 480 h 525"/>
                    <a:gd name="T12" fmla="*/ 1290 w 3330"/>
                    <a:gd name="T13" fmla="*/ 525 h 525"/>
                    <a:gd name="T14" fmla="*/ 1950 w 3330"/>
                    <a:gd name="T15" fmla="*/ 450 h 525"/>
                    <a:gd name="T16" fmla="*/ 2340 w 3330"/>
                    <a:gd name="T17" fmla="*/ 390 h 525"/>
                    <a:gd name="T18" fmla="*/ 2610 w 3330"/>
                    <a:gd name="T19" fmla="*/ 345 h 525"/>
                    <a:gd name="T20" fmla="*/ 3030 w 3330"/>
                    <a:gd name="T21" fmla="*/ 180 h 525"/>
                    <a:gd name="T22" fmla="*/ 3330 w 3330"/>
                    <a:gd name="T23" fmla="*/ 0 h 5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30" h="525">
                      <a:moveTo>
                        <a:pt x="0" y="0"/>
                      </a:moveTo>
                      <a:cubicBezTo>
                        <a:pt x="30" y="20"/>
                        <a:pt x="65" y="35"/>
                        <a:pt x="90" y="60"/>
                      </a:cubicBezTo>
                      <a:cubicBezTo>
                        <a:pt x="177" y="147"/>
                        <a:pt x="118" y="157"/>
                        <a:pt x="225" y="225"/>
                      </a:cubicBezTo>
                      <a:cubicBezTo>
                        <a:pt x="267" y="252"/>
                        <a:pt x="358" y="262"/>
                        <a:pt x="405" y="270"/>
                      </a:cubicBezTo>
                      <a:cubicBezTo>
                        <a:pt x="484" y="302"/>
                        <a:pt x="549" y="363"/>
                        <a:pt x="630" y="390"/>
                      </a:cubicBezTo>
                      <a:cubicBezTo>
                        <a:pt x="718" y="419"/>
                        <a:pt x="810" y="458"/>
                        <a:pt x="900" y="480"/>
                      </a:cubicBezTo>
                      <a:cubicBezTo>
                        <a:pt x="1050" y="518"/>
                        <a:pt x="1129" y="514"/>
                        <a:pt x="1290" y="525"/>
                      </a:cubicBezTo>
                      <a:cubicBezTo>
                        <a:pt x="1510" y="499"/>
                        <a:pt x="1729" y="467"/>
                        <a:pt x="1950" y="450"/>
                      </a:cubicBezTo>
                      <a:cubicBezTo>
                        <a:pt x="2482" y="344"/>
                        <a:pt x="1916" y="448"/>
                        <a:pt x="2340" y="390"/>
                      </a:cubicBezTo>
                      <a:cubicBezTo>
                        <a:pt x="2430" y="378"/>
                        <a:pt x="2610" y="345"/>
                        <a:pt x="2610" y="345"/>
                      </a:cubicBezTo>
                      <a:cubicBezTo>
                        <a:pt x="2748" y="293"/>
                        <a:pt x="2900" y="252"/>
                        <a:pt x="3030" y="180"/>
                      </a:cubicBezTo>
                      <a:cubicBezTo>
                        <a:pt x="3121" y="130"/>
                        <a:pt x="3216" y="0"/>
                        <a:pt x="3330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5" name="Freeform 24"/>
              <p:cNvSpPr>
                <a:spLocks/>
              </p:cNvSpPr>
              <p:nvPr/>
            </p:nvSpPr>
            <p:spPr bwMode="auto">
              <a:xfrm>
                <a:off x="5220" y="2880"/>
                <a:ext cx="45" cy="105"/>
              </a:xfrm>
              <a:custGeom>
                <a:avLst/>
                <a:gdLst>
                  <a:gd name="T0" fmla="*/ 0 w 45"/>
                  <a:gd name="T1" fmla="*/ 0 h 105"/>
                  <a:gd name="T2" fmla="*/ 15 w 45"/>
                  <a:gd name="T3" fmla="*/ 45 h 105"/>
                  <a:gd name="T4" fmla="*/ 45 w 45"/>
                  <a:gd name="T5" fmla="*/ 105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105">
                    <a:moveTo>
                      <a:pt x="0" y="0"/>
                    </a:moveTo>
                    <a:cubicBezTo>
                      <a:pt x="5" y="15"/>
                      <a:pt x="9" y="30"/>
                      <a:pt x="15" y="45"/>
                    </a:cubicBezTo>
                    <a:cubicBezTo>
                      <a:pt x="24" y="66"/>
                      <a:pt x="45" y="105"/>
                      <a:pt x="45" y="105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cxnSp>
          <p:nvCxnSpPr>
            <p:cNvPr id="7" name="Line 56"/>
            <p:cNvCxnSpPr/>
            <p:nvPr/>
          </p:nvCxnSpPr>
          <p:spPr bwMode="auto">
            <a:xfrm>
              <a:off x="3981450" y="828675"/>
              <a:ext cx="800100" cy="571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Line 57"/>
            <p:cNvCxnSpPr/>
            <p:nvPr/>
          </p:nvCxnSpPr>
          <p:spPr bwMode="auto">
            <a:xfrm>
              <a:off x="3971925" y="962025"/>
              <a:ext cx="800100" cy="571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58"/>
            <p:cNvCxnSpPr/>
            <p:nvPr/>
          </p:nvCxnSpPr>
          <p:spPr bwMode="auto">
            <a:xfrm>
              <a:off x="228600" y="457200"/>
              <a:ext cx="10287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AutoShape 59"/>
            <p:cNvSpPr>
              <a:spLocks noChangeAspect="1" noChangeArrowheads="1"/>
            </p:cNvSpPr>
            <p:nvPr/>
          </p:nvSpPr>
          <p:spPr bwMode="auto">
            <a:xfrm flipV="1">
              <a:off x="800100" y="365760"/>
              <a:ext cx="91440" cy="9144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1" name="Line 60"/>
            <p:cNvCxnSpPr/>
            <p:nvPr/>
          </p:nvCxnSpPr>
          <p:spPr bwMode="auto">
            <a:xfrm>
              <a:off x="4800600" y="1485900"/>
              <a:ext cx="114300" cy="114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61"/>
            <p:cNvCxnSpPr/>
            <p:nvPr/>
          </p:nvCxnSpPr>
          <p:spPr bwMode="auto">
            <a:xfrm>
              <a:off x="4800600" y="1447800"/>
              <a:ext cx="114300" cy="38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62"/>
            <p:cNvCxnSpPr/>
            <p:nvPr/>
          </p:nvCxnSpPr>
          <p:spPr bwMode="auto">
            <a:xfrm flipH="1" flipV="1">
              <a:off x="4781550" y="1533525"/>
              <a:ext cx="66675" cy="114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Text Box 63"/>
            <p:cNvSpPr txBox="1">
              <a:spLocks noChangeArrowheads="1"/>
            </p:cNvSpPr>
            <p:nvPr/>
          </p:nvSpPr>
          <p:spPr bwMode="auto">
            <a:xfrm>
              <a:off x="1628775" y="86677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B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" name="Text Box 64"/>
            <p:cNvSpPr txBox="1">
              <a:spLocks noChangeArrowheads="1"/>
            </p:cNvSpPr>
            <p:nvPr/>
          </p:nvSpPr>
          <p:spPr bwMode="auto">
            <a:xfrm>
              <a:off x="1200150" y="40957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A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" name="Text Box 65"/>
            <p:cNvSpPr txBox="1">
              <a:spLocks noChangeArrowheads="1"/>
            </p:cNvSpPr>
            <p:nvPr/>
          </p:nvSpPr>
          <p:spPr bwMode="auto">
            <a:xfrm>
              <a:off x="3914775" y="6477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C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7" name="Text Box 66"/>
            <p:cNvSpPr txBox="1">
              <a:spLocks noChangeArrowheads="1"/>
            </p:cNvSpPr>
            <p:nvPr/>
          </p:nvSpPr>
          <p:spPr bwMode="auto">
            <a:xfrm>
              <a:off x="4572000" y="14859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D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8" name="Text Box 67"/>
            <p:cNvSpPr txBox="1">
              <a:spLocks noChangeArrowheads="1"/>
            </p:cNvSpPr>
            <p:nvPr/>
          </p:nvSpPr>
          <p:spPr bwMode="auto">
            <a:xfrm>
              <a:off x="342900" y="25717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 dirty="0">
                  <a:effectLst/>
                  <a:latin typeface="Times New Roman"/>
                  <a:ea typeface="Times New Roman"/>
                </a:rPr>
                <a:t>E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9" name="Text Box 68"/>
            <p:cNvSpPr txBox="1">
              <a:spLocks noChangeArrowheads="1"/>
            </p:cNvSpPr>
            <p:nvPr/>
          </p:nvSpPr>
          <p:spPr bwMode="auto">
            <a:xfrm>
              <a:off x="1476375" y="51435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1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0" name="Text Box 69"/>
            <p:cNvSpPr txBox="1">
              <a:spLocks noChangeArrowheads="1"/>
            </p:cNvSpPr>
            <p:nvPr/>
          </p:nvSpPr>
          <p:spPr bwMode="auto">
            <a:xfrm>
              <a:off x="2628900" y="27622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2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1" name="Text Box 70"/>
            <p:cNvSpPr txBox="1">
              <a:spLocks noChangeArrowheads="1"/>
            </p:cNvSpPr>
            <p:nvPr/>
          </p:nvSpPr>
          <p:spPr bwMode="auto">
            <a:xfrm>
              <a:off x="2743200" y="12573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3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2" name="Text Box 71"/>
            <p:cNvSpPr txBox="1">
              <a:spLocks noChangeArrowheads="1"/>
            </p:cNvSpPr>
            <p:nvPr/>
          </p:nvSpPr>
          <p:spPr bwMode="auto">
            <a:xfrm>
              <a:off x="4114800" y="11430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4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3" name="Text Box 72"/>
            <p:cNvSpPr txBox="1">
              <a:spLocks noChangeArrowheads="1"/>
            </p:cNvSpPr>
            <p:nvPr/>
          </p:nvSpPr>
          <p:spPr bwMode="auto">
            <a:xfrm>
              <a:off x="342900" y="685800"/>
              <a:ext cx="6858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Water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</p:grp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628918"/>
              </p:ext>
            </p:extLst>
          </p:nvPr>
        </p:nvGraphicFramePr>
        <p:xfrm>
          <a:off x="609601" y="2720178"/>
          <a:ext cx="7848599" cy="322342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898192"/>
                <a:gridCol w="1616408"/>
                <a:gridCol w="1066800"/>
                <a:gridCol w="1066800"/>
                <a:gridCol w="1447800"/>
                <a:gridCol w="1752599"/>
              </a:tblGrid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</a:rPr>
                        <a:t>Pipe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(</a:t>
                      </a:r>
                      <a:r>
                        <a:rPr lang="en-US" sz="2400" dirty="0" err="1">
                          <a:effectLst/>
                        </a:rPr>
                        <a:t>ft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</a:rPr>
                        <a:t>D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(in)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</a:rPr>
                        <a:t>C</a:t>
                      </a:r>
                      <a:r>
                        <a:rPr lang="en-US" sz="2400" baseline="-25000" dirty="0" smtClean="0">
                          <a:effectLst/>
                        </a:rPr>
                        <a:t>HW</a:t>
                      </a:r>
                      <a:endParaRPr lang="en-US" sz="24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i="1" u="none" strike="noStrike" dirty="0" smtClean="0">
                          <a:effectLst/>
                        </a:rPr>
                        <a:t>K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i="1" u="none" strike="noStrike" dirty="0" smtClean="0">
                          <a:effectLst/>
                        </a:rPr>
                        <a:t>K</a:t>
                      </a:r>
                      <a:r>
                        <a:rPr lang="en-US" sz="2400" u="none" strike="noStrike" baseline="30000" dirty="0" smtClean="0"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lang="en-US" sz="2400" u="none" strike="noStrike" baseline="30000" dirty="0" smtClean="0">
                          <a:effectLst/>
                        </a:rPr>
                        <a:t> </a:t>
                      </a:r>
                      <a:r>
                        <a:rPr lang="en-US" sz="2400" i="1" u="none" strike="noStrike" baseline="30000" dirty="0" smtClean="0">
                          <a:effectLst/>
                        </a:rPr>
                        <a:t>1/n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1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1200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8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110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6.84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0.354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16203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2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800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6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110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18.5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0.207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3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900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4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90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217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0.0545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4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500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6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90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16.8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0.218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2+3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1765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8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12.0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2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0.261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dirty="0">
                        <a:solidFill>
                          <a:srgbClr val="0211A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1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537591"/>
              </p:ext>
            </p:extLst>
          </p:nvPr>
        </p:nvGraphicFramePr>
        <p:xfrm>
          <a:off x="5715000" y="685800"/>
          <a:ext cx="2212837" cy="989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927000" imgH="419040" progId="Equation.DSMT4">
                  <p:embed/>
                </p:oleObj>
              </mc:Choice>
              <mc:Fallback>
                <p:oleObj name="Equation" r:id="rId3" imgW="9270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685800"/>
                        <a:ext cx="2212837" cy="9891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352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71220"/>
              </p:ext>
            </p:extLst>
          </p:nvPr>
        </p:nvGraphicFramePr>
        <p:xfrm>
          <a:off x="609601" y="2720178"/>
          <a:ext cx="7848599" cy="322342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898192"/>
                <a:gridCol w="1616408"/>
                <a:gridCol w="1066800"/>
                <a:gridCol w="1066800"/>
                <a:gridCol w="1447800"/>
                <a:gridCol w="1752599"/>
              </a:tblGrid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</a:rPr>
                        <a:t>Pipe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(</a:t>
                      </a:r>
                      <a:r>
                        <a:rPr lang="en-US" sz="2400" dirty="0" err="1">
                          <a:effectLst/>
                        </a:rPr>
                        <a:t>ft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</a:rPr>
                        <a:t>D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(in)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</a:rPr>
                        <a:t>C</a:t>
                      </a:r>
                      <a:r>
                        <a:rPr lang="en-US" sz="2400" baseline="-25000" dirty="0" smtClean="0">
                          <a:effectLst/>
                        </a:rPr>
                        <a:t>HW</a:t>
                      </a:r>
                      <a:endParaRPr lang="en-US" sz="24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i="1" u="none" strike="noStrike" dirty="0" smtClean="0">
                          <a:effectLst/>
                        </a:rPr>
                        <a:t>K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i="1" u="none" strike="noStrike" dirty="0" smtClean="0">
                          <a:effectLst/>
                        </a:rPr>
                        <a:t>K</a:t>
                      </a:r>
                      <a:r>
                        <a:rPr lang="en-US" sz="2400" u="none" strike="noStrike" baseline="30000" dirty="0" smtClean="0"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lang="en-US" sz="2400" u="none" strike="noStrike" baseline="30000" dirty="0" smtClean="0">
                          <a:effectLst/>
                        </a:rPr>
                        <a:t> </a:t>
                      </a:r>
                      <a:r>
                        <a:rPr lang="en-US" sz="2400" i="1" u="none" strike="noStrike" baseline="30000" dirty="0" smtClean="0">
                          <a:effectLst/>
                        </a:rPr>
                        <a:t>1/n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1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1200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8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110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6.84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0.354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16203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2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800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6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110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18.5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0.207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3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900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4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90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217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0.0545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4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500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6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90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16.8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0.218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2+3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1765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8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12.0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2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0.261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dirty="0">
                        <a:solidFill>
                          <a:srgbClr val="0211A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1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9002442"/>
              </p:ext>
            </p:extLst>
          </p:nvPr>
        </p:nvGraphicFramePr>
        <p:xfrm>
          <a:off x="5864225" y="685800"/>
          <a:ext cx="2102313" cy="939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927000" imgH="419040" progId="Equation.DSMT4">
                  <p:embed/>
                </p:oleObj>
              </mc:Choice>
              <mc:Fallback>
                <p:oleObj name="Equation" r:id="rId3" imgW="9270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4225" y="685800"/>
                        <a:ext cx="2102313" cy="9397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4" name="Group 63"/>
          <p:cNvGrpSpPr/>
          <p:nvPr/>
        </p:nvGrpSpPr>
        <p:grpSpPr>
          <a:xfrm>
            <a:off x="152400" y="-34365"/>
            <a:ext cx="4114800" cy="2015565"/>
            <a:chOff x="152400" y="194235"/>
            <a:chExt cx="4114800" cy="2015565"/>
          </a:xfrm>
        </p:grpSpPr>
        <p:grpSp>
          <p:nvGrpSpPr>
            <p:cNvPr id="65" name="Canvas 46"/>
            <p:cNvGrpSpPr/>
            <p:nvPr/>
          </p:nvGrpSpPr>
          <p:grpSpPr>
            <a:xfrm>
              <a:off x="152400" y="194235"/>
              <a:ext cx="4114800" cy="2015565"/>
              <a:chOff x="0" y="0"/>
              <a:chExt cx="5143500" cy="1943100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0" y="0"/>
                <a:ext cx="5143500" cy="1943100"/>
              </a:xfrm>
              <a:prstGeom prst="rect">
                <a:avLst/>
              </a:prstGeom>
              <a:noFill/>
              <a:ln>
                <a:noFill/>
              </a:ln>
            </p:spPr>
          </p:sp>
          <p:sp>
            <p:nvSpPr>
              <p:cNvPr id="70" name="Freeform 69"/>
              <p:cNvSpPr>
                <a:spLocks/>
              </p:cNvSpPr>
              <p:nvPr/>
            </p:nvSpPr>
            <p:spPr bwMode="auto">
              <a:xfrm>
                <a:off x="228600" y="342900"/>
                <a:ext cx="1600200" cy="800100"/>
              </a:xfrm>
              <a:custGeom>
                <a:avLst/>
                <a:gdLst>
                  <a:gd name="T0" fmla="*/ 0 w 2520"/>
                  <a:gd name="T1" fmla="*/ 0 h 1260"/>
                  <a:gd name="T2" fmla="*/ 0 w 2520"/>
                  <a:gd name="T3" fmla="*/ 1260 h 1260"/>
                  <a:gd name="T4" fmla="*/ 1620 w 2520"/>
                  <a:gd name="T5" fmla="*/ 1260 h 1260"/>
                  <a:gd name="T6" fmla="*/ 1620 w 2520"/>
                  <a:gd name="T7" fmla="*/ 540 h 1260"/>
                  <a:gd name="T8" fmla="*/ 2520 w 2520"/>
                  <a:gd name="T9" fmla="*/ 900 h 1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20" h="1260">
                    <a:moveTo>
                      <a:pt x="0" y="0"/>
                    </a:moveTo>
                    <a:lnTo>
                      <a:pt x="0" y="1260"/>
                    </a:lnTo>
                    <a:lnTo>
                      <a:pt x="1620" y="1260"/>
                    </a:lnTo>
                    <a:lnTo>
                      <a:pt x="1620" y="540"/>
                    </a:lnTo>
                    <a:lnTo>
                      <a:pt x="2520" y="90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1" name="Freeform 70"/>
              <p:cNvSpPr>
                <a:spLocks/>
              </p:cNvSpPr>
              <p:nvPr/>
            </p:nvSpPr>
            <p:spPr bwMode="auto">
              <a:xfrm>
                <a:off x="1257300" y="342900"/>
                <a:ext cx="571500" cy="457200"/>
              </a:xfrm>
              <a:custGeom>
                <a:avLst/>
                <a:gdLst>
                  <a:gd name="T0" fmla="*/ 0 w 900"/>
                  <a:gd name="T1" fmla="*/ 0 h 720"/>
                  <a:gd name="T2" fmla="*/ 0 w 900"/>
                  <a:gd name="T3" fmla="*/ 360 h 720"/>
                  <a:gd name="T4" fmla="*/ 900 w 900"/>
                  <a:gd name="T5" fmla="*/ 72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00" h="720">
                    <a:moveTo>
                      <a:pt x="0" y="0"/>
                    </a:moveTo>
                    <a:lnTo>
                      <a:pt x="0" y="360"/>
                    </a:lnTo>
                    <a:lnTo>
                      <a:pt x="900" y="72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grpSp>
            <p:nvGrpSpPr>
              <p:cNvPr id="72" name="Group 71"/>
              <p:cNvGrpSpPr>
                <a:grpSpLocks/>
              </p:cNvGrpSpPr>
              <p:nvPr/>
            </p:nvGrpSpPr>
            <p:grpSpPr bwMode="auto">
              <a:xfrm>
                <a:off x="1828800" y="457200"/>
                <a:ext cx="2171700" cy="844550"/>
                <a:chOff x="5220" y="2160"/>
                <a:chExt cx="3420" cy="1330"/>
              </a:xfrm>
            </p:grpSpPr>
            <p:grpSp>
              <p:nvGrpSpPr>
                <p:cNvPr id="90" name="Group 89"/>
                <p:cNvGrpSpPr>
                  <a:grpSpLocks/>
                </p:cNvGrpSpPr>
                <p:nvPr/>
              </p:nvGrpSpPr>
              <p:grpSpPr bwMode="auto">
                <a:xfrm>
                  <a:off x="5220" y="2160"/>
                  <a:ext cx="3420" cy="1330"/>
                  <a:chOff x="4080" y="4370"/>
                  <a:chExt cx="3420" cy="1330"/>
                </a:xfrm>
              </p:grpSpPr>
              <p:sp>
                <p:nvSpPr>
                  <p:cNvPr id="92" name="Freeform 91"/>
                  <p:cNvSpPr>
                    <a:spLocks/>
                  </p:cNvSpPr>
                  <p:nvPr/>
                </p:nvSpPr>
                <p:spPr bwMode="auto">
                  <a:xfrm>
                    <a:off x="4268" y="4545"/>
                    <a:ext cx="3007" cy="1026"/>
                  </a:xfrm>
                  <a:custGeom>
                    <a:avLst/>
                    <a:gdLst>
                      <a:gd name="T0" fmla="*/ 52 w 3007"/>
                      <a:gd name="T1" fmla="*/ 405 h 1026"/>
                      <a:gd name="T2" fmla="*/ 112 w 3007"/>
                      <a:gd name="T3" fmla="*/ 315 h 1026"/>
                      <a:gd name="T4" fmla="*/ 502 w 3007"/>
                      <a:gd name="T5" fmla="*/ 180 h 1026"/>
                      <a:gd name="T6" fmla="*/ 1582 w 3007"/>
                      <a:gd name="T7" fmla="*/ 0 h 1026"/>
                      <a:gd name="T8" fmla="*/ 2227 w 3007"/>
                      <a:gd name="T9" fmla="*/ 75 h 1026"/>
                      <a:gd name="T10" fmla="*/ 3007 w 3007"/>
                      <a:gd name="T11" fmla="*/ 525 h 1026"/>
                      <a:gd name="T12" fmla="*/ 2782 w 3007"/>
                      <a:gd name="T13" fmla="*/ 645 h 1026"/>
                      <a:gd name="T14" fmla="*/ 2407 w 3007"/>
                      <a:gd name="T15" fmla="*/ 765 h 1026"/>
                      <a:gd name="T16" fmla="*/ 2092 w 3007"/>
                      <a:gd name="T17" fmla="*/ 840 h 1026"/>
                      <a:gd name="T18" fmla="*/ 1552 w 3007"/>
                      <a:gd name="T19" fmla="*/ 930 h 1026"/>
                      <a:gd name="T20" fmla="*/ 967 w 3007"/>
                      <a:gd name="T21" fmla="*/ 1005 h 1026"/>
                      <a:gd name="T22" fmla="*/ 832 w 3007"/>
                      <a:gd name="T23" fmla="*/ 975 h 1026"/>
                      <a:gd name="T24" fmla="*/ 532 w 3007"/>
                      <a:gd name="T25" fmla="*/ 930 h 1026"/>
                      <a:gd name="T26" fmla="*/ 262 w 3007"/>
                      <a:gd name="T27" fmla="*/ 795 h 1026"/>
                      <a:gd name="T28" fmla="*/ 7 w 3007"/>
                      <a:gd name="T29" fmla="*/ 450 h 1026"/>
                      <a:gd name="T30" fmla="*/ 52 w 3007"/>
                      <a:gd name="T31" fmla="*/ 405 h 10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3007" h="1026">
                        <a:moveTo>
                          <a:pt x="52" y="405"/>
                        </a:moveTo>
                        <a:cubicBezTo>
                          <a:pt x="72" y="375"/>
                          <a:pt x="82" y="335"/>
                          <a:pt x="112" y="315"/>
                        </a:cubicBezTo>
                        <a:cubicBezTo>
                          <a:pt x="183" y="266"/>
                          <a:pt x="427" y="197"/>
                          <a:pt x="502" y="180"/>
                        </a:cubicBezTo>
                        <a:cubicBezTo>
                          <a:pt x="857" y="99"/>
                          <a:pt x="1219" y="28"/>
                          <a:pt x="1582" y="0"/>
                        </a:cubicBezTo>
                        <a:cubicBezTo>
                          <a:pt x="1797" y="25"/>
                          <a:pt x="2011" y="52"/>
                          <a:pt x="2227" y="75"/>
                        </a:cubicBezTo>
                        <a:cubicBezTo>
                          <a:pt x="2502" y="134"/>
                          <a:pt x="2904" y="216"/>
                          <a:pt x="3007" y="525"/>
                        </a:cubicBezTo>
                        <a:cubicBezTo>
                          <a:pt x="2940" y="625"/>
                          <a:pt x="2986" y="575"/>
                          <a:pt x="2782" y="645"/>
                        </a:cubicBezTo>
                        <a:cubicBezTo>
                          <a:pt x="2658" y="687"/>
                          <a:pt x="2407" y="765"/>
                          <a:pt x="2407" y="765"/>
                        </a:cubicBezTo>
                        <a:cubicBezTo>
                          <a:pt x="2313" y="828"/>
                          <a:pt x="2200" y="822"/>
                          <a:pt x="2092" y="840"/>
                        </a:cubicBezTo>
                        <a:cubicBezTo>
                          <a:pt x="1909" y="871"/>
                          <a:pt x="1738" y="908"/>
                          <a:pt x="1552" y="930"/>
                        </a:cubicBezTo>
                        <a:cubicBezTo>
                          <a:pt x="1304" y="992"/>
                          <a:pt x="1295" y="1005"/>
                          <a:pt x="967" y="1005"/>
                        </a:cubicBezTo>
                        <a:cubicBezTo>
                          <a:pt x="921" y="1005"/>
                          <a:pt x="878" y="982"/>
                          <a:pt x="832" y="975"/>
                        </a:cubicBezTo>
                        <a:cubicBezTo>
                          <a:pt x="355" y="900"/>
                          <a:pt x="1011" y="1026"/>
                          <a:pt x="532" y="930"/>
                        </a:cubicBezTo>
                        <a:cubicBezTo>
                          <a:pt x="441" y="885"/>
                          <a:pt x="356" y="833"/>
                          <a:pt x="262" y="795"/>
                        </a:cubicBezTo>
                        <a:cubicBezTo>
                          <a:pt x="122" y="673"/>
                          <a:pt x="67" y="629"/>
                          <a:pt x="7" y="450"/>
                        </a:cubicBezTo>
                        <a:cubicBezTo>
                          <a:pt x="0" y="430"/>
                          <a:pt x="37" y="420"/>
                          <a:pt x="52" y="40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3" name="Freeform 92"/>
                  <p:cNvSpPr>
                    <a:spLocks/>
                  </p:cNvSpPr>
                  <p:nvPr/>
                </p:nvSpPr>
                <p:spPr bwMode="auto">
                  <a:xfrm>
                    <a:off x="4080" y="4370"/>
                    <a:ext cx="3420" cy="599"/>
                  </a:xfrm>
                  <a:custGeom>
                    <a:avLst/>
                    <a:gdLst>
                      <a:gd name="T0" fmla="*/ 0 w 3420"/>
                      <a:gd name="T1" fmla="*/ 535 h 599"/>
                      <a:gd name="T2" fmla="*/ 45 w 3420"/>
                      <a:gd name="T3" fmla="*/ 460 h 599"/>
                      <a:gd name="T4" fmla="*/ 585 w 3420"/>
                      <a:gd name="T5" fmla="*/ 235 h 599"/>
                      <a:gd name="T6" fmla="*/ 1230 w 3420"/>
                      <a:gd name="T7" fmla="*/ 85 h 599"/>
                      <a:gd name="T8" fmla="*/ 1920 w 3420"/>
                      <a:gd name="T9" fmla="*/ 10 h 599"/>
                      <a:gd name="T10" fmla="*/ 2100 w 3420"/>
                      <a:gd name="T11" fmla="*/ 25 h 599"/>
                      <a:gd name="T12" fmla="*/ 2355 w 3420"/>
                      <a:gd name="T13" fmla="*/ 10 h 599"/>
                      <a:gd name="T14" fmla="*/ 2985 w 3420"/>
                      <a:gd name="T15" fmla="*/ 190 h 599"/>
                      <a:gd name="T16" fmla="*/ 3255 w 3420"/>
                      <a:gd name="T17" fmla="*/ 340 h 599"/>
                      <a:gd name="T18" fmla="*/ 3360 w 3420"/>
                      <a:gd name="T19" fmla="*/ 475 h 599"/>
                      <a:gd name="T20" fmla="*/ 3420 w 3420"/>
                      <a:gd name="T21" fmla="*/ 595 h 5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420" h="599">
                        <a:moveTo>
                          <a:pt x="0" y="535"/>
                        </a:moveTo>
                        <a:cubicBezTo>
                          <a:pt x="15" y="510"/>
                          <a:pt x="23" y="480"/>
                          <a:pt x="45" y="460"/>
                        </a:cubicBezTo>
                        <a:cubicBezTo>
                          <a:pt x="150" y="366"/>
                          <a:pt x="442" y="265"/>
                          <a:pt x="585" y="235"/>
                        </a:cubicBezTo>
                        <a:cubicBezTo>
                          <a:pt x="801" y="189"/>
                          <a:pt x="1015" y="139"/>
                          <a:pt x="1230" y="85"/>
                        </a:cubicBezTo>
                        <a:cubicBezTo>
                          <a:pt x="1408" y="41"/>
                          <a:pt x="1721" y="25"/>
                          <a:pt x="1920" y="10"/>
                        </a:cubicBezTo>
                        <a:cubicBezTo>
                          <a:pt x="1980" y="15"/>
                          <a:pt x="2040" y="25"/>
                          <a:pt x="2100" y="25"/>
                        </a:cubicBezTo>
                        <a:cubicBezTo>
                          <a:pt x="2185" y="25"/>
                          <a:pt x="2270" y="0"/>
                          <a:pt x="2355" y="10"/>
                        </a:cubicBezTo>
                        <a:cubicBezTo>
                          <a:pt x="2546" y="32"/>
                          <a:pt x="2802" y="99"/>
                          <a:pt x="2985" y="190"/>
                        </a:cubicBezTo>
                        <a:cubicBezTo>
                          <a:pt x="3072" y="234"/>
                          <a:pt x="3186" y="271"/>
                          <a:pt x="3255" y="340"/>
                        </a:cubicBezTo>
                        <a:cubicBezTo>
                          <a:pt x="3261" y="346"/>
                          <a:pt x="3346" y="443"/>
                          <a:pt x="3360" y="475"/>
                        </a:cubicBezTo>
                        <a:cubicBezTo>
                          <a:pt x="3415" y="599"/>
                          <a:pt x="3358" y="533"/>
                          <a:pt x="3420" y="595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4" name="Freeform 93"/>
                  <p:cNvSpPr>
                    <a:spLocks/>
                  </p:cNvSpPr>
                  <p:nvPr/>
                </p:nvSpPr>
                <p:spPr bwMode="auto">
                  <a:xfrm>
                    <a:off x="4110" y="5175"/>
                    <a:ext cx="3330" cy="525"/>
                  </a:xfrm>
                  <a:custGeom>
                    <a:avLst/>
                    <a:gdLst>
                      <a:gd name="T0" fmla="*/ 0 w 3330"/>
                      <a:gd name="T1" fmla="*/ 0 h 525"/>
                      <a:gd name="T2" fmla="*/ 90 w 3330"/>
                      <a:gd name="T3" fmla="*/ 60 h 525"/>
                      <a:gd name="T4" fmla="*/ 225 w 3330"/>
                      <a:gd name="T5" fmla="*/ 225 h 525"/>
                      <a:gd name="T6" fmla="*/ 405 w 3330"/>
                      <a:gd name="T7" fmla="*/ 270 h 525"/>
                      <a:gd name="T8" fmla="*/ 630 w 3330"/>
                      <a:gd name="T9" fmla="*/ 390 h 525"/>
                      <a:gd name="T10" fmla="*/ 900 w 3330"/>
                      <a:gd name="T11" fmla="*/ 480 h 525"/>
                      <a:gd name="T12" fmla="*/ 1290 w 3330"/>
                      <a:gd name="T13" fmla="*/ 525 h 525"/>
                      <a:gd name="T14" fmla="*/ 1950 w 3330"/>
                      <a:gd name="T15" fmla="*/ 450 h 525"/>
                      <a:gd name="T16" fmla="*/ 2340 w 3330"/>
                      <a:gd name="T17" fmla="*/ 390 h 525"/>
                      <a:gd name="T18" fmla="*/ 2610 w 3330"/>
                      <a:gd name="T19" fmla="*/ 345 h 525"/>
                      <a:gd name="T20" fmla="*/ 3030 w 3330"/>
                      <a:gd name="T21" fmla="*/ 180 h 525"/>
                      <a:gd name="T22" fmla="*/ 3330 w 3330"/>
                      <a:gd name="T23" fmla="*/ 0 h 5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3330" h="525">
                        <a:moveTo>
                          <a:pt x="0" y="0"/>
                        </a:moveTo>
                        <a:cubicBezTo>
                          <a:pt x="30" y="20"/>
                          <a:pt x="65" y="35"/>
                          <a:pt x="90" y="60"/>
                        </a:cubicBezTo>
                        <a:cubicBezTo>
                          <a:pt x="177" y="147"/>
                          <a:pt x="118" y="157"/>
                          <a:pt x="225" y="225"/>
                        </a:cubicBezTo>
                        <a:cubicBezTo>
                          <a:pt x="267" y="252"/>
                          <a:pt x="358" y="262"/>
                          <a:pt x="405" y="270"/>
                        </a:cubicBezTo>
                        <a:cubicBezTo>
                          <a:pt x="484" y="302"/>
                          <a:pt x="549" y="363"/>
                          <a:pt x="630" y="390"/>
                        </a:cubicBezTo>
                        <a:cubicBezTo>
                          <a:pt x="718" y="419"/>
                          <a:pt x="810" y="458"/>
                          <a:pt x="900" y="480"/>
                        </a:cubicBezTo>
                        <a:cubicBezTo>
                          <a:pt x="1050" y="518"/>
                          <a:pt x="1129" y="514"/>
                          <a:pt x="1290" y="525"/>
                        </a:cubicBezTo>
                        <a:cubicBezTo>
                          <a:pt x="1510" y="499"/>
                          <a:pt x="1729" y="467"/>
                          <a:pt x="1950" y="450"/>
                        </a:cubicBezTo>
                        <a:cubicBezTo>
                          <a:pt x="2482" y="344"/>
                          <a:pt x="1916" y="448"/>
                          <a:pt x="2340" y="390"/>
                        </a:cubicBezTo>
                        <a:cubicBezTo>
                          <a:pt x="2430" y="378"/>
                          <a:pt x="2610" y="345"/>
                          <a:pt x="2610" y="345"/>
                        </a:cubicBezTo>
                        <a:cubicBezTo>
                          <a:pt x="2748" y="293"/>
                          <a:pt x="2900" y="252"/>
                          <a:pt x="3030" y="180"/>
                        </a:cubicBezTo>
                        <a:cubicBezTo>
                          <a:pt x="3121" y="130"/>
                          <a:pt x="3216" y="0"/>
                          <a:pt x="3330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91" name="Freeform 90"/>
                <p:cNvSpPr>
                  <a:spLocks/>
                </p:cNvSpPr>
                <p:nvPr/>
              </p:nvSpPr>
              <p:spPr bwMode="auto">
                <a:xfrm>
                  <a:off x="5220" y="2880"/>
                  <a:ext cx="45" cy="105"/>
                </a:xfrm>
                <a:custGeom>
                  <a:avLst/>
                  <a:gdLst>
                    <a:gd name="T0" fmla="*/ 0 w 45"/>
                    <a:gd name="T1" fmla="*/ 0 h 105"/>
                    <a:gd name="T2" fmla="*/ 15 w 45"/>
                    <a:gd name="T3" fmla="*/ 45 h 105"/>
                    <a:gd name="T4" fmla="*/ 45 w 45"/>
                    <a:gd name="T5" fmla="*/ 105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5" h="105">
                      <a:moveTo>
                        <a:pt x="0" y="0"/>
                      </a:moveTo>
                      <a:cubicBezTo>
                        <a:pt x="5" y="15"/>
                        <a:pt x="9" y="30"/>
                        <a:pt x="15" y="45"/>
                      </a:cubicBezTo>
                      <a:cubicBezTo>
                        <a:pt x="24" y="66"/>
                        <a:pt x="45" y="105"/>
                        <a:pt x="45" y="105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cxnSp>
            <p:nvCxnSpPr>
              <p:cNvPr id="73" name="Line 56"/>
              <p:cNvCxnSpPr/>
              <p:nvPr/>
            </p:nvCxnSpPr>
            <p:spPr bwMode="auto">
              <a:xfrm>
                <a:off x="3981450" y="828675"/>
                <a:ext cx="800100" cy="5715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4" name="Line 57"/>
              <p:cNvCxnSpPr/>
              <p:nvPr/>
            </p:nvCxnSpPr>
            <p:spPr bwMode="auto">
              <a:xfrm>
                <a:off x="3971925" y="962025"/>
                <a:ext cx="800100" cy="5715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5" name="Line 58"/>
              <p:cNvCxnSpPr/>
              <p:nvPr/>
            </p:nvCxnSpPr>
            <p:spPr bwMode="auto">
              <a:xfrm>
                <a:off x="228600" y="457200"/>
                <a:ext cx="10287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6" name="AutoShape 59"/>
              <p:cNvSpPr>
                <a:spLocks noChangeAspect="1" noChangeArrowheads="1"/>
              </p:cNvSpPr>
              <p:nvPr/>
            </p:nvSpPr>
            <p:spPr bwMode="auto">
              <a:xfrm flipV="1">
                <a:off x="800100" y="365760"/>
                <a:ext cx="91440" cy="91440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77" name="Line 60"/>
              <p:cNvCxnSpPr/>
              <p:nvPr/>
            </p:nvCxnSpPr>
            <p:spPr bwMode="auto">
              <a:xfrm>
                <a:off x="4800600" y="1485900"/>
                <a:ext cx="114300" cy="1143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8" name="Line 61"/>
              <p:cNvCxnSpPr/>
              <p:nvPr/>
            </p:nvCxnSpPr>
            <p:spPr bwMode="auto">
              <a:xfrm>
                <a:off x="4800600" y="1447800"/>
                <a:ext cx="114300" cy="381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9" name="Line 62"/>
              <p:cNvCxnSpPr/>
              <p:nvPr/>
            </p:nvCxnSpPr>
            <p:spPr bwMode="auto">
              <a:xfrm flipH="1" flipV="1">
                <a:off x="4781550" y="1533525"/>
                <a:ext cx="66675" cy="1143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80" name="Text Box 63"/>
              <p:cNvSpPr txBox="1">
                <a:spLocks noChangeArrowheads="1"/>
              </p:cNvSpPr>
              <p:nvPr/>
            </p:nvSpPr>
            <p:spPr bwMode="auto">
              <a:xfrm>
                <a:off x="1628775" y="866775"/>
                <a:ext cx="3429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1000">
                    <a:effectLst/>
                    <a:latin typeface="Times New Roman"/>
                    <a:ea typeface="Times New Roman"/>
                  </a:rPr>
                  <a:t>B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81" name="Text Box 64"/>
              <p:cNvSpPr txBox="1">
                <a:spLocks noChangeArrowheads="1"/>
              </p:cNvSpPr>
              <p:nvPr/>
            </p:nvSpPr>
            <p:spPr bwMode="auto">
              <a:xfrm>
                <a:off x="1200150" y="409575"/>
                <a:ext cx="3429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1000">
                    <a:effectLst/>
                    <a:latin typeface="Times New Roman"/>
                    <a:ea typeface="Times New Roman"/>
                  </a:rPr>
                  <a:t>A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82" name="Text Box 65"/>
              <p:cNvSpPr txBox="1">
                <a:spLocks noChangeArrowheads="1"/>
              </p:cNvSpPr>
              <p:nvPr/>
            </p:nvSpPr>
            <p:spPr bwMode="auto">
              <a:xfrm>
                <a:off x="3914775" y="647700"/>
                <a:ext cx="3429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1000">
                    <a:effectLst/>
                    <a:latin typeface="Times New Roman"/>
                    <a:ea typeface="Times New Roman"/>
                  </a:rPr>
                  <a:t>C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83" name="Text Box 66"/>
              <p:cNvSpPr txBox="1">
                <a:spLocks noChangeArrowheads="1"/>
              </p:cNvSpPr>
              <p:nvPr/>
            </p:nvSpPr>
            <p:spPr bwMode="auto">
              <a:xfrm>
                <a:off x="4572000" y="1485900"/>
                <a:ext cx="3429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1000">
                    <a:effectLst/>
                    <a:latin typeface="Times New Roman"/>
                    <a:ea typeface="Times New Roman"/>
                  </a:rPr>
                  <a:t>D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84" name="Text Box 67"/>
              <p:cNvSpPr txBox="1">
                <a:spLocks noChangeArrowheads="1"/>
              </p:cNvSpPr>
              <p:nvPr/>
            </p:nvSpPr>
            <p:spPr bwMode="auto">
              <a:xfrm>
                <a:off x="342900" y="257175"/>
                <a:ext cx="3429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1000" dirty="0">
                    <a:effectLst/>
                    <a:latin typeface="Times New Roman"/>
                    <a:ea typeface="Times New Roman"/>
                  </a:rPr>
                  <a:t>E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85" name="Text Box 68"/>
              <p:cNvSpPr txBox="1">
                <a:spLocks noChangeArrowheads="1"/>
              </p:cNvSpPr>
              <p:nvPr/>
            </p:nvSpPr>
            <p:spPr bwMode="auto">
              <a:xfrm>
                <a:off x="1476375" y="514350"/>
                <a:ext cx="3429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1000">
                    <a:effectLst/>
                    <a:latin typeface="Times New Roman"/>
                    <a:ea typeface="Times New Roman"/>
                  </a:rPr>
                  <a:t>1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86" name="Text Box 69"/>
              <p:cNvSpPr txBox="1">
                <a:spLocks noChangeArrowheads="1"/>
              </p:cNvSpPr>
              <p:nvPr/>
            </p:nvSpPr>
            <p:spPr bwMode="auto">
              <a:xfrm>
                <a:off x="2628900" y="276225"/>
                <a:ext cx="3429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1000">
                    <a:effectLst/>
                    <a:latin typeface="Times New Roman"/>
                    <a:ea typeface="Times New Roman"/>
                  </a:rPr>
                  <a:t>2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87" name="Text Box 70"/>
              <p:cNvSpPr txBox="1">
                <a:spLocks noChangeArrowheads="1"/>
              </p:cNvSpPr>
              <p:nvPr/>
            </p:nvSpPr>
            <p:spPr bwMode="auto">
              <a:xfrm>
                <a:off x="2743200" y="1257300"/>
                <a:ext cx="3429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1000">
                    <a:effectLst/>
                    <a:latin typeface="Times New Roman"/>
                    <a:ea typeface="Times New Roman"/>
                  </a:rPr>
                  <a:t>3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88" name="Text Box 71"/>
              <p:cNvSpPr txBox="1">
                <a:spLocks noChangeArrowheads="1"/>
              </p:cNvSpPr>
              <p:nvPr/>
            </p:nvSpPr>
            <p:spPr bwMode="auto">
              <a:xfrm>
                <a:off x="4114800" y="1143000"/>
                <a:ext cx="3429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1000">
                    <a:effectLst/>
                    <a:latin typeface="Times New Roman"/>
                    <a:ea typeface="Times New Roman"/>
                  </a:rPr>
                  <a:t>4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89" name="Text Box 72"/>
              <p:cNvSpPr txBox="1">
                <a:spLocks noChangeArrowheads="1"/>
              </p:cNvSpPr>
              <p:nvPr/>
            </p:nvSpPr>
            <p:spPr bwMode="auto">
              <a:xfrm>
                <a:off x="342900" y="685800"/>
                <a:ext cx="6858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1000">
                    <a:effectLst/>
                    <a:latin typeface="Times New Roman"/>
                    <a:ea typeface="Times New Roman"/>
                  </a:rPr>
                  <a:t>Water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</p:grpSp>
        <p:sp>
          <p:nvSpPr>
            <p:cNvPr id="66" name="Multiply 65"/>
            <p:cNvSpPr/>
            <p:nvPr/>
          </p:nvSpPr>
          <p:spPr>
            <a:xfrm>
              <a:off x="2286000" y="533400"/>
              <a:ext cx="518160" cy="424851"/>
            </a:xfrm>
            <a:prstGeom prst="mathMultipl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Multiply 66"/>
            <p:cNvSpPr/>
            <p:nvPr/>
          </p:nvSpPr>
          <p:spPr>
            <a:xfrm>
              <a:off x="2286000" y="1295400"/>
              <a:ext cx="518160" cy="424851"/>
            </a:xfrm>
            <a:prstGeom prst="mathMultipl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lowchart: Process 67"/>
            <p:cNvSpPr/>
            <p:nvPr/>
          </p:nvSpPr>
          <p:spPr>
            <a:xfrm>
              <a:off x="1646412" y="1038921"/>
              <a:ext cx="1691640" cy="91440"/>
            </a:xfrm>
            <a:prstGeom prst="flowChartProcess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838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375724"/>
              </p:ext>
            </p:extLst>
          </p:nvPr>
        </p:nvGraphicFramePr>
        <p:xfrm>
          <a:off x="609600" y="2286000"/>
          <a:ext cx="7848599" cy="322342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898192"/>
                <a:gridCol w="1616408"/>
                <a:gridCol w="1066800"/>
                <a:gridCol w="1066800"/>
                <a:gridCol w="1447800"/>
                <a:gridCol w="1752599"/>
              </a:tblGrid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</a:rPr>
                        <a:t>Pipe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(</a:t>
                      </a:r>
                      <a:r>
                        <a:rPr lang="en-US" sz="2400" dirty="0" err="1">
                          <a:effectLst/>
                        </a:rPr>
                        <a:t>ft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</a:rPr>
                        <a:t>D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(in)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</a:rPr>
                        <a:t>C</a:t>
                      </a:r>
                      <a:r>
                        <a:rPr lang="en-US" sz="2400" baseline="-25000" dirty="0" smtClean="0">
                          <a:effectLst/>
                        </a:rPr>
                        <a:t>HW</a:t>
                      </a:r>
                      <a:endParaRPr lang="en-US" sz="24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i="1" u="none" strike="noStrike" dirty="0" smtClean="0">
                          <a:effectLst/>
                        </a:rPr>
                        <a:t>K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i="1" u="none" strike="noStrike" dirty="0" smtClean="0">
                          <a:effectLst/>
                        </a:rPr>
                        <a:t>K</a:t>
                      </a:r>
                      <a:r>
                        <a:rPr lang="en-US" sz="2400" u="none" strike="noStrike" baseline="30000" dirty="0" smtClean="0"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lang="en-US" sz="2400" u="none" strike="noStrike" baseline="30000" dirty="0" smtClean="0">
                          <a:effectLst/>
                        </a:rPr>
                        <a:t> </a:t>
                      </a:r>
                      <a:r>
                        <a:rPr lang="en-US" sz="2400" i="1" u="none" strike="noStrike" baseline="30000" dirty="0" smtClean="0">
                          <a:effectLst/>
                        </a:rPr>
                        <a:t>1/n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1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1200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8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110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6.84</a:t>
                      </a:r>
                      <a:endParaRPr lang="en-US" sz="24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0.354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16203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2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800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6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110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18.5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0.207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3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900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4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90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217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0.0545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4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500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6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90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16.8</a:t>
                      </a:r>
                      <a:endParaRPr lang="en-US" sz="24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0.218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2+3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1765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8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12.0</a:t>
                      </a:r>
                      <a:endParaRPr lang="en-US" sz="24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2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0.261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1-4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5237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 dirty="0" smtClean="0">
                          <a:effectLst/>
                          <a:latin typeface="+mn-lt"/>
                        </a:rPr>
                        <a:t>8</a:t>
                      </a:r>
                      <a:endParaRPr lang="en-US" sz="24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 smtClean="0">
                          <a:effectLst/>
                          <a:latin typeface="+mn-lt"/>
                        </a:rPr>
                        <a:t>100</a:t>
                      </a:r>
                      <a:endParaRPr lang="en-US" sz="24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35.6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1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7603512"/>
              </p:ext>
            </p:extLst>
          </p:nvPr>
        </p:nvGraphicFramePr>
        <p:xfrm>
          <a:off x="5629275" y="228600"/>
          <a:ext cx="247173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1104840" imgH="253800" progId="Equation.DSMT4">
                  <p:embed/>
                </p:oleObj>
              </mc:Choice>
              <mc:Fallback>
                <p:oleObj name="Equation" r:id="rId3" imgW="11048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9275" y="228600"/>
                        <a:ext cx="2471738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642669"/>
              </p:ext>
            </p:extLst>
          </p:nvPr>
        </p:nvGraphicFramePr>
        <p:xfrm>
          <a:off x="5864225" y="1066800"/>
          <a:ext cx="1871663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927000" imgH="419040" progId="Equation.DSMT4">
                  <p:embed/>
                </p:oleObj>
              </mc:Choice>
              <mc:Fallback>
                <p:oleObj name="Equation" r:id="rId5" imgW="9270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4225" y="1066800"/>
                        <a:ext cx="1871663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8" name="Group 37"/>
          <p:cNvGrpSpPr/>
          <p:nvPr/>
        </p:nvGrpSpPr>
        <p:grpSpPr>
          <a:xfrm>
            <a:off x="152400" y="194235"/>
            <a:ext cx="4114800" cy="2015565"/>
            <a:chOff x="152400" y="194235"/>
            <a:chExt cx="4114800" cy="2015565"/>
          </a:xfrm>
        </p:grpSpPr>
        <p:grpSp>
          <p:nvGrpSpPr>
            <p:cNvPr id="2" name="Canvas 46"/>
            <p:cNvGrpSpPr/>
            <p:nvPr/>
          </p:nvGrpSpPr>
          <p:grpSpPr>
            <a:xfrm>
              <a:off x="152400" y="194235"/>
              <a:ext cx="4114800" cy="2015565"/>
              <a:chOff x="0" y="0"/>
              <a:chExt cx="5143500" cy="1943100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0" y="0"/>
                <a:ext cx="5143500" cy="1943100"/>
              </a:xfrm>
              <a:prstGeom prst="rect">
                <a:avLst/>
              </a:prstGeom>
              <a:noFill/>
              <a:ln>
                <a:noFill/>
              </a:ln>
            </p:spPr>
          </p:sp>
          <p:sp>
            <p:nvSpPr>
              <p:cNvPr id="4" name="Freeform 3"/>
              <p:cNvSpPr>
                <a:spLocks/>
              </p:cNvSpPr>
              <p:nvPr/>
            </p:nvSpPr>
            <p:spPr bwMode="auto">
              <a:xfrm>
                <a:off x="228600" y="342900"/>
                <a:ext cx="1600200" cy="800100"/>
              </a:xfrm>
              <a:custGeom>
                <a:avLst/>
                <a:gdLst>
                  <a:gd name="T0" fmla="*/ 0 w 2520"/>
                  <a:gd name="T1" fmla="*/ 0 h 1260"/>
                  <a:gd name="T2" fmla="*/ 0 w 2520"/>
                  <a:gd name="T3" fmla="*/ 1260 h 1260"/>
                  <a:gd name="T4" fmla="*/ 1620 w 2520"/>
                  <a:gd name="T5" fmla="*/ 1260 h 1260"/>
                  <a:gd name="T6" fmla="*/ 1620 w 2520"/>
                  <a:gd name="T7" fmla="*/ 540 h 1260"/>
                  <a:gd name="T8" fmla="*/ 2520 w 2520"/>
                  <a:gd name="T9" fmla="*/ 900 h 1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20" h="1260">
                    <a:moveTo>
                      <a:pt x="0" y="0"/>
                    </a:moveTo>
                    <a:lnTo>
                      <a:pt x="0" y="1260"/>
                    </a:lnTo>
                    <a:lnTo>
                      <a:pt x="1620" y="1260"/>
                    </a:lnTo>
                    <a:lnTo>
                      <a:pt x="1620" y="540"/>
                    </a:lnTo>
                    <a:lnTo>
                      <a:pt x="2520" y="90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" name="Freeform 4"/>
              <p:cNvSpPr>
                <a:spLocks/>
              </p:cNvSpPr>
              <p:nvPr/>
            </p:nvSpPr>
            <p:spPr bwMode="auto">
              <a:xfrm>
                <a:off x="1257300" y="342900"/>
                <a:ext cx="571500" cy="457200"/>
              </a:xfrm>
              <a:custGeom>
                <a:avLst/>
                <a:gdLst>
                  <a:gd name="T0" fmla="*/ 0 w 900"/>
                  <a:gd name="T1" fmla="*/ 0 h 720"/>
                  <a:gd name="T2" fmla="*/ 0 w 900"/>
                  <a:gd name="T3" fmla="*/ 360 h 720"/>
                  <a:gd name="T4" fmla="*/ 900 w 900"/>
                  <a:gd name="T5" fmla="*/ 72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00" h="720">
                    <a:moveTo>
                      <a:pt x="0" y="0"/>
                    </a:moveTo>
                    <a:lnTo>
                      <a:pt x="0" y="360"/>
                    </a:lnTo>
                    <a:lnTo>
                      <a:pt x="900" y="72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grpSp>
            <p:nvGrpSpPr>
              <p:cNvPr id="6" name="Group 5"/>
              <p:cNvGrpSpPr>
                <a:grpSpLocks/>
              </p:cNvGrpSpPr>
              <p:nvPr/>
            </p:nvGrpSpPr>
            <p:grpSpPr bwMode="auto">
              <a:xfrm>
                <a:off x="1828800" y="457200"/>
                <a:ext cx="2171700" cy="844550"/>
                <a:chOff x="5220" y="2160"/>
                <a:chExt cx="3420" cy="1330"/>
              </a:xfrm>
            </p:grpSpPr>
            <p:grpSp>
              <p:nvGrpSpPr>
                <p:cNvPr id="24" name="Group 23"/>
                <p:cNvGrpSpPr>
                  <a:grpSpLocks/>
                </p:cNvGrpSpPr>
                <p:nvPr/>
              </p:nvGrpSpPr>
              <p:grpSpPr bwMode="auto">
                <a:xfrm>
                  <a:off x="5220" y="2160"/>
                  <a:ext cx="3420" cy="1330"/>
                  <a:chOff x="4080" y="4370"/>
                  <a:chExt cx="3420" cy="1330"/>
                </a:xfrm>
              </p:grpSpPr>
              <p:sp>
                <p:nvSpPr>
                  <p:cNvPr id="26" name="Freeform 25"/>
                  <p:cNvSpPr>
                    <a:spLocks/>
                  </p:cNvSpPr>
                  <p:nvPr/>
                </p:nvSpPr>
                <p:spPr bwMode="auto">
                  <a:xfrm>
                    <a:off x="4268" y="4545"/>
                    <a:ext cx="3007" cy="1026"/>
                  </a:xfrm>
                  <a:custGeom>
                    <a:avLst/>
                    <a:gdLst>
                      <a:gd name="T0" fmla="*/ 52 w 3007"/>
                      <a:gd name="T1" fmla="*/ 405 h 1026"/>
                      <a:gd name="T2" fmla="*/ 112 w 3007"/>
                      <a:gd name="T3" fmla="*/ 315 h 1026"/>
                      <a:gd name="T4" fmla="*/ 502 w 3007"/>
                      <a:gd name="T5" fmla="*/ 180 h 1026"/>
                      <a:gd name="T6" fmla="*/ 1582 w 3007"/>
                      <a:gd name="T7" fmla="*/ 0 h 1026"/>
                      <a:gd name="T8" fmla="*/ 2227 w 3007"/>
                      <a:gd name="T9" fmla="*/ 75 h 1026"/>
                      <a:gd name="T10" fmla="*/ 3007 w 3007"/>
                      <a:gd name="T11" fmla="*/ 525 h 1026"/>
                      <a:gd name="T12" fmla="*/ 2782 w 3007"/>
                      <a:gd name="T13" fmla="*/ 645 h 1026"/>
                      <a:gd name="T14" fmla="*/ 2407 w 3007"/>
                      <a:gd name="T15" fmla="*/ 765 h 1026"/>
                      <a:gd name="T16" fmla="*/ 2092 w 3007"/>
                      <a:gd name="T17" fmla="*/ 840 h 1026"/>
                      <a:gd name="T18" fmla="*/ 1552 w 3007"/>
                      <a:gd name="T19" fmla="*/ 930 h 1026"/>
                      <a:gd name="T20" fmla="*/ 967 w 3007"/>
                      <a:gd name="T21" fmla="*/ 1005 h 1026"/>
                      <a:gd name="T22" fmla="*/ 832 w 3007"/>
                      <a:gd name="T23" fmla="*/ 975 h 1026"/>
                      <a:gd name="T24" fmla="*/ 532 w 3007"/>
                      <a:gd name="T25" fmla="*/ 930 h 1026"/>
                      <a:gd name="T26" fmla="*/ 262 w 3007"/>
                      <a:gd name="T27" fmla="*/ 795 h 1026"/>
                      <a:gd name="T28" fmla="*/ 7 w 3007"/>
                      <a:gd name="T29" fmla="*/ 450 h 1026"/>
                      <a:gd name="T30" fmla="*/ 52 w 3007"/>
                      <a:gd name="T31" fmla="*/ 405 h 10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3007" h="1026">
                        <a:moveTo>
                          <a:pt x="52" y="405"/>
                        </a:moveTo>
                        <a:cubicBezTo>
                          <a:pt x="72" y="375"/>
                          <a:pt x="82" y="335"/>
                          <a:pt x="112" y="315"/>
                        </a:cubicBezTo>
                        <a:cubicBezTo>
                          <a:pt x="183" y="266"/>
                          <a:pt x="427" y="197"/>
                          <a:pt x="502" y="180"/>
                        </a:cubicBezTo>
                        <a:cubicBezTo>
                          <a:pt x="857" y="99"/>
                          <a:pt x="1219" y="28"/>
                          <a:pt x="1582" y="0"/>
                        </a:cubicBezTo>
                        <a:cubicBezTo>
                          <a:pt x="1797" y="25"/>
                          <a:pt x="2011" y="52"/>
                          <a:pt x="2227" y="75"/>
                        </a:cubicBezTo>
                        <a:cubicBezTo>
                          <a:pt x="2502" y="134"/>
                          <a:pt x="2904" y="216"/>
                          <a:pt x="3007" y="525"/>
                        </a:cubicBezTo>
                        <a:cubicBezTo>
                          <a:pt x="2940" y="625"/>
                          <a:pt x="2986" y="575"/>
                          <a:pt x="2782" y="645"/>
                        </a:cubicBezTo>
                        <a:cubicBezTo>
                          <a:pt x="2658" y="687"/>
                          <a:pt x="2407" y="765"/>
                          <a:pt x="2407" y="765"/>
                        </a:cubicBezTo>
                        <a:cubicBezTo>
                          <a:pt x="2313" y="828"/>
                          <a:pt x="2200" y="822"/>
                          <a:pt x="2092" y="840"/>
                        </a:cubicBezTo>
                        <a:cubicBezTo>
                          <a:pt x="1909" y="871"/>
                          <a:pt x="1738" y="908"/>
                          <a:pt x="1552" y="930"/>
                        </a:cubicBezTo>
                        <a:cubicBezTo>
                          <a:pt x="1304" y="992"/>
                          <a:pt x="1295" y="1005"/>
                          <a:pt x="967" y="1005"/>
                        </a:cubicBezTo>
                        <a:cubicBezTo>
                          <a:pt x="921" y="1005"/>
                          <a:pt x="878" y="982"/>
                          <a:pt x="832" y="975"/>
                        </a:cubicBezTo>
                        <a:cubicBezTo>
                          <a:pt x="355" y="900"/>
                          <a:pt x="1011" y="1026"/>
                          <a:pt x="532" y="930"/>
                        </a:cubicBezTo>
                        <a:cubicBezTo>
                          <a:pt x="441" y="885"/>
                          <a:pt x="356" y="833"/>
                          <a:pt x="262" y="795"/>
                        </a:cubicBezTo>
                        <a:cubicBezTo>
                          <a:pt x="122" y="673"/>
                          <a:pt x="67" y="629"/>
                          <a:pt x="7" y="450"/>
                        </a:cubicBezTo>
                        <a:cubicBezTo>
                          <a:pt x="0" y="430"/>
                          <a:pt x="37" y="420"/>
                          <a:pt x="52" y="40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" name="Freeform 26"/>
                  <p:cNvSpPr>
                    <a:spLocks/>
                  </p:cNvSpPr>
                  <p:nvPr/>
                </p:nvSpPr>
                <p:spPr bwMode="auto">
                  <a:xfrm>
                    <a:off x="4080" y="4370"/>
                    <a:ext cx="3420" cy="599"/>
                  </a:xfrm>
                  <a:custGeom>
                    <a:avLst/>
                    <a:gdLst>
                      <a:gd name="T0" fmla="*/ 0 w 3420"/>
                      <a:gd name="T1" fmla="*/ 535 h 599"/>
                      <a:gd name="T2" fmla="*/ 45 w 3420"/>
                      <a:gd name="T3" fmla="*/ 460 h 599"/>
                      <a:gd name="T4" fmla="*/ 585 w 3420"/>
                      <a:gd name="T5" fmla="*/ 235 h 599"/>
                      <a:gd name="T6" fmla="*/ 1230 w 3420"/>
                      <a:gd name="T7" fmla="*/ 85 h 599"/>
                      <a:gd name="T8" fmla="*/ 1920 w 3420"/>
                      <a:gd name="T9" fmla="*/ 10 h 599"/>
                      <a:gd name="T10" fmla="*/ 2100 w 3420"/>
                      <a:gd name="T11" fmla="*/ 25 h 599"/>
                      <a:gd name="T12" fmla="*/ 2355 w 3420"/>
                      <a:gd name="T13" fmla="*/ 10 h 599"/>
                      <a:gd name="T14" fmla="*/ 2985 w 3420"/>
                      <a:gd name="T15" fmla="*/ 190 h 599"/>
                      <a:gd name="T16" fmla="*/ 3255 w 3420"/>
                      <a:gd name="T17" fmla="*/ 340 h 599"/>
                      <a:gd name="T18" fmla="*/ 3360 w 3420"/>
                      <a:gd name="T19" fmla="*/ 475 h 599"/>
                      <a:gd name="T20" fmla="*/ 3420 w 3420"/>
                      <a:gd name="T21" fmla="*/ 595 h 5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420" h="599">
                        <a:moveTo>
                          <a:pt x="0" y="535"/>
                        </a:moveTo>
                        <a:cubicBezTo>
                          <a:pt x="15" y="510"/>
                          <a:pt x="23" y="480"/>
                          <a:pt x="45" y="460"/>
                        </a:cubicBezTo>
                        <a:cubicBezTo>
                          <a:pt x="150" y="366"/>
                          <a:pt x="442" y="265"/>
                          <a:pt x="585" y="235"/>
                        </a:cubicBezTo>
                        <a:cubicBezTo>
                          <a:pt x="801" y="189"/>
                          <a:pt x="1015" y="139"/>
                          <a:pt x="1230" y="85"/>
                        </a:cubicBezTo>
                        <a:cubicBezTo>
                          <a:pt x="1408" y="41"/>
                          <a:pt x="1721" y="25"/>
                          <a:pt x="1920" y="10"/>
                        </a:cubicBezTo>
                        <a:cubicBezTo>
                          <a:pt x="1980" y="15"/>
                          <a:pt x="2040" y="25"/>
                          <a:pt x="2100" y="25"/>
                        </a:cubicBezTo>
                        <a:cubicBezTo>
                          <a:pt x="2185" y="25"/>
                          <a:pt x="2270" y="0"/>
                          <a:pt x="2355" y="10"/>
                        </a:cubicBezTo>
                        <a:cubicBezTo>
                          <a:pt x="2546" y="32"/>
                          <a:pt x="2802" y="99"/>
                          <a:pt x="2985" y="190"/>
                        </a:cubicBezTo>
                        <a:cubicBezTo>
                          <a:pt x="3072" y="234"/>
                          <a:pt x="3186" y="271"/>
                          <a:pt x="3255" y="340"/>
                        </a:cubicBezTo>
                        <a:cubicBezTo>
                          <a:pt x="3261" y="346"/>
                          <a:pt x="3346" y="443"/>
                          <a:pt x="3360" y="475"/>
                        </a:cubicBezTo>
                        <a:cubicBezTo>
                          <a:pt x="3415" y="599"/>
                          <a:pt x="3358" y="533"/>
                          <a:pt x="3420" y="595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8" name="Freeform 27"/>
                  <p:cNvSpPr>
                    <a:spLocks/>
                  </p:cNvSpPr>
                  <p:nvPr/>
                </p:nvSpPr>
                <p:spPr bwMode="auto">
                  <a:xfrm>
                    <a:off x="4110" y="5175"/>
                    <a:ext cx="3330" cy="525"/>
                  </a:xfrm>
                  <a:custGeom>
                    <a:avLst/>
                    <a:gdLst>
                      <a:gd name="T0" fmla="*/ 0 w 3330"/>
                      <a:gd name="T1" fmla="*/ 0 h 525"/>
                      <a:gd name="T2" fmla="*/ 90 w 3330"/>
                      <a:gd name="T3" fmla="*/ 60 h 525"/>
                      <a:gd name="T4" fmla="*/ 225 w 3330"/>
                      <a:gd name="T5" fmla="*/ 225 h 525"/>
                      <a:gd name="T6" fmla="*/ 405 w 3330"/>
                      <a:gd name="T7" fmla="*/ 270 h 525"/>
                      <a:gd name="T8" fmla="*/ 630 w 3330"/>
                      <a:gd name="T9" fmla="*/ 390 h 525"/>
                      <a:gd name="T10" fmla="*/ 900 w 3330"/>
                      <a:gd name="T11" fmla="*/ 480 h 525"/>
                      <a:gd name="T12" fmla="*/ 1290 w 3330"/>
                      <a:gd name="T13" fmla="*/ 525 h 525"/>
                      <a:gd name="T14" fmla="*/ 1950 w 3330"/>
                      <a:gd name="T15" fmla="*/ 450 h 525"/>
                      <a:gd name="T16" fmla="*/ 2340 w 3330"/>
                      <a:gd name="T17" fmla="*/ 390 h 525"/>
                      <a:gd name="T18" fmla="*/ 2610 w 3330"/>
                      <a:gd name="T19" fmla="*/ 345 h 525"/>
                      <a:gd name="T20" fmla="*/ 3030 w 3330"/>
                      <a:gd name="T21" fmla="*/ 180 h 525"/>
                      <a:gd name="T22" fmla="*/ 3330 w 3330"/>
                      <a:gd name="T23" fmla="*/ 0 h 5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3330" h="525">
                        <a:moveTo>
                          <a:pt x="0" y="0"/>
                        </a:moveTo>
                        <a:cubicBezTo>
                          <a:pt x="30" y="20"/>
                          <a:pt x="65" y="35"/>
                          <a:pt x="90" y="60"/>
                        </a:cubicBezTo>
                        <a:cubicBezTo>
                          <a:pt x="177" y="147"/>
                          <a:pt x="118" y="157"/>
                          <a:pt x="225" y="225"/>
                        </a:cubicBezTo>
                        <a:cubicBezTo>
                          <a:pt x="267" y="252"/>
                          <a:pt x="358" y="262"/>
                          <a:pt x="405" y="270"/>
                        </a:cubicBezTo>
                        <a:cubicBezTo>
                          <a:pt x="484" y="302"/>
                          <a:pt x="549" y="363"/>
                          <a:pt x="630" y="390"/>
                        </a:cubicBezTo>
                        <a:cubicBezTo>
                          <a:pt x="718" y="419"/>
                          <a:pt x="810" y="458"/>
                          <a:pt x="900" y="480"/>
                        </a:cubicBezTo>
                        <a:cubicBezTo>
                          <a:pt x="1050" y="518"/>
                          <a:pt x="1129" y="514"/>
                          <a:pt x="1290" y="525"/>
                        </a:cubicBezTo>
                        <a:cubicBezTo>
                          <a:pt x="1510" y="499"/>
                          <a:pt x="1729" y="467"/>
                          <a:pt x="1950" y="450"/>
                        </a:cubicBezTo>
                        <a:cubicBezTo>
                          <a:pt x="2482" y="344"/>
                          <a:pt x="1916" y="448"/>
                          <a:pt x="2340" y="390"/>
                        </a:cubicBezTo>
                        <a:cubicBezTo>
                          <a:pt x="2430" y="378"/>
                          <a:pt x="2610" y="345"/>
                          <a:pt x="2610" y="345"/>
                        </a:cubicBezTo>
                        <a:cubicBezTo>
                          <a:pt x="2748" y="293"/>
                          <a:pt x="2900" y="252"/>
                          <a:pt x="3030" y="180"/>
                        </a:cubicBezTo>
                        <a:cubicBezTo>
                          <a:pt x="3121" y="130"/>
                          <a:pt x="3216" y="0"/>
                          <a:pt x="3330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" name="Freeform 24"/>
                <p:cNvSpPr>
                  <a:spLocks/>
                </p:cNvSpPr>
                <p:nvPr/>
              </p:nvSpPr>
              <p:spPr bwMode="auto">
                <a:xfrm>
                  <a:off x="5220" y="2880"/>
                  <a:ext cx="45" cy="105"/>
                </a:xfrm>
                <a:custGeom>
                  <a:avLst/>
                  <a:gdLst>
                    <a:gd name="T0" fmla="*/ 0 w 45"/>
                    <a:gd name="T1" fmla="*/ 0 h 105"/>
                    <a:gd name="T2" fmla="*/ 15 w 45"/>
                    <a:gd name="T3" fmla="*/ 45 h 105"/>
                    <a:gd name="T4" fmla="*/ 45 w 45"/>
                    <a:gd name="T5" fmla="*/ 105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5" h="105">
                      <a:moveTo>
                        <a:pt x="0" y="0"/>
                      </a:moveTo>
                      <a:cubicBezTo>
                        <a:pt x="5" y="15"/>
                        <a:pt x="9" y="30"/>
                        <a:pt x="15" y="45"/>
                      </a:cubicBezTo>
                      <a:cubicBezTo>
                        <a:pt x="24" y="66"/>
                        <a:pt x="45" y="105"/>
                        <a:pt x="45" y="105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cxnSp>
            <p:nvCxnSpPr>
              <p:cNvPr id="7" name="Line 56"/>
              <p:cNvCxnSpPr/>
              <p:nvPr/>
            </p:nvCxnSpPr>
            <p:spPr bwMode="auto">
              <a:xfrm>
                <a:off x="3981450" y="828675"/>
                <a:ext cx="800100" cy="5715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" name="Line 57"/>
              <p:cNvCxnSpPr/>
              <p:nvPr/>
            </p:nvCxnSpPr>
            <p:spPr bwMode="auto">
              <a:xfrm>
                <a:off x="3971925" y="962025"/>
                <a:ext cx="800100" cy="5715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" name="Line 58"/>
              <p:cNvCxnSpPr/>
              <p:nvPr/>
            </p:nvCxnSpPr>
            <p:spPr bwMode="auto">
              <a:xfrm>
                <a:off x="228600" y="457200"/>
                <a:ext cx="10287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" name="AutoShape 59"/>
              <p:cNvSpPr>
                <a:spLocks noChangeAspect="1" noChangeArrowheads="1"/>
              </p:cNvSpPr>
              <p:nvPr/>
            </p:nvSpPr>
            <p:spPr bwMode="auto">
              <a:xfrm flipV="1">
                <a:off x="800100" y="365760"/>
                <a:ext cx="91440" cy="91440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11" name="Line 60"/>
              <p:cNvCxnSpPr/>
              <p:nvPr/>
            </p:nvCxnSpPr>
            <p:spPr bwMode="auto">
              <a:xfrm>
                <a:off x="4800600" y="1485900"/>
                <a:ext cx="114300" cy="1143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" name="Line 61"/>
              <p:cNvCxnSpPr/>
              <p:nvPr/>
            </p:nvCxnSpPr>
            <p:spPr bwMode="auto">
              <a:xfrm>
                <a:off x="4800600" y="1447800"/>
                <a:ext cx="114300" cy="381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" name="Line 62"/>
              <p:cNvCxnSpPr/>
              <p:nvPr/>
            </p:nvCxnSpPr>
            <p:spPr bwMode="auto">
              <a:xfrm flipH="1" flipV="1">
                <a:off x="4781550" y="1533525"/>
                <a:ext cx="66675" cy="1143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4" name="Text Box 63"/>
              <p:cNvSpPr txBox="1">
                <a:spLocks noChangeArrowheads="1"/>
              </p:cNvSpPr>
              <p:nvPr/>
            </p:nvSpPr>
            <p:spPr bwMode="auto">
              <a:xfrm>
                <a:off x="1628775" y="866775"/>
                <a:ext cx="3429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1000">
                    <a:effectLst/>
                    <a:latin typeface="Times New Roman"/>
                    <a:ea typeface="Times New Roman"/>
                  </a:rPr>
                  <a:t>B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5" name="Text Box 64"/>
              <p:cNvSpPr txBox="1">
                <a:spLocks noChangeArrowheads="1"/>
              </p:cNvSpPr>
              <p:nvPr/>
            </p:nvSpPr>
            <p:spPr bwMode="auto">
              <a:xfrm>
                <a:off x="1200150" y="409575"/>
                <a:ext cx="3429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1000">
                    <a:effectLst/>
                    <a:latin typeface="Times New Roman"/>
                    <a:ea typeface="Times New Roman"/>
                  </a:rPr>
                  <a:t>A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6" name="Text Box 65"/>
              <p:cNvSpPr txBox="1">
                <a:spLocks noChangeArrowheads="1"/>
              </p:cNvSpPr>
              <p:nvPr/>
            </p:nvSpPr>
            <p:spPr bwMode="auto">
              <a:xfrm>
                <a:off x="3914775" y="647700"/>
                <a:ext cx="3429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1000">
                    <a:effectLst/>
                    <a:latin typeface="Times New Roman"/>
                    <a:ea typeface="Times New Roman"/>
                  </a:rPr>
                  <a:t>C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7" name="Text Box 66"/>
              <p:cNvSpPr txBox="1">
                <a:spLocks noChangeArrowheads="1"/>
              </p:cNvSpPr>
              <p:nvPr/>
            </p:nvSpPr>
            <p:spPr bwMode="auto">
              <a:xfrm>
                <a:off x="4572000" y="1485900"/>
                <a:ext cx="3429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1000">
                    <a:effectLst/>
                    <a:latin typeface="Times New Roman"/>
                    <a:ea typeface="Times New Roman"/>
                  </a:rPr>
                  <a:t>D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8" name="Text Box 67"/>
              <p:cNvSpPr txBox="1">
                <a:spLocks noChangeArrowheads="1"/>
              </p:cNvSpPr>
              <p:nvPr/>
            </p:nvSpPr>
            <p:spPr bwMode="auto">
              <a:xfrm>
                <a:off x="342900" y="257175"/>
                <a:ext cx="3429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1000" dirty="0">
                    <a:effectLst/>
                    <a:latin typeface="Times New Roman"/>
                    <a:ea typeface="Times New Roman"/>
                  </a:rPr>
                  <a:t>E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9" name="Text Box 68"/>
              <p:cNvSpPr txBox="1">
                <a:spLocks noChangeArrowheads="1"/>
              </p:cNvSpPr>
              <p:nvPr/>
            </p:nvSpPr>
            <p:spPr bwMode="auto">
              <a:xfrm>
                <a:off x="1476375" y="514350"/>
                <a:ext cx="3429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1000">
                    <a:effectLst/>
                    <a:latin typeface="Times New Roman"/>
                    <a:ea typeface="Times New Roman"/>
                  </a:rPr>
                  <a:t>1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20" name="Text Box 69"/>
              <p:cNvSpPr txBox="1">
                <a:spLocks noChangeArrowheads="1"/>
              </p:cNvSpPr>
              <p:nvPr/>
            </p:nvSpPr>
            <p:spPr bwMode="auto">
              <a:xfrm>
                <a:off x="2628900" y="276225"/>
                <a:ext cx="3429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1000">
                    <a:effectLst/>
                    <a:latin typeface="Times New Roman"/>
                    <a:ea typeface="Times New Roman"/>
                  </a:rPr>
                  <a:t>2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21" name="Text Box 70"/>
              <p:cNvSpPr txBox="1">
                <a:spLocks noChangeArrowheads="1"/>
              </p:cNvSpPr>
              <p:nvPr/>
            </p:nvSpPr>
            <p:spPr bwMode="auto">
              <a:xfrm>
                <a:off x="2743200" y="1257300"/>
                <a:ext cx="3429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1000">
                    <a:effectLst/>
                    <a:latin typeface="Times New Roman"/>
                    <a:ea typeface="Times New Roman"/>
                  </a:rPr>
                  <a:t>3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22" name="Text Box 71"/>
              <p:cNvSpPr txBox="1">
                <a:spLocks noChangeArrowheads="1"/>
              </p:cNvSpPr>
              <p:nvPr/>
            </p:nvSpPr>
            <p:spPr bwMode="auto">
              <a:xfrm>
                <a:off x="4114800" y="1143000"/>
                <a:ext cx="3429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1000">
                    <a:effectLst/>
                    <a:latin typeface="Times New Roman"/>
                    <a:ea typeface="Times New Roman"/>
                  </a:rPr>
                  <a:t>4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23" name="Text Box 72"/>
              <p:cNvSpPr txBox="1">
                <a:spLocks noChangeArrowheads="1"/>
              </p:cNvSpPr>
              <p:nvPr/>
            </p:nvSpPr>
            <p:spPr bwMode="auto">
              <a:xfrm>
                <a:off x="342900" y="685800"/>
                <a:ext cx="6858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1000">
                    <a:effectLst/>
                    <a:latin typeface="Times New Roman"/>
                    <a:ea typeface="Times New Roman"/>
                  </a:rPr>
                  <a:t>Water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</p:grpSp>
        <p:sp>
          <p:nvSpPr>
            <p:cNvPr id="35" name="Multiply 34"/>
            <p:cNvSpPr/>
            <p:nvPr/>
          </p:nvSpPr>
          <p:spPr>
            <a:xfrm>
              <a:off x="2286000" y="533400"/>
              <a:ext cx="518160" cy="424851"/>
            </a:xfrm>
            <a:prstGeom prst="mathMultipl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Multiply 35"/>
            <p:cNvSpPr/>
            <p:nvPr/>
          </p:nvSpPr>
          <p:spPr>
            <a:xfrm>
              <a:off x="2286000" y="1295400"/>
              <a:ext cx="518160" cy="424851"/>
            </a:xfrm>
            <a:prstGeom prst="mathMultipl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lowchart: Process 36"/>
            <p:cNvSpPr/>
            <p:nvPr/>
          </p:nvSpPr>
          <p:spPr>
            <a:xfrm>
              <a:off x="1646412" y="1038921"/>
              <a:ext cx="1691640" cy="91440"/>
            </a:xfrm>
            <a:prstGeom prst="flowChartProcess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920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611545"/>
              </p:ext>
            </p:extLst>
          </p:nvPr>
        </p:nvGraphicFramePr>
        <p:xfrm>
          <a:off x="609600" y="2286000"/>
          <a:ext cx="7848599" cy="322342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898192"/>
                <a:gridCol w="1616408"/>
                <a:gridCol w="1066800"/>
                <a:gridCol w="1066800"/>
                <a:gridCol w="1447800"/>
                <a:gridCol w="1752599"/>
              </a:tblGrid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</a:rPr>
                        <a:t>Pipe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(</a:t>
                      </a:r>
                      <a:r>
                        <a:rPr lang="en-US" sz="2400" dirty="0" err="1">
                          <a:effectLst/>
                        </a:rPr>
                        <a:t>ft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</a:rPr>
                        <a:t>D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(in)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</a:rPr>
                        <a:t>C</a:t>
                      </a:r>
                      <a:r>
                        <a:rPr lang="en-US" sz="2400" baseline="-25000" dirty="0" smtClean="0">
                          <a:effectLst/>
                        </a:rPr>
                        <a:t>HW</a:t>
                      </a:r>
                      <a:endParaRPr lang="en-US" sz="24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i="1" u="none" strike="noStrike" dirty="0" smtClean="0">
                          <a:effectLst/>
                        </a:rPr>
                        <a:t>K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i="1" u="none" strike="noStrike" dirty="0" smtClean="0">
                          <a:effectLst/>
                        </a:rPr>
                        <a:t>K</a:t>
                      </a:r>
                      <a:r>
                        <a:rPr lang="en-US" sz="2400" u="none" strike="noStrike" baseline="30000" dirty="0" smtClean="0"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lang="en-US" sz="2400" u="none" strike="noStrike" baseline="30000" dirty="0" smtClean="0">
                          <a:effectLst/>
                        </a:rPr>
                        <a:t> </a:t>
                      </a:r>
                      <a:r>
                        <a:rPr lang="en-US" sz="2400" i="1" u="none" strike="noStrike" baseline="30000" dirty="0" smtClean="0">
                          <a:effectLst/>
                        </a:rPr>
                        <a:t>1/n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1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1200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8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110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6.84</a:t>
                      </a:r>
                      <a:endParaRPr lang="en-US" sz="24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0.354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16203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2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800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6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110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18.5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0.207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3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900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4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90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217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0.0545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4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500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6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90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16.8</a:t>
                      </a:r>
                      <a:endParaRPr lang="en-US" sz="24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0.218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2+3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1765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8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12.0</a:t>
                      </a:r>
                      <a:endParaRPr lang="en-US" sz="24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2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0.261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1-4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5237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 dirty="0" smtClean="0">
                          <a:effectLst/>
                          <a:latin typeface="+mn-lt"/>
                        </a:rPr>
                        <a:t>8</a:t>
                      </a:r>
                      <a:endParaRPr lang="en-US" sz="24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 smtClean="0">
                          <a:effectLst/>
                          <a:latin typeface="+mn-lt"/>
                        </a:rPr>
                        <a:t>100</a:t>
                      </a:r>
                      <a:endParaRPr lang="en-US" sz="24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 35.6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1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4508410"/>
              </p:ext>
            </p:extLst>
          </p:nvPr>
        </p:nvGraphicFramePr>
        <p:xfrm>
          <a:off x="5629275" y="228600"/>
          <a:ext cx="247173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1104840" imgH="253800" progId="Equation.DSMT4">
                  <p:embed/>
                </p:oleObj>
              </mc:Choice>
              <mc:Fallback>
                <p:oleObj name="Equation" r:id="rId3" imgW="11048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9275" y="228600"/>
                        <a:ext cx="2471738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065013"/>
              </p:ext>
            </p:extLst>
          </p:nvPr>
        </p:nvGraphicFramePr>
        <p:xfrm>
          <a:off x="5864225" y="1066800"/>
          <a:ext cx="1871663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927000" imgH="419040" progId="Equation.DSMT4">
                  <p:embed/>
                </p:oleObj>
              </mc:Choice>
              <mc:Fallback>
                <p:oleObj name="Equation" r:id="rId5" imgW="9270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4225" y="1066800"/>
                        <a:ext cx="1871663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609600" y="5751493"/>
            <a:ext cx="7857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The network is hydraulically equivalent to a single, 8-in pipe, 5237 </a:t>
            </a:r>
            <a:r>
              <a:rPr lang="en-US" sz="2800" b="1" dirty="0" err="1" smtClean="0"/>
              <a:t>ft</a:t>
            </a:r>
            <a:r>
              <a:rPr lang="en-US" sz="2800" b="1" dirty="0" smtClean="0"/>
              <a:t> long and with </a:t>
            </a:r>
            <a:r>
              <a:rPr lang="en-US" sz="2800" b="1" i="1" dirty="0" smtClean="0"/>
              <a:t>C</a:t>
            </a:r>
            <a:r>
              <a:rPr lang="en-US" sz="2800" b="1" i="1" baseline="-25000" dirty="0" smtClean="0"/>
              <a:t>HW</a:t>
            </a:r>
            <a:r>
              <a:rPr lang="en-US" sz="2800" b="1" dirty="0" smtClean="0"/>
              <a:t>=100</a:t>
            </a:r>
            <a:endParaRPr lang="en-US" sz="2800" b="1" dirty="0"/>
          </a:p>
        </p:txBody>
      </p:sp>
      <p:grpSp>
        <p:nvGrpSpPr>
          <p:cNvPr id="2" name="Canvas 46"/>
          <p:cNvGrpSpPr/>
          <p:nvPr/>
        </p:nvGrpSpPr>
        <p:grpSpPr>
          <a:xfrm>
            <a:off x="152400" y="194235"/>
            <a:ext cx="4114800" cy="2015565"/>
            <a:chOff x="0" y="0"/>
            <a:chExt cx="5143500" cy="1943100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5143500" cy="1943100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228600" y="342900"/>
              <a:ext cx="1600200" cy="800100"/>
            </a:xfrm>
            <a:custGeom>
              <a:avLst/>
              <a:gdLst>
                <a:gd name="T0" fmla="*/ 0 w 2520"/>
                <a:gd name="T1" fmla="*/ 0 h 1260"/>
                <a:gd name="T2" fmla="*/ 0 w 2520"/>
                <a:gd name="T3" fmla="*/ 1260 h 1260"/>
                <a:gd name="T4" fmla="*/ 1620 w 2520"/>
                <a:gd name="T5" fmla="*/ 1260 h 1260"/>
                <a:gd name="T6" fmla="*/ 1620 w 2520"/>
                <a:gd name="T7" fmla="*/ 540 h 1260"/>
                <a:gd name="T8" fmla="*/ 2520 w 2520"/>
                <a:gd name="T9" fmla="*/ 90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20" h="1260">
                  <a:moveTo>
                    <a:pt x="0" y="0"/>
                  </a:moveTo>
                  <a:lnTo>
                    <a:pt x="0" y="1260"/>
                  </a:lnTo>
                  <a:lnTo>
                    <a:pt x="1620" y="1260"/>
                  </a:lnTo>
                  <a:lnTo>
                    <a:pt x="1620" y="540"/>
                  </a:lnTo>
                  <a:lnTo>
                    <a:pt x="2520" y="90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1257300" y="342900"/>
              <a:ext cx="571500" cy="457200"/>
            </a:xfrm>
            <a:custGeom>
              <a:avLst/>
              <a:gdLst>
                <a:gd name="T0" fmla="*/ 0 w 900"/>
                <a:gd name="T1" fmla="*/ 0 h 720"/>
                <a:gd name="T2" fmla="*/ 0 w 900"/>
                <a:gd name="T3" fmla="*/ 360 h 720"/>
                <a:gd name="T4" fmla="*/ 900 w 900"/>
                <a:gd name="T5" fmla="*/ 72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0" h="720">
                  <a:moveTo>
                    <a:pt x="0" y="0"/>
                  </a:moveTo>
                  <a:lnTo>
                    <a:pt x="0" y="360"/>
                  </a:lnTo>
                  <a:lnTo>
                    <a:pt x="900" y="7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1828800" y="457200"/>
              <a:ext cx="2171700" cy="844550"/>
              <a:chOff x="5220" y="2160"/>
              <a:chExt cx="3420" cy="1330"/>
            </a:xfrm>
          </p:grpSpPr>
          <p:grpSp>
            <p:nvGrpSpPr>
              <p:cNvPr id="24" name="Group 23"/>
              <p:cNvGrpSpPr>
                <a:grpSpLocks/>
              </p:cNvGrpSpPr>
              <p:nvPr/>
            </p:nvGrpSpPr>
            <p:grpSpPr bwMode="auto">
              <a:xfrm>
                <a:off x="5220" y="2160"/>
                <a:ext cx="3420" cy="1330"/>
                <a:chOff x="4080" y="4370"/>
                <a:chExt cx="3420" cy="1330"/>
              </a:xfrm>
            </p:grpSpPr>
            <p:sp>
              <p:nvSpPr>
                <p:cNvPr id="26" name="Freeform 25"/>
                <p:cNvSpPr>
                  <a:spLocks/>
                </p:cNvSpPr>
                <p:nvPr/>
              </p:nvSpPr>
              <p:spPr bwMode="auto">
                <a:xfrm>
                  <a:off x="4268" y="4545"/>
                  <a:ext cx="3007" cy="1026"/>
                </a:xfrm>
                <a:custGeom>
                  <a:avLst/>
                  <a:gdLst>
                    <a:gd name="T0" fmla="*/ 52 w 3007"/>
                    <a:gd name="T1" fmla="*/ 405 h 1026"/>
                    <a:gd name="T2" fmla="*/ 112 w 3007"/>
                    <a:gd name="T3" fmla="*/ 315 h 1026"/>
                    <a:gd name="T4" fmla="*/ 502 w 3007"/>
                    <a:gd name="T5" fmla="*/ 180 h 1026"/>
                    <a:gd name="T6" fmla="*/ 1582 w 3007"/>
                    <a:gd name="T7" fmla="*/ 0 h 1026"/>
                    <a:gd name="T8" fmla="*/ 2227 w 3007"/>
                    <a:gd name="T9" fmla="*/ 75 h 1026"/>
                    <a:gd name="T10" fmla="*/ 3007 w 3007"/>
                    <a:gd name="T11" fmla="*/ 525 h 1026"/>
                    <a:gd name="T12" fmla="*/ 2782 w 3007"/>
                    <a:gd name="T13" fmla="*/ 645 h 1026"/>
                    <a:gd name="T14" fmla="*/ 2407 w 3007"/>
                    <a:gd name="T15" fmla="*/ 765 h 1026"/>
                    <a:gd name="T16" fmla="*/ 2092 w 3007"/>
                    <a:gd name="T17" fmla="*/ 840 h 1026"/>
                    <a:gd name="T18" fmla="*/ 1552 w 3007"/>
                    <a:gd name="T19" fmla="*/ 930 h 1026"/>
                    <a:gd name="T20" fmla="*/ 967 w 3007"/>
                    <a:gd name="T21" fmla="*/ 1005 h 1026"/>
                    <a:gd name="T22" fmla="*/ 832 w 3007"/>
                    <a:gd name="T23" fmla="*/ 975 h 1026"/>
                    <a:gd name="T24" fmla="*/ 532 w 3007"/>
                    <a:gd name="T25" fmla="*/ 930 h 1026"/>
                    <a:gd name="T26" fmla="*/ 262 w 3007"/>
                    <a:gd name="T27" fmla="*/ 795 h 1026"/>
                    <a:gd name="T28" fmla="*/ 7 w 3007"/>
                    <a:gd name="T29" fmla="*/ 450 h 1026"/>
                    <a:gd name="T30" fmla="*/ 52 w 3007"/>
                    <a:gd name="T31" fmla="*/ 405 h 10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007" h="1026">
                      <a:moveTo>
                        <a:pt x="52" y="405"/>
                      </a:moveTo>
                      <a:cubicBezTo>
                        <a:pt x="72" y="375"/>
                        <a:pt x="82" y="335"/>
                        <a:pt x="112" y="315"/>
                      </a:cubicBezTo>
                      <a:cubicBezTo>
                        <a:pt x="183" y="266"/>
                        <a:pt x="427" y="197"/>
                        <a:pt x="502" y="180"/>
                      </a:cubicBezTo>
                      <a:cubicBezTo>
                        <a:pt x="857" y="99"/>
                        <a:pt x="1219" y="28"/>
                        <a:pt x="1582" y="0"/>
                      </a:cubicBezTo>
                      <a:cubicBezTo>
                        <a:pt x="1797" y="25"/>
                        <a:pt x="2011" y="52"/>
                        <a:pt x="2227" y="75"/>
                      </a:cubicBezTo>
                      <a:cubicBezTo>
                        <a:pt x="2502" y="134"/>
                        <a:pt x="2904" y="216"/>
                        <a:pt x="3007" y="525"/>
                      </a:cubicBezTo>
                      <a:cubicBezTo>
                        <a:pt x="2940" y="625"/>
                        <a:pt x="2986" y="575"/>
                        <a:pt x="2782" y="645"/>
                      </a:cubicBezTo>
                      <a:cubicBezTo>
                        <a:pt x="2658" y="687"/>
                        <a:pt x="2407" y="765"/>
                        <a:pt x="2407" y="765"/>
                      </a:cubicBezTo>
                      <a:cubicBezTo>
                        <a:pt x="2313" y="828"/>
                        <a:pt x="2200" y="822"/>
                        <a:pt x="2092" y="840"/>
                      </a:cubicBezTo>
                      <a:cubicBezTo>
                        <a:pt x="1909" y="871"/>
                        <a:pt x="1738" y="908"/>
                        <a:pt x="1552" y="930"/>
                      </a:cubicBezTo>
                      <a:cubicBezTo>
                        <a:pt x="1304" y="992"/>
                        <a:pt x="1295" y="1005"/>
                        <a:pt x="967" y="1005"/>
                      </a:cubicBezTo>
                      <a:cubicBezTo>
                        <a:pt x="921" y="1005"/>
                        <a:pt x="878" y="982"/>
                        <a:pt x="832" y="975"/>
                      </a:cubicBezTo>
                      <a:cubicBezTo>
                        <a:pt x="355" y="900"/>
                        <a:pt x="1011" y="1026"/>
                        <a:pt x="532" y="930"/>
                      </a:cubicBezTo>
                      <a:cubicBezTo>
                        <a:pt x="441" y="885"/>
                        <a:pt x="356" y="833"/>
                        <a:pt x="262" y="795"/>
                      </a:cubicBezTo>
                      <a:cubicBezTo>
                        <a:pt x="122" y="673"/>
                        <a:pt x="67" y="629"/>
                        <a:pt x="7" y="450"/>
                      </a:cubicBezTo>
                      <a:cubicBezTo>
                        <a:pt x="0" y="430"/>
                        <a:pt x="37" y="420"/>
                        <a:pt x="52" y="40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Freeform 26"/>
                <p:cNvSpPr>
                  <a:spLocks/>
                </p:cNvSpPr>
                <p:nvPr/>
              </p:nvSpPr>
              <p:spPr bwMode="auto">
                <a:xfrm>
                  <a:off x="4080" y="4370"/>
                  <a:ext cx="3420" cy="599"/>
                </a:xfrm>
                <a:custGeom>
                  <a:avLst/>
                  <a:gdLst>
                    <a:gd name="T0" fmla="*/ 0 w 3420"/>
                    <a:gd name="T1" fmla="*/ 535 h 599"/>
                    <a:gd name="T2" fmla="*/ 45 w 3420"/>
                    <a:gd name="T3" fmla="*/ 460 h 599"/>
                    <a:gd name="T4" fmla="*/ 585 w 3420"/>
                    <a:gd name="T5" fmla="*/ 235 h 599"/>
                    <a:gd name="T6" fmla="*/ 1230 w 3420"/>
                    <a:gd name="T7" fmla="*/ 85 h 599"/>
                    <a:gd name="T8" fmla="*/ 1920 w 3420"/>
                    <a:gd name="T9" fmla="*/ 10 h 599"/>
                    <a:gd name="T10" fmla="*/ 2100 w 3420"/>
                    <a:gd name="T11" fmla="*/ 25 h 599"/>
                    <a:gd name="T12" fmla="*/ 2355 w 3420"/>
                    <a:gd name="T13" fmla="*/ 10 h 599"/>
                    <a:gd name="T14" fmla="*/ 2985 w 3420"/>
                    <a:gd name="T15" fmla="*/ 190 h 599"/>
                    <a:gd name="T16" fmla="*/ 3255 w 3420"/>
                    <a:gd name="T17" fmla="*/ 340 h 599"/>
                    <a:gd name="T18" fmla="*/ 3360 w 3420"/>
                    <a:gd name="T19" fmla="*/ 475 h 599"/>
                    <a:gd name="T20" fmla="*/ 3420 w 3420"/>
                    <a:gd name="T21" fmla="*/ 595 h 5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420" h="599">
                      <a:moveTo>
                        <a:pt x="0" y="535"/>
                      </a:moveTo>
                      <a:cubicBezTo>
                        <a:pt x="15" y="510"/>
                        <a:pt x="23" y="480"/>
                        <a:pt x="45" y="460"/>
                      </a:cubicBezTo>
                      <a:cubicBezTo>
                        <a:pt x="150" y="366"/>
                        <a:pt x="442" y="265"/>
                        <a:pt x="585" y="235"/>
                      </a:cubicBezTo>
                      <a:cubicBezTo>
                        <a:pt x="801" y="189"/>
                        <a:pt x="1015" y="139"/>
                        <a:pt x="1230" y="85"/>
                      </a:cubicBezTo>
                      <a:cubicBezTo>
                        <a:pt x="1408" y="41"/>
                        <a:pt x="1721" y="25"/>
                        <a:pt x="1920" y="10"/>
                      </a:cubicBezTo>
                      <a:cubicBezTo>
                        <a:pt x="1980" y="15"/>
                        <a:pt x="2040" y="25"/>
                        <a:pt x="2100" y="25"/>
                      </a:cubicBezTo>
                      <a:cubicBezTo>
                        <a:pt x="2185" y="25"/>
                        <a:pt x="2270" y="0"/>
                        <a:pt x="2355" y="10"/>
                      </a:cubicBezTo>
                      <a:cubicBezTo>
                        <a:pt x="2546" y="32"/>
                        <a:pt x="2802" y="99"/>
                        <a:pt x="2985" y="190"/>
                      </a:cubicBezTo>
                      <a:cubicBezTo>
                        <a:pt x="3072" y="234"/>
                        <a:pt x="3186" y="271"/>
                        <a:pt x="3255" y="340"/>
                      </a:cubicBezTo>
                      <a:cubicBezTo>
                        <a:pt x="3261" y="346"/>
                        <a:pt x="3346" y="443"/>
                        <a:pt x="3360" y="475"/>
                      </a:cubicBezTo>
                      <a:cubicBezTo>
                        <a:pt x="3415" y="599"/>
                        <a:pt x="3358" y="533"/>
                        <a:pt x="3420" y="595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27"/>
                <p:cNvSpPr>
                  <a:spLocks/>
                </p:cNvSpPr>
                <p:nvPr/>
              </p:nvSpPr>
              <p:spPr bwMode="auto">
                <a:xfrm>
                  <a:off x="4110" y="5175"/>
                  <a:ext cx="3330" cy="525"/>
                </a:xfrm>
                <a:custGeom>
                  <a:avLst/>
                  <a:gdLst>
                    <a:gd name="T0" fmla="*/ 0 w 3330"/>
                    <a:gd name="T1" fmla="*/ 0 h 525"/>
                    <a:gd name="T2" fmla="*/ 90 w 3330"/>
                    <a:gd name="T3" fmla="*/ 60 h 525"/>
                    <a:gd name="T4" fmla="*/ 225 w 3330"/>
                    <a:gd name="T5" fmla="*/ 225 h 525"/>
                    <a:gd name="T6" fmla="*/ 405 w 3330"/>
                    <a:gd name="T7" fmla="*/ 270 h 525"/>
                    <a:gd name="T8" fmla="*/ 630 w 3330"/>
                    <a:gd name="T9" fmla="*/ 390 h 525"/>
                    <a:gd name="T10" fmla="*/ 900 w 3330"/>
                    <a:gd name="T11" fmla="*/ 480 h 525"/>
                    <a:gd name="T12" fmla="*/ 1290 w 3330"/>
                    <a:gd name="T13" fmla="*/ 525 h 525"/>
                    <a:gd name="T14" fmla="*/ 1950 w 3330"/>
                    <a:gd name="T15" fmla="*/ 450 h 525"/>
                    <a:gd name="T16" fmla="*/ 2340 w 3330"/>
                    <a:gd name="T17" fmla="*/ 390 h 525"/>
                    <a:gd name="T18" fmla="*/ 2610 w 3330"/>
                    <a:gd name="T19" fmla="*/ 345 h 525"/>
                    <a:gd name="T20" fmla="*/ 3030 w 3330"/>
                    <a:gd name="T21" fmla="*/ 180 h 525"/>
                    <a:gd name="T22" fmla="*/ 3330 w 3330"/>
                    <a:gd name="T23" fmla="*/ 0 h 5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30" h="525">
                      <a:moveTo>
                        <a:pt x="0" y="0"/>
                      </a:moveTo>
                      <a:cubicBezTo>
                        <a:pt x="30" y="20"/>
                        <a:pt x="65" y="35"/>
                        <a:pt x="90" y="60"/>
                      </a:cubicBezTo>
                      <a:cubicBezTo>
                        <a:pt x="177" y="147"/>
                        <a:pt x="118" y="157"/>
                        <a:pt x="225" y="225"/>
                      </a:cubicBezTo>
                      <a:cubicBezTo>
                        <a:pt x="267" y="252"/>
                        <a:pt x="358" y="262"/>
                        <a:pt x="405" y="270"/>
                      </a:cubicBezTo>
                      <a:cubicBezTo>
                        <a:pt x="484" y="302"/>
                        <a:pt x="549" y="363"/>
                        <a:pt x="630" y="390"/>
                      </a:cubicBezTo>
                      <a:cubicBezTo>
                        <a:pt x="718" y="419"/>
                        <a:pt x="810" y="458"/>
                        <a:pt x="900" y="480"/>
                      </a:cubicBezTo>
                      <a:cubicBezTo>
                        <a:pt x="1050" y="518"/>
                        <a:pt x="1129" y="514"/>
                        <a:pt x="1290" y="525"/>
                      </a:cubicBezTo>
                      <a:cubicBezTo>
                        <a:pt x="1510" y="499"/>
                        <a:pt x="1729" y="467"/>
                        <a:pt x="1950" y="450"/>
                      </a:cubicBezTo>
                      <a:cubicBezTo>
                        <a:pt x="2482" y="344"/>
                        <a:pt x="1916" y="448"/>
                        <a:pt x="2340" y="390"/>
                      </a:cubicBezTo>
                      <a:cubicBezTo>
                        <a:pt x="2430" y="378"/>
                        <a:pt x="2610" y="345"/>
                        <a:pt x="2610" y="345"/>
                      </a:cubicBezTo>
                      <a:cubicBezTo>
                        <a:pt x="2748" y="293"/>
                        <a:pt x="2900" y="252"/>
                        <a:pt x="3030" y="180"/>
                      </a:cubicBezTo>
                      <a:cubicBezTo>
                        <a:pt x="3121" y="130"/>
                        <a:pt x="3216" y="0"/>
                        <a:pt x="3330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5" name="Freeform 24"/>
              <p:cNvSpPr>
                <a:spLocks/>
              </p:cNvSpPr>
              <p:nvPr/>
            </p:nvSpPr>
            <p:spPr bwMode="auto">
              <a:xfrm>
                <a:off x="5220" y="2880"/>
                <a:ext cx="45" cy="105"/>
              </a:xfrm>
              <a:custGeom>
                <a:avLst/>
                <a:gdLst>
                  <a:gd name="T0" fmla="*/ 0 w 45"/>
                  <a:gd name="T1" fmla="*/ 0 h 105"/>
                  <a:gd name="T2" fmla="*/ 15 w 45"/>
                  <a:gd name="T3" fmla="*/ 45 h 105"/>
                  <a:gd name="T4" fmla="*/ 45 w 45"/>
                  <a:gd name="T5" fmla="*/ 105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105">
                    <a:moveTo>
                      <a:pt x="0" y="0"/>
                    </a:moveTo>
                    <a:cubicBezTo>
                      <a:pt x="5" y="15"/>
                      <a:pt x="9" y="30"/>
                      <a:pt x="15" y="45"/>
                    </a:cubicBezTo>
                    <a:cubicBezTo>
                      <a:pt x="24" y="66"/>
                      <a:pt x="45" y="105"/>
                      <a:pt x="45" y="105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cxnSp>
          <p:nvCxnSpPr>
            <p:cNvPr id="7" name="Line 56"/>
            <p:cNvCxnSpPr/>
            <p:nvPr/>
          </p:nvCxnSpPr>
          <p:spPr bwMode="auto">
            <a:xfrm>
              <a:off x="3981450" y="828675"/>
              <a:ext cx="800100" cy="571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Line 57"/>
            <p:cNvCxnSpPr/>
            <p:nvPr/>
          </p:nvCxnSpPr>
          <p:spPr bwMode="auto">
            <a:xfrm>
              <a:off x="3971925" y="962025"/>
              <a:ext cx="800100" cy="571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58"/>
            <p:cNvCxnSpPr/>
            <p:nvPr/>
          </p:nvCxnSpPr>
          <p:spPr bwMode="auto">
            <a:xfrm>
              <a:off x="228600" y="457200"/>
              <a:ext cx="10287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AutoShape 59"/>
            <p:cNvSpPr>
              <a:spLocks noChangeAspect="1" noChangeArrowheads="1"/>
            </p:cNvSpPr>
            <p:nvPr/>
          </p:nvSpPr>
          <p:spPr bwMode="auto">
            <a:xfrm flipV="1">
              <a:off x="800100" y="365760"/>
              <a:ext cx="91440" cy="9144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1" name="Line 60"/>
            <p:cNvCxnSpPr/>
            <p:nvPr/>
          </p:nvCxnSpPr>
          <p:spPr bwMode="auto">
            <a:xfrm>
              <a:off x="4800600" y="1485900"/>
              <a:ext cx="114300" cy="114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61"/>
            <p:cNvCxnSpPr/>
            <p:nvPr/>
          </p:nvCxnSpPr>
          <p:spPr bwMode="auto">
            <a:xfrm>
              <a:off x="4800600" y="1447800"/>
              <a:ext cx="114300" cy="38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62"/>
            <p:cNvCxnSpPr/>
            <p:nvPr/>
          </p:nvCxnSpPr>
          <p:spPr bwMode="auto">
            <a:xfrm flipH="1" flipV="1">
              <a:off x="4781550" y="1533525"/>
              <a:ext cx="66675" cy="114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Text Box 63"/>
            <p:cNvSpPr txBox="1">
              <a:spLocks noChangeArrowheads="1"/>
            </p:cNvSpPr>
            <p:nvPr/>
          </p:nvSpPr>
          <p:spPr bwMode="auto">
            <a:xfrm>
              <a:off x="1628775" y="86677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B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" name="Text Box 64"/>
            <p:cNvSpPr txBox="1">
              <a:spLocks noChangeArrowheads="1"/>
            </p:cNvSpPr>
            <p:nvPr/>
          </p:nvSpPr>
          <p:spPr bwMode="auto">
            <a:xfrm>
              <a:off x="1200150" y="40957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A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" name="Text Box 65"/>
            <p:cNvSpPr txBox="1">
              <a:spLocks noChangeArrowheads="1"/>
            </p:cNvSpPr>
            <p:nvPr/>
          </p:nvSpPr>
          <p:spPr bwMode="auto">
            <a:xfrm>
              <a:off x="3914775" y="6477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C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7" name="Text Box 66"/>
            <p:cNvSpPr txBox="1">
              <a:spLocks noChangeArrowheads="1"/>
            </p:cNvSpPr>
            <p:nvPr/>
          </p:nvSpPr>
          <p:spPr bwMode="auto">
            <a:xfrm>
              <a:off x="4572000" y="14859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D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8" name="Text Box 67"/>
            <p:cNvSpPr txBox="1">
              <a:spLocks noChangeArrowheads="1"/>
            </p:cNvSpPr>
            <p:nvPr/>
          </p:nvSpPr>
          <p:spPr bwMode="auto">
            <a:xfrm>
              <a:off x="342900" y="25717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 dirty="0">
                  <a:effectLst/>
                  <a:latin typeface="Times New Roman"/>
                  <a:ea typeface="Times New Roman"/>
                </a:rPr>
                <a:t>E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9" name="Text Box 68"/>
            <p:cNvSpPr txBox="1">
              <a:spLocks noChangeArrowheads="1"/>
            </p:cNvSpPr>
            <p:nvPr/>
          </p:nvSpPr>
          <p:spPr bwMode="auto">
            <a:xfrm>
              <a:off x="1476375" y="51435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1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0" name="Text Box 69"/>
            <p:cNvSpPr txBox="1">
              <a:spLocks noChangeArrowheads="1"/>
            </p:cNvSpPr>
            <p:nvPr/>
          </p:nvSpPr>
          <p:spPr bwMode="auto">
            <a:xfrm>
              <a:off x="2628900" y="27622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2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1" name="Text Box 70"/>
            <p:cNvSpPr txBox="1">
              <a:spLocks noChangeArrowheads="1"/>
            </p:cNvSpPr>
            <p:nvPr/>
          </p:nvSpPr>
          <p:spPr bwMode="auto">
            <a:xfrm>
              <a:off x="2743200" y="12573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3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2" name="Text Box 71"/>
            <p:cNvSpPr txBox="1">
              <a:spLocks noChangeArrowheads="1"/>
            </p:cNvSpPr>
            <p:nvPr/>
          </p:nvSpPr>
          <p:spPr bwMode="auto">
            <a:xfrm>
              <a:off x="4114800" y="11430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4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3" name="Text Box 72"/>
            <p:cNvSpPr txBox="1">
              <a:spLocks noChangeArrowheads="1"/>
            </p:cNvSpPr>
            <p:nvPr/>
          </p:nvSpPr>
          <p:spPr bwMode="auto">
            <a:xfrm>
              <a:off x="342900" y="685800"/>
              <a:ext cx="6858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Water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35" name="Multiply 34"/>
          <p:cNvSpPr/>
          <p:nvPr/>
        </p:nvSpPr>
        <p:spPr>
          <a:xfrm>
            <a:off x="2286000" y="533400"/>
            <a:ext cx="518160" cy="42485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Multiply 35"/>
          <p:cNvSpPr/>
          <p:nvPr/>
        </p:nvSpPr>
        <p:spPr>
          <a:xfrm>
            <a:off x="2286000" y="1295400"/>
            <a:ext cx="518160" cy="42485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lowchart: Process 36"/>
          <p:cNvSpPr/>
          <p:nvPr/>
        </p:nvSpPr>
        <p:spPr>
          <a:xfrm rot="989545">
            <a:off x="1095584" y="1213949"/>
            <a:ext cx="2924952" cy="93035"/>
          </a:xfrm>
          <a:prstGeom prst="flowChart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1143000" y="914400"/>
            <a:ext cx="518160" cy="42485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Multiply 39"/>
          <p:cNvSpPr/>
          <p:nvPr/>
        </p:nvSpPr>
        <p:spPr>
          <a:xfrm>
            <a:off x="3291840" y="1099149"/>
            <a:ext cx="518160" cy="42485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79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607089"/>
              </p:ext>
            </p:extLst>
          </p:nvPr>
        </p:nvGraphicFramePr>
        <p:xfrm>
          <a:off x="609600" y="2057400"/>
          <a:ext cx="7848599" cy="322342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898192"/>
                <a:gridCol w="1616408"/>
                <a:gridCol w="1066800"/>
                <a:gridCol w="1066800"/>
                <a:gridCol w="1447800"/>
                <a:gridCol w="1752599"/>
              </a:tblGrid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</a:rPr>
                        <a:t>Pipe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(</a:t>
                      </a:r>
                      <a:r>
                        <a:rPr lang="en-US" sz="2400" dirty="0" err="1">
                          <a:effectLst/>
                        </a:rPr>
                        <a:t>ft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</a:rPr>
                        <a:t>D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(in)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</a:rPr>
                        <a:t>C</a:t>
                      </a:r>
                      <a:r>
                        <a:rPr lang="en-US" sz="2400" baseline="-25000" dirty="0" smtClean="0">
                          <a:effectLst/>
                        </a:rPr>
                        <a:t>HW</a:t>
                      </a:r>
                      <a:endParaRPr lang="en-US" sz="24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i="1" u="none" strike="noStrike" dirty="0" smtClean="0">
                          <a:effectLst/>
                        </a:rPr>
                        <a:t>K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i="1" u="none" strike="noStrike" dirty="0" smtClean="0">
                          <a:effectLst/>
                        </a:rPr>
                        <a:t>K</a:t>
                      </a:r>
                      <a:r>
                        <a:rPr lang="en-US" sz="2400" u="none" strike="noStrike" baseline="30000" dirty="0" smtClean="0"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lang="en-US" sz="2400" u="none" strike="noStrike" baseline="30000" dirty="0" smtClean="0">
                          <a:effectLst/>
                        </a:rPr>
                        <a:t> </a:t>
                      </a:r>
                      <a:r>
                        <a:rPr lang="en-US" sz="2400" i="1" u="none" strike="noStrike" baseline="30000" dirty="0" smtClean="0">
                          <a:effectLst/>
                        </a:rPr>
                        <a:t>1/n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1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1200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8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110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6.84</a:t>
                      </a:r>
                      <a:endParaRPr lang="en-US" sz="24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0.354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16203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2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800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6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110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18.5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0.207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3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900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4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90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217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0.0545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4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500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6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90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16.8</a:t>
                      </a:r>
                      <a:endParaRPr lang="en-US" sz="24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0.218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2+3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12.0</a:t>
                      </a:r>
                      <a:endParaRPr lang="en-US" sz="24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2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0.261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1-4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5237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 dirty="0" smtClean="0">
                          <a:effectLst/>
                          <a:latin typeface="+mn-lt"/>
                        </a:rPr>
                        <a:t>8</a:t>
                      </a:r>
                      <a:endParaRPr lang="en-US" sz="24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 smtClean="0">
                          <a:effectLst/>
                          <a:latin typeface="+mn-lt"/>
                        </a:rPr>
                        <a:t>100</a:t>
                      </a:r>
                      <a:endParaRPr lang="en-US" sz="24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 35.6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1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997835"/>
              </p:ext>
            </p:extLst>
          </p:nvPr>
        </p:nvGraphicFramePr>
        <p:xfrm>
          <a:off x="5629275" y="228600"/>
          <a:ext cx="247173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1104840" imgH="253800" progId="Equation.DSMT4">
                  <p:embed/>
                </p:oleObj>
              </mc:Choice>
              <mc:Fallback>
                <p:oleObj name="Equation" r:id="rId3" imgW="11048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9275" y="228600"/>
                        <a:ext cx="2471738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373500"/>
              </p:ext>
            </p:extLst>
          </p:nvPr>
        </p:nvGraphicFramePr>
        <p:xfrm>
          <a:off x="5864225" y="1066800"/>
          <a:ext cx="1871663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927000" imgH="419040" progId="Equation.DSMT4">
                  <p:embed/>
                </p:oleObj>
              </mc:Choice>
              <mc:Fallback>
                <p:oleObj name="Equation" r:id="rId5" imgW="9270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4225" y="1066800"/>
                        <a:ext cx="1871663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609600" y="5410200"/>
            <a:ext cx="83058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Note that the calculation of the length of the pipe equivalent to 2+3 was unnecessary if our only interest is in an equivalent pipe for the whole network</a:t>
            </a:r>
            <a:endParaRPr lang="en-US" sz="2800" b="1" dirty="0"/>
          </a:p>
        </p:txBody>
      </p:sp>
      <p:grpSp>
        <p:nvGrpSpPr>
          <p:cNvPr id="2" name="Canvas 46"/>
          <p:cNvGrpSpPr/>
          <p:nvPr/>
        </p:nvGrpSpPr>
        <p:grpSpPr>
          <a:xfrm>
            <a:off x="152400" y="194235"/>
            <a:ext cx="4114800" cy="2015565"/>
            <a:chOff x="0" y="0"/>
            <a:chExt cx="5143500" cy="1943100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5143500" cy="1943100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228600" y="342900"/>
              <a:ext cx="1600200" cy="800100"/>
            </a:xfrm>
            <a:custGeom>
              <a:avLst/>
              <a:gdLst>
                <a:gd name="T0" fmla="*/ 0 w 2520"/>
                <a:gd name="T1" fmla="*/ 0 h 1260"/>
                <a:gd name="T2" fmla="*/ 0 w 2520"/>
                <a:gd name="T3" fmla="*/ 1260 h 1260"/>
                <a:gd name="T4" fmla="*/ 1620 w 2520"/>
                <a:gd name="T5" fmla="*/ 1260 h 1260"/>
                <a:gd name="T6" fmla="*/ 1620 w 2520"/>
                <a:gd name="T7" fmla="*/ 540 h 1260"/>
                <a:gd name="T8" fmla="*/ 2520 w 2520"/>
                <a:gd name="T9" fmla="*/ 90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20" h="1260">
                  <a:moveTo>
                    <a:pt x="0" y="0"/>
                  </a:moveTo>
                  <a:lnTo>
                    <a:pt x="0" y="1260"/>
                  </a:lnTo>
                  <a:lnTo>
                    <a:pt x="1620" y="1260"/>
                  </a:lnTo>
                  <a:lnTo>
                    <a:pt x="1620" y="540"/>
                  </a:lnTo>
                  <a:lnTo>
                    <a:pt x="2520" y="90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1257300" y="342900"/>
              <a:ext cx="571500" cy="457200"/>
            </a:xfrm>
            <a:custGeom>
              <a:avLst/>
              <a:gdLst>
                <a:gd name="T0" fmla="*/ 0 w 900"/>
                <a:gd name="T1" fmla="*/ 0 h 720"/>
                <a:gd name="T2" fmla="*/ 0 w 900"/>
                <a:gd name="T3" fmla="*/ 360 h 720"/>
                <a:gd name="T4" fmla="*/ 900 w 900"/>
                <a:gd name="T5" fmla="*/ 72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0" h="720">
                  <a:moveTo>
                    <a:pt x="0" y="0"/>
                  </a:moveTo>
                  <a:lnTo>
                    <a:pt x="0" y="360"/>
                  </a:lnTo>
                  <a:lnTo>
                    <a:pt x="900" y="7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1828800" y="457200"/>
              <a:ext cx="2171700" cy="844550"/>
              <a:chOff x="5220" y="2160"/>
              <a:chExt cx="3420" cy="1330"/>
            </a:xfrm>
          </p:grpSpPr>
          <p:grpSp>
            <p:nvGrpSpPr>
              <p:cNvPr id="24" name="Group 23"/>
              <p:cNvGrpSpPr>
                <a:grpSpLocks/>
              </p:cNvGrpSpPr>
              <p:nvPr/>
            </p:nvGrpSpPr>
            <p:grpSpPr bwMode="auto">
              <a:xfrm>
                <a:off x="5220" y="2160"/>
                <a:ext cx="3420" cy="1330"/>
                <a:chOff x="4080" y="4370"/>
                <a:chExt cx="3420" cy="1330"/>
              </a:xfrm>
            </p:grpSpPr>
            <p:sp>
              <p:nvSpPr>
                <p:cNvPr id="26" name="Freeform 25"/>
                <p:cNvSpPr>
                  <a:spLocks/>
                </p:cNvSpPr>
                <p:nvPr/>
              </p:nvSpPr>
              <p:spPr bwMode="auto">
                <a:xfrm>
                  <a:off x="4268" y="4545"/>
                  <a:ext cx="3007" cy="1026"/>
                </a:xfrm>
                <a:custGeom>
                  <a:avLst/>
                  <a:gdLst>
                    <a:gd name="T0" fmla="*/ 52 w 3007"/>
                    <a:gd name="T1" fmla="*/ 405 h 1026"/>
                    <a:gd name="T2" fmla="*/ 112 w 3007"/>
                    <a:gd name="T3" fmla="*/ 315 h 1026"/>
                    <a:gd name="T4" fmla="*/ 502 w 3007"/>
                    <a:gd name="T5" fmla="*/ 180 h 1026"/>
                    <a:gd name="T6" fmla="*/ 1582 w 3007"/>
                    <a:gd name="T7" fmla="*/ 0 h 1026"/>
                    <a:gd name="T8" fmla="*/ 2227 w 3007"/>
                    <a:gd name="T9" fmla="*/ 75 h 1026"/>
                    <a:gd name="T10" fmla="*/ 3007 w 3007"/>
                    <a:gd name="T11" fmla="*/ 525 h 1026"/>
                    <a:gd name="T12" fmla="*/ 2782 w 3007"/>
                    <a:gd name="T13" fmla="*/ 645 h 1026"/>
                    <a:gd name="T14" fmla="*/ 2407 w 3007"/>
                    <a:gd name="T15" fmla="*/ 765 h 1026"/>
                    <a:gd name="T16" fmla="*/ 2092 w 3007"/>
                    <a:gd name="T17" fmla="*/ 840 h 1026"/>
                    <a:gd name="T18" fmla="*/ 1552 w 3007"/>
                    <a:gd name="T19" fmla="*/ 930 h 1026"/>
                    <a:gd name="T20" fmla="*/ 967 w 3007"/>
                    <a:gd name="T21" fmla="*/ 1005 h 1026"/>
                    <a:gd name="T22" fmla="*/ 832 w 3007"/>
                    <a:gd name="T23" fmla="*/ 975 h 1026"/>
                    <a:gd name="T24" fmla="*/ 532 w 3007"/>
                    <a:gd name="T25" fmla="*/ 930 h 1026"/>
                    <a:gd name="T26" fmla="*/ 262 w 3007"/>
                    <a:gd name="T27" fmla="*/ 795 h 1026"/>
                    <a:gd name="T28" fmla="*/ 7 w 3007"/>
                    <a:gd name="T29" fmla="*/ 450 h 1026"/>
                    <a:gd name="T30" fmla="*/ 52 w 3007"/>
                    <a:gd name="T31" fmla="*/ 405 h 10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007" h="1026">
                      <a:moveTo>
                        <a:pt x="52" y="405"/>
                      </a:moveTo>
                      <a:cubicBezTo>
                        <a:pt x="72" y="375"/>
                        <a:pt x="82" y="335"/>
                        <a:pt x="112" y="315"/>
                      </a:cubicBezTo>
                      <a:cubicBezTo>
                        <a:pt x="183" y="266"/>
                        <a:pt x="427" y="197"/>
                        <a:pt x="502" y="180"/>
                      </a:cubicBezTo>
                      <a:cubicBezTo>
                        <a:pt x="857" y="99"/>
                        <a:pt x="1219" y="28"/>
                        <a:pt x="1582" y="0"/>
                      </a:cubicBezTo>
                      <a:cubicBezTo>
                        <a:pt x="1797" y="25"/>
                        <a:pt x="2011" y="52"/>
                        <a:pt x="2227" y="75"/>
                      </a:cubicBezTo>
                      <a:cubicBezTo>
                        <a:pt x="2502" y="134"/>
                        <a:pt x="2904" y="216"/>
                        <a:pt x="3007" y="525"/>
                      </a:cubicBezTo>
                      <a:cubicBezTo>
                        <a:pt x="2940" y="625"/>
                        <a:pt x="2986" y="575"/>
                        <a:pt x="2782" y="645"/>
                      </a:cubicBezTo>
                      <a:cubicBezTo>
                        <a:pt x="2658" y="687"/>
                        <a:pt x="2407" y="765"/>
                        <a:pt x="2407" y="765"/>
                      </a:cubicBezTo>
                      <a:cubicBezTo>
                        <a:pt x="2313" y="828"/>
                        <a:pt x="2200" y="822"/>
                        <a:pt x="2092" y="840"/>
                      </a:cubicBezTo>
                      <a:cubicBezTo>
                        <a:pt x="1909" y="871"/>
                        <a:pt x="1738" y="908"/>
                        <a:pt x="1552" y="930"/>
                      </a:cubicBezTo>
                      <a:cubicBezTo>
                        <a:pt x="1304" y="992"/>
                        <a:pt x="1295" y="1005"/>
                        <a:pt x="967" y="1005"/>
                      </a:cubicBezTo>
                      <a:cubicBezTo>
                        <a:pt x="921" y="1005"/>
                        <a:pt x="878" y="982"/>
                        <a:pt x="832" y="975"/>
                      </a:cubicBezTo>
                      <a:cubicBezTo>
                        <a:pt x="355" y="900"/>
                        <a:pt x="1011" y="1026"/>
                        <a:pt x="532" y="930"/>
                      </a:cubicBezTo>
                      <a:cubicBezTo>
                        <a:pt x="441" y="885"/>
                        <a:pt x="356" y="833"/>
                        <a:pt x="262" y="795"/>
                      </a:cubicBezTo>
                      <a:cubicBezTo>
                        <a:pt x="122" y="673"/>
                        <a:pt x="67" y="629"/>
                        <a:pt x="7" y="450"/>
                      </a:cubicBezTo>
                      <a:cubicBezTo>
                        <a:pt x="0" y="430"/>
                        <a:pt x="37" y="420"/>
                        <a:pt x="52" y="40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Freeform 26"/>
                <p:cNvSpPr>
                  <a:spLocks/>
                </p:cNvSpPr>
                <p:nvPr/>
              </p:nvSpPr>
              <p:spPr bwMode="auto">
                <a:xfrm>
                  <a:off x="4080" y="4370"/>
                  <a:ext cx="3420" cy="599"/>
                </a:xfrm>
                <a:custGeom>
                  <a:avLst/>
                  <a:gdLst>
                    <a:gd name="T0" fmla="*/ 0 w 3420"/>
                    <a:gd name="T1" fmla="*/ 535 h 599"/>
                    <a:gd name="T2" fmla="*/ 45 w 3420"/>
                    <a:gd name="T3" fmla="*/ 460 h 599"/>
                    <a:gd name="T4" fmla="*/ 585 w 3420"/>
                    <a:gd name="T5" fmla="*/ 235 h 599"/>
                    <a:gd name="T6" fmla="*/ 1230 w 3420"/>
                    <a:gd name="T7" fmla="*/ 85 h 599"/>
                    <a:gd name="T8" fmla="*/ 1920 w 3420"/>
                    <a:gd name="T9" fmla="*/ 10 h 599"/>
                    <a:gd name="T10" fmla="*/ 2100 w 3420"/>
                    <a:gd name="T11" fmla="*/ 25 h 599"/>
                    <a:gd name="T12" fmla="*/ 2355 w 3420"/>
                    <a:gd name="T13" fmla="*/ 10 h 599"/>
                    <a:gd name="T14" fmla="*/ 2985 w 3420"/>
                    <a:gd name="T15" fmla="*/ 190 h 599"/>
                    <a:gd name="T16" fmla="*/ 3255 w 3420"/>
                    <a:gd name="T17" fmla="*/ 340 h 599"/>
                    <a:gd name="T18" fmla="*/ 3360 w 3420"/>
                    <a:gd name="T19" fmla="*/ 475 h 599"/>
                    <a:gd name="T20" fmla="*/ 3420 w 3420"/>
                    <a:gd name="T21" fmla="*/ 595 h 5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420" h="599">
                      <a:moveTo>
                        <a:pt x="0" y="535"/>
                      </a:moveTo>
                      <a:cubicBezTo>
                        <a:pt x="15" y="510"/>
                        <a:pt x="23" y="480"/>
                        <a:pt x="45" y="460"/>
                      </a:cubicBezTo>
                      <a:cubicBezTo>
                        <a:pt x="150" y="366"/>
                        <a:pt x="442" y="265"/>
                        <a:pt x="585" y="235"/>
                      </a:cubicBezTo>
                      <a:cubicBezTo>
                        <a:pt x="801" y="189"/>
                        <a:pt x="1015" y="139"/>
                        <a:pt x="1230" y="85"/>
                      </a:cubicBezTo>
                      <a:cubicBezTo>
                        <a:pt x="1408" y="41"/>
                        <a:pt x="1721" y="25"/>
                        <a:pt x="1920" y="10"/>
                      </a:cubicBezTo>
                      <a:cubicBezTo>
                        <a:pt x="1980" y="15"/>
                        <a:pt x="2040" y="25"/>
                        <a:pt x="2100" y="25"/>
                      </a:cubicBezTo>
                      <a:cubicBezTo>
                        <a:pt x="2185" y="25"/>
                        <a:pt x="2270" y="0"/>
                        <a:pt x="2355" y="10"/>
                      </a:cubicBezTo>
                      <a:cubicBezTo>
                        <a:pt x="2546" y="32"/>
                        <a:pt x="2802" y="99"/>
                        <a:pt x="2985" y="190"/>
                      </a:cubicBezTo>
                      <a:cubicBezTo>
                        <a:pt x="3072" y="234"/>
                        <a:pt x="3186" y="271"/>
                        <a:pt x="3255" y="340"/>
                      </a:cubicBezTo>
                      <a:cubicBezTo>
                        <a:pt x="3261" y="346"/>
                        <a:pt x="3346" y="443"/>
                        <a:pt x="3360" y="475"/>
                      </a:cubicBezTo>
                      <a:cubicBezTo>
                        <a:pt x="3415" y="599"/>
                        <a:pt x="3358" y="533"/>
                        <a:pt x="3420" y="595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27"/>
                <p:cNvSpPr>
                  <a:spLocks/>
                </p:cNvSpPr>
                <p:nvPr/>
              </p:nvSpPr>
              <p:spPr bwMode="auto">
                <a:xfrm>
                  <a:off x="4110" y="5175"/>
                  <a:ext cx="3330" cy="525"/>
                </a:xfrm>
                <a:custGeom>
                  <a:avLst/>
                  <a:gdLst>
                    <a:gd name="T0" fmla="*/ 0 w 3330"/>
                    <a:gd name="T1" fmla="*/ 0 h 525"/>
                    <a:gd name="T2" fmla="*/ 90 w 3330"/>
                    <a:gd name="T3" fmla="*/ 60 h 525"/>
                    <a:gd name="T4" fmla="*/ 225 w 3330"/>
                    <a:gd name="T5" fmla="*/ 225 h 525"/>
                    <a:gd name="T6" fmla="*/ 405 w 3330"/>
                    <a:gd name="T7" fmla="*/ 270 h 525"/>
                    <a:gd name="T8" fmla="*/ 630 w 3330"/>
                    <a:gd name="T9" fmla="*/ 390 h 525"/>
                    <a:gd name="T10" fmla="*/ 900 w 3330"/>
                    <a:gd name="T11" fmla="*/ 480 h 525"/>
                    <a:gd name="T12" fmla="*/ 1290 w 3330"/>
                    <a:gd name="T13" fmla="*/ 525 h 525"/>
                    <a:gd name="T14" fmla="*/ 1950 w 3330"/>
                    <a:gd name="T15" fmla="*/ 450 h 525"/>
                    <a:gd name="T16" fmla="*/ 2340 w 3330"/>
                    <a:gd name="T17" fmla="*/ 390 h 525"/>
                    <a:gd name="T18" fmla="*/ 2610 w 3330"/>
                    <a:gd name="T19" fmla="*/ 345 h 525"/>
                    <a:gd name="T20" fmla="*/ 3030 w 3330"/>
                    <a:gd name="T21" fmla="*/ 180 h 525"/>
                    <a:gd name="T22" fmla="*/ 3330 w 3330"/>
                    <a:gd name="T23" fmla="*/ 0 h 5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30" h="525">
                      <a:moveTo>
                        <a:pt x="0" y="0"/>
                      </a:moveTo>
                      <a:cubicBezTo>
                        <a:pt x="30" y="20"/>
                        <a:pt x="65" y="35"/>
                        <a:pt x="90" y="60"/>
                      </a:cubicBezTo>
                      <a:cubicBezTo>
                        <a:pt x="177" y="147"/>
                        <a:pt x="118" y="157"/>
                        <a:pt x="225" y="225"/>
                      </a:cubicBezTo>
                      <a:cubicBezTo>
                        <a:pt x="267" y="252"/>
                        <a:pt x="358" y="262"/>
                        <a:pt x="405" y="270"/>
                      </a:cubicBezTo>
                      <a:cubicBezTo>
                        <a:pt x="484" y="302"/>
                        <a:pt x="549" y="363"/>
                        <a:pt x="630" y="390"/>
                      </a:cubicBezTo>
                      <a:cubicBezTo>
                        <a:pt x="718" y="419"/>
                        <a:pt x="810" y="458"/>
                        <a:pt x="900" y="480"/>
                      </a:cubicBezTo>
                      <a:cubicBezTo>
                        <a:pt x="1050" y="518"/>
                        <a:pt x="1129" y="514"/>
                        <a:pt x="1290" y="525"/>
                      </a:cubicBezTo>
                      <a:cubicBezTo>
                        <a:pt x="1510" y="499"/>
                        <a:pt x="1729" y="467"/>
                        <a:pt x="1950" y="450"/>
                      </a:cubicBezTo>
                      <a:cubicBezTo>
                        <a:pt x="2482" y="344"/>
                        <a:pt x="1916" y="448"/>
                        <a:pt x="2340" y="390"/>
                      </a:cubicBezTo>
                      <a:cubicBezTo>
                        <a:pt x="2430" y="378"/>
                        <a:pt x="2610" y="345"/>
                        <a:pt x="2610" y="345"/>
                      </a:cubicBezTo>
                      <a:cubicBezTo>
                        <a:pt x="2748" y="293"/>
                        <a:pt x="2900" y="252"/>
                        <a:pt x="3030" y="180"/>
                      </a:cubicBezTo>
                      <a:cubicBezTo>
                        <a:pt x="3121" y="130"/>
                        <a:pt x="3216" y="0"/>
                        <a:pt x="3330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5" name="Freeform 24"/>
              <p:cNvSpPr>
                <a:spLocks/>
              </p:cNvSpPr>
              <p:nvPr/>
            </p:nvSpPr>
            <p:spPr bwMode="auto">
              <a:xfrm>
                <a:off x="5220" y="2880"/>
                <a:ext cx="45" cy="105"/>
              </a:xfrm>
              <a:custGeom>
                <a:avLst/>
                <a:gdLst>
                  <a:gd name="T0" fmla="*/ 0 w 45"/>
                  <a:gd name="T1" fmla="*/ 0 h 105"/>
                  <a:gd name="T2" fmla="*/ 15 w 45"/>
                  <a:gd name="T3" fmla="*/ 45 h 105"/>
                  <a:gd name="T4" fmla="*/ 45 w 45"/>
                  <a:gd name="T5" fmla="*/ 105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105">
                    <a:moveTo>
                      <a:pt x="0" y="0"/>
                    </a:moveTo>
                    <a:cubicBezTo>
                      <a:pt x="5" y="15"/>
                      <a:pt x="9" y="30"/>
                      <a:pt x="15" y="45"/>
                    </a:cubicBezTo>
                    <a:cubicBezTo>
                      <a:pt x="24" y="66"/>
                      <a:pt x="45" y="105"/>
                      <a:pt x="45" y="105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cxnSp>
          <p:nvCxnSpPr>
            <p:cNvPr id="7" name="Line 56"/>
            <p:cNvCxnSpPr/>
            <p:nvPr/>
          </p:nvCxnSpPr>
          <p:spPr bwMode="auto">
            <a:xfrm>
              <a:off x="3981450" y="828675"/>
              <a:ext cx="800100" cy="571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Line 57"/>
            <p:cNvCxnSpPr/>
            <p:nvPr/>
          </p:nvCxnSpPr>
          <p:spPr bwMode="auto">
            <a:xfrm>
              <a:off x="3971925" y="962025"/>
              <a:ext cx="800100" cy="571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58"/>
            <p:cNvCxnSpPr/>
            <p:nvPr/>
          </p:nvCxnSpPr>
          <p:spPr bwMode="auto">
            <a:xfrm>
              <a:off x="228600" y="457200"/>
              <a:ext cx="10287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AutoShape 59"/>
            <p:cNvSpPr>
              <a:spLocks noChangeAspect="1" noChangeArrowheads="1"/>
            </p:cNvSpPr>
            <p:nvPr/>
          </p:nvSpPr>
          <p:spPr bwMode="auto">
            <a:xfrm flipV="1">
              <a:off x="800100" y="365760"/>
              <a:ext cx="91440" cy="9144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1" name="Line 60"/>
            <p:cNvCxnSpPr/>
            <p:nvPr/>
          </p:nvCxnSpPr>
          <p:spPr bwMode="auto">
            <a:xfrm>
              <a:off x="4800600" y="1485900"/>
              <a:ext cx="114300" cy="114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61"/>
            <p:cNvCxnSpPr/>
            <p:nvPr/>
          </p:nvCxnSpPr>
          <p:spPr bwMode="auto">
            <a:xfrm>
              <a:off x="4800600" y="1447800"/>
              <a:ext cx="114300" cy="38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62"/>
            <p:cNvCxnSpPr/>
            <p:nvPr/>
          </p:nvCxnSpPr>
          <p:spPr bwMode="auto">
            <a:xfrm flipH="1" flipV="1">
              <a:off x="4781550" y="1533525"/>
              <a:ext cx="66675" cy="114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Text Box 63"/>
            <p:cNvSpPr txBox="1">
              <a:spLocks noChangeArrowheads="1"/>
            </p:cNvSpPr>
            <p:nvPr/>
          </p:nvSpPr>
          <p:spPr bwMode="auto">
            <a:xfrm>
              <a:off x="1628775" y="86677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B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" name="Text Box 64"/>
            <p:cNvSpPr txBox="1">
              <a:spLocks noChangeArrowheads="1"/>
            </p:cNvSpPr>
            <p:nvPr/>
          </p:nvSpPr>
          <p:spPr bwMode="auto">
            <a:xfrm>
              <a:off x="1200150" y="40957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A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" name="Text Box 65"/>
            <p:cNvSpPr txBox="1">
              <a:spLocks noChangeArrowheads="1"/>
            </p:cNvSpPr>
            <p:nvPr/>
          </p:nvSpPr>
          <p:spPr bwMode="auto">
            <a:xfrm>
              <a:off x="3914775" y="6477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C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7" name="Text Box 66"/>
            <p:cNvSpPr txBox="1">
              <a:spLocks noChangeArrowheads="1"/>
            </p:cNvSpPr>
            <p:nvPr/>
          </p:nvSpPr>
          <p:spPr bwMode="auto">
            <a:xfrm>
              <a:off x="4572000" y="14859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D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8" name="Text Box 67"/>
            <p:cNvSpPr txBox="1">
              <a:spLocks noChangeArrowheads="1"/>
            </p:cNvSpPr>
            <p:nvPr/>
          </p:nvSpPr>
          <p:spPr bwMode="auto">
            <a:xfrm>
              <a:off x="342900" y="25717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 dirty="0">
                  <a:effectLst/>
                  <a:latin typeface="Times New Roman"/>
                  <a:ea typeface="Times New Roman"/>
                </a:rPr>
                <a:t>E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9" name="Text Box 68"/>
            <p:cNvSpPr txBox="1">
              <a:spLocks noChangeArrowheads="1"/>
            </p:cNvSpPr>
            <p:nvPr/>
          </p:nvSpPr>
          <p:spPr bwMode="auto">
            <a:xfrm>
              <a:off x="1476375" y="51435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1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0" name="Text Box 69"/>
            <p:cNvSpPr txBox="1">
              <a:spLocks noChangeArrowheads="1"/>
            </p:cNvSpPr>
            <p:nvPr/>
          </p:nvSpPr>
          <p:spPr bwMode="auto">
            <a:xfrm>
              <a:off x="2628900" y="27622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2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1" name="Text Box 70"/>
            <p:cNvSpPr txBox="1">
              <a:spLocks noChangeArrowheads="1"/>
            </p:cNvSpPr>
            <p:nvPr/>
          </p:nvSpPr>
          <p:spPr bwMode="auto">
            <a:xfrm>
              <a:off x="2743200" y="12573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3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2" name="Text Box 71"/>
            <p:cNvSpPr txBox="1">
              <a:spLocks noChangeArrowheads="1"/>
            </p:cNvSpPr>
            <p:nvPr/>
          </p:nvSpPr>
          <p:spPr bwMode="auto">
            <a:xfrm>
              <a:off x="4114800" y="11430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4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3" name="Text Box 72"/>
            <p:cNvSpPr txBox="1">
              <a:spLocks noChangeArrowheads="1"/>
            </p:cNvSpPr>
            <p:nvPr/>
          </p:nvSpPr>
          <p:spPr bwMode="auto">
            <a:xfrm>
              <a:off x="342900" y="685800"/>
              <a:ext cx="6858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Water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35" name="Multiply 34"/>
          <p:cNvSpPr/>
          <p:nvPr/>
        </p:nvSpPr>
        <p:spPr>
          <a:xfrm>
            <a:off x="2286000" y="533400"/>
            <a:ext cx="518160" cy="42485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Multiply 35"/>
          <p:cNvSpPr/>
          <p:nvPr/>
        </p:nvSpPr>
        <p:spPr>
          <a:xfrm>
            <a:off x="2286000" y="1295400"/>
            <a:ext cx="518160" cy="42485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lowchart: Process 36"/>
          <p:cNvSpPr/>
          <p:nvPr/>
        </p:nvSpPr>
        <p:spPr>
          <a:xfrm rot="989545">
            <a:off x="1095584" y="1213949"/>
            <a:ext cx="2924952" cy="93035"/>
          </a:xfrm>
          <a:prstGeom prst="flowChart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1143000" y="914400"/>
            <a:ext cx="518160" cy="42485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Multiply 39"/>
          <p:cNvSpPr/>
          <p:nvPr/>
        </p:nvSpPr>
        <p:spPr>
          <a:xfrm>
            <a:off x="3291840" y="1099149"/>
            <a:ext cx="518160" cy="42485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4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71728" y="838200"/>
            <a:ext cx="6105144" cy="1716185"/>
            <a:chOff x="871728" y="939147"/>
            <a:chExt cx="6105144" cy="1716185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1066800" y="1688068"/>
              <a:ext cx="990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057400" y="1702816"/>
              <a:ext cx="9906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3001296" y="983391"/>
              <a:ext cx="2536723" cy="682554"/>
            </a:xfrm>
            <a:custGeom>
              <a:avLst/>
              <a:gdLst>
                <a:gd name="connsiteX0" fmla="*/ 0 w 2536723"/>
                <a:gd name="connsiteY0" fmla="*/ 682554 h 682554"/>
                <a:gd name="connsiteX1" fmla="*/ 132736 w 2536723"/>
                <a:gd name="connsiteY1" fmla="*/ 107367 h 682554"/>
                <a:gd name="connsiteX2" fmla="*/ 619432 w 2536723"/>
                <a:gd name="connsiteY2" fmla="*/ 4129 h 682554"/>
                <a:gd name="connsiteX3" fmla="*/ 1268361 w 2536723"/>
                <a:gd name="connsiteY3" fmla="*/ 18877 h 682554"/>
                <a:gd name="connsiteX4" fmla="*/ 2286000 w 2536723"/>
                <a:gd name="connsiteY4" fmla="*/ 48374 h 682554"/>
                <a:gd name="connsiteX5" fmla="*/ 2492478 w 2536723"/>
                <a:gd name="connsiteY5" fmla="*/ 195858 h 682554"/>
                <a:gd name="connsiteX6" fmla="*/ 2536723 w 2536723"/>
                <a:gd name="connsiteY6" fmla="*/ 667806 h 682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36723" h="682554">
                  <a:moveTo>
                    <a:pt x="0" y="682554"/>
                  </a:moveTo>
                  <a:cubicBezTo>
                    <a:pt x="14748" y="451496"/>
                    <a:pt x="29497" y="220438"/>
                    <a:pt x="132736" y="107367"/>
                  </a:cubicBezTo>
                  <a:cubicBezTo>
                    <a:pt x="235975" y="-5704"/>
                    <a:pt x="430161" y="18877"/>
                    <a:pt x="619432" y="4129"/>
                  </a:cubicBezTo>
                  <a:cubicBezTo>
                    <a:pt x="808703" y="-10619"/>
                    <a:pt x="1268361" y="18877"/>
                    <a:pt x="1268361" y="18877"/>
                  </a:cubicBezTo>
                  <a:cubicBezTo>
                    <a:pt x="1546122" y="26251"/>
                    <a:pt x="2081981" y="18877"/>
                    <a:pt x="2286000" y="48374"/>
                  </a:cubicBezTo>
                  <a:cubicBezTo>
                    <a:pt x="2490019" y="77871"/>
                    <a:pt x="2450691" y="92619"/>
                    <a:pt x="2492478" y="195858"/>
                  </a:cubicBezTo>
                  <a:cubicBezTo>
                    <a:pt x="2534265" y="299097"/>
                    <a:pt x="2535494" y="483451"/>
                    <a:pt x="2536723" y="66780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 flipV="1">
              <a:off x="3011129" y="1734772"/>
              <a:ext cx="2536723" cy="682554"/>
            </a:xfrm>
            <a:custGeom>
              <a:avLst/>
              <a:gdLst>
                <a:gd name="connsiteX0" fmla="*/ 0 w 2536723"/>
                <a:gd name="connsiteY0" fmla="*/ 682554 h 682554"/>
                <a:gd name="connsiteX1" fmla="*/ 132736 w 2536723"/>
                <a:gd name="connsiteY1" fmla="*/ 107367 h 682554"/>
                <a:gd name="connsiteX2" fmla="*/ 619432 w 2536723"/>
                <a:gd name="connsiteY2" fmla="*/ 4129 h 682554"/>
                <a:gd name="connsiteX3" fmla="*/ 1268361 w 2536723"/>
                <a:gd name="connsiteY3" fmla="*/ 18877 h 682554"/>
                <a:gd name="connsiteX4" fmla="*/ 2286000 w 2536723"/>
                <a:gd name="connsiteY4" fmla="*/ 48374 h 682554"/>
                <a:gd name="connsiteX5" fmla="*/ 2492478 w 2536723"/>
                <a:gd name="connsiteY5" fmla="*/ 195858 h 682554"/>
                <a:gd name="connsiteX6" fmla="*/ 2536723 w 2536723"/>
                <a:gd name="connsiteY6" fmla="*/ 667806 h 682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36723" h="682554">
                  <a:moveTo>
                    <a:pt x="0" y="682554"/>
                  </a:moveTo>
                  <a:cubicBezTo>
                    <a:pt x="14748" y="451496"/>
                    <a:pt x="29497" y="220438"/>
                    <a:pt x="132736" y="107367"/>
                  </a:cubicBezTo>
                  <a:cubicBezTo>
                    <a:pt x="235975" y="-5704"/>
                    <a:pt x="430161" y="18877"/>
                    <a:pt x="619432" y="4129"/>
                  </a:cubicBezTo>
                  <a:cubicBezTo>
                    <a:pt x="808703" y="-10619"/>
                    <a:pt x="1268361" y="18877"/>
                    <a:pt x="1268361" y="18877"/>
                  </a:cubicBezTo>
                  <a:cubicBezTo>
                    <a:pt x="1546122" y="26251"/>
                    <a:pt x="2081981" y="18877"/>
                    <a:pt x="2286000" y="48374"/>
                  </a:cubicBezTo>
                  <a:cubicBezTo>
                    <a:pt x="2490019" y="77871"/>
                    <a:pt x="2450691" y="92619"/>
                    <a:pt x="2492478" y="195858"/>
                  </a:cubicBezTo>
                  <a:cubicBezTo>
                    <a:pt x="2534265" y="299097"/>
                    <a:pt x="2535494" y="483451"/>
                    <a:pt x="2536723" y="66780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>
              <a:endCxn id="11" idx="2"/>
            </p:cNvCxnSpPr>
            <p:nvPr/>
          </p:nvCxnSpPr>
          <p:spPr>
            <a:xfrm>
              <a:off x="3018504" y="1702816"/>
              <a:ext cx="24638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562600" y="1717564"/>
              <a:ext cx="9906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324896" y="1380501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02764" y="136852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029554" y="939147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19721" y="1383268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040270" y="2098564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14328" y="1884712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807964" y="1383268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71728" y="129540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A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752600" y="1688068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B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895600" y="136544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C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334000" y="228600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D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410200" y="1344724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E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477000" y="150999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4" name="Oval 3"/>
            <p:cNvSpPr/>
            <p:nvPr/>
          </p:nvSpPr>
          <p:spPr>
            <a:xfrm>
              <a:off x="1066800" y="1639792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947672" y="1641364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938272" y="1641364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482368" y="1658572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378244" y="2264140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6519672" y="1656112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533400" y="28956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By continuity:  </a:t>
            </a:r>
            <a:r>
              <a:rPr lang="en-US" sz="2800" i="1" dirty="0" smtClean="0"/>
              <a:t>Q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=</a:t>
            </a:r>
            <a:r>
              <a:rPr lang="en-US" sz="2800" i="1" dirty="0" smtClean="0"/>
              <a:t>Q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=</a:t>
            </a:r>
            <a:r>
              <a:rPr lang="en-US" sz="2800" i="1" dirty="0" smtClean="0"/>
              <a:t>Q</a:t>
            </a:r>
            <a:r>
              <a:rPr lang="en-US" sz="2800" baseline="-25000" dirty="0" smtClean="0"/>
              <a:t>7</a:t>
            </a:r>
            <a:r>
              <a:rPr lang="en-US" sz="2800" dirty="0" smtClean="0"/>
              <a:t>=</a:t>
            </a:r>
            <a:r>
              <a:rPr lang="en-US" sz="2800" i="1" dirty="0" smtClean="0"/>
              <a:t>Q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+</a:t>
            </a:r>
            <a:r>
              <a:rPr lang="en-US" sz="2800" i="1" dirty="0" smtClean="0"/>
              <a:t>Q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+</a:t>
            </a:r>
            <a:r>
              <a:rPr lang="en-US" sz="2800" i="1" dirty="0" smtClean="0"/>
              <a:t>Q</a:t>
            </a:r>
            <a:r>
              <a:rPr lang="en-US" sz="2800" baseline="-25000" dirty="0" smtClean="0"/>
              <a:t>5</a:t>
            </a:r>
            <a:r>
              <a:rPr lang="en-US" sz="2800" dirty="0" smtClean="0"/>
              <a:t>, </a:t>
            </a:r>
            <a:r>
              <a:rPr lang="en-US" sz="2800" i="1" dirty="0" smtClean="0"/>
              <a:t>Q</a:t>
            </a:r>
            <a:r>
              <a:rPr lang="en-US" sz="2800" baseline="-25000" dirty="0" smtClean="0"/>
              <a:t>5</a:t>
            </a:r>
            <a:r>
              <a:rPr lang="en-US" sz="2800" dirty="0" smtClean="0"/>
              <a:t>=</a:t>
            </a:r>
            <a:r>
              <a:rPr lang="en-US" sz="2800" i="1" dirty="0" smtClean="0"/>
              <a:t>Q</a:t>
            </a:r>
            <a:r>
              <a:rPr lang="en-US" sz="2800" baseline="-25000" dirty="0" smtClean="0"/>
              <a:t>6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3733800"/>
            <a:ext cx="830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Because total head </a:t>
            </a:r>
            <a:r>
              <a:rPr lang="en-US" sz="2800" dirty="0"/>
              <a:t>(</a:t>
            </a:r>
            <a:r>
              <a:rPr lang="en-US" sz="2800" i="1" dirty="0"/>
              <a:t>z</a:t>
            </a:r>
            <a:r>
              <a:rPr lang="en-US" sz="2800" dirty="0"/>
              <a:t>+[</a:t>
            </a:r>
            <a:r>
              <a:rPr lang="en-US" sz="2800" i="1" dirty="0"/>
              <a:t>p</a:t>
            </a:r>
            <a:r>
              <a:rPr lang="en-US" sz="2800" dirty="0"/>
              <a:t>/</a:t>
            </a:r>
            <a:r>
              <a:rPr lang="en-US" sz="2800" i="1" dirty="0">
                <a:latin typeface="Symbol" pitchFamily="18" charset="2"/>
              </a:rPr>
              <a:t>g</a:t>
            </a:r>
            <a:r>
              <a:rPr lang="en-US" sz="2800" dirty="0" smtClean="0"/>
              <a:t>]+</a:t>
            </a:r>
            <a:r>
              <a:rPr lang="en-US" sz="2800" i="1" dirty="0" smtClean="0"/>
              <a:t>V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/2g) </a:t>
            </a:r>
            <a:r>
              <a:rPr lang="en-US" sz="2800" dirty="0"/>
              <a:t>has the same value at a point, regardless of direction (it is a scalar, and isotropic</a:t>
            </a:r>
            <a:r>
              <a:rPr lang="en-US" sz="2800" dirty="0" smtClean="0"/>
              <a:t>):     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800" dirty="0"/>
              <a:t>	</a:t>
            </a:r>
            <a:r>
              <a:rPr lang="en-US" sz="2800" dirty="0" smtClean="0"/>
              <a:t>	 </a:t>
            </a:r>
            <a:r>
              <a:rPr lang="en-US" sz="2800" i="1" dirty="0" smtClean="0"/>
              <a:t>h</a:t>
            </a:r>
            <a:r>
              <a:rPr lang="en-US" sz="2800" i="1" baseline="-25000" dirty="0" smtClean="0"/>
              <a:t>L</a:t>
            </a:r>
            <a:r>
              <a:rPr lang="en-US" sz="2800" baseline="-25000" dirty="0" smtClean="0"/>
              <a:t>,3</a:t>
            </a:r>
            <a:r>
              <a:rPr lang="en-US" sz="2800" dirty="0" smtClean="0"/>
              <a:t>=</a:t>
            </a:r>
            <a:r>
              <a:rPr lang="en-US" sz="2800" i="1" dirty="0" smtClean="0"/>
              <a:t>h</a:t>
            </a:r>
            <a:r>
              <a:rPr lang="en-US" sz="2800" i="1" baseline="-25000" dirty="0" smtClean="0"/>
              <a:t>L</a:t>
            </a:r>
            <a:r>
              <a:rPr lang="en-US" sz="2800" baseline="-25000" dirty="0" smtClean="0"/>
              <a:t>,4</a:t>
            </a:r>
            <a:r>
              <a:rPr lang="en-US" sz="2800" dirty="0" smtClean="0"/>
              <a:t>=</a:t>
            </a:r>
            <a:r>
              <a:rPr lang="en-US" sz="2800" i="1" dirty="0" smtClean="0"/>
              <a:t>h</a:t>
            </a:r>
            <a:r>
              <a:rPr lang="en-US" sz="2800" i="1" baseline="-25000" dirty="0" smtClean="0"/>
              <a:t>L</a:t>
            </a:r>
            <a:r>
              <a:rPr lang="en-US" sz="2800" baseline="-25000" dirty="0" smtClean="0"/>
              <a:t>,5+6</a:t>
            </a:r>
            <a:endParaRPr lang="en-US" sz="2800" dirty="0" smtClean="0"/>
          </a:p>
          <a:p>
            <a:r>
              <a:rPr lang="en-US" sz="2800" dirty="0"/>
              <a:t>and 	</a:t>
            </a:r>
            <a:r>
              <a:rPr lang="en-US" sz="2800" dirty="0" smtClean="0"/>
              <a:t>	 (</a:t>
            </a:r>
            <a:r>
              <a:rPr lang="en-US" sz="2800" dirty="0" err="1">
                <a:latin typeface="Symbol" pitchFamily="18" charset="2"/>
              </a:rPr>
              <a:t>S</a:t>
            </a:r>
            <a:r>
              <a:rPr lang="en-US" sz="2800" i="1" dirty="0" err="1"/>
              <a:t>h</a:t>
            </a:r>
            <a:r>
              <a:rPr lang="en-US" sz="2800" i="1" baseline="-25000" dirty="0" err="1"/>
              <a:t>L</a:t>
            </a:r>
            <a:r>
              <a:rPr lang="en-US" sz="2800" dirty="0"/>
              <a:t>)</a:t>
            </a:r>
            <a:r>
              <a:rPr lang="en-US" sz="2800" baseline="-25000" dirty="0"/>
              <a:t>any </a:t>
            </a:r>
            <a:r>
              <a:rPr lang="en-US" sz="2800" baseline="-25000" dirty="0" smtClean="0"/>
              <a:t>loop</a:t>
            </a:r>
            <a:r>
              <a:rPr lang="en-US" sz="2800" dirty="0" smtClean="0"/>
              <a:t>=0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498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7921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Flow Analysis in Systems with Multiple Pipes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Two levels of complexity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One inlet, one outlet, flow directions known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Multiple inlets/outlets, flow directions need to be determined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In both cases, key equations are the same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Continuity at junctions or nodes: total flow rate entering equals total flow rate leaving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Total head is well-defined at any point, so </a:t>
            </a:r>
            <a:r>
              <a:rPr lang="en-US" dirty="0" err="1" smtClean="0">
                <a:solidFill>
                  <a:srgbClr val="0070C0"/>
                </a:solidFill>
              </a:rPr>
              <a:t>headloss</a:t>
            </a:r>
            <a:r>
              <a:rPr lang="en-US" dirty="0" smtClean="0">
                <a:solidFill>
                  <a:srgbClr val="0070C0"/>
                </a:solidFill>
              </a:rPr>
              <a:t> between any two points is independent of path taken, and </a:t>
            </a:r>
            <a:r>
              <a:rPr lang="en-US" dirty="0" err="1" smtClean="0">
                <a:solidFill>
                  <a:srgbClr val="0070C0"/>
                </a:solidFill>
              </a:rPr>
              <a:t>headloss</a:t>
            </a:r>
            <a:r>
              <a:rPr lang="en-US" dirty="0" smtClean="0">
                <a:solidFill>
                  <a:srgbClr val="0070C0"/>
                </a:solidFill>
              </a:rPr>
              <a:t> around a loop is zero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28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524000" y="457200"/>
            <a:ext cx="6105144" cy="1716185"/>
            <a:chOff x="871728" y="939147"/>
            <a:chExt cx="6105144" cy="1716185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1066800" y="1688068"/>
              <a:ext cx="990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057400" y="1702816"/>
              <a:ext cx="9906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3001296" y="983391"/>
              <a:ext cx="2536723" cy="682554"/>
            </a:xfrm>
            <a:custGeom>
              <a:avLst/>
              <a:gdLst>
                <a:gd name="connsiteX0" fmla="*/ 0 w 2536723"/>
                <a:gd name="connsiteY0" fmla="*/ 682554 h 682554"/>
                <a:gd name="connsiteX1" fmla="*/ 132736 w 2536723"/>
                <a:gd name="connsiteY1" fmla="*/ 107367 h 682554"/>
                <a:gd name="connsiteX2" fmla="*/ 619432 w 2536723"/>
                <a:gd name="connsiteY2" fmla="*/ 4129 h 682554"/>
                <a:gd name="connsiteX3" fmla="*/ 1268361 w 2536723"/>
                <a:gd name="connsiteY3" fmla="*/ 18877 h 682554"/>
                <a:gd name="connsiteX4" fmla="*/ 2286000 w 2536723"/>
                <a:gd name="connsiteY4" fmla="*/ 48374 h 682554"/>
                <a:gd name="connsiteX5" fmla="*/ 2492478 w 2536723"/>
                <a:gd name="connsiteY5" fmla="*/ 195858 h 682554"/>
                <a:gd name="connsiteX6" fmla="*/ 2536723 w 2536723"/>
                <a:gd name="connsiteY6" fmla="*/ 667806 h 682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36723" h="682554">
                  <a:moveTo>
                    <a:pt x="0" y="682554"/>
                  </a:moveTo>
                  <a:cubicBezTo>
                    <a:pt x="14748" y="451496"/>
                    <a:pt x="29497" y="220438"/>
                    <a:pt x="132736" y="107367"/>
                  </a:cubicBezTo>
                  <a:cubicBezTo>
                    <a:pt x="235975" y="-5704"/>
                    <a:pt x="430161" y="18877"/>
                    <a:pt x="619432" y="4129"/>
                  </a:cubicBezTo>
                  <a:cubicBezTo>
                    <a:pt x="808703" y="-10619"/>
                    <a:pt x="1268361" y="18877"/>
                    <a:pt x="1268361" y="18877"/>
                  </a:cubicBezTo>
                  <a:cubicBezTo>
                    <a:pt x="1546122" y="26251"/>
                    <a:pt x="2081981" y="18877"/>
                    <a:pt x="2286000" y="48374"/>
                  </a:cubicBezTo>
                  <a:cubicBezTo>
                    <a:pt x="2490019" y="77871"/>
                    <a:pt x="2450691" y="92619"/>
                    <a:pt x="2492478" y="195858"/>
                  </a:cubicBezTo>
                  <a:cubicBezTo>
                    <a:pt x="2534265" y="299097"/>
                    <a:pt x="2535494" y="483451"/>
                    <a:pt x="2536723" y="66780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 flipV="1">
              <a:off x="3011129" y="1734772"/>
              <a:ext cx="2536723" cy="682554"/>
            </a:xfrm>
            <a:custGeom>
              <a:avLst/>
              <a:gdLst>
                <a:gd name="connsiteX0" fmla="*/ 0 w 2536723"/>
                <a:gd name="connsiteY0" fmla="*/ 682554 h 682554"/>
                <a:gd name="connsiteX1" fmla="*/ 132736 w 2536723"/>
                <a:gd name="connsiteY1" fmla="*/ 107367 h 682554"/>
                <a:gd name="connsiteX2" fmla="*/ 619432 w 2536723"/>
                <a:gd name="connsiteY2" fmla="*/ 4129 h 682554"/>
                <a:gd name="connsiteX3" fmla="*/ 1268361 w 2536723"/>
                <a:gd name="connsiteY3" fmla="*/ 18877 h 682554"/>
                <a:gd name="connsiteX4" fmla="*/ 2286000 w 2536723"/>
                <a:gd name="connsiteY4" fmla="*/ 48374 h 682554"/>
                <a:gd name="connsiteX5" fmla="*/ 2492478 w 2536723"/>
                <a:gd name="connsiteY5" fmla="*/ 195858 h 682554"/>
                <a:gd name="connsiteX6" fmla="*/ 2536723 w 2536723"/>
                <a:gd name="connsiteY6" fmla="*/ 667806 h 682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36723" h="682554">
                  <a:moveTo>
                    <a:pt x="0" y="682554"/>
                  </a:moveTo>
                  <a:cubicBezTo>
                    <a:pt x="14748" y="451496"/>
                    <a:pt x="29497" y="220438"/>
                    <a:pt x="132736" y="107367"/>
                  </a:cubicBezTo>
                  <a:cubicBezTo>
                    <a:pt x="235975" y="-5704"/>
                    <a:pt x="430161" y="18877"/>
                    <a:pt x="619432" y="4129"/>
                  </a:cubicBezTo>
                  <a:cubicBezTo>
                    <a:pt x="808703" y="-10619"/>
                    <a:pt x="1268361" y="18877"/>
                    <a:pt x="1268361" y="18877"/>
                  </a:cubicBezTo>
                  <a:cubicBezTo>
                    <a:pt x="1546122" y="26251"/>
                    <a:pt x="2081981" y="18877"/>
                    <a:pt x="2286000" y="48374"/>
                  </a:cubicBezTo>
                  <a:cubicBezTo>
                    <a:pt x="2490019" y="77871"/>
                    <a:pt x="2450691" y="92619"/>
                    <a:pt x="2492478" y="195858"/>
                  </a:cubicBezTo>
                  <a:cubicBezTo>
                    <a:pt x="2534265" y="299097"/>
                    <a:pt x="2535494" y="483451"/>
                    <a:pt x="2536723" y="66780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>
              <a:endCxn id="11" idx="2"/>
            </p:cNvCxnSpPr>
            <p:nvPr/>
          </p:nvCxnSpPr>
          <p:spPr>
            <a:xfrm>
              <a:off x="3018504" y="1702816"/>
              <a:ext cx="24638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562600" y="1717564"/>
              <a:ext cx="9906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324896" y="1380501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02764" y="136852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029554" y="939147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19721" y="1383268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040270" y="2098564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14328" y="1884712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807964" y="1383268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71728" y="129540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A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752600" y="1688068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B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895600" y="136544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C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334000" y="228600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D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410200" y="1344724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E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477000" y="150999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4" name="Oval 3"/>
            <p:cNvSpPr/>
            <p:nvPr/>
          </p:nvSpPr>
          <p:spPr>
            <a:xfrm>
              <a:off x="1066800" y="1639792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947672" y="1641364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938272" y="1641364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482368" y="1658572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378244" y="2264140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6519672" y="1656112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81000" y="2438400"/>
            <a:ext cx="830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IF</a:t>
            </a:r>
            <a:r>
              <a:rPr lang="en-US" sz="2800" dirty="0" smtClean="0"/>
              <a:t> the </a:t>
            </a:r>
            <a:r>
              <a:rPr lang="en-US" sz="2800" i="1" dirty="0" err="1" smtClean="0"/>
              <a:t>h</a:t>
            </a:r>
            <a:r>
              <a:rPr lang="en-US" sz="2800" i="1" baseline="-25000" dirty="0" err="1" smtClean="0"/>
              <a:t>L</a:t>
            </a:r>
            <a:r>
              <a:rPr lang="en-US" sz="2800" dirty="0" smtClean="0"/>
              <a:t>-</a:t>
            </a:r>
            <a:r>
              <a:rPr lang="en-US" sz="2800" i="1" dirty="0" smtClean="0"/>
              <a:t>Q</a:t>
            </a:r>
            <a:r>
              <a:rPr lang="en-US" sz="2800" dirty="0" smtClean="0"/>
              <a:t> relationship can be written as </a:t>
            </a:r>
            <a:r>
              <a:rPr lang="en-US" sz="2800" i="1" dirty="0" err="1" smtClean="0"/>
              <a:t>h</a:t>
            </a:r>
            <a:r>
              <a:rPr lang="en-US" sz="2800" i="1" baseline="-25000" dirty="0" err="1" smtClean="0"/>
              <a:t>L</a:t>
            </a:r>
            <a:r>
              <a:rPr lang="en-US" sz="2800" dirty="0" smtClean="0"/>
              <a:t>=</a:t>
            </a:r>
            <a:r>
              <a:rPr lang="en-US" sz="2800" i="1" dirty="0" err="1" smtClean="0"/>
              <a:t>KQ</a:t>
            </a:r>
            <a:r>
              <a:rPr lang="en-US" sz="2800" i="1" baseline="30000" dirty="0" err="1" smtClean="0"/>
              <a:t>n</a:t>
            </a:r>
            <a:r>
              <a:rPr lang="en-US" sz="2800" dirty="0" smtClean="0"/>
              <a:t>, then for </a:t>
            </a:r>
            <a:r>
              <a:rPr lang="en-US" sz="2800" i="1" dirty="0" smtClean="0"/>
              <a:t>m</a:t>
            </a:r>
            <a:r>
              <a:rPr lang="en-US" sz="2800" dirty="0" smtClean="0"/>
              <a:t> pipes connected in series, the total </a:t>
            </a:r>
            <a:r>
              <a:rPr lang="en-US" sz="2800" dirty="0" err="1" smtClean="0"/>
              <a:t>headloss</a:t>
            </a:r>
            <a:r>
              <a:rPr lang="en-US" sz="2800" dirty="0" smtClean="0"/>
              <a:t> when the flow rate is </a:t>
            </a:r>
            <a:r>
              <a:rPr lang="en-US" sz="2800" i="1" dirty="0" smtClean="0"/>
              <a:t>Q</a:t>
            </a:r>
            <a:r>
              <a:rPr lang="en-US" sz="2800" dirty="0" smtClean="0"/>
              <a:t> is: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555991"/>
              </p:ext>
            </p:extLst>
          </p:nvPr>
        </p:nvGraphicFramePr>
        <p:xfrm>
          <a:off x="533400" y="4038600"/>
          <a:ext cx="7962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2654280" imgH="279360" progId="Equation.DSMT4">
                  <p:embed/>
                </p:oleObj>
              </mc:Choice>
              <mc:Fallback>
                <p:oleObj name="Equation" r:id="rId3" imgW="26542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4038600"/>
                        <a:ext cx="79629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381000" y="5257800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pipe with </a:t>
            </a:r>
            <a:r>
              <a:rPr lang="en-US" sz="2800" i="1" dirty="0" smtClean="0"/>
              <a:t>K</a:t>
            </a:r>
            <a:r>
              <a:rPr lang="en-US" sz="2800" dirty="0" smtClean="0"/>
              <a:t>=</a:t>
            </a:r>
            <a:r>
              <a:rPr lang="en-US" sz="2800" dirty="0" err="1" smtClean="0">
                <a:latin typeface="Symbol" pitchFamily="18" charset="2"/>
              </a:rPr>
              <a:t>S</a:t>
            </a:r>
            <a:r>
              <a:rPr lang="en-US" sz="2800" i="1" dirty="0" err="1" smtClean="0"/>
              <a:t>K</a:t>
            </a:r>
            <a:r>
              <a:rPr lang="en-US" sz="2800" i="1" baseline="-25000" dirty="0" err="1" smtClean="0"/>
              <a:t>i</a:t>
            </a:r>
            <a:r>
              <a:rPr lang="en-US" sz="2800" dirty="0" smtClean="0"/>
              <a:t> will be </a:t>
            </a:r>
            <a:r>
              <a:rPr lang="en-US" sz="2800" b="1" i="1" dirty="0" smtClean="0">
                <a:solidFill>
                  <a:srgbClr val="0070C0"/>
                </a:solidFill>
              </a:rPr>
              <a:t>hydraulically equivalent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to the real pipes in series.</a:t>
            </a:r>
          </a:p>
        </p:txBody>
      </p:sp>
    </p:spTree>
    <p:extLst>
      <p:ext uri="{BB962C8B-B14F-4D97-AF65-F5344CB8AC3E}">
        <p14:creationId xmlns:p14="http://schemas.microsoft.com/office/powerpoint/2010/main" val="192022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524000" y="228600"/>
            <a:ext cx="6105144" cy="1716185"/>
            <a:chOff x="871728" y="939147"/>
            <a:chExt cx="6105144" cy="1716185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1066800" y="1688068"/>
              <a:ext cx="990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057400" y="1702816"/>
              <a:ext cx="9906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3001296" y="983391"/>
              <a:ext cx="2536723" cy="682554"/>
            </a:xfrm>
            <a:custGeom>
              <a:avLst/>
              <a:gdLst>
                <a:gd name="connsiteX0" fmla="*/ 0 w 2536723"/>
                <a:gd name="connsiteY0" fmla="*/ 682554 h 682554"/>
                <a:gd name="connsiteX1" fmla="*/ 132736 w 2536723"/>
                <a:gd name="connsiteY1" fmla="*/ 107367 h 682554"/>
                <a:gd name="connsiteX2" fmla="*/ 619432 w 2536723"/>
                <a:gd name="connsiteY2" fmla="*/ 4129 h 682554"/>
                <a:gd name="connsiteX3" fmla="*/ 1268361 w 2536723"/>
                <a:gd name="connsiteY3" fmla="*/ 18877 h 682554"/>
                <a:gd name="connsiteX4" fmla="*/ 2286000 w 2536723"/>
                <a:gd name="connsiteY4" fmla="*/ 48374 h 682554"/>
                <a:gd name="connsiteX5" fmla="*/ 2492478 w 2536723"/>
                <a:gd name="connsiteY5" fmla="*/ 195858 h 682554"/>
                <a:gd name="connsiteX6" fmla="*/ 2536723 w 2536723"/>
                <a:gd name="connsiteY6" fmla="*/ 667806 h 682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36723" h="682554">
                  <a:moveTo>
                    <a:pt x="0" y="682554"/>
                  </a:moveTo>
                  <a:cubicBezTo>
                    <a:pt x="14748" y="451496"/>
                    <a:pt x="29497" y="220438"/>
                    <a:pt x="132736" y="107367"/>
                  </a:cubicBezTo>
                  <a:cubicBezTo>
                    <a:pt x="235975" y="-5704"/>
                    <a:pt x="430161" y="18877"/>
                    <a:pt x="619432" y="4129"/>
                  </a:cubicBezTo>
                  <a:cubicBezTo>
                    <a:pt x="808703" y="-10619"/>
                    <a:pt x="1268361" y="18877"/>
                    <a:pt x="1268361" y="18877"/>
                  </a:cubicBezTo>
                  <a:cubicBezTo>
                    <a:pt x="1546122" y="26251"/>
                    <a:pt x="2081981" y="18877"/>
                    <a:pt x="2286000" y="48374"/>
                  </a:cubicBezTo>
                  <a:cubicBezTo>
                    <a:pt x="2490019" y="77871"/>
                    <a:pt x="2450691" y="92619"/>
                    <a:pt x="2492478" y="195858"/>
                  </a:cubicBezTo>
                  <a:cubicBezTo>
                    <a:pt x="2534265" y="299097"/>
                    <a:pt x="2535494" y="483451"/>
                    <a:pt x="2536723" y="66780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 flipV="1">
              <a:off x="3011129" y="1734772"/>
              <a:ext cx="2536723" cy="682554"/>
            </a:xfrm>
            <a:custGeom>
              <a:avLst/>
              <a:gdLst>
                <a:gd name="connsiteX0" fmla="*/ 0 w 2536723"/>
                <a:gd name="connsiteY0" fmla="*/ 682554 h 682554"/>
                <a:gd name="connsiteX1" fmla="*/ 132736 w 2536723"/>
                <a:gd name="connsiteY1" fmla="*/ 107367 h 682554"/>
                <a:gd name="connsiteX2" fmla="*/ 619432 w 2536723"/>
                <a:gd name="connsiteY2" fmla="*/ 4129 h 682554"/>
                <a:gd name="connsiteX3" fmla="*/ 1268361 w 2536723"/>
                <a:gd name="connsiteY3" fmla="*/ 18877 h 682554"/>
                <a:gd name="connsiteX4" fmla="*/ 2286000 w 2536723"/>
                <a:gd name="connsiteY4" fmla="*/ 48374 h 682554"/>
                <a:gd name="connsiteX5" fmla="*/ 2492478 w 2536723"/>
                <a:gd name="connsiteY5" fmla="*/ 195858 h 682554"/>
                <a:gd name="connsiteX6" fmla="*/ 2536723 w 2536723"/>
                <a:gd name="connsiteY6" fmla="*/ 667806 h 682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36723" h="682554">
                  <a:moveTo>
                    <a:pt x="0" y="682554"/>
                  </a:moveTo>
                  <a:cubicBezTo>
                    <a:pt x="14748" y="451496"/>
                    <a:pt x="29497" y="220438"/>
                    <a:pt x="132736" y="107367"/>
                  </a:cubicBezTo>
                  <a:cubicBezTo>
                    <a:pt x="235975" y="-5704"/>
                    <a:pt x="430161" y="18877"/>
                    <a:pt x="619432" y="4129"/>
                  </a:cubicBezTo>
                  <a:cubicBezTo>
                    <a:pt x="808703" y="-10619"/>
                    <a:pt x="1268361" y="18877"/>
                    <a:pt x="1268361" y="18877"/>
                  </a:cubicBezTo>
                  <a:cubicBezTo>
                    <a:pt x="1546122" y="26251"/>
                    <a:pt x="2081981" y="18877"/>
                    <a:pt x="2286000" y="48374"/>
                  </a:cubicBezTo>
                  <a:cubicBezTo>
                    <a:pt x="2490019" y="77871"/>
                    <a:pt x="2450691" y="92619"/>
                    <a:pt x="2492478" y="195858"/>
                  </a:cubicBezTo>
                  <a:cubicBezTo>
                    <a:pt x="2534265" y="299097"/>
                    <a:pt x="2535494" y="483451"/>
                    <a:pt x="2536723" y="66780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>
              <a:endCxn id="11" idx="2"/>
            </p:cNvCxnSpPr>
            <p:nvPr/>
          </p:nvCxnSpPr>
          <p:spPr>
            <a:xfrm>
              <a:off x="3018504" y="1702816"/>
              <a:ext cx="24638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562600" y="1717564"/>
              <a:ext cx="9906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324896" y="1380501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02764" y="136852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029554" y="939147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19721" y="1383268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040270" y="2098564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14328" y="1884712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807964" y="1383268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71728" y="129540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A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752600" y="1688068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B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895600" y="136544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C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334000" y="228600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D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410200" y="1344724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E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477000" y="150999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4" name="Oval 3"/>
            <p:cNvSpPr/>
            <p:nvPr/>
          </p:nvSpPr>
          <p:spPr>
            <a:xfrm>
              <a:off x="1066800" y="1639792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947672" y="1641364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938272" y="1641364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482368" y="1658572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378244" y="2264140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6519672" y="1656112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81000" y="1905000"/>
            <a:ext cx="830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IF</a:t>
            </a:r>
            <a:r>
              <a:rPr lang="en-US" sz="2800" dirty="0" smtClean="0"/>
              <a:t> the </a:t>
            </a:r>
            <a:r>
              <a:rPr lang="en-US" sz="2800" i="1" dirty="0" err="1" smtClean="0"/>
              <a:t>h</a:t>
            </a:r>
            <a:r>
              <a:rPr lang="en-US" sz="2800" i="1" baseline="-25000" dirty="0" err="1" smtClean="0"/>
              <a:t>L</a:t>
            </a:r>
            <a:r>
              <a:rPr lang="en-US" sz="2800" dirty="0" smtClean="0"/>
              <a:t>-</a:t>
            </a:r>
            <a:r>
              <a:rPr lang="en-US" sz="2800" i="1" dirty="0" smtClean="0"/>
              <a:t>Q</a:t>
            </a:r>
            <a:r>
              <a:rPr lang="en-US" sz="2800" dirty="0" smtClean="0"/>
              <a:t> relationship can be written as </a:t>
            </a:r>
            <a:r>
              <a:rPr lang="en-US" sz="2800" i="1" dirty="0" err="1" smtClean="0"/>
              <a:t>h</a:t>
            </a:r>
            <a:r>
              <a:rPr lang="en-US" sz="2800" i="1" baseline="-25000" dirty="0" err="1" smtClean="0"/>
              <a:t>L</a:t>
            </a:r>
            <a:r>
              <a:rPr lang="en-US" sz="2800" dirty="0" smtClean="0"/>
              <a:t>=</a:t>
            </a:r>
            <a:r>
              <a:rPr lang="en-US" sz="2800" i="1" dirty="0" err="1" smtClean="0"/>
              <a:t>KQ</a:t>
            </a:r>
            <a:r>
              <a:rPr lang="en-US" sz="2800" i="1" baseline="30000" dirty="0" err="1" smtClean="0"/>
              <a:t>n</a:t>
            </a:r>
            <a:r>
              <a:rPr lang="en-US" sz="2800" dirty="0" smtClean="0"/>
              <a:t>, then for </a:t>
            </a:r>
            <a:r>
              <a:rPr lang="en-US" sz="2800" i="1" dirty="0" smtClean="0"/>
              <a:t>m</a:t>
            </a:r>
            <a:r>
              <a:rPr lang="en-US" sz="2800" dirty="0" smtClean="0"/>
              <a:t> pipes connected in parallel, the total flow rate when the </a:t>
            </a:r>
            <a:r>
              <a:rPr lang="en-US" sz="2800" dirty="0" err="1" smtClean="0"/>
              <a:t>headloss</a:t>
            </a:r>
            <a:r>
              <a:rPr lang="en-US" sz="2800" dirty="0" smtClean="0"/>
              <a:t> rate is </a:t>
            </a:r>
            <a:r>
              <a:rPr lang="en-US" sz="2800" i="1" dirty="0" err="1" smtClean="0"/>
              <a:t>h</a:t>
            </a:r>
            <a:r>
              <a:rPr lang="en-US" sz="2800" i="1" baseline="-25000" dirty="0" err="1" smtClean="0"/>
              <a:t>L</a:t>
            </a:r>
            <a:r>
              <a:rPr lang="en-US" sz="2800" dirty="0" smtClean="0"/>
              <a:t> is: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290997"/>
              </p:ext>
            </p:extLst>
          </p:nvPr>
        </p:nvGraphicFramePr>
        <p:xfrm>
          <a:off x="152400" y="3452813"/>
          <a:ext cx="8748713" cy="1128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3936960" imgH="507960" progId="Equation.DSMT4">
                  <p:embed/>
                </p:oleObj>
              </mc:Choice>
              <mc:Fallback>
                <p:oleObj name="Equation" r:id="rId3" imgW="393696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3452813"/>
                        <a:ext cx="8748713" cy="1128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228600" y="5751493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pipe with </a:t>
            </a:r>
            <a:r>
              <a:rPr lang="en-US" sz="2800" i="1" dirty="0" smtClean="0"/>
              <a:t>K</a:t>
            </a:r>
            <a:r>
              <a:rPr lang="en-US" sz="2800" dirty="0" smtClean="0"/>
              <a:t>=(</a:t>
            </a:r>
            <a:r>
              <a:rPr lang="en-US" sz="2800" dirty="0" smtClean="0">
                <a:latin typeface="Symbol" pitchFamily="18" charset="2"/>
              </a:rPr>
              <a:t>S</a:t>
            </a:r>
            <a:r>
              <a:rPr lang="en-US" sz="2800" i="1" dirty="0" smtClean="0"/>
              <a:t>K</a:t>
            </a:r>
            <a:r>
              <a:rPr lang="en-US" sz="2800" i="1" baseline="-25000" dirty="0" smtClean="0"/>
              <a:t>i</a:t>
            </a:r>
            <a:r>
              <a:rPr lang="en-US" sz="2800" i="1" baseline="30000" dirty="0" smtClean="0">
                <a:latin typeface="Symbol" pitchFamily="18" charset="2"/>
              </a:rPr>
              <a:t>-</a:t>
            </a:r>
            <a:r>
              <a:rPr lang="en-US" sz="2800" baseline="30000" dirty="0" smtClean="0"/>
              <a:t>1/</a:t>
            </a:r>
            <a:r>
              <a:rPr lang="en-US" sz="2800" i="1" baseline="30000" dirty="0" smtClean="0"/>
              <a:t>n</a:t>
            </a:r>
            <a:r>
              <a:rPr lang="en-US" sz="2800" dirty="0" smtClean="0"/>
              <a:t>)</a:t>
            </a:r>
            <a:r>
              <a:rPr lang="en-US" sz="2800" baseline="30000" dirty="0" smtClean="0">
                <a:latin typeface="Symbol" pitchFamily="18" charset="2"/>
              </a:rPr>
              <a:t>-</a:t>
            </a:r>
            <a:r>
              <a:rPr lang="en-US" sz="2800" i="1" baseline="30000" dirty="0" smtClean="0"/>
              <a:t>n</a:t>
            </a:r>
            <a:r>
              <a:rPr lang="en-US" sz="2800" dirty="0" smtClean="0"/>
              <a:t> will be </a:t>
            </a:r>
            <a:r>
              <a:rPr lang="en-US" sz="2800" b="1" i="1" dirty="0" smtClean="0">
                <a:solidFill>
                  <a:srgbClr val="0070C0"/>
                </a:solidFill>
              </a:rPr>
              <a:t>hydraulically equivalent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to the real pipes in parallel.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964889"/>
              </p:ext>
            </p:extLst>
          </p:nvPr>
        </p:nvGraphicFramePr>
        <p:xfrm>
          <a:off x="3071813" y="4873625"/>
          <a:ext cx="287972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1295280" imgH="304560" progId="Equation.DSMT4">
                  <p:embed/>
                </p:oleObj>
              </mc:Choice>
              <mc:Fallback>
                <p:oleObj name="Equation" r:id="rId5" imgW="129528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4873625"/>
                        <a:ext cx="2879725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1202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524000" y="569815"/>
            <a:ext cx="6105144" cy="1716185"/>
            <a:chOff x="871728" y="939147"/>
            <a:chExt cx="6105144" cy="1716185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1066800" y="1688068"/>
              <a:ext cx="990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057400" y="1702816"/>
              <a:ext cx="9906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3001296" y="983391"/>
              <a:ext cx="2536723" cy="682554"/>
            </a:xfrm>
            <a:custGeom>
              <a:avLst/>
              <a:gdLst>
                <a:gd name="connsiteX0" fmla="*/ 0 w 2536723"/>
                <a:gd name="connsiteY0" fmla="*/ 682554 h 682554"/>
                <a:gd name="connsiteX1" fmla="*/ 132736 w 2536723"/>
                <a:gd name="connsiteY1" fmla="*/ 107367 h 682554"/>
                <a:gd name="connsiteX2" fmla="*/ 619432 w 2536723"/>
                <a:gd name="connsiteY2" fmla="*/ 4129 h 682554"/>
                <a:gd name="connsiteX3" fmla="*/ 1268361 w 2536723"/>
                <a:gd name="connsiteY3" fmla="*/ 18877 h 682554"/>
                <a:gd name="connsiteX4" fmla="*/ 2286000 w 2536723"/>
                <a:gd name="connsiteY4" fmla="*/ 48374 h 682554"/>
                <a:gd name="connsiteX5" fmla="*/ 2492478 w 2536723"/>
                <a:gd name="connsiteY5" fmla="*/ 195858 h 682554"/>
                <a:gd name="connsiteX6" fmla="*/ 2536723 w 2536723"/>
                <a:gd name="connsiteY6" fmla="*/ 667806 h 682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36723" h="682554">
                  <a:moveTo>
                    <a:pt x="0" y="682554"/>
                  </a:moveTo>
                  <a:cubicBezTo>
                    <a:pt x="14748" y="451496"/>
                    <a:pt x="29497" y="220438"/>
                    <a:pt x="132736" y="107367"/>
                  </a:cubicBezTo>
                  <a:cubicBezTo>
                    <a:pt x="235975" y="-5704"/>
                    <a:pt x="430161" y="18877"/>
                    <a:pt x="619432" y="4129"/>
                  </a:cubicBezTo>
                  <a:cubicBezTo>
                    <a:pt x="808703" y="-10619"/>
                    <a:pt x="1268361" y="18877"/>
                    <a:pt x="1268361" y="18877"/>
                  </a:cubicBezTo>
                  <a:cubicBezTo>
                    <a:pt x="1546122" y="26251"/>
                    <a:pt x="2081981" y="18877"/>
                    <a:pt x="2286000" y="48374"/>
                  </a:cubicBezTo>
                  <a:cubicBezTo>
                    <a:pt x="2490019" y="77871"/>
                    <a:pt x="2450691" y="92619"/>
                    <a:pt x="2492478" y="195858"/>
                  </a:cubicBezTo>
                  <a:cubicBezTo>
                    <a:pt x="2534265" y="299097"/>
                    <a:pt x="2535494" y="483451"/>
                    <a:pt x="2536723" y="66780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 flipV="1">
              <a:off x="3011129" y="1734772"/>
              <a:ext cx="2536723" cy="682554"/>
            </a:xfrm>
            <a:custGeom>
              <a:avLst/>
              <a:gdLst>
                <a:gd name="connsiteX0" fmla="*/ 0 w 2536723"/>
                <a:gd name="connsiteY0" fmla="*/ 682554 h 682554"/>
                <a:gd name="connsiteX1" fmla="*/ 132736 w 2536723"/>
                <a:gd name="connsiteY1" fmla="*/ 107367 h 682554"/>
                <a:gd name="connsiteX2" fmla="*/ 619432 w 2536723"/>
                <a:gd name="connsiteY2" fmla="*/ 4129 h 682554"/>
                <a:gd name="connsiteX3" fmla="*/ 1268361 w 2536723"/>
                <a:gd name="connsiteY3" fmla="*/ 18877 h 682554"/>
                <a:gd name="connsiteX4" fmla="*/ 2286000 w 2536723"/>
                <a:gd name="connsiteY4" fmla="*/ 48374 h 682554"/>
                <a:gd name="connsiteX5" fmla="*/ 2492478 w 2536723"/>
                <a:gd name="connsiteY5" fmla="*/ 195858 h 682554"/>
                <a:gd name="connsiteX6" fmla="*/ 2536723 w 2536723"/>
                <a:gd name="connsiteY6" fmla="*/ 667806 h 682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36723" h="682554">
                  <a:moveTo>
                    <a:pt x="0" y="682554"/>
                  </a:moveTo>
                  <a:cubicBezTo>
                    <a:pt x="14748" y="451496"/>
                    <a:pt x="29497" y="220438"/>
                    <a:pt x="132736" y="107367"/>
                  </a:cubicBezTo>
                  <a:cubicBezTo>
                    <a:pt x="235975" y="-5704"/>
                    <a:pt x="430161" y="18877"/>
                    <a:pt x="619432" y="4129"/>
                  </a:cubicBezTo>
                  <a:cubicBezTo>
                    <a:pt x="808703" y="-10619"/>
                    <a:pt x="1268361" y="18877"/>
                    <a:pt x="1268361" y="18877"/>
                  </a:cubicBezTo>
                  <a:cubicBezTo>
                    <a:pt x="1546122" y="26251"/>
                    <a:pt x="2081981" y="18877"/>
                    <a:pt x="2286000" y="48374"/>
                  </a:cubicBezTo>
                  <a:cubicBezTo>
                    <a:pt x="2490019" y="77871"/>
                    <a:pt x="2450691" y="92619"/>
                    <a:pt x="2492478" y="195858"/>
                  </a:cubicBezTo>
                  <a:cubicBezTo>
                    <a:pt x="2534265" y="299097"/>
                    <a:pt x="2535494" y="483451"/>
                    <a:pt x="2536723" y="66780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>
              <a:endCxn id="11" idx="2"/>
            </p:cNvCxnSpPr>
            <p:nvPr/>
          </p:nvCxnSpPr>
          <p:spPr>
            <a:xfrm>
              <a:off x="3018504" y="1702816"/>
              <a:ext cx="24638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562600" y="1717564"/>
              <a:ext cx="9906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324896" y="1380501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02764" y="136852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029554" y="939147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19721" y="1383268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040270" y="2098564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14328" y="1884712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807964" y="1383268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71728" y="129540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A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752600" y="1688068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B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895600" y="136544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C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334000" y="228600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D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410200" y="1344724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E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477000" y="1509990"/>
              <a:ext cx="499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4" name="Oval 3"/>
            <p:cNvSpPr/>
            <p:nvPr/>
          </p:nvSpPr>
          <p:spPr>
            <a:xfrm>
              <a:off x="1066800" y="1639792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947672" y="1641364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938272" y="1641364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482368" y="1658572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378244" y="2264140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6519672" y="1656112"/>
              <a:ext cx="109728" cy="1097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81000" y="2835057"/>
            <a:ext cx="8305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Approach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Find two points connected strictly by pipes-in-series or pipes-in-parallel.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Reduce that group of pipes to a single equivalent pipe.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Continue until the network has been simplified to the degree desired.</a:t>
            </a:r>
          </a:p>
        </p:txBody>
      </p:sp>
    </p:spTree>
    <p:extLst>
      <p:ext uri="{BB962C8B-B14F-4D97-AF65-F5344CB8AC3E}">
        <p14:creationId xmlns:p14="http://schemas.microsoft.com/office/powerpoint/2010/main" val="384961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anvas 46"/>
          <p:cNvGrpSpPr/>
          <p:nvPr/>
        </p:nvGrpSpPr>
        <p:grpSpPr>
          <a:xfrm>
            <a:off x="1295400" y="800100"/>
            <a:ext cx="6629400" cy="2705100"/>
            <a:chOff x="0" y="0"/>
            <a:chExt cx="5143500" cy="1943100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5143500" cy="1943100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228600" y="342900"/>
              <a:ext cx="1600200" cy="800100"/>
            </a:xfrm>
            <a:custGeom>
              <a:avLst/>
              <a:gdLst>
                <a:gd name="T0" fmla="*/ 0 w 2520"/>
                <a:gd name="T1" fmla="*/ 0 h 1260"/>
                <a:gd name="T2" fmla="*/ 0 w 2520"/>
                <a:gd name="T3" fmla="*/ 1260 h 1260"/>
                <a:gd name="T4" fmla="*/ 1620 w 2520"/>
                <a:gd name="T5" fmla="*/ 1260 h 1260"/>
                <a:gd name="T6" fmla="*/ 1620 w 2520"/>
                <a:gd name="T7" fmla="*/ 540 h 1260"/>
                <a:gd name="T8" fmla="*/ 2520 w 2520"/>
                <a:gd name="T9" fmla="*/ 90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20" h="1260">
                  <a:moveTo>
                    <a:pt x="0" y="0"/>
                  </a:moveTo>
                  <a:lnTo>
                    <a:pt x="0" y="1260"/>
                  </a:lnTo>
                  <a:lnTo>
                    <a:pt x="1620" y="1260"/>
                  </a:lnTo>
                  <a:lnTo>
                    <a:pt x="1620" y="540"/>
                  </a:lnTo>
                  <a:lnTo>
                    <a:pt x="2520" y="90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1257300" y="342900"/>
              <a:ext cx="571500" cy="457200"/>
            </a:xfrm>
            <a:custGeom>
              <a:avLst/>
              <a:gdLst>
                <a:gd name="T0" fmla="*/ 0 w 900"/>
                <a:gd name="T1" fmla="*/ 0 h 720"/>
                <a:gd name="T2" fmla="*/ 0 w 900"/>
                <a:gd name="T3" fmla="*/ 360 h 720"/>
                <a:gd name="T4" fmla="*/ 900 w 900"/>
                <a:gd name="T5" fmla="*/ 72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0" h="720">
                  <a:moveTo>
                    <a:pt x="0" y="0"/>
                  </a:moveTo>
                  <a:lnTo>
                    <a:pt x="0" y="360"/>
                  </a:lnTo>
                  <a:lnTo>
                    <a:pt x="900" y="7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1828800" y="457200"/>
              <a:ext cx="2171700" cy="844550"/>
              <a:chOff x="5220" y="2160"/>
              <a:chExt cx="3420" cy="1330"/>
            </a:xfrm>
          </p:grpSpPr>
          <p:grpSp>
            <p:nvGrpSpPr>
              <p:cNvPr id="24" name="Group 23"/>
              <p:cNvGrpSpPr>
                <a:grpSpLocks/>
              </p:cNvGrpSpPr>
              <p:nvPr/>
            </p:nvGrpSpPr>
            <p:grpSpPr bwMode="auto">
              <a:xfrm>
                <a:off x="5220" y="2160"/>
                <a:ext cx="3420" cy="1330"/>
                <a:chOff x="4080" y="4370"/>
                <a:chExt cx="3420" cy="1330"/>
              </a:xfrm>
            </p:grpSpPr>
            <p:sp>
              <p:nvSpPr>
                <p:cNvPr id="26" name="Freeform 25"/>
                <p:cNvSpPr>
                  <a:spLocks/>
                </p:cNvSpPr>
                <p:nvPr/>
              </p:nvSpPr>
              <p:spPr bwMode="auto">
                <a:xfrm>
                  <a:off x="4268" y="4545"/>
                  <a:ext cx="3007" cy="1026"/>
                </a:xfrm>
                <a:custGeom>
                  <a:avLst/>
                  <a:gdLst>
                    <a:gd name="T0" fmla="*/ 52 w 3007"/>
                    <a:gd name="T1" fmla="*/ 405 h 1026"/>
                    <a:gd name="T2" fmla="*/ 112 w 3007"/>
                    <a:gd name="T3" fmla="*/ 315 h 1026"/>
                    <a:gd name="T4" fmla="*/ 502 w 3007"/>
                    <a:gd name="T5" fmla="*/ 180 h 1026"/>
                    <a:gd name="T6" fmla="*/ 1582 w 3007"/>
                    <a:gd name="T7" fmla="*/ 0 h 1026"/>
                    <a:gd name="T8" fmla="*/ 2227 w 3007"/>
                    <a:gd name="T9" fmla="*/ 75 h 1026"/>
                    <a:gd name="T10" fmla="*/ 3007 w 3007"/>
                    <a:gd name="T11" fmla="*/ 525 h 1026"/>
                    <a:gd name="T12" fmla="*/ 2782 w 3007"/>
                    <a:gd name="T13" fmla="*/ 645 h 1026"/>
                    <a:gd name="T14" fmla="*/ 2407 w 3007"/>
                    <a:gd name="T15" fmla="*/ 765 h 1026"/>
                    <a:gd name="T16" fmla="*/ 2092 w 3007"/>
                    <a:gd name="T17" fmla="*/ 840 h 1026"/>
                    <a:gd name="T18" fmla="*/ 1552 w 3007"/>
                    <a:gd name="T19" fmla="*/ 930 h 1026"/>
                    <a:gd name="T20" fmla="*/ 967 w 3007"/>
                    <a:gd name="T21" fmla="*/ 1005 h 1026"/>
                    <a:gd name="T22" fmla="*/ 832 w 3007"/>
                    <a:gd name="T23" fmla="*/ 975 h 1026"/>
                    <a:gd name="T24" fmla="*/ 532 w 3007"/>
                    <a:gd name="T25" fmla="*/ 930 h 1026"/>
                    <a:gd name="T26" fmla="*/ 262 w 3007"/>
                    <a:gd name="T27" fmla="*/ 795 h 1026"/>
                    <a:gd name="T28" fmla="*/ 7 w 3007"/>
                    <a:gd name="T29" fmla="*/ 450 h 1026"/>
                    <a:gd name="T30" fmla="*/ 52 w 3007"/>
                    <a:gd name="T31" fmla="*/ 405 h 10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007" h="1026">
                      <a:moveTo>
                        <a:pt x="52" y="405"/>
                      </a:moveTo>
                      <a:cubicBezTo>
                        <a:pt x="72" y="375"/>
                        <a:pt x="82" y="335"/>
                        <a:pt x="112" y="315"/>
                      </a:cubicBezTo>
                      <a:cubicBezTo>
                        <a:pt x="183" y="266"/>
                        <a:pt x="427" y="197"/>
                        <a:pt x="502" y="180"/>
                      </a:cubicBezTo>
                      <a:cubicBezTo>
                        <a:pt x="857" y="99"/>
                        <a:pt x="1219" y="28"/>
                        <a:pt x="1582" y="0"/>
                      </a:cubicBezTo>
                      <a:cubicBezTo>
                        <a:pt x="1797" y="25"/>
                        <a:pt x="2011" y="52"/>
                        <a:pt x="2227" y="75"/>
                      </a:cubicBezTo>
                      <a:cubicBezTo>
                        <a:pt x="2502" y="134"/>
                        <a:pt x="2904" y="216"/>
                        <a:pt x="3007" y="525"/>
                      </a:cubicBezTo>
                      <a:cubicBezTo>
                        <a:pt x="2940" y="625"/>
                        <a:pt x="2986" y="575"/>
                        <a:pt x="2782" y="645"/>
                      </a:cubicBezTo>
                      <a:cubicBezTo>
                        <a:pt x="2658" y="687"/>
                        <a:pt x="2407" y="765"/>
                        <a:pt x="2407" y="765"/>
                      </a:cubicBezTo>
                      <a:cubicBezTo>
                        <a:pt x="2313" y="828"/>
                        <a:pt x="2200" y="822"/>
                        <a:pt x="2092" y="840"/>
                      </a:cubicBezTo>
                      <a:cubicBezTo>
                        <a:pt x="1909" y="871"/>
                        <a:pt x="1738" y="908"/>
                        <a:pt x="1552" y="930"/>
                      </a:cubicBezTo>
                      <a:cubicBezTo>
                        <a:pt x="1304" y="992"/>
                        <a:pt x="1295" y="1005"/>
                        <a:pt x="967" y="1005"/>
                      </a:cubicBezTo>
                      <a:cubicBezTo>
                        <a:pt x="921" y="1005"/>
                        <a:pt x="878" y="982"/>
                        <a:pt x="832" y="975"/>
                      </a:cubicBezTo>
                      <a:cubicBezTo>
                        <a:pt x="355" y="900"/>
                        <a:pt x="1011" y="1026"/>
                        <a:pt x="532" y="930"/>
                      </a:cubicBezTo>
                      <a:cubicBezTo>
                        <a:pt x="441" y="885"/>
                        <a:pt x="356" y="833"/>
                        <a:pt x="262" y="795"/>
                      </a:cubicBezTo>
                      <a:cubicBezTo>
                        <a:pt x="122" y="673"/>
                        <a:pt x="67" y="629"/>
                        <a:pt x="7" y="450"/>
                      </a:cubicBezTo>
                      <a:cubicBezTo>
                        <a:pt x="0" y="430"/>
                        <a:pt x="37" y="420"/>
                        <a:pt x="52" y="40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Freeform 26"/>
                <p:cNvSpPr>
                  <a:spLocks/>
                </p:cNvSpPr>
                <p:nvPr/>
              </p:nvSpPr>
              <p:spPr bwMode="auto">
                <a:xfrm>
                  <a:off x="4080" y="4370"/>
                  <a:ext cx="3420" cy="599"/>
                </a:xfrm>
                <a:custGeom>
                  <a:avLst/>
                  <a:gdLst>
                    <a:gd name="T0" fmla="*/ 0 w 3420"/>
                    <a:gd name="T1" fmla="*/ 535 h 599"/>
                    <a:gd name="T2" fmla="*/ 45 w 3420"/>
                    <a:gd name="T3" fmla="*/ 460 h 599"/>
                    <a:gd name="T4" fmla="*/ 585 w 3420"/>
                    <a:gd name="T5" fmla="*/ 235 h 599"/>
                    <a:gd name="T6" fmla="*/ 1230 w 3420"/>
                    <a:gd name="T7" fmla="*/ 85 h 599"/>
                    <a:gd name="T8" fmla="*/ 1920 w 3420"/>
                    <a:gd name="T9" fmla="*/ 10 h 599"/>
                    <a:gd name="T10" fmla="*/ 2100 w 3420"/>
                    <a:gd name="T11" fmla="*/ 25 h 599"/>
                    <a:gd name="T12" fmla="*/ 2355 w 3420"/>
                    <a:gd name="T13" fmla="*/ 10 h 599"/>
                    <a:gd name="T14" fmla="*/ 2985 w 3420"/>
                    <a:gd name="T15" fmla="*/ 190 h 599"/>
                    <a:gd name="T16" fmla="*/ 3255 w 3420"/>
                    <a:gd name="T17" fmla="*/ 340 h 599"/>
                    <a:gd name="T18" fmla="*/ 3360 w 3420"/>
                    <a:gd name="T19" fmla="*/ 475 h 599"/>
                    <a:gd name="T20" fmla="*/ 3420 w 3420"/>
                    <a:gd name="T21" fmla="*/ 595 h 5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420" h="599">
                      <a:moveTo>
                        <a:pt x="0" y="535"/>
                      </a:moveTo>
                      <a:cubicBezTo>
                        <a:pt x="15" y="510"/>
                        <a:pt x="23" y="480"/>
                        <a:pt x="45" y="460"/>
                      </a:cubicBezTo>
                      <a:cubicBezTo>
                        <a:pt x="150" y="366"/>
                        <a:pt x="442" y="265"/>
                        <a:pt x="585" y="235"/>
                      </a:cubicBezTo>
                      <a:cubicBezTo>
                        <a:pt x="801" y="189"/>
                        <a:pt x="1015" y="139"/>
                        <a:pt x="1230" y="85"/>
                      </a:cubicBezTo>
                      <a:cubicBezTo>
                        <a:pt x="1408" y="41"/>
                        <a:pt x="1721" y="25"/>
                        <a:pt x="1920" y="10"/>
                      </a:cubicBezTo>
                      <a:cubicBezTo>
                        <a:pt x="1980" y="15"/>
                        <a:pt x="2040" y="25"/>
                        <a:pt x="2100" y="25"/>
                      </a:cubicBezTo>
                      <a:cubicBezTo>
                        <a:pt x="2185" y="25"/>
                        <a:pt x="2270" y="0"/>
                        <a:pt x="2355" y="10"/>
                      </a:cubicBezTo>
                      <a:cubicBezTo>
                        <a:pt x="2546" y="32"/>
                        <a:pt x="2802" y="99"/>
                        <a:pt x="2985" y="190"/>
                      </a:cubicBezTo>
                      <a:cubicBezTo>
                        <a:pt x="3072" y="234"/>
                        <a:pt x="3186" y="271"/>
                        <a:pt x="3255" y="340"/>
                      </a:cubicBezTo>
                      <a:cubicBezTo>
                        <a:pt x="3261" y="346"/>
                        <a:pt x="3346" y="443"/>
                        <a:pt x="3360" y="475"/>
                      </a:cubicBezTo>
                      <a:cubicBezTo>
                        <a:pt x="3415" y="599"/>
                        <a:pt x="3358" y="533"/>
                        <a:pt x="3420" y="595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27"/>
                <p:cNvSpPr>
                  <a:spLocks/>
                </p:cNvSpPr>
                <p:nvPr/>
              </p:nvSpPr>
              <p:spPr bwMode="auto">
                <a:xfrm>
                  <a:off x="4110" y="5175"/>
                  <a:ext cx="3330" cy="525"/>
                </a:xfrm>
                <a:custGeom>
                  <a:avLst/>
                  <a:gdLst>
                    <a:gd name="T0" fmla="*/ 0 w 3330"/>
                    <a:gd name="T1" fmla="*/ 0 h 525"/>
                    <a:gd name="T2" fmla="*/ 90 w 3330"/>
                    <a:gd name="T3" fmla="*/ 60 h 525"/>
                    <a:gd name="T4" fmla="*/ 225 w 3330"/>
                    <a:gd name="T5" fmla="*/ 225 h 525"/>
                    <a:gd name="T6" fmla="*/ 405 w 3330"/>
                    <a:gd name="T7" fmla="*/ 270 h 525"/>
                    <a:gd name="T8" fmla="*/ 630 w 3330"/>
                    <a:gd name="T9" fmla="*/ 390 h 525"/>
                    <a:gd name="T10" fmla="*/ 900 w 3330"/>
                    <a:gd name="T11" fmla="*/ 480 h 525"/>
                    <a:gd name="T12" fmla="*/ 1290 w 3330"/>
                    <a:gd name="T13" fmla="*/ 525 h 525"/>
                    <a:gd name="T14" fmla="*/ 1950 w 3330"/>
                    <a:gd name="T15" fmla="*/ 450 h 525"/>
                    <a:gd name="T16" fmla="*/ 2340 w 3330"/>
                    <a:gd name="T17" fmla="*/ 390 h 525"/>
                    <a:gd name="T18" fmla="*/ 2610 w 3330"/>
                    <a:gd name="T19" fmla="*/ 345 h 525"/>
                    <a:gd name="T20" fmla="*/ 3030 w 3330"/>
                    <a:gd name="T21" fmla="*/ 180 h 525"/>
                    <a:gd name="T22" fmla="*/ 3330 w 3330"/>
                    <a:gd name="T23" fmla="*/ 0 h 5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30" h="525">
                      <a:moveTo>
                        <a:pt x="0" y="0"/>
                      </a:moveTo>
                      <a:cubicBezTo>
                        <a:pt x="30" y="20"/>
                        <a:pt x="65" y="35"/>
                        <a:pt x="90" y="60"/>
                      </a:cubicBezTo>
                      <a:cubicBezTo>
                        <a:pt x="177" y="147"/>
                        <a:pt x="118" y="157"/>
                        <a:pt x="225" y="225"/>
                      </a:cubicBezTo>
                      <a:cubicBezTo>
                        <a:pt x="267" y="252"/>
                        <a:pt x="358" y="262"/>
                        <a:pt x="405" y="270"/>
                      </a:cubicBezTo>
                      <a:cubicBezTo>
                        <a:pt x="484" y="302"/>
                        <a:pt x="549" y="363"/>
                        <a:pt x="630" y="390"/>
                      </a:cubicBezTo>
                      <a:cubicBezTo>
                        <a:pt x="718" y="419"/>
                        <a:pt x="810" y="458"/>
                        <a:pt x="900" y="480"/>
                      </a:cubicBezTo>
                      <a:cubicBezTo>
                        <a:pt x="1050" y="518"/>
                        <a:pt x="1129" y="514"/>
                        <a:pt x="1290" y="525"/>
                      </a:cubicBezTo>
                      <a:cubicBezTo>
                        <a:pt x="1510" y="499"/>
                        <a:pt x="1729" y="467"/>
                        <a:pt x="1950" y="450"/>
                      </a:cubicBezTo>
                      <a:cubicBezTo>
                        <a:pt x="2482" y="344"/>
                        <a:pt x="1916" y="448"/>
                        <a:pt x="2340" y="390"/>
                      </a:cubicBezTo>
                      <a:cubicBezTo>
                        <a:pt x="2430" y="378"/>
                        <a:pt x="2610" y="345"/>
                        <a:pt x="2610" y="345"/>
                      </a:cubicBezTo>
                      <a:cubicBezTo>
                        <a:pt x="2748" y="293"/>
                        <a:pt x="2900" y="252"/>
                        <a:pt x="3030" y="180"/>
                      </a:cubicBezTo>
                      <a:cubicBezTo>
                        <a:pt x="3121" y="130"/>
                        <a:pt x="3216" y="0"/>
                        <a:pt x="3330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5" name="Freeform 24"/>
              <p:cNvSpPr>
                <a:spLocks/>
              </p:cNvSpPr>
              <p:nvPr/>
            </p:nvSpPr>
            <p:spPr bwMode="auto">
              <a:xfrm>
                <a:off x="5220" y="2880"/>
                <a:ext cx="45" cy="105"/>
              </a:xfrm>
              <a:custGeom>
                <a:avLst/>
                <a:gdLst>
                  <a:gd name="T0" fmla="*/ 0 w 45"/>
                  <a:gd name="T1" fmla="*/ 0 h 105"/>
                  <a:gd name="T2" fmla="*/ 15 w 45"/>
                  <a:gd name="T3" fmla="*/ 45 h 105"/>
                  <a:gd name="T4" fmla="*/ 45 w 45"/>
                  <a:gd name="T5" fmla="*/ 105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105">
                    <a:moveTo>
                      <a:pt x="0" y="0"/>
                    </a:moveTo>
                    <a:cubicBezTo>
                      <a:pt x="5" y="15"/>
                      <a:pt x="9" y="30"/>
                      <a:pt x="15" y="45"/>
                    </a:cubicBezTo>
                    <a:cubicBezTo>
                      <a:pt x="24" y="66"/>
                      <a:pt x="45" y="105"/>
                      <a:pt x="45" y="105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cxnSp>
          <p:nvCxnSpPr>
            <p:cNvPr id="7" name="Line 56"/>
            <p:cNvCxnSpPr/>
            <p:nvPr/>
          </p:nvCxnSpPr>
          <p:spPr bwMode="auto">
            <a:xfrm>
              <a:off x="3981450" y="828675"/>
              <a:ext cx="800100" cy="571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Line 57"/>
            <p:cNvCxnSpPr/>
            <p:nvPr/>
          </p:nvCxnSpPr>
          <p:spPr bwMode="auto">
            <a:xfrm>
              <a:off x="3971925" y="962025"/>
              <a:ext cx="800100" cy="571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58"/>
            <p:cNvCxnSpPr/>
            <p:nvPr/>
          </p:nvCxnSpPr>
          <p:spPr bwMode="auto">
            <a:xfrm>
              <a:off x="228600" y="457200"/>
              <a:ext cx="10287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AutoShape 59"/>
            <p:cNvSpPr>
              <a:spLocks noChangeAspect="1" noChangeArrowheads="1"/>
            </p:cNvSpPr>
            <p:nvPr/>
          </p:nvSpPr>
          <p:spPr bwMode="auto">
            <a:xfrm flipV="1">
              <a:off x="800100" y="365760"/>
              <a:ext cx="91440" cy="9144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1" name="Line 60"/>
            <p:cNvCxnSpPr/>
            <p:nvPr/>
          </p:nvCxnSpPr>
          <p:spPr bwMode="auto">
            <a:xfrm>
              <a:off x="4800600" y="1485900"/>
              <a:ext cx="114300" cy="114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61"/>
            <p:cNvCxnSpPr/>
            <p:nvPr/>
          </p:nvCxnSpPr>
          <p:spPr bwMode="auto">
            <a:xfrm>
              <a:off x="4800600" y="1447800"/>
              <a:ext cx="114300" cy="38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62"/>
            <p:cNvCxnSpPr/>
            <p:nvPr/>
          </p:nvCxnSpPr>
          <p:spPr bwMode="auto">
            <a:xfrm flipH="1" flipV="1">
              <a:off x="4781550" y="1533525"/>
              <a:ext cx="66675" cy="114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Text Box 63"/>
            <p:cNvSpPr txBox="1">
              <a:spLocks noChangeArrowheads="1"/>
            </p:cNvSpPr>
            <p:nvPr/>
          </p:nvSpPr>
          <p:spPr bwMode="auto">
            <a:xfrm>
              <a:off x="1628775" y="86677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B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" name="Text Box 64"/>
            <p:cNvSpPr txBox="1">
              <a:spLocks noChangeArrowheads="1"/>
            </p:cNvSpPr>
            <p:nvPr/>
          </p:nvSpPr>
          <p:spPr bwMode="auto">
            <a:xfrm>
              <a:off x="1200150" y="40957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A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" name="Text Box 65"/>
            <p:cNvSpPr txBox="1">
              <a:spLocks noChangeArrowheads="1"/>
            </p:cNvSpPr>
            <p:nvPr/>
          </p:nvSpPr>
          <p:spPr bwMode="auto">
            <a:xfrm>
              <a:off x="3914775" y="6477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C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7" name="Text Box 66"/>
            <p:cNvSpPr txBox="1">
              <a:spLocks noChangeArrowheads="1"/>
            </p:cNvSpPr>
            <p:nvPr/>
          </p:nvSpPr>
          <p:spPr bwMode="auto">
            <a:xfrm>
              <a:off x="4572000" y="14859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D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8" name="Text Box 67"/>
            <p:cNvSpPr txBox="1">
              <a:spLocks noChangeArrowheads="1"/>
            </p:cNvSpPr>
            <p:nvPr/>
          </p:nvSpPr>
          <p:spPr bwMode="auto">
            <a:xfrm>
              <a:off x="342900" y="25717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 dirty="0">
                  <a:effectLst/>
                  <a:latin typeface="Times New Roman"/>
                  <a:ea typeface="Times New Roman"/>
                </a:rPr>
                <a:t>E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9" name="Text Box 68"/>
            <p:cNvSpPr txBox="1">
              <a:spLocks noChangeArrowheads="1"/>
            </p:cNvSpPr>
            <p:nvPr/>
          </p:nvSpPr>
          <p:spPr bwMode="auto">
            <a:xfrm>
              <a:off x="1476375" y="51435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1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0" name="Text Box 69"/>
            <p:cNvSpPr txBox="1">
              <a:spLocks noChangeArrowheads="1"/>
            </p:cNvSpPr>
            <p:nvPr/>
          </p:nvSpPr>
          <p:spPr bwMode="auto">
            <a:xfrm>
              <a:off x="2628900" y="27622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2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1" name="Text Box 70"/>
            <p:cNvSpPr txBox="1">
              <a:spLocks noChangeArrowheads="1"/>
            </p:cNvSpPr>
            <p:nvPr/>
          </p:nvSpPr>
          <p:spPr bwMode="auto">
            <a:xfrm>
              <a:off x="2743200" y="12573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3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2" name="Text Box 71"/>
            <p:cNvSpPr txBox="1">
              <a:spLocks noChangeArrowheads="1"/>
            </p:cNvSpPr>
            <p:nvPr/>
          </p:nvSpPr>
          <p:spPr bwMode="auto">
            <a:xfrm>
              <a:off x="4114800" y="11430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4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3" name="Text Box 72"/>
            <p:cNvSpPr txBox="1">
              <a:spLocks noChangeArrowheads="1"/>
            </p:cNvSpPr>
            <p:nvPr/>
          </p:nvSpPr>
          <p:spPr bwMode="auto">
            <a:xfrm>
              <a:off x="342900" y="685800"/>
              <a:ext cx="6858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Water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29" name="Title 1"/>
          <p:cNvSpPr txBox="1">
            <a:spLocks/>
          </p:cNvSpPr>
          <p:nvPr/>
        </p:nvSpPr>
        <p:spPr>
          <a:xfrm>
            <a:off x="523874" y="198438"/>
            <a:ext cx="8229600" cy="8683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/>
              <a:t>Example: Equivalent Pipes</a:t>
            </a:r>
            <a:endParaRPr lang="en-US" sz="3600" b="1" dirty="0"/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409023"/>
              </p:ext>
            </p:extLst>
          </p:nvPr>
        </p:nvGraphicFramePr>
        <p:xfrm>
          <a:off x="1219200" y="3219261"/>
          <a:ext cx="6786881" cy="333393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1195263"/>
                <a:gridCol w="1899754"/>
                <a:gridCol w="1863064"/>
                <a:gridCol w="1828800"/>
              </a:tblGrid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</a:rPr>
                        <a:t>Pipe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</a:rPr>
                        <a:t>Length (ft)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</a:rPr>
                        <a:t>Diameter (in)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</a:rPr>
                        <a:t>C</a:t>
                      </a:r>
                      <a:r>
                        <a:rPr lang="en-US" sz="2400" baseline="-25000" dirty="0" smtClean="0">
                          <a:effectLst/>
                        </a:rPr>
                        <a:t>HW</a:t>
                      </a:r>
                      <a:endParaRPr lang="en-US" sz="24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</a:rPr>
                        <a:t>1200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</a:rPr>
                        <a:t>8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 dirty="0" smtClean="0">
                          <a:effectLst/>
                        </a:rPr>
                        <a:t>110</a:t>
                      </a:r>
                      <a:endParaRPr lang="en-US" sz="2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</a:rPr>
                        <a:t>800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</a:rPr>
                        <a:t>6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 dirty="0" smtClean="0">
                          <a:effectLst/>
                        </a:rPr>
                        <a:t>110</a:t>
                      </a:r>
                      <a:endParaRPr lang="en-US" sz="2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</a:rPr>
                        <a:t>900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 dirty="0" smtClean="0">
                          <a:effectLst/>
                        </a:rPr>
                        <a:t>90</a:t>
                      </a:r>
                      <a:endParaRPr lang="en-US" sz="2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</a:rPr>
                        <a:t>500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</a:rPr>
                        <a:t>6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0" dirty="0" smtClean="0">
                          <a:effectLst/>
                        </a:rPr>
                        <a:t>90</a:t>
                      </a:r>
                      <a:endParaRPr lang="en-US" sz="2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98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anvas 46"/>
          <p:cNvGrpSpPr/>
          <p:nvPr/>
        </p:nvGrpSpPr>
        <p:grpSpPr>
          <a:xfrm>
            <a:off x="152400" y="118035"/>
            <a:ext cx="4114800" cy="2015565"/>
            <a:chOff x="0" y="0"/>
            <a:chExt cx="5143500" cy="1943100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5143500" cy="1943100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228600" y="342900"/>
              <a:ext cx="1600200" cy="800100"/>
            </a:xfrm>
            <a:custGeom>
              <a:avLst/>
              <a:gdLst>
                <a:gd name="T0" fmla="*/ 0 w 2520"/>
                <a:gd name="T1" fmla="*/ 0 h 1260"/>
                <a:gd name="T2" fmla="*/ 0 w 2520"/>
                <a:gd name="T3" fmla="*/ 1260 h 1260"/>
                <a:gd name="T4" fmla="*/ 1620 w 2520"/>
                <a:gd name="T5" fmla="*/ 1260 h 1260"/>
                <a:gd name="T6" fmla="*/ 1620 w 2520"/>
                <a:gd name="T7" fmla="*/ 540 h 1260"/>
                <a:gd name="T8" fmla="*/ 2520 w 2520"/>
                <a:gd name="T9" fmla="*/ 90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20" h="1260">
                  <a:moveTo>
                    <a:pt x="0" y="0"/>
                  </a:moveTo>
                  <a:lnTo>
                    <a:pt x="0" y="1260"/>
                  </a:lnTo>
                  <a:lnTo>
                    <a:pt x="1620" y="1260"/>
                  </a:lnTo>
                  <a:lnTo>
                    <a:pt x="1620" y="540"/>
                  </a:lnTo>
                  <a:lnTo>
                    <a:pt x="2520" y="90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1257300" y="342900"/>
              <a:ext cx="571500" cy="457200"/>
            </a:xfrm>
            <a:custGeom>
              <a:avLst/>
              <a:gdLst>
                <a:gd name="T0" fmla="*/ 0 w 900"/>
                <a:gd name="T1" fmla="*/ 0 h 720"/>
                <a:gd name="T2" fmla="*/ 0 w 900"/>
                <a:gd name="T3" fmla="*/ 360 h 720"/>
                <a:gd name="T4" fmla="*/ 900 w 900"/>
                <a:gd name="T5" fmla="*/ 72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0" h="720">
                  <a:moveTo>
                    <a:pt x="0" y="0"/>
                  </a:moveTo>
                  <a:lnTo>
                    <a:pt x="0" y="360"/>
                  </a:lnTo>
                  <a:lnTo>
                    <a:pt x="900" y="7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1828800" y="457200"/>
              <a:ext cx="2171700" cy="844550"/>
              <a:chOff x="5220" y="2160"/>
              <a:chExt cx="3420" cy="1330"/>
            </a:xfrm>
          </p:grpSpPr>
          <p:grpSp>
            <p:nvGrpSpPr>
              <p:cNvPr id="24" name="Group 23"/>
              <p:cNvGrpSpPr>
                <a:grpSpLocks/>
              </p:cNvGrpSpPr>
              <p:nvPr/>
            </p:nvGrpSpPr>
            <p:grpSpPr bwMode="auto">
              <a:xfrm>
                <a:off x="5220" y="2160"/>
                <a:ext cx="3420" cy="1330"/>
                <a:chOff x="4080" y="4370"/>
                <a:chExt cx="3420" cy="1330"/>
              </a:xfrm>
            </p:grpSpPr>
            <p:sp>
              <p:nvSpPr>
                <p:cNvPr id="26" name="Freeform 25"/>
                <p:cNvSpPr>
                  <a:spLocks/>
                </p:cNvSpPr>
                <p:nvPr/>
              </p:nvSpPr>
              <p:spPr bwMode="auto">
                <a:xfrm>
                  <a:off x="4268" y="4545"/>
                  <a:ext cx="3007" cy="1026"/>
                </a:xfrm>
                <a:custGeom>
                  <a:avLst/>
                  <a:gdLst>
                    <a:gd name="T0" fmla="*/ 52 w 3007"/>
                    <a:gd name="T1" fmla="*/ 405 h 1026"/>
                    <a:gd name="T2" fmla="*/ 112 w 3007"/>
                    <a:gd name="T3" fmla="*/ 315 h 1026"/>
                    <a:gd name="T4" fmla="*/ 502 w 3007"/>
                    <a:gd name="T5" fmla="*/ 180 h 1026"/>
                    <a:gd name="T6" fmla="*/ 1582 w 3007"/>
                    <a:gd name="T7" fmla="*/ 0 h 1026"/>
                    <a:gd name="T8" fmla="*/ 2227 w 3007"/>
                    <a:gd name="T9" fmla="*/ 75 h 1026"/>
                    <a:gd name="T10" fmla="*/ 3007 w 3007"/>
                    <a:gd name="T11" fmla="*/ 525 h 1026"/>
                    <a:gd name="T12" fmla="*/ 2782 w 3007"/>
                    <a:gd name="T13" fmla="*/ 645 h 1026"/>
                    <a:gd name="T14" fmla="*/ 2407 w 3007"/>
                    <a:gd name="T15" fmla="*/ 765 h 1026"/>
                    <a:gd name="T16" fmla="*/ 2092 w 3007"/>
                    <a:gd name="T17" fmla="*/ 840 h 1026"/>
                    <a:gd name="T18" fmla="*/ 1552 w 3007"/>
                    <a:gd name="T19" fmla="*/ 930 h 1026"/>
                    <a:gd name="T20" fmla="*/ 967 w 3007"/>
                    <a:gd name="T21" fmla="*/ 1005 h 1026"/>
                    <a:gd name="T22" fmla="*/ 832 w 3007"/>
                    <a:gd name="T23" fmla="*/ 975 h 1026"/>
                    <a:gd name="T24" fmla="*/ 532 w 3007"/>
                    <a:gd name="T25" fmla="*/ 930 h 1026"/>
                    <a:gd name="T26" fmla="*/ 262 w 3007"/>
                    <a:gd name="T27" fmla="*/ 795 h 1026"/>
                    <a:gd name="T28" fmla="*/ 7 w 3007"/>
                    <a:gd name="T29" fmla="*/ 450 h 1026"/>
                    <a:gd name="T30" fmla="*/ 52 w 3007"/>
                    <a:gd name="T31" fmla="*/ 405 h 10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007" h="1026">
                      <a:moveTo>
                        <a:pt x="52" y="405"/>
                      </a:moveTo>
                      <a:cubicBezTo>
                        <a:pt x="72" y="375"/>
                        <a:pt x="82" y="335"/>
                        <a:pt x="112" y="315"/>
                      </a:cubicBezTo>
                      <a:cubicBezTo>
                        <a:pt x="183" y="266"/>
                        <a:pt x="427" y="197"/>
                        <a:pt x="502" y="180"/>
                      </a:cubicBezTo>
                      <a:cubicBezTo>
                        <a:pt x="857" y="99"/>
                        <a:pt x="1219" y="28"/>
                        <a:pt x="1582" y="0"/>
                      </a:cubicBezTo>
                      <a:cubicBezTo>
                        <a:pt x="1797" y="25"/>
                        <a:pt x="2011" y="52"/>
                        <a:pt x="2227" y="75"/>
                      </a:cubicBezTo>
                      <a:cubicBezTo>
                        <a:pt x="2502" y="134"/>
                        <a:pt x="2904" y="216"/>
                        <a:pt x="3007" y="525"/>
                      </a:cubicBezTo>
                      <a:cubicBezTo>
                        <a:pt x="2940" y="625"/>
                        <a:pt x="2986" y="575"/>
                        <a:pt x="2782" y="645"/>
                      </a:cubicBezTo>
                      <a:cubicBezTo>
                        <a:pt x="2658" y="687"/>
                        <a:pt x="2407" y="765"/>
                        <a:pt x="2407" y="765"/>
                      </a:cubicBezTo>
                      <a:cubicBezTo>
                        <a:pt x="2313" y="828"/>
                        <a:pt x="2200" y="822"/>
                        <a:pt x="2092" y="840"/>
                      </a:cubicBezTo>
                      <a:cubicBezTo>
                        <a:pt x="1909" y="871"/>
                        <a:pt x="1738" y="908"/>
                        <a:pt x="1552" y="930"/>
                      </a:cubicBezTo>
                      <a:cubicBezTo>
                        <a:pt x="1304" y="992"/>
                        <a:pt x="1295" y="1005"/>
                        <a:pt x="967" y="1005"/>
                      </a:cubicBezTo>
                      <a:cubicBezTo>
                        <a:pt x="921" y="1005"/>
                        <a:pt x="878" y="982"/>
                        <a:pt x="832" y="975"/>
                      </a:cubicBezTo>
                      <a:cubicBezTo>
                        <a:pt x="355" y="900"/>
                        <a:pt x="1011" y="1026"/>
                        <a:pt x="532" y="930"/>
                      </a:cubicBezTo>
                      <a:cubicBezTo>
                        <a:pt x="441" y="885"/>
                        <a:pt x="356" y="833"/>
                        <a:pt x="262" y="795"/>
                      </a:cubicBezTo>
                      <a:cubicBezTo>
                        <a:pt x="122" y="673"/>
                        <a:pt x="67" y="629"/>
                        <a:pt x="7" y="450"/>
                      </a:cubicBezTo>
                      <a:cubicBezTo>
                        <a:pt x="0" y="430"/>
                        <a:pt x="37" y="420"/>
                        <a:pt x="52" y="40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Freeform 26"/>
                <p:cNvSpPr>
                  <a:spLocks/>
                </p:cNvSpPr>
                <p:nvPr/>
              </p:nvSpPr>
              <p:spPr bwMode="auto">
                <a:xfrm>
                  <a:off x="4080" y="4370"/>
                  <a:ext cx="3420" cy="599"/>
                </a:xfrm>
                <a:custGeom>
                  <a:avLst/>
                  <a:gdLst>
                    <a:gd name="T0" fmla="*/ 0 w 3420"/>
                    <a:gd name="T1" fmla="*/ 535 h 599"/>
                    <a:gd name="T2" fmla="*/ 45 w 3420"/>
                    <a:gd name="T3" fmla="*/ 460 h 599"/>
                    <a:gd name="T4" fmla="*/ 585 w 3420"/>
                    <a:gd name="T5" fmla="*/ 235 h 599"/>
                    <a:gd name="T6" fmla="*/ 1230 w 3420"/>
                    <a:gd name="T7" fmla="*/ 85 h 599"/>
                    <a:gd name="T8" fmla="*/ 1920 w 3420"/>
                    <a:gd name="T9" fmla="*/ 10 h 599"/>
                    <a:gd name="T10" fmla="*/ 2100 w 3420"/>
                    <a:gd name="T11" fmla="*/ 25 h 599"/>
                    <a:gd name="T12" fmla="*/ 2355 w 3420"/>
                    <a:gd name="T13" fmla="*/ 10 h 599"/>
                    <a:gd name="T14" fmla="*/ 2985 w 3420"/>
                    <a:gd name="T15" fmla="*/ 190 h 599"/>
                    <a:gd name="T16" fmla="*/ 3255 w 3420"/>
                    <a:gd name="T17" fmla="*/ 340 h 599"/>
                    <a:gd name="T18" fmla="*/ 3360 w 3420"/>
                    <a:gd name="T19" fmla="*/ 475 h 599"/>
                    <a:gd name="T20" fmla="*/ 3420 w 3420"/>
                    <a:gd name="T21" fmla="*/ 595 h 5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420" h="599">
                      <a:moveTo>
                        <a:pt x="0" y="535"/>
                      </a:moveTo>
                      <a:cubicBezTo>
                        <a:pt x="15" y="510"/>
                        <a:pt x="23" y="480"/>
                        <a:pt x="45" y="460"/>
                      </a:cubicBezTo>
                      <a:cubicBezTo>
                        <a:pt x="150" y="366"/>
                        <a:pt x="442" y="265"/>
                        <a:pt x="585" y="235"/>
                      </a:cubicBezTo>
                      <a:cubicBezTo>
                        <a:pt x="801" y="189"/>
                        <a:pt x="1015" y="139"/>
                        <a:pt x="1230" y="85"/>
                      </a:cubicBezTo>
                      <a:cubicBezTo>
                        <a:pt x="1408" y="41"/>
                        <a:pt x="1721" y="25"/>
                        <a:pt x="1920" y="10"/>
                      </a:cubicBezTo>
                      <a:cubicBezTo>
                        <a:pt x="1980" y="15"/>
                        <a:pt x="2040" y="25"/>
                        <a:pt x="2100" y="25"/>
                      </a:cubicBezTo>
                      <a:cubicBezTo>
                        <a:pt x="2185" y="25"/>
                        <a:pt x="2270" y="0"/>
                        <a:pt x="2355" y="10"/>
                      </a:cubicBezTo>
                      <a:cubicBezTo>
                        <a:pt x="2546" y="32"/>
                        <a:pt x="2802" y="99"/>
                        <a:pt x="2985" y="190"/>
                      </a:cubicBezTo>
                      <a:cubicBezTo>
                        <a:pt x="3072" y="234"/>
                        <a:pt x="3186" y="271"/>
                        <a:pt x="3255" y="340"/>
                      </a:cubicBezTo>
                      <a:cubicBezTo>
                        <a:pt x="3261" y="346"/>
                        <a:pt x="3346" y="443"/>
                        <a:pt x="3360" y="475"/>
                      </a:cubicBezTo>
                      <a:cubicBezTo>
                        <a:pt x="3415" y="599"/>
                        <a:pt x="3358" y="533"/>
                        <a:pt x="3420" y="595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27"/>
                <p:cNvSpPr>
                  <a:spLocks/>
                </p:cNvSpPr>
                <p:nvPr/>
              </p:nvSpPr>
              <p:spPr bwMode="auto">
                <a:xfrm>
                  <a:off x="4110" y="5175"/>
                  <a:ext cx="3330" cy="525"/>
                </a:xfrm>
                <a:custGeom>
                  <a:avLst/>
                  <a:gdLst>
                    <a:gd name="T0" fmla="*/ 0 w 3330"/>
                    <a:gd name="T1" fmla="*/ 0 h 525"/>
                    <a:gd name="T2" fmla="*/ 90 w 3330"/>
                    <a:gd name="T3" fmla="*/ 60 h 525"/>
                    <a:gd name="T4" fmla="*/ 225 w 3330"/>
                    <a:gd name="T5" fmla="*/ 225 h 525"/>
                    <a:gd name="T6" fmla="*/ 405 w 3330"/>
                    <a:gd name="T7" fmla="*/ 270 h 525"/>
                    <a:gd name="T8" fmla="*/ 630 w 3330"/>
                    <a:gd name="T9" fmla="*/ 390 h 525"/>
                    <a:gd name="T10" fmla="*/ 900 w 3330"/>
                    <a:gd name="T11" fmla="*/ 480 h 525"/>
                    <a:gd name="T12" fmla="*/ 1290 w 3330"/>
                    <a:gd name="T13" fmla="*/ 525 h 525"/>
                    <a:gd name="T14" fmla="*/ 1950 w 3330"/>
                    <a:gd name="T15" fmla="*/ 450 h 525"/>
                    <a:gd name="T16" fmla="*/ 2340 w 3330"/>
                    <a:gd name="T17" fmla="*/ 390 h 525"/>
                    <a:gd name="T18" fmla="*/ 2610 w 3330"/>
                    <a:gd name="T19" fmla="*/ 345 h 525"/>
                    <a:gd name="T20" fmla="*/ 3030 w 3330"/>
                    <a:gd name="T21" fmla="*/ 180 h 525"/>
                    <a:gd name="T22" fmla="*/ 3330 w 3330"/>
                    <a:gd name="T23" fmla="*/ 0 h 5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30" h="525">
                      <a:moveTo>
                        <a:pt x="0" y="0"/>
                      </a:moveTo>
                      <a:cubicBezTo>
                        <a:pt x="30" y="20"/>
                        <a:pt x="65" y="35"/>
                        <a:pt x="90" y="60"/>
                      </a:cubicBezTo>
                      <a:cubicBezTo>
                        <a:pt x="177" y="147"/>
                        <a:pt x="118" y="157"/>
                        <a:pt x="225" y="225"/>
                      </a:cubicBezTo>
                      <a:cubicBezTo>
                        <a:pt x="267" y="252"/>
                        <a:pt x="358" y="262"/>
                        <a:pt x="405" y="270"/>
                      </a:cubicBezTo>
                      <a:cubicBezTo>
                        <a:pt x="484" y="302"/>
                        <a:pt x="549" y="363"/>
                        <a:pt x="630" y="390"/>
                      </a:cubicBezTo>
                      <a:cubicBezTo>
                        <a:pt x="718" y="419"/>
                        <a:pt x="810" y="458"/>
                        <a:pt x="900" y="480"/>
                      </a:cubicBezTo>
                      <a:cubicBezTo>
                        <a:pt x="1050" y="518"/>
                        <a:pt x="1129" y="514"/>
                        <a:pt x="1290" y="525"/>
                      </a:cubicBezTo>
                      <a:cubicBezTo>
                        <a:pt x="1510" y="499"/>
                        <a:pt x="1729" y="467"/>
                        <a:pt x="1950" y="450"/>
                      </a:cubicBezTo>
                      <a:cubicBezTo>
                        <a:pt x="2482" y="344"/>
                        <a:pt x="1916" y="448"/>
                        <a:pt x="2340" y="390"/>
                      </a:cubicBezTo>
                      <a:cubicBezTo>
                        <a:pt x="2430" y="378"/>
                        <a:pt x="2610" y="345"/>
                        <a:pt x="2610" y="345"/>
                      </a:cubicBezTo>
                      <a:cubicBezTo>
                        <a:pt x="2748" y="293"/>
                        <a:pt x="2900" y="252"/>
                        <a:pt x="3030" y="180"/>
                      </a:cubicBezTo>
                      <a:cubicBezTo>
                        <a:pt x="3121" y="130"/>
                        <a:pt x="3216" y="0"/>
                        <a:pt x="3330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5" name="Freeform 24"/>
              <p:cNvSpPr>
                <a:spLocks/>
              </p:cNvSpPr>
              <p:nvPr/>
            </p:nvSpPr>
            <p:spPr bwMode="auto">
              <a:xfrm>
                <a:off x="5220" y="2880"/>
                <a:ext cx="45" cy="105"/>
              </a:xfrm>
              <a:custGeom>
                <a:avLst/>
                <a:gdLst>
                  <a:gd name="T0" fmla="*/ 0 w 45"/>
                  <a:gd name="T1" fmla="*/ 0 h 105"/>
                  <a:gd name="T2" fmla="*/ 15 w 45"/>
                  <a:gd name="T3" fmla="*/ 45 h 105"/>
                  <a:gd name="T4" fmla="*/ 45 w 45"/>
                  <a:gd name="T5" fmla="*/ 105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105">
                    <a:moveTo>
                      <a:pt x="0" y="0"/>
                    </a:moveTo>
                    <a:cubicBezTo>
                      <a:pt x="5" y="15"/>
                      <a:pt x="9" y="30"/>
                      <a:pt x="15" y="45"/>
                    </a:cubicBezTo>
                    <a:cubicBezTo>
                      <a:pt x="24" y="66"/>
                      <a:pt x="45" y="105"/>
                      <a:pt x="45" y="105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cxnSp>
          <p:nvCxnSpPr>
            <p:cNvPr id="7" name="Line 56"/>
            <p:cNvCxnSpPr/>
            <p:nvPr/>
          </p:nvCxnSpPr>
          <p:spPr bwMode="auto">
            <a:xfrm>
              <a:off x="3981450" y="828675"/>
              <a:ext cx="800100" cy="571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Line 57"/>
            <p:cNvCxnSpPr/>
            <p:nvPr/>
          </p:nvCxnSpPr>
          <p:spPr bwMode="auto">
            <a:xfrm>
              <a:off x="3971925" y="962025"/>
              <a:ext cx="800100" cy="571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58"/>
            <p:cNvCxnSpPr/>
            <p:nvPr/>
          </p:nvCxnSpPr>
          <p:spPr bwMode="auto">
            <a:xfrm>
              <a:off x="228600" y="457200"/>
              <a:ext cx="10287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AutoShape 59"/>
            <p:cNvSpPr>
              <a:spLocks noChangeAspect="1" noChangeArrowheads="1"/>
            </p:cNvSpPr>
            <p:nvPr/>
          </p:nvSpPr>
          <p:spPr bwMode="auto">
            <a:xfrm flipV="1">
              <a:off x="800100" y="365760"/>
              <a:ext cx="91440" cy="9144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1" name="Line 60"/>
            <p:cNvCxnSpPr/>
            <p:nvPr/>
          </p:nvCxnSpPr>
          <p:spPr bwMode="auto">
            <a:xfrm>
              <a:off x="4800600" y="1485900"/>
              <a:ext cx="114300" cy="114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61"/>
            <p:cNvCxnSpPr/>
            <p:nvPr/>
          </p:nvCxnSpPr>
          <p:spPr bwMode="auto">
            <a:xfrm>
              <a:off x="4800600" y="1447800"/>
              <a:ext cx="114300" cy="38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62"/>
            <p:cNvCxnSpPr/>
            <p:nvPr/>
          </p:nvCxnSpPr>
          <p:spPr bwMode="auto">
            <a:xfrm flipH="1" flipV="1">
              <a:off x="4781550" y="1533525"/>
              <a:ext cx="66675" cy="114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Text Box 63"/>
            <p:cNvSpPr txBox="1">
              <a:spLocks noChangeArrowheads="1"/>
            </p:cNvSpPr>
            <p:nvPr/>
          </p:nvSpPr>
          <p:spPr bwMode="auto">
            <a:xfrm>
              <a:off x="1628775" y="86677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B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" name="Text Box 64"/>
            <p:cNvSpPr txBox="1">
              <a:spLocks noChangeArrowheads="1"/>
            </p:cNvSpPr>
            <p:nvPr/>
          </p:nvSpPr>
          <p:spPr bwMode="auto">
            <a:xfrm>
              <a:off x="1200150" y="40957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A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" name="Text Box 65"/>
            <p:cNvSpPr txBox="1">
              <a:spLocks noChangeArrowheads="1"/>
            </p:cNvSpPr>
            <p:nvPr/>
          </p:nvSpPr>
          <p:spPr bwMode="auto">
            <a:xfrm>
              <a:off x="3914775" y="6477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C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7" name="Text Box 66"/>
            <p:cNvSpPr txBox="1">
              <a:spLocks noChangeArrowheads="1"/>
            </p:cNvSpPr>
            <p:nvPr/>
          </p:nvSpPr>
          <p:spPr bwMode="auto">
            <a:xfrm>
              <a:off x="4572000" y="14859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D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8" name="Text Box 67"/>
            <p:cNvSpPr txBox="1">
              <a:spLocks noChangeArrowheads="1"/>
            </p:cNvSpPr>
            <p:nvPr/>
          </p:nvSpPr>
          <p:spPr bwMode="auto">
            <a:xfrm>
              <a:off x="342900" y="25717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 dirty="0">
                  <a:effectLst/>
                  <a:latin typeface="Times New Roman"/>
                  <a:ea typeface="Times New Roman"/>
                </a:rPr>
                <a:t>E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9" name="Text Box 68"/>
            <p:cNvSpPr txBox="1">
              <a:spLocks noChangeArrowheads="1"/>
            </p:cNvSpPr>
            <p:nvPr/>
          </p:nvSpPr>
          <p:spPr bwMode="auto">
            <a:xfrm>
              <a:off x="1476375" y="51435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1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0" name="Text Box 69"/>
            <p:cNvSpPr txBox="1">
              <a:spLocks noChangeArrowheads="1"/>
            </p:cNvSpPr>
            <p:nvPr/>
          </p:nvSpPr>
          <p:spPr bwMode="auto">
            <a:xfrm>
              <a:off x="2628900" y="27622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2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1" name="Text Box 70"/>
            <p:cNvSpPr txBox="1">
              <a:spLocks noChangeArrowheads="1"/>
            </p:cNvSpPr>
            <p:nvPr/>
          </p:nvSpPr>
          <p:spPr bwMode="auto">
            <a:xfrm>
              <a:off x="2743200" y="12573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3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2" name="Text Box 71"/>
            <p:cNvSpPr txBox="1">
              <a:spLocks noChangeArrowheads="1"/>
            </p:cNvSpPr>
            <p:nvPr/>
          </p:nvSpPr>
          <p:spPr bwMode="auto">
            <a:xfrm>
              <a:off x="4114800" y="11430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4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3" name="Text Box 72"/>
            <p:cNvSpPr txBox="1">
              <a:spLocks noChangeArrowheads="1"/>
            </p:cNvSpPr>
            <p:nvPr/>
          </p:nvSpPr>
          <p:spPr bwMode="auto">
            <a:xfrm>
              <a:off x="342900" y="685800"/>
              <a:ext cx="6858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Water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</p:grp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690585"/>
              </p:ext>
            </p:extLst>
          </p:nvPr>
        </p:nvGraphicFramePr>
        <p:xfrm>
          <a:off x="609601" y="2872578"/>
          <a:ext cx="7848599" cy="322342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898192"/>
                <a:gridCol w="1616408"/>
                <a:gridCol w="1066800"/>
                <a:gridCol w="1066800"/>
                <a:gridCol w="1447800"/>
                <a:gridCol w="1752599"/>
              </a:tblGrid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</a:rPr>
                        <a:t>Pipe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(</a:t>
                      </a:r>
                      <a:r>
                        <a:rPr lang="en-US" sz="2400" dirty="0" err="1">
                          <a:effectLst/>
                        </a:rPr>
                        <a:t>ft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</a:rPr>
                        <a:t>D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(in)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</a:rPr>
                        <a:t>C</a:t>
                      </a:r>
                      <a:r>
                        <a:rPr lang="en-US" sz="2400" baseline="-25000" dirty="0" smtClean="0">
                          <a:effectLst/>
                        </a:rPr>
                        <a:t>HW</a:t>
                      </a:r>
                      <a:endParaRPr lang="en-US" sz="24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i="1" u="none" strike="noStrike" dirty="0" smtClean="0">
                          <a:effectLst/>
                        </a:rPr>
                        <a:t>K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i="1" u="none" strike="noStrike" dirty="0" smtClean="0">
                          <a:effectLst/>
                        </a:rPr>
                        <a:t>K</a:t>
                      </a:r>
                      <a:r>
                        <a:rPr lang="en-US" sz="2400" u="none" strike="noStrike" baseline="30000" dirty="0" smtClean="0"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lang="en-US" sz="2400" u="none" strike="noStrike" baseline="30000" dirty="0" smtClean="0">
                          <a:effectLst/>
                        </a:rPr>
                        <a:t> </a:t>
                      </a:r>
                      <a:r>
                        <a:rPr lang="en-US" sz="2400" i="1" u="none" strike="noStrike" baseline="30000" dirty="0" smtClean="0">
                          <a:effectLst/>
                        </a:rPr>
                        <a:t>1/n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1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1200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8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110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6.84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16203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2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800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6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110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18.5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3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900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4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90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217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4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500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6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90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16.8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 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 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 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 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i="1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b="1" dirty="0">
                        <a:solidFill>
                          <a:srgbClr val="0211A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1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557480"/>
              </p:ext>
            </p:extLst>
          </p:nvPr>
        </p:nvGraphicFramePr>
        <p:xfrm>
          <a:off x="4868863" y="257346"/>
          <a:ext cx="3358215" cy="961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663560" imgH="482400" progId="Equation.DSMT4">
                  <p:embed/>
                </p:oleObj>
              </mc:Choice>
              <mc:Fallback>
                <p:oleObj name="Equation" r:id="rId3" imgW="16635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8863" y="257346"/>
                        <a:ext cx="3358215" cy="9618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055196"/>
              </p:ext>
            </p:extLst>
          </p:nvPr>
        </p:nvGraphicFramePr>
        <p:xfrm>
          <a:off x="4767263" y="1500188"/>
          <a:ext cx="3843337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1904760" imgH="431640" progId="Equation.DSMT4">
                  <p:embed/>
                </p:oleObj>
              </mc:Choice>
              <mc:Fallback>
                <p:oleObj name="Equation" r:id="rId5" imgW="19047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7263" y="1500188"/>
                        <a:ext cx="3843337" cy="862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116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anvas 46"/>
          <p:cNvGrpSpPr/>
          <p:nvPr/>
        </p:nvGrpSpPr>
        <p:grpSpPr>
          <a:xfrm>
            <a:off x="152400" y="194235"/>
            <a:ext cx="4114800" cy="2015565"/>
            <a:chOff x="0" y="0"/>
            <a:chExt cx="5143500" cy="1943100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5143500" cy="1943100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228600" y="342900"/>
              <a:ext cx="1600200" cy="800100"/>
            </a:xfrm>
            <a:custGeom>
              <a:avLst/>
              <a:gdLst>
                <a:gd name="T0" fmla="*/ 0 w 2520"/>
                <a:gd name="T1" fmla="*/ 0 h 1260"/>
                <a:gd name="T2" fmla="*/ 0 w 2520"/>
                <a:gd name="T3" fmla="*/ 1260 h 1260"/>
                <a:gd name="T4" fmla="*/ 1620 w 2520"/>
                <a:gd name="T5" fmla="*/ 1260 h 1260"/>
                <a:gd name="T6" fmla="*/ 1620 w 2520"/>
                <a:gd name="T7" fmla="*/ 540 h 1260"/>
                <a:gd name="T8" fmla="*/ 2520 w 2520"/>
                <a:gd name="T9" fmla="*/ 90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20" h="1260">
                  <a:moveTo>
                    <a:pt x="0" y="0"/>
                  </a:moveTo>
                  <a:lnTo>
                    <a:pt x="0" y="1260"/>
                  </a:lnTo>
                  <a:lnTo>
                    <a:pt x="1620" y="1260"/>
                  </a:lnTo>
                  <a:lnTo>
                    <a:pt x="1620" y="540"/>
                  </a:lnTo>
                  <a:lnTo>
                    <a:pt x="2520" y="90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1257300" y="342900"/>
              <a:ext cx="571500" cy="457200"/>
            </a:xfrm>
            <a:custGeom>
              <a:avLst/>
              <a:gdLst>
                <a:gd name="T0" fmla="*/ 0 w 900"/>
                <a:gd name="T1" fmla="*/ 0 h 720"/>
                <a:gd name="T2" fmla="*/ 0 w 900"/>
                <a:gd name="T3" fmla="*/ 360 h 720"/>
                <a:gd name="T4" fmla="*/ 900 w 900"/>
                <a:gd name="T5" fmla="*/ 72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0" h="720">
                  <a:moveTo>
                    <a:pt x="0" y="0"/>
                  </a:moveTo>
                  <a:lnTo>
                    <a:pt x="0" y="360"/>
                  </a:lnTo>
                  <a:lnTo>
                    <a:pt x="900" y="7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1828800" y="457200"/>
              <a:ext cx="2171700" cy="844550"/>
              <a:chOff x="5220" y="2160"/>
              <a:chExt cx="3420" cy="1330"/>
            </a:xfrm>
          </p:grpSpPr>
          <p:grpSp>
            <p:nvGrpSpPr>
              <p:cNvPr id="24" name="Group 23"/>
              <p:cNvGrpSpPr>
                <a:grpSpLocks/>
              </p:cNvGrpSpPr>
              <p:nvPr/>
            </p:nvGrpSpPr>
            <p:grpSpPr bwMode="auto">
              <a:xfrm>
                <a:off x="5220" y="2160"/>
                <a:ext cx="3420" cy="1330"/>
                <a:chOff x="4080" y="4370"/>
                <a:chExt cx="3420" cy="1330"/>
              </a:xfrm>
            </p:grpSpPr>
            <p:sp>
              <p:nvSpPr>
                <p:cNvPr id="26" name="Freeform 25"/>
                <p:cNvSpPr>
                  <a:spLocks/>
                </p:cNvSpPr>
                <p:nvPr/>
              </p:nvSpPr>
              <p:spPr bwMode="auto">
                <a:xfrm>
                  <a:off x="4268" y="4545"/>
                  <a:ext cx="3007" cy="1026"/>
                </a:xfrm>
                <a:custGeom>
                  <a:avLst/>
                  <a:gdLst>
                    <a:gd name="T0" fmla="*/ 52 w 3007"/>
                    <a:gd name="T1" fmla="*/ 405 h 1026"/>
                    <a:gd name="T2" fmla="*/ 112 w 3007"/>
                    <a:gd name="T3" fmla="*/ 315 h 1026"/>
                    <a:gd name="T4" fmla="*/ 502 w 3007"/>
                    <a:gd name="T5" fmla="*/ 180 h 1026"/>
                    <a:gd name="T6" fmla="*/ 1582 w 3007"/>
                    <a:gd name="T7" fmla="*/ 0 h 1026"/>
                    <a:gd name="T8" fmla="*/ 2227 w 3007"/>
                    <a:gd name="T9" fmla="*/ 75 h 1026"/>
                    <a:gd name="T10" fmla="*/ 3007 w 3007"/>
                    <a:gd name="T11" fmla="*/ 525 h 1026"/>
                    <a:gd name="T12" fmla="*/ 2782 w 3007"/>
                    <a:gd name="T13" fmla="*/ 645 h 1026"/>
                    <a:gd name="T14" fmla="*/ 2407 w 3007"/>
                    <a:gd name="T15" fmla="*/ 765 h 1026"/>
                    <a:gd name="T16" fmla="*/ 2092 w 3007"/>
                    <a:gd name="T17" fmla="*/ 840 h 1026"/>
                    <a:gd name="T18" fmla="*/ 1552 w 3007"/>
                    <a:gd name="T19" fmla="*/ 930 h 1026"/>
                    <a:gd name="T20" fmla="*/ 967 w 3007"/>
                    <a:gd name="T21" fmla="*/ 1005 h 1026"/>
                    <a:gd name="T22" fmla="*/ 832 w 3007"/>
                    <a:gd name="T23" fmla="*/ 975 h 1026"/>
                    <a:gd name="T24" fmla="*/ 532 w 3007"/>
                    <a:gd name="T25" fmla="*/ 930 h 1026"/>
                    <a:gd name="T26" fmla="*/ 262 w 3007"/>
                    <a:gd name="T27" fmla="*/ 795 h 1026"/>
                    <a:gd name="T28" fmla="*/ 7 w 3007"/>
                    <a:gd name="T29" fmla="*/ 450 h 1026"/>
                    <a:gd name="T30" fmla="*/ 52 w 3007"/>
                    <a:gd name="T31" fmla="*/ 405 h 10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007" h="1026">
                      <a:moveTo>
                        <a:pt x="52" y="405"/>
                      </a:moveTo>
                      <a:cubicBezTo>
                        <a:pt x="72" y="375"/>
                        <a:pt x="82" y="335"/>
                        <a:pt x="112" y="315"/>
                      </a:cubicBezTo>
                      <a:cubicBezTo>
                        <a:pt x="183" y="266"/>
                        <a:pt x="427" y="197"/>
                        <a:pt x="502" y="180"/>
                      </a:cubicBezTo>
                      <a:cubicBezTo>
                        <a:pt x="857" y="99"/>
                        <a:pt x="1219" y="28"/>
                        <a:pt x="1582" y="0"/>
                      </a:cubicBezTo>
                      <a:cubicBezTo>
                        <a:pt x="1797" y="25"/>
                        <a:pt x="2011" y="52"/>
                        <a:pt x="2227" y="75"/>
                      </a:cubicBezTo>
                      <a:cubicBezTo>
                        <a:pt x="2502" y="134"/>
                        <a:pt x="2904" y="216"/>
                        <a:pt x="3007" y="525"/>
                      </a:cubicBezTo>
                      <a:cubicBezTo>
                        <a:pt x="2940" y="625"/>
                        <a:pt x="2986" y="575"/>
                        <a:pt x="2782" y="645"/>
                      </a:cubicBezTo>
                      <a:cubicBezTo>
                        <a:pt x="2658" y="687"/>
                        <a:pt x="2407" y="765"/>
                        <a:pt x="2407" y="765"/>
                      </a:cubicBezTo>
                      <a:cubicBezTo>
                        <a:pt x="2313" y="828"/>
                        <a:pt x="2200" y="822"/>
                        <a:pt x="2092" y="840"/>
                      </a:cubicBezTo>
                      <a:cubicBezTo>
                        <a:pt x="1909" y="871"/>
                        <a:pt x="1738" y="908"/>
                        <a:pt x="1552" y="930"/>
                      </a:cubicBezTo>
                      <a:cubicBezTo>
                        <a:pt x="1304" y="992"/>
                        <a:pt x="1295" y="1005"/>
                        <a:pt x="967" y="1005"/>
                      </a:cubicBezTo>
                      <a:cubicBezTo>
                        <a:pt x="921" y="1005"/>
                        <a:pt x="878" y="982"/>
                        <a:pt x="832" y="975"/>
                      </a:cubicBezTo>
                      <a:cubicBezTo>
                        <a:pt x="355" y="900"/>
                        <a:pt x="1011" y="1026"/>
                        <a:pt x="532" y="930"/>
                      </a:cubicBezTo>
                      <a:cubicBezTo>
                        <a:pt x="441" y="885"/>
                        <a:pt x="356" y="833"/>
                        <a:pt x="262" y="795"/>
                      </a:cubicBezTo>
                      <a:cubicBezTo>
                        <a:pt x="122" y="673"/>
                        <a:pt x="67" y="629"/>
                        <a:pt x="7" y="450"/>
                      </a:cubicBezTo>
                      <a:cubicBezTo>
                        <a:pt x="0" y="430"/>
                        <a:pt x="37" y="420"/>
                        <a:pt x="52" y="40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Freeform 26"/>
                <p:cNvSpPr>
                  <a:spLocks/>
                </p:cNvSpPr>
                <p:nvPr/>
              </p:nvSpPr>
              <p:spPr bwMode="auto">
                <a:xfrm>
                  <a:off x="4080" y="4370"/>
                  <a:ext cx="3420" cy="599"/>
                </a:xfrm>
                <a:custGeom>
                  <a:avLst/>
                  <a:gdLst>
                    <a:gd name="T0" fmla="*/ 0 w 3420"/>
                    <a:gd name="T1" fmla="*/ 535 h 599"/>
                    <a:gd name="T2" fmla="*/ 45 w 3420"/>
                    <a:gd name="T3" fmla="*/ 460 h 599"/>
                    <a:gd name="T4" fmla="*/ 585 w 3420"/>
                    <a:gd name="T5" fmla="*/ 235 h 599"/>
                    <a:gd name="T6" fmla="*/ 1230 w 3420"/>
                    <a:gd name="T7" fmla="*/ 85 h 599"/>
                    <a:gd name="T8" fmla="*/ 1920 w 3420"/>
                    <a:gd name="T9" fmla="*/ 10 h 599"/>
                    <a:gd name="T10" fmla="*/ 2100 w 3420"/>
                    <a:gd name="T11" fmla="*/ 25 h 599"/>
                    <a:gd name="T12" fmla="*/ 2355 w 3420"/>
                    <a:gd name="T13" fmla="*/ 10 h 599"/>
                    <a:gd name="T14" fmla="*/ 2985 w 3420"/>
                    <a:gd name="T15" fmla="*/ 190 h 599"/>
                    <a:gd name="T16" fmla="*/ 3255 w 3420"/>
                    <a:gd name="T17" fmla="*/ 340 h 599"/>
                    <a:gd name="T18" fmla="*/ 3360 w 3420"/>
                    <a:gd name="T19" fmla="*/ 475 h 599"/>
                    <a:gd name="T20" fmla="*/ 3420 w 3420"/>
                    <a:gd name="T21" fmla="*/ 595 h 5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420" h="599">
                      <a:moveTo>
                        <a:pt x="0" y="535"/>
                      </a:moveTo>
                      <a:cubicBezTo>
                        <a:pt x="15" y="510"/>
                        <a:pt x="23" y="480"/>
                        <a:pt x="45" y="460"/>
                      </a:cubicBezTo>
                      <a:cubicBezTo>
                        <a:pt x="150" y="366"/>
                        <a:pt x="442" y="265"/>
                        <a:pt x="585" y="235"/>
                      </a:cubicBezTo>
                      <a:cubicBezTo>
                        <a:pt x="801" y="189"/>
                        <a:pt x="1015" y="139"/>
                        <a:pt x="1230" y="85"/>
                      </a:cubicBezTo>
                      <a:cubicBezTo>
                        <a:pt x="1408" y="41"/>
                        <a:pt x="1721" y="25"/>
                        <a:pt x="1920" y="10"/>
                      </a:cubicBezTo>
                      <a:cubicBezTo>
                        <a:pt x="1980" y="15"/>
                        <a:pt x="2040" y="25"/>
                        <a:pt x="2100" y="25"/>
                      </a:cubicBezTo>
                      <a:cubicBezTo>
                        <a:pt x="2185" y="25"/>
                        <a:pt x="2270" y="0"/>
                        <a:pt x="2355" y="10"/>
                      </a:cubicBezTo>
                      <a:cubicBezTo>
                        <a:pt x="2546" y="32"/>
                        <a:pt x="2802" y="99"/>
                        <a:pt x="2985" y="190"/>
                      </a:cubicBezTo>
                      <a:cubicBezTo>
                        <a:pt x="3072" y="234"/>
                        <a:pt x="3186" y="271"/>
                        <a:pt x="3255" y="340"/>
                      </a:cubicBezTo>
                      <a:cubicBezTo>
                        <a:pt x="3261" y="346"/>
                        <a:pt x="3346" y="443"/>
                        <a:pt x="3360" y="475"/>
                      </a:cubicBezTo>
                      <a:cubicBezTo>
                        <a:pt x="3415" y="599"/>
                        <a:pt x="3358" y="533"/>
                        <a:pt x="3420" y="595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27"/>
                <p:cNvSpPr>
                  <a:spLocks/>
                </p:cNvSpPr>
                <p:nvPr/>
              </p:nvSpPr>
              <p:spPr bwMode="auto">
                <a:xfrm>
                  <a:off x="4110" y="5175"/>
                  <a:ext cx="3330" cy="525"/>
                </a:xfrm>
                <a:custGeom>
                  <a:avLst/>
                  <a:gdLst>
                    <a:gd name="T0" fmla="*/ 0 w 3330"/>
                    <a:gd name="T1" fmla="*/ 0 h 525"/>
                    <a:gd name="T2" fmla="*/ 90 w 3330"/>
                    <a:gd name="T3" fmla="*/ 60 h 525"/>
                    <a:gd name="T4" fmla="*/ 225 w 3330"/>
                    <a:gd name="T5" fmla="*/ 225 h 525"/>
                    <a:gd name="T6" fmla="*/ 405 w 3330"/>
                    <a:gd name="T7" fmla="*/ 270 h 525"/>
                    <a:gd name="T8" fmla="*/ 630 w 3330"/>
                    <a:gd name="T9" fmla="*/ 390 h 525"/>
                    <a:gd name="T10" fmla="*/ 900 w 3330"/>
                    <a:gd name="T11" fmla="*/ 480 h 525"/>
                    <a:gd name="T12" fmla="*/ 1290 w 3330"/>
                    <a:gd name="T13" fmla="*/ 525 h 525"/>
                    <a:gd name="T14" fmla="*/ 1950 w 3330"/>
                    <a:gd name="T15" fmla="*/ 450 h 525"/>
                    <a:gd name="T16" fmla="*/ 2340 w 3330"/>
                    <a:gd name="T17" fmla="*/ 390 h 525"/>
                    <a:gd name="T18" fmla="*/ 2610 w 3330"/>
                    <a:gd name="T19" fmla="*/ 345 h 525"/>
                    <a:gd name="T20" fmla="*/ 3030 w 3330"/>
                    <a:gd name="T21" fmla="*/ 180 h 525"/>
                    <a:gd name="T22" fmla="*/ 3330 w 3330"/>
                    <a:gd name="T23" fmla="*/ 0 h 5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30" h="525">
                      <a:moveTo>
                        <a:pt x="0" y="0"/>
                      </a:moveTo>
                      <a:cubicBezTo>
                        <a:pt x="30" y="20"/>
                        <a:pt x="65" y="35"/>
                        <a:pt x="90" y="60"/>
                      </a:cubicBezTo>
                      <a:cubicBezTo>
                        <a:pt x="177" y="147"/>
                        <a:pt x="118" y="157"/>
                        <a:pt x="225" y="225"/>
                      </a:cubicBezTo>
                      <a:cubicBezTo>
                        <a:pt x="267" y="252"/>
                        <a:pt x="358" y="262"/>
                        <a:pt x="405" y="270"/>
                      </a:cubicBezTo>
                      <a:cubicBezTo>
                        <a:pt x="484" y="302"/>
                        <a:pt x="549" y="363"/>
                        <a:pt x="630" y="390"/>
                      </a:cubicBezTo>
                      <a:cubicBezTo>
                        <a:pt x="718" y="419"/>
                        <a:pt x="810" y="458"/>
                        <a:pt x="900" y="480"/>
                      </a:cubicBezTo>
                      <a:cubicBezTo>
                        <a:pt x="1050" y="518"/>
                        <a:pt x="1129" y="514"/>
                        <a:pt x="1290" y="525"/>
                      </a:cubicBezTo>
                      <a:cubicBezTo>
                        <a:pt x="1510" y="499"/>
                        <a:pt x="1729" y="467"/>
                        <a:pt x="1950" y="450"/>
                      </a:cubicBezTo>
                      <a:cubicBezTo>
                        <a:pt x="2482" y="344"/>
                        <a:pt x="1916" y="448"/>
                        <a:pt x="2340" y="390"/>
                      </a:cubicBezTo>
                      <a:cubicBezTo>
                        <a:pt x="2430" y="378"/>
                        <a:pt x="2610" y="345"/>
                        <a:pt x="2610" y="345"/>
                      </a:cubicBezTo>
                      <a:cubicBezTo>
                        <a:pt x="2748" y="293"/>
                        <a:pt x="2900" y="252"/>
                        <a:pt x="3030" y="180"/>
                      </a:cubicBezTo>
                      <a:cubicBezTo>
                        <a:pt x="3121" y="130"/>
                        <a:pt x="3216" y="0"/>
                        <a:pt x="3330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5" name="Freeform 24"/>
              <p:cNvSpPr>
                <a:spLocks/>
              </p:cNvSpPr>
              <p:nvPr/>
            </p:nvSpPr>
            <p:spPr bwMode="auto">
              <a:xfrm>
                <a:off x="5220" y="2880"/>
                <a:ext cx="45" cy="105"/>
              </a:xfrm>
              <a:custGeom>
                <a:avLst/>
                <a:gdLst>
                  <a:gd name="T0" fmla="*/ 0 w 45"/>
                  <a:gd name="T1" fmla="*/ 0 h 105"/>
                  <a:gd name="T2" fmla="*/ 15 w 45"/>
                  <a:gd name="T3" fmla="*/ 45 h 105"/>
                  <a:gd name="T4" fmla="*/ 45 w 45"/>
                  <a:gd name="T5" fmla="*/ 105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105">
                    <a:moveTo>
                      <a:pt x="0" y="0"/>
                    </a:moveTo>
                    <a:cubicBezTo>
                      <a:pt x="5" y="15"/>
                      <a:pt x="9" y="30"/>
                      <a:pt x="15" y="45"/>
                    </a:cubicBezTo>
                    <a:cubicBezTo>
                      <a:pt x="24" y="66"/>
                      <a:pt x="45" y="105"/>
                      <a:pt x="45" y="105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cxnSp>
          <p:nvCxnSpPr>
            <p:cNvPr id="7" name="Line 56"/>
            <p:cNvCxnSpPr/>
            <p:nvPr/>
          </p:nvCxnSpPr>
          <p:spPr bwMode="auto">
            <a:xfrm>
              <a:off x="3981450" y="828675"/>
              <a:ext cx="800100" cy="571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Line 57"/>
            <p:cNvCxnSpPr/>
            <p:nvPr/>
          </p:nvCxnSpPr>
          <p:spPr bwMode="auto">
            <a:xfrm>
              <a:off x="3971925" y="962025"/>
              <a:ext cx="800100" cy="571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58"/>
            <p:cNvCxnSpPr/>
            <p:nvPr/>
          </p:nvCxnSpPr>
          <p:spPr bwMode="auto">
            <a:xfrm>
              <a:off x="228600" y="457200"/>
              <a:ext cx="10287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AutoShape 59"/>
            <p:cNvSpPr>
              <a:spLocks noChangeAspect="1" noChangeArrowheads="1"/>
            </p:cNvSpPr>
            <p:nvPr/>
          </p:nvSpPr>
          <p:spPr bwMode="auto">
            <a:xfrm flipV="1">
              <a:off x="800100" y="365760"/>
              <a:ext cx="91440" cy="9144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1" name="Line 60"/>
            <p:cNvCxnSpPr/>
            <p:nvPr/>
          </p:nvCxnSpPr>
          <p:spPr bwMode="auto">
            <a:xfrm>
              <a:off x="4800600" y="1485900"/>
              <a:ext cx="114300" cy="114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61"/>
            <p:cNvCxnSpPr/>
            <p:nvPr/>
          </p:nvCxnSpPr>
          <p:spPr bwMode="auto">
            <a:xfrm>
              <a:off x="4800600" y="1447800"/>
              <a:ext cx="114300" cy="38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62"/>
            <p:cNvCxnSpPr/>
            <p:nvPr/>
          </p:nvCxnSpPr>
          <p:spPr bwMode="auto">
            <a:xfrm flipH="1" flipV="1">
              <a:off x="4781550" y="1533525"/>
              <a:ext cx="66675" cy="114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Text Box 63"/>
            <p:cNvSpPr txBox="1">
              <a:spLocks noChangeArrowheads="1"/>
            </p:cNvSpPr>
            <p:nvPr/>
          </p:nvSpPr>
          <p:spPr bwMode="auto">
            <a:xfrm>
              <a:off x="1628775" y="86677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B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" name="Text Box 64"/>
            <p:cNvSpPr txBox="1">
              <a:spLocks noChangeArrowheads="1"/>
            </p:cNvSpPr>
            <p:nvPr/>
          </p:nvSpPr>
          <p:spPr bwMode="auto">
            <a:xfrm>
              <a:off x="1200150" y="40957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A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" name="Text Box 65"/>
            <p:cNvSpPr txBox="1">
              <a:spLocks noChangeArrowheads="1"/>
            </p:cNvSpPr>
            <p:nvPr/>
          </p:nvSpPr>
          <p:spPr bwMode="auto">
            <a:xfrm>
              <a:off x="3914775" y="6477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C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7" name="Text Box 66"/>
            <p:cNvSpPr txBox="1">
              <a:spLocks noChangeArrowheads="1"/>
            </p:cNvSpPr>
            <p:nvPr/>
          </p:nvSpPr>
          <p:spPr bwMode="auto">
            <a:xfrm>
              <a:off x="4572000" y="14859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D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8" name="Text Box 67"/>
            <p:cNvSpPr txBox="1">
              <a:spLocks noChangeArrowheads="1"/>
            </p:cNvSpPr>
            <p:nvPr/>
          </p:nvSpPr>
          <p:spPr bwMode="auto">
            <a:xfrm>
              <a:off x="342900" y="25717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 dirty="0">
                  <a:effectLst/>
                  <a:latin typeface="Times New Roman"/>
                  <a:ea typeface="Times New Roman"/>
                </a:rPr>
                <a:t>E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9" name="Text Box 68"/>
            <p:cNvSpPr txBox="1">
              <a:spLocks noChangeArrowheads="1"/>
            </p:cNvSpPr>
            <p:nvPr/>
          </p:nvSpPr>
          <p:spPr bwMode="auto">
            <a:xfrm>
              <a:off x="1476375" y="51435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1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0" name="Text Box 69"/>
            <p:cNvSpPr txBox="1">
              <a:spLocks noChangeArrowheads="1"/>
            </p:cNvSpPr>
            <p:nvPr/>
          </p:nvSpPr>
          <p:spPr bwMode="auto">
            <a:xfrm>
              <a:off x="2628900" y="276225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2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1" name="Text Box 70"/>
            <p:cNvSpPr txBox="1">
              <a:spLocks noChangeArrowheads="1"/>
            </p:cNvSpPr>
            <p:nvPr/>
          </p:nvSpPr>
          <p:spPr bwMode="auto">
            <a:xfrm>
              <a:off x="2743200" y="12573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3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2" name="Text Box 71"/>
            <p:cNvSpPr txBox="1">
              <a:spLocks noChangeArrowheads="1"/>
            </p:cNvSpPr>
            <p:nvPr/>
          </p:nvSpPr>
          <p:spPr bwMode="auto">
            <a:xfrm>
              <a:off x="4114800" y="1143000"/>
              <a:ext cx="3429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4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3" name="Text Box 72"/>
            <p:cNvSpPr txBox="1">
              <a:spLocks noChangeArrowheads="1"/>
            </p:cNvSpPr>
            <p:nvPr/>
          </p:nvSpPr>
          <p:spPr bwMode="auto">
            <a:xfrm>
              <a:off x="342900" y="685800"/>
              <a:ext cx="6858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1200"/>
                </a:spcAft>
              </a:pPr>
              <a:r>
                <a:rPr lang="en-US" sz="1000">
                  <a:effectLst/>
                  <a:latin typeface="Times New Roman"/>
                  <a:ea typeface="Times New Roman"/>
                </a:rPr>
                <a:t>Water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</p:grp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003411"/>
              </p:ext>
            </p:extLst>
          </p:nvPr>
        </p:nvGraphicFramePr>
        <p:xfrm>
          <a:off x="609601" y="2872578"/>
          <a:ext cx="7848599" cy="322342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898192"/>
                <a:gridCol w="1616408"/>
                <a:gridCol w="1066800"/>
                <a:gridCol w="1066800"/>
                <a:gridCol w="1447800"/>
                <a:gridCol w="1752599"/>
              </a:tblGrid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</a:rPr>
                        <a:t>Pipe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(</a:t>
                      </a:r>
                      <a:r>
                        <a:rPr lang="en-US" sz="2400" dirty="0" err="1">
                          <a:effectLst/>
                        </a:rPr>
                        <a:t>ft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</a:rPr>
                        <a:t>D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(in)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i="1" dirty="0" smtClean="0">
                          <a:effectLst/>
                        </a:rPr>
                        <a:t>C</a:t>
                      </a:r>
                      <a:r>
                        <a:rPr lang="en-US" sz="2400" baseline="-25000" dirty="0" smtClean="0">
                          <a:effectLst/>
                        </a:rPr>
                        <a:t>HW</a:t>
                      </a:r>
                      <a:endParaRPr lang="en-US" sz="24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i="1" u="none" strike="noStrike" dirty="0" smtClean="0">
                          <a:effectLst/>
                        </a:rPr>
                        <a:t>K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i="1" u="none" strike="noStrike" dirty="0" smtClean="0">
                          <a:effectLst/>
                        </a:rPr>
                        <a:t>K</a:t>
                      </a:r>
                      <a:r>
                        <a:rPr lang="en-US" sz="2400" u="none" strike="noStrike" baseline="30000" dirty="0" smtClean="0"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lang="en-US" sz="2400" u="none" strike="noStrike" baseline="30000" dirty="0" smtClean="0">
                          <a:effectLst/>
                        </a:rPr>
                        <a:t> </a:t>
                      </a:r>
                      <a:r>
                        <a:rPr lang="en-US" sz="2400" i="1" u="none" strike="noStrike" baseline="30000" dirty="0" smtClean="0">
                          <a:effectLst/>
                        </a:rPr>
                        <a:t>1/n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1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1200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8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110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6.84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0.354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16203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2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800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6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110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18.5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0.207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3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900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4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90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217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0.0545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4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>
                          <a:effectLst/>
                          <a:latin typeface="+mn-lt"/>
                        </a:rPr>
                        <a:t>500</a:t>
                      </a:r>
                      <a:endParaRPr lang="en-US" sz="2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6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</a:rPr>
                        <a:t>90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effectLst/>
                          <a:latin typeface="+mn-lt"/>
                        </a:rPr>
                        <a:t>16.8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0.218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Times New Roman"/>
                        </a:rPr>
                        <a:t>2+3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Times New Roman"/>
                        </a:rPr>
                        <a:t>8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Times New Roman"/>
                        </a:rPr>
                        <a:t>100</a:t>
                      </a: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i="1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47627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b="1" dirty="0">
                        <a:solidFill>
                          <a:srgbClr val="0211A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1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305628"/>
              </p:ext>
            </p:extLst>
          </p:nvPr>
        </p:nvGraphicFramePr>
        <p:xfrm>
          <a:off x="4905375" y="771525"/>
          <a:ext cx="3471863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562040" imgH="304560" progId="Equation.DSMT4">
                  <p:embed/>
                </p:oleObj>
              </mc:Choice>
              <mc:Fallback>
                <p:oleObj name="Equation" r:id="rId3" imgW="156204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75" y="771525"/>
                        <a:ext cx="3471863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Oval 28"/>
          <p:cNvSpPr/>
          <p:nvPr/>
        </p:nvSpPr>
        <p:spPr>
          <a:xfrm>
            <a:off x="3352800" y="5105400"/>
            <a:ext cx="183642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4800600" y="5638800"/>
            <a:ext cx="533400" cy="609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495800" y="6248400"/>
            <a:ext cx="2209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Chosen arbitrarily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42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895</Words>
  <Application>Microsoft Office PowerPoint</Application>
  <PresentationFormat>On-screen Show (4:3)</PresentationFormat>
  <Paragraphs>499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Equation</vt:lpstr>
      <vt:lpstr>MathType 6.0 Equation</vt:lpstr>
      <vt:lpstr>PowerPoint Presentation</vt:lpstr>
      <vt:lpstr>PowerPoint Presentation</vt:lpstr>
      <vt:lpstr>Flow Analysis in Systems with Multiple Pipes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Benjamin</dc:creator>
  <cp:lastModifiedBy>Mark Benjamin</cp:lastModifiedBy>
  <cp:revision>1</cp:revision>
  <dcterms:created xsi:type="dcterms:W3CDTF">2012-05-09T20:52:36Z</dcterms:created>
  <dcterms:modified xsi:type="dcterms:W3CDTF">2012-05-09T20:53:20Z</dcterms:modified>
</cp:coreProperties>
</file>