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60" r:id="rId4"/>
    <p:sldId id="261" r:id="rId5"/>
    <p:sldId id="266" r:id="rId6"/>
    <p:sldId id="267" r:id="rId7"/>
    <p:sldId id="262" r:id="rId8"/>
    <p:sldId id="265" r:id="rId9"/>
    <p:sldId id="263" r:id="rId10"/>
    <p:sldId id="268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360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2225C3-5BA9-4ED6-A101-CE3AEAF65CB5}" type="datetimeFigureOut">
              <a:rPr lang="en-US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F74408-DF83-49B2-84D7-1BCD7647D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D05E08-81E3-43D1-8813-AD84D44A5D7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94FC5EF0-DEE0-417A-A865-BA6497BEEBD8}" type="datetimeFigureOut">
              <a:rPr lang="en-US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B1FDCE98-BA05-47C7-96D9-C8B6F1C53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450CC-0333-4E50-9EF0-C94BFFCEE078}" type="datetimeFigureOut">
              <a:rPr lang="en-US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0E688-3B76-45A8-91D2-2B1E9E300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73F9B-CE70-422C-ABEB-5E6F2C8C570B}" type="datetimeFigureOut">
              <a:rPr lang="en-US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A2B14-35E7-4B6B-9F62-7FBA99835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B18EB-8A7F-452C-B099-95E7C75C82E7}" type="datetimeFigureOut">
              <a:rPr lang="en-US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DF57B-ED02-4BFC-9B7F-8B3B17617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17EAF-E99F-4D6F-AB71-9AE2C7E544C2}" type="datetimeFigureOut">
              <a:rPr lang="en-US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7C618-79EB-4DB2-99E7-D38C15DF6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BB882-14A8-46AA-9943-38703B30D60A}" type="datetimeFigureOut">
              <a:rPr lang="en-US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8AAD9-F7B9-4B86-8427-B6D2F08E1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0D64F-6EC7-4B55-B718-D517A42EC46D}" type="datetimeFigureOut">
              <a:rPr lang="en-US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EEC9E-1238-4B27-B1D4-C34653FF3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6BBB7-872F-4693-9FCD-B2E0647EAAE8}" type="datetimeFigureOut">
              <a:rPr lang="en-US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65435-AE8B-4192-8F7C-270B0785C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EF1EB-274B-41DC-9FFF-18A47409A594}" type="datetimeFigureOut">
              <a:rPr lang="en-US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0F368-1AB2-4BA4-9D53-EE28F71B0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45C75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B776E5-225F-4AE8-A500-C1DFD700475A}" type="datetimeFigureOut">
              <a:rPr lang="en-US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45C75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244B94-BED2-4E18-BF74-A4F9B0ABA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7415" name="Group 13"/>
          <p:cNvGrpSpPr>
            <a:grpSpLocks/>
          </p:cNvGrpSpPr>
          <p:nvPr/>
        </p:nvGrpSpPr>
        <p:grpSpPr bwMode="auto">
          <a:xfrm rot="10800000">
            <a:off x="-19050" y="5816600"/>
            <a:ext cx="9180513" cy="1041400"/>
            <a:chOff x="-19050" y="-7938"/>
            <a:chExt cx="9180513" cy="1041401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-11112" y="-7938"/>
              <a:ext cx="9163050" cy="1041401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381500" y="-7938"/>
              <a:ext cx="4762501" cy="63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17421" name="Group 1"/>
            <p:cNvGrpSpPr>
              <a:grpSpLocks/>
            </p:cNvGrpSpPr>
            <p:nvPr/>
          </p:nvGrpSpPr>
          <p:grpSpPr bwMode="auto">
            <a:xfrm>
              <a:off x="-19050" y="203200"/>
              <a:ext cx="9180513" cy="647700"/>
              <a:chOff x="-19045" y="216550"/>
              <a:chExt cx="9180548" cy="649224"/>
            </a:xfrm>
          </p:grpSpPr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 rot="21435692">
                <a:off x="-19045" y="216550"/>
                <a:ext cx="9163050" cy="649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 rot="21435692">
                <a:off x="-14309" y="290003"/>
                <a:ext cx="9175812" cy="53035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7954963" y="6392863"/>
            <a:ext cx="11461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5F5F5F"/>
                </a:solidFill>
                <a:latin typeface="+mj-lt"/>
                <a:cs typeface="+mn-cs"/>
              </a:rPr>
              <a:t>NNMREC</a:t>
            </a:r>
          </a:p>
        </p:txBody>
      </p:sp>
      <p:pic>
        <p:nvPicPr>
          <p:cNvPr id="17417" name="Picture 9" descr="BlockWpg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4000" y="6415088"/>
            <a:ext cx="5651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6" descr="OSU_logo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11400" y="6408738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399" y="527856"/>
            <a:ext cx="8424333" cy="2672544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nstantia"/>
                <a:cs typeface="Constantia"/>
              </a:rPr>
              <a:t>Analysis of Hydrokinetic Turbines in Open Channel Flow</a:t>
            </a:r>
            <a:endParaRPr lang="en-US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nstantia"/>
              <a:cs typeface="Constantia"/>
            </a:endParaRPr>
          </a:p>
        </p:txBody>
      </p:sp>
      <p:sp>
        <p:nvSpPr>
          <p:cNvPr id="12290" name="Subtitle 2"/>
          <p:cNvSpPr>
            <a:spLocks noGrp="1"/>
          </p:cNvSpPr>
          <p:nvPr>
            <p:ph type="subTitle" idx="1"/>
          </p:nvPr>
        </p:nvSpPr>
        <p:spPr>
          <a:xfrm>
            <a:off x="533400" y="3722688"/>
            <a:ext cx="7854950" cy="1752600"/>
          </a:xfrm>
        </p:spPr>
        <p:txBody>
          <a:bodyPr/>
          <a:lstStyle/>
          <a:p>
            <a:pPr marR="0" algn="ctr" eaLnBrk="1" hangingPunct="1"/>
            <a:r>
              <a:rPr lang="en-US" smtClean="0">
                <a:ea typeface="ＭＳ Ｐゴシック" pitchFamily="34" charset="-128"/>
              </a:rPr>
              <a:t>Arshiya Hoseyni Chime</a:t>
            </a:r>
          </a:p>
          <a:p>
            <a:pPr marR="0" algn="ctr" eaLnBrk="1" hangingPunct="1"/>
            <a:r>
              <a:rPr lang="en-US" smtClean="0">
                <a:ea typeface="ＭＳ Ｐゴシック" pitchFamily="34" charset="-128"/>
              </a:rPr>
              <a:t>Advisor: Professor Phil Malte</a:t>
            </a:r>
          </a:p>
          <a:p>
            <a:pPr marR="0" algn="ctr" eaLnBrk="1" hangingPunct="1"/>
            <a:r>
              <a:rPr lang="en-US" smtClean="0">
                <a:ea typeface="ＭＳ Ｐゴシック" pitchFamily="34" charset="-128"/>
              </a:rPr>
              <a:t>UW –NNMREC</a:t>
            </a:r>
          </a:p>
          <a:p>
            <a:pPr marR="0" algn="ctr" eaLnBrk="1" hangingPunct="1"/>
            <a:endParaRPr lang="en-US" smtClean="0">
              <a:ea typeface="ＭＳ Ｐゴシック" pitchFamily="34" charset="-128"/>
            </a:endParaRPr>
          </a:p>
          <a:p>
            <a:pPr marR="0" algn="ctr" eaLnBrk="1" hangingPunct="1"/>
            <a:r>
              <a:rPr lang="en-US" smtClean="0">
                <a:ea typeface="ＭＳ Ｐゴシック" pitchFamily="34" charset="-128"/>
              </a:rPr>
              <a:t>04 November 2012</a:t>
            </a:r>
          </a:p>
          <a:p>
            <a:pPr marR="0"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82588" y="228600"/>
            <a:ext cx="8439150" cy="7239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Constantia" pitchFamily="18" charset="0"/>
                <a:ea typeface="ＭＳ Ｐゴシック" pitchFamily="34" charset="-128"/>
              </a:rPr>
              <a:t>Velocity and Dynamic Pressure Profiles (16m)</a:t>
            </a:r>
            <a:r>
              <a:rPr lang="en-US" sz="4000" smtClean="0">
                <a:latin typeface="Constantia" pitchFamily="18" charset="0"/>
                <a:ea typeface="ＭＳ Ｐゴシック" pitchFamily="34" charset="-128"/>
              </a:rPr>
              <a:t> </a:t>
            </a:r>
          </a:p>
        </p:txBody>
      </p:sp>
      <p:pic>
        <p:nvPicPr>
          <p:cNvPr id="23554" name="Picture 2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" y="952500"/>
            <a:ext cx="78486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" y="3421063"/>
            <a:ext cx="7797800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27"/>
          <p:cNvSpPr txBox="1">
            <a:spLocks noChangeArrowheads="1"/>
          </p:cNvSpPr>
          <p:nvPr/>
        </p:nvSpPr>
        <p:spPr bwMode="auto">
          <a:xfrm>
            <a:off x="3233738" y="1390650"/>
            <a:ext cx="3082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Velocity Magnitude [m/s]</a:t>
            </a:r>
          </a:p>
        </p:txBody>
      </p:sp>
      <p:sp>
        <p:nvSpPr>
          <p:cNvPr id="23557" name="TextBox 28"/>
          <p:cNvSpPr txBox="1">
            <a:spLocks noChangeArrowheads="1"/>
          </p:cNvSpPr>
          <p:nvPr/>
        </p:nvSpPr>
        <p:spPr bwMode="auto">
          <a:xfrm>
            <a:off x="3268663" y="4046538"/>
            <a:ext cx="3081337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Dynamic Pressure [Pa]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To do …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45466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Supercritical Cases with ADM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Virtual Blade Model in Fluent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Acknowledgement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Professor Malte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Professor Riley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Dr. Novosselov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Ms. Megan Karalus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Northwest National Marine Renewable Energy Center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Department of Energy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Content Placeholder 4" descr="West_Canal_upstream_Soap_Lake.jpg"/>
          <p:cNvPicPr>
            <a:picLocks noChangeAspect="1"/>
          </p:cNvPicPr>
          <p:nvPr/>
        </p:nvPicPr>
        <p:blipFill>
          <a:blip r:embed="rId2"/>
          <a:srcRect l="6186" t="-4411" r="6160" b="-4411"/>
          <a:stretch>
            <a:fillRect/>
          </a:stretch>
        </p:blipFill>
        <p:spPr bwMode="auto">
          <a:xfrm>
            <a:off x="5910263" y="4149725"/>
            <a:ext cx="24034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39738" y="179388"/>
            <a:ext cx="8229600" cy="920750"/>
          </a:xfrm>
        </p:spPr>
        <p:txBody>
          <a:bodyPr/>
          <a:lstStyle/>
          <a:p>
            <a:pPr eaLnBrk="1" hangingPunct="1"/>
            <a:r>
              <a:rPr lang="en-US" smtClean="0">
                <a:latin typeface="Constantia" pitchFamily="18" charset="0"/>
                <a:ea typeface="ＭＳ Ｐゴシック" pitchFamily="34" charset="-128"/>
              </a:rPr>
              <a:t>Irrigation Canals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6096000" y="3454400"/>
            <a:ext cx="198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Approximately     1 MW power loss</a:t>
            </a:r>
          </a:p>
        </p:txBody>
      </p:sp>
      <p:sp>
        <p:nvSpPr>
          <p:cNvPr id="13316" name="Content Placeholder 2"/>
          <p:cNvSpPr txBox="1">
            <a:spLocks/>
          </p:cNvSpPr>
          <p:nvPr/>
        </p:nvSpPr>
        <p:spPr bwMode="auto">
          <a:xfrm>
            <a:off x="439738" y="1316038"/>
            <a:ext cx="8213725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>
                <a:latin typeface="Constantia" pitchFamily="18" charset="0"/>
                <a:ea typeface="ＭＳ Ｐゴシック" pitchFamily="34" charset="-128"/>
              </a:rPr>
              <a:t>Traditional: Sluice gates for flow control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>
                <a:latin typeface="Constantia" pitchFamily="18" charset="0"/>
                <a:ea typeface="ＭＳ Ｐゴシック" pitchFamily="34" charset="-128"/>
              </a:rPr>
              <a:t>Opportunity: Hydrokinetic turbines for flow control and power generation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en-US" sz="2600">
              <a:latin typeface="Constantia" pitchFamily="18" charset="0"/>
              <a:ea typeface="ＭＳ Ｐゴシック" pitchFamily="34" charset="-128"/>
            </a:endParaRPr>
          </a:p>
        </p:txBody>
      </p:sp>
      <p:pic>
        <p:nvPicPr>
          <p:cNvPr id="13317" name="Content Placeholder 7" descr="High_hill_gates.png"/>
          <p:cNvPicPr>
            <a:picLocks noGrp="1" noChangeAspect="1"/>
          </p:cNvPicPr>
          <p:nvPr>
            <p:ph idx="1"/>
          </p:nvPr>
        </p:nvPicPr>
        <p:blipFill>
          <a:blip r:embed="rId3"/>
          <a:srcRect t="20110" b="20110"/>
          <a:stretch>
            <a:fillRect/>
          </a:stretch>
        </p:blipFill>
        <p:spPr>
          <a:xfrm>
            <a:off x="592138" y="2828925"/>
            <a:ext cx="5181600" cy="3227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Approach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681537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1-D modeling using conservation of mass, linear momentum and energy equations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3-D CFD modeling	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smtClean="0">
                <a:ea typeface="ＭＳ Ｐゴシック" pitchFamily="34" charset="-128"/>
              </a:rPr>
              <a:t>Volume of Fluid model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smtClean="0">
                <a:ea typeface="ＭＳ Ｐゴシック" pitchFamily="34" charset="-128"/>
              </a:rPr>
              <a:t>Open Channel Flow Boundary Conditions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>
                <a:ea typeface="ＭＳ Ｐゴシック" pitchFamily="34" charset="-128"/>
              </a:rPr>
              <a:t>Turbines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sz="1900" smtClean="0">
                <a:ea typeface="ＭＳ Ｐゴシック" pitchFamily="34" charset="-128"/>
              </a:rPr>
              <a:t>Actuator Disc Model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sz="1900" smtClean="0">
                <a:ea typeface="ＭＳ Ｐゴシック" pitchFamily="34" charset="-128"/>
              </a:rPr>
              <a:t>Virtual Blade Model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Power generation vs flow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1-D Theory</a:t>
            </a:r>
          </a:p>
        </p:txBody>
      </p:sp>
      <p:pic>
        <p:nvPicPr>
          <p:cNvPr id="15362" name="Content Placeholder 3" descr="streamtube.tiff"/>
          <p:cNvPicPr>
            <a:picLocks noGrp="1" noChangeAspect="1"/>
          </p:cNvPicPr>
          <p:nvPr>
            <p:ph idx="1"/>
          </p:nvPr>
        </p:nvPicPr>
        <p:blipFill>
          <a:blip r:embed="rId2"/>
          <a:srcRect t="8096" b="8096"/>
          <a:stretch>
            <a:fillRect/>
          </a:stretch>
        </p:blipFill>
        <p:spPr>
          <a:xfrm>
            <a:off x="457200" y="1530350"/>
            <a:ext cx="7874000" cy="4243388"/>
          </a:xfrm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2997200" y="5619750"/>
            <a:ext cx="3086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nstantia" pitchFamily="18" charset="0"/>
              </a:rPr>
              <a:t>Drawing courtesy of Dr. Polagye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3386138" y="3789363"/>
            <a:ext cx="13557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Constantia" pitchFamily="18" charset="0"/>
              </a:rPr>
              <a:t>Turbine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Title 1"/>
          <p:cNvSpPr>
            <a:spLocks noGrp="1"/>
          </p:cNvSpPr>
          <p:nvPr>
            <p:ph type="title"/>
          </p:nvPr>
        </p:nvSpPr>
        <p:spPr>
          <a:xfrm>
            <a:off x="382588" y="13335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onstantia" pitchFamily="18" charset="0"/>
                <a:ea typeface="ＭＳ Ｐゴシック" pitchFamily="34" charset="-128"/>
              </a:rPr>
              <a:t>Effect of Channel Constriction on Water Depth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1354138"/>
          </a:xfrm>
        </p:spPr>
        <p:txBody>
          <a:bodyPr/>
          <a:lstStyle/>
          <a:p>
            <a:pPr marL="342900" indent="-342900" eaLnBrk="1" hangingPunct="1">
              <a:buFont typeface="Arial"/>
              <a:buChar char="•"/>
              <a:defRPr/>
            </a:pPr>
            <a:r>
              <a:rPr lang="en-US" dirty="0" smtClean="0"/>
              <a:t>Decrease in channel width to increase blockage ratio and velocity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dirty="0" smtClean="0"/>
              <a:t>Subcritical and supercritical solutions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054" name="Content Placeholder 11" descr="depth_h3-h0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 t="-23485" b="-23485"/>
          <a:stretch>
            <a:fillRect/>
          </a:stretch>
        </p:blipFill>
        <p:spPr>
          <a:xfrm>
            <a:off x="382588" y="2201863"/>
            <a:ext cx="4114800" cy="4159250"/>
          </a:xfrm>
        </p:spPr>
      </p:pic>
      <p:pic>
        <p:nvPicPr>
          <p:cNvPr id="1055" name="Content Placeholder 12" descr="depth_outlet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 t="-24364" b="-24364"/>
          <a:stretch>
            <a:fillRect/>
          </a:stretch>
        </p:blipFill>
        <p:spPr>
          <a:xfrm>
            <a:off x="4645025" y="2201863"/>
            <a:ext cx="4211638" cy="4159250"/>
          </a:xfrm>
        </p:spPr>
      </p:pic>
      <p:graphicFrame>
        <p:nvGraphicFramePr>
          <p:cNvPr id="1051" name="Object 27"/>
          <p:cNvGraphicFramePr>
            <a:graphicFrameLocks noChangeAspect="1"/>
          </p:cNvGraphicFramePr>
          <p:nvPr/>
        </p:nvGraphicFramePr>
        <p:xfrm>
          <a:off x="4081463" y="5549900"/>
          <a:ext cx="1095375" cy="776288"/>
        </p:xfrm>
        <a:graphic>
          <a:graphicData uri="http://schemas.openxmlformats.org/presentationml/2006/ole">
            <p:oleObj spid="_x0000_s1051" name="Equation" r:id="rId5" imgW="594000" imgH="420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latin typeface="Constantia"/>
                <a:cs typeface="Constantia"/>
              </a:rPr>
              <a:t>Effect </a:t>
            </a:r>
            <a:r>
              <a:rPr lang="en-US" sz="4400" dirty="0">
                <a:latin typeface="Constantia"/>
                <a:cs typeface="Constantia"/>
              </a:rPr>
              <a:t>of </a:t>
            </a:r>
            <a:r>
              <a:rPr lang="en-US" sz="4400" dirty="0" smtClean="0">
                <a:latin typeface="Constantia"/>
                <a:cs typeface="Constantia"/>
              </a:rPr>
              <a:t>Channel Constriction on Power Generation</a:t>
            </a:r>
            <a:endParaRPr lang="en-US" sz="4400" dirty="0"/>
          </a:p>
        </p:txBody>
      </p:sp>
      <p:sp>
        <p:nvSpPr>
          <p:cNvPr id="18434" name="Text Placeholder 46"/>
          <p:cNvSpPr>
            <a:spLocks noGrp="1"/>
          </p:cNvSpPr>
          <p:nvPr>
            <p:ph type="body" idx="2"/>
          </p:nvPr>
        </p:nvSpPr>
        <p:spPr>
          <a:xfrm>
            <a:off x="444500" y="2014538"/>
            <a:ext cx="2984500" cy="4233862"/>
          </a:xfrm>
        </p:spPr>
        <p:txBody>
          <a:bodyPr/>
          <a:lstStyle/>
          <a:p>
            <a:pPr eaLnBrk="1" hangingPunct="1"/>
            <a:endParaRPr lang="en-US" sz="1800" smtClean="0">
              <a:ea typeface="ＭＳ Ｐゴシック" pitchFamily="34" charset="-128"/>
            </a:endParaRPr>
          </a:p>
          <a:p>
            <a:pPr eaLnBrk="1" hangingPunct="1"/>
            <a:r>
              <a:rPr lang="en-US" sz="1800" smtClean="0">
                <a:ea typeface="ＭＳ Ｐゴシック" pitchFamily="34" charset="-128"/>
              </a:rPr>
              <a:t>Stream Conditions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smtClean="0">
                <a:ea typeface="ＭＳ Ｐゴシック" pitchFamily="34" charset="-128"/>
              </a:rPr>
              <a:t>Flow rate= 130 m</a:t>
            </a:r>
            <a:r>
              <a:rPr lang="en-US" sz="1800" baseline="30000" smtClean="0">
                <a:ea typeface="ＭＳ Ｐゴシック" pitchFamily="34" charset="-128"/>
              </a:rPr>
              <a:t>3</a:t>
            </a:r>
            <a:r>
              <a:rPr lang="en-US" sz="1800" smtClean="0">
                <a:ea typeface="ＭＳ Ｐゴシック" pitchFamily="34" charset="-128"/>
              </a:rPr>
              <a:t>/s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smtClean="0">
                <a:ea typeface="ＭＳ Ｐゴシック" pitchFamily="34" charset="-128"/>
              </a:rPr>
              <a:t>Upstream energy=5.08 m</a:t>
            </a:r>
          </a:p>
          <a:p>
            <a:pPr eaLnBrk="1" hangingPunct="1"/>
            <a:endParaRPr lang="en-US" sz="1800" smtClean="0">
              <a:ea typeface="ＭＳ Ｐゴシック" pitchFamily="34" charset="-128"/>
            </a:endParaRPr>
          </a:p>
          <a:p>
            <a:pPr eaLnBrk="1" hangingPunct="1"/>
            <a:r>
              <a:rPr lang="en-US" sz="1800" smtClean="0">
                <a:ea typeface="ＭＳ Ｐゴシック" pitchFamily="34" charset="-128"/>
              </a:rPr>
              <a:t>3 Turbines, each with 4 m diameter</a:t>
            </a:r>
          </a:p>
          <a:p>
            <a:pPr eaLnBrk="1" hangingPunct="1"/>
            <a:endParaRPr lang="en-US" sz="1800" smtClean="0">
              <a:ea typeface="ＭＳ Ｐゴシック" pitchFamily="34" charset="-128"/>
            </a:endParaRPr>
          </a:p>
          <a:p>
            <a:pPr eaLnBrk="1" hangingPunct="1"/>
            <a:r>
              <a:rPr lang="en-US" sz="1800" smtClean="0">
                <a:ea typeface="ＭＳ Ｐゴシック" pitchFamily="34" charset="-128"/>
              </a:rPr>
              <a:t>Froude number=0.18-0.24</a:t>
            </a:r>
          </a:p>
          <a:p>
            <a:pPr eaLnBrk="1" hangingPunct="1"/>
            <a:endParaRPr lang="en-US" sz="1800" smtClean="0">
              <a:ea typeface="ＭＳ Ｐゴシック" pitchFamily="34" charset="-128"/>
            </a:endParaRPr>
          </a:p>
          <a:p>
            <a:pPr eaLnBrk="1" hangingPunct="1"/>
            <a:endParaRPr lang="en-US" sz="1800" smtClean="0">
              <a:ea typeface="ＭＳ Ｐゴシック" pitchFamily="34" charset="-128"/>
            </a:endParaRPr>
          </a:p>
        </p:txBody>
      </p:sp>
      <p:pic>
        <p:nvPicPr>
          <p:cNvPr id="18435" name="Content Placeholder 47" descr="power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6387" b="-6387"/>
          <a:stretch>
            <a:fillRect/>
          </a:stretch>
        </p:blipFill>
        <p:spPr>
          <a:xfrm>
            <a:off x="3371850" y="1557338"/>
            <a:ext cx="5399088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CFD-Actuator Disc Model </a:t>
            </a:r>
          </a:p>
        </p:txBody>
      </p:sp>
      <p:sp>
        <p:nvSpPr>
          <p:cNvPr id="2063" name="Content Placeholder 2"/>
          <p:cNvSpPr>
            <a:spLocks noGrp="1"/>
          </p:cNvSpPr>
          <p:nvPr>
            <p:ph idx="1"/>
          </p:nvPr>
        </p:nvSpPr>
        <p:spPr>
          <a:xfrm>
            <a:off x="457200" y="1704975"/>
            <a:ext cx="8229600" cy="395287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Fluent14.0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Volume of Fluid Model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Coupled Pseudo-Transient Solver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          turbulence model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Porous Media Model to define resistance across the turbine (</a:t>
            </a:r>
            <a:r>
              <a:rPr lang="en-US" smtClean="0"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smtClean="0">
                <a:ea typeface="ＭＳ Ｐゴシック" pitchFamily="34" charset="-128"/>
              </a:rPr>
              <a:t>P based on 1D theory) 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No slip at walls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846138" y="3265488"/>
          <a:ext cx="711200" cy="292100"/>
        </p:xfrm>
        <a:graphic>
          <a:graphicData uri="http://schemas.openxmlformats.org/presentationml/2006/ole">
            <p:oleObj spid="_x0000_s2061" name="Equation" r:id="rId3" imgW="694800" imgH="283320" progId="Equation.3">
              <p:embed/>
            </p:oleObj>
          </a:graphicData>
        </a:graphic>
      </p:graphicFrame>
      <p:pic>
        <p:nvPicPr>
          <p:cNvPr id="2066" name="Picture 18" descr="domain3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0763" y="1308100"/>
            <a:ext cx="2028825" cy="2249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Boundary Conditions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541338" y="1690688"/>
            <a:ext cx="8432800" cy="4783137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Mass flow inlet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Pressure outlet</a:t>
            </a:r>
          </a:p>
        </p:txBody>
      </p:sp>
      <p:sp>
        <p:nvSpPr>
          <p:cNvPr id="21507" name="TextBox 24"/>
          <p:cNvSpPr txBox="1">
            <a:spLocks noChangeArrowheads="1"/>
          </p:cNvSpPr>
          <p:nvPr/>
        </p:nvSpPr>
        <p:spPr bwMode="auto">
          <a:xfrm>
            <a:off x="3086100" y="3884613"/>
            <a:ext cx="11318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D=4  m</a:t>
            </a:r>
          </a:p>
          <a:p>
            <a:r>
              <a:rPr lang="en-US">
                <a:latin typeface="Constantia" pitchFamily="18" charset="0"/>
              </a:rPr>
              <a:t>t= 0.2 m</a:t>
            </a:r>
          </a:p>
        </p:txBody>
      </p:sp>
      <p:grpSp>
        <p:nvGrpSpPr>
          <p:cNvPr id="21508" name="Group 22"/>
          <p:cNvGrpSpPr>
            <a:grpSpLocks/>
          </p:cNvGrpSpPr>
          <p:nvPr/>
        </p:nvGrpSpPr>
        <p:grpSpPr bwMode="auto">
          <a:xfrm>
            <a:off x="560388" y="3281363"/>
            <a:ext cx="8712200" cy="2074862"/>
            <a:chOff x="560312" y="3281375"/>
            <a:chExt cx="8712201" cy="2074812"/>
          </a:xfrm>
        </p:grpSpPr>
        <p:grpSp>
          <p:nvGrpSpPr>
            <p:cNvPr id="21509" name="Group 21"/>
            <p:cNvGrpSpPr>
              <a:grpSpLocks/>
            </p:cNvGrpSpPr>
            <p:nvPr/>
          </p:nvGrpSpPr>
          <p:grpSpPr bwMode="auto">
            <a:xfrm>
              <a:off x="560312" y="3281375"/>
              <a:ext cx="8712201" cy="2074812"/>
              <a:chOff x="560312" y="3281375"/>
              <a:chExt cx="8712201" cy="2074812"/>
            </a:xfrm>
          </p:grpSpPr>
          <p:grpSp>
            <p:nvGrpSpPr>
              <p:cNvPr id="21512" name="Group 18"/>
              <p:cNvGrpSpPr>
                <a:grpSpLocks/>
              </p:cNvGrpSpPr>
              <p:nvPr/>
            </p:nvGrpSpPr>
            <p:grpSpPr bwMode="auto">
              <a:xfrm>
                <a:off x="560312" y="3281375"/>
                <a:ext cx="8712201" cy="2074812"/>
                <a:chOff x="584199" y="3055470"/>
                <a:chExt cx="8712201" cy="2074812"/>
              </a:xfrm>
            </p:grpSpPr>
            <p:grpSp>
              <p:nvGrpSpPr>
                <p:cNvPr id="21515" name="Group 13"/>
                <p:cNvGrpSpPr>
                  <a:grpSpLocks/>
                </p:cNvGrpSpPr>
                <p:nvPr/>
              </p:nvGrpSpPr>
              <p:grpSpPr bwMode="auto">
                <a:xfrm>
                  <a:off x="584199" y="3072538"/>
                  <a:ext cx="7679267" cy="2057744"/>
                  <a:chOff x="1244599" y="3072538"/>
                  <a:chExt cx="7679267" cy="2057744"/>
                </a:xfrm>
              </p:grpSpPr>
              <p:grpSp>
                <p:nvGrpSpPr>
                  <p:cNvPr id="2152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244599" y="3072538"/>
                    <a:ext cx="7679267" cy="1688410"/>
                    <a:chOff x="1481663" y="2664451"/>
                    <a:chExt cx="6333070" cy="1966812"/>
                  </a:xfrm>
                </p:grpSpPr>
                <p:grpSp>
                  <p:nvGrpSpPr>
                    <p:cNvPr id="21524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1666" y="2664451"/>
                      <a:ext cx="6333067" cy="1557867"/>
                      <a:chOff x="1337733" y="2692400"/>
                      <a:chExt cx="6485467" cy="1744133"/>
                    </a:xfrm>
                  </p:grpSpPr>
                  <p:sp>
                    <p:nvSpPr>
                      <p:cNvPr id="4" name="Rectangle 3"/>
                      <p:cNvSpPr/>
                      <p:nvPr/>
                    </p:nvSpPr>
                    <p:spPr>
                      <a:xfrm>
                        <a:off x="1337733" y="3285066"/>
                        <a:ext cx="6485467" cy="1151467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dirty="0">
                            <a:solidFill>
                              <a:srgbClr val="000000"/>
                            </a:solidFill>
                          </a:rPr>
                          <a:t>									water</a:t>
                        </a:r>
                      </a:p>
                    </p:txBody>
                  </p:sp>
                  <p:sp>
                    <p:nvSpPr>
                      <p:cNvPr id="5" name="Rectangle 4"/>
                      <p:cNvSpPr/>
                      <p:nvPr/>
                    </p:nvSpPr>
                    <p:spPr>
                      <a:xfrm>
                        <a:off x="1337730" y="2692914"/>
                        <a:ext cx="6485024" cy="592111"/>
                      </a:xfrm>
                      <a:prstGeom prst="rect">
                        <a:avLst/>
                      </a:prstGeom>
                      <a:solidFill>
                        <a:srgbClr val="DEFCFF"/>
                      </a:solidFill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dirty="0">
                            <a:solidFill>
                              <a:schemeClr val="tx1"/>
                            </a:solidFill>
                          </a:rPr>
                          <a:t>									air</a:t>
                        </a:r>
                      </a:p>
                    </p:txBody>
                  </p:sp>
                  <p:sp>
                    <p:nvSpPr>
                      <p:cNvPr id="6" name="Rectangle 5"/>
                      <p:cNvSpPr/>
                      <p:nvPr/>
                    </p:nvSpPr>
                    <p:spPr>
                      <a:xfrm>
                        <a:off x="3370249" y="3487916"/>
                        <a:ext cx="100553" cy="76187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/>
                      </a:p>
                    </p:txBody>
                  </p:sp>
                </p:grpSp>
                <p:sp>
                  <p:nvSpPr>
                    <p:cNvPr id="7" name="Right Arrow 6"/>
                    <p:cNvSpPr/>
                    <p:nvPr/>
                  </p:nvSpPr>
                  <p:spPr>
                    <a:xfrm flipV="1">
                      <a:off x="1684867" y="3768503"/>
                      <a:ext cx="626533" cy="144771"/>
                    </a:xfrm>
                    <a:prstGeom prst="rightArrow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" name="Right Brace 8"/>
                    <p:cNvSpPr/>
                    <p:nvPr/>
                  </p:nvSpPr>
                  <p:spPr>
                    <a:xfrm rot="5400000">
                      <a:off x="2347370" y="3511579"/>
                      <a:ext cx="253343" cy="1984758"/>
                    </a:xfrm>
                    <a:prstGeom prst="rightBrac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21521" name="Text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8997" y="4760949"/>
                    <a:ext cx="759713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>
                        <a:latin typeface="Constantia" pitchFamily="18" charset="0"/>
                      </a:rPr>
                      <a:t>30 m</a:t>
                    </a:r>
                  </a:p>
                </p:txBody>
              </p:sp>
              <p:sp>
                <p:nvSpPr>
                  <p:cNvPr id="12" name="Right Brace 11"/>
                  <p:cNvSpPr/>
                  <p:nvPr/>
                </p:nvSpPr>
                <p:spPr>
                  <a:xfrm rot="5400000">
                    <a:off x="6178552" y="2015618"/>
                    <a:ext cx="217483" cy="5272088"/>
                  </a:xfrm>
                  <a:prstGeom prst="rightBrac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1523" name="Text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59797" y="4760950"/>
                    <a:ext cx="759713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>
                        <a:latin typeface="Constantia" pitchFamily="18" charset="0"/>
                      </a:rPr>
                      <a:t>60 m</a:t>
                    </a:r>
                  </a:p>
                </p:txBody>
              </p:sp>
            </p:grpSp>
            <p:sp>
              <p:nvSpPr>
                <p:cNvPr id="15" name="Right Brace 14"/>
                <p:cNvSpPr/>
                <p:nvPr/>
              </p:nvSpPr>
              <p:spPr>
                <a:xfrm>
                  <a:off x="8321675" y="3555520"/>
                  <a:ext cx="188912" cy="854054"/>
                </a:xfrm>
                <a:prstGeom prst="righ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517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8510144" y="3713120"/>
                  <a:ext cx="63385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>
                      <a:latin typeface="Constantia" pitchFamily="18" charset="0"/>
                    </a:rPr>
                    <a:t>5 m</a:t>
                  </a:r>
                </a:p>
              </p:txBody>
            </p:sp>
            <p:sp>
              <p:nvSpPr>
                <p:cNvPr id="17" name="Right Brace 16"/>
                <p:cNvSpPr/>
                <p:nvPr/>
              </p:nvSpPr>
              <p:spPr>
                <a:xfrm>
                  <a:off x="8321675" y="3072932"/>
                  <a:ext cx="188912" cy="454014"/>
                </a:xfrm>
                <a:prstGeom prst="righ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519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8510144" y="3055470"/>
                  <a:ext cx="78625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>
                      <a:latin typeface="Constantia" pitchFamily="18" charset="0"/>
                    </a:rPr>
                    <a:t>2.5 m</a:t>
                  </a:r>
                </a:p>
              </p:txBody>
            </p:sp>
          </p:grpSp>
          <p:sp>
            <p:nvSpPr>
              <p:cNvPr id="21513" name="TextBox 19"/>
              <p:cNvSpPr txBox="1">
                <a:spLocks noChangeArrowheads="1"/>
              </p:cNvSpPr>
              <p:nvPr/>
            </p:nvSpPr>
            <p:spPr bwMode="auto">
              <a:xfrm>
                <a:off x="780661" y="3812723"/>
                <a:ext cx="15392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latin typeface="Constantia" pitchFamily="18" charset="0"/>
                  </a:rPr>
                  <a:t>132,800 kg/s</a:t>
                </a:r>
              </a:p>
            </p:txBody>
          </p:sp>
          <p:sp>
            <p:nvSpPr>
              <p:cNvPr id="21514" name="TextBox 20"/>
              <p:cNvSpPr txBox="1">
                <a:spLocks noChangeArrowheads="1"/>
              </p:cNvSpPr>
              <p:nvPr/>
            </p:nvSpPr>
            <p:spPr bwMode="auto">
              <a:xfrm>
                <a:off x="806710" y="3298443"/>
                <a:ext cx="10312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latin typeface="Constantia" pitchFamily="18" charset="0"/>
                  </a:rPr>
                  <a:t>50 kg/s</a:t>
                </a:r>
              </a:p>
            </p:txBody>
          </p:sp>
        </p:grpSp>
        <p:sp>
          <p:nvSpPr>
            <p:cNvPr id="24" name="Right Brace 23"/>
            <p:cNvSpPr/>
            <p:nvPr/>
          </p:nvSpPr>
          <p:spPr>
            <a:xfrm flipH="1" flipV="1">
              <a:off x="2909812" y="4181465"/>
              <a:ext cx="57150" cy="454014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511" name="TextBox 25"/>
            <p:cNvSpPr txBox="1">
              <a:spLocks noChangeArrowheads="1"/>
            </p:cNvSpPr>
            <p:nvPr/>
          </p:nvSpPr>
          <p:spPr bwMode="auto">
            <a:xfrm>
              <a:off x="2326941" y="4282944"/>
              <a:ext cx="7597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onstantia" pitchFamily="18" charset="0"/>
                </a:rPr>
                <a:t>2.5 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966788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Free Surface Elevation </a:t>
            </a:r>
          </a:p>
        </p:txBody>
      </p:sp>
      <p:sp>
        <p:nvSpPr>
          <p:cNvPr id="22530" name="TextBox 12"/>
          <p:cNvSpPr txBox="1">
            <a:spLocks noChangeArrowheads="1"/>
          </p:cNvSpPr>
          <p:nvPr/>
        </p:nvSpPr>
        <p:spPr bwMode="auto">
          <a:xfrm>
            <a:off x="7112000" y="2370138"/>
            <a:ext cx="169386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Both 1D theory and 3D CFD show a 2% drop in water depth for the 21m case, and a 4% drop for the 16 m case.</a:t>
            </a:r>
          </a:p>
        </p:txBody>
      </p:sp>
      <p:pic>
        <p:nvPicPr>
          <p:cNvPr id="22531" name="Content Placeholder 2" descr="surface_elevation_normalize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306" r="-20306"/>
          <a:stretch>
            <a:fillRect/>
          </a:stretch>
        </p:blipFill>
        <p:spPr>
          <a:xfrm>
            <a:off x="119063" y="1393825"/>
            <a:ext cx="8229600" cy="4389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wer_point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1498</TotalTime>
  <Words>255</Words>
  <Application>Microsoft Office PowerPoint</Application>
  <PresentationFormat>On-screen Show (4:3)</PresentationFormat>
  <Paragraphs>73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ＭＳ Ｐゴシック</vt:lpstr>
      <vt:lpstr>Constantia</vt:lpstr>
      <vt:lpstr>Wingdings 2</vt:lpstr>
      <vt:lpstr>Wingdings</vt:lpstr>
      <vt:lpstr>Symbol</vt:lpstr>
      <vt:lpstr>Power_point theme</vt:lpstr>
      <vt:lpstr>Power_point theme</vt:lpstr>
      <vt:lpstr>Equation</vt:lpstr>
      <vt:lpstr>Slide 1</vt:lpstr>
      <vt:lpstr>Irrigation Canals</vt:lpstr>
      <vt:lpstr>Approach</vt:lpstr>
      <vt:lpstr>1-D Theory</vt:lpstr>
      <vt:lpstr>Effect of Channel Constriction on Water Depth</vt:lpstr>
      <vt:lpstr>Effect of Channel Constriction on Power Generation</vt:lpstr>
      <vt:lpstr>CFD-Actuator Disc Model </vt:lpstr>
      <vt:lpstr>Boundary Conditions</vt:lpstr>
      <vt:lpstr>Free Surface Elevation </vt:lpstr>
      <vt:lpstr>Velocity and Dynamic Pressure Profiles (16m) </vt:lpstr>
      <vt:lpstr>To do …</vt:lpstr>
      <vt:lpstr>Acknowledgement</vt:lpstr>
    </vt:vector>
  </TitlesOfParts>
  <Company>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and Theoretical Analysis of Open Channel Flow in Irrigation Canals</dc:title>
  <dc:creator>Arshiya Hoseyni Chime</dc:creator>
  <cp:lastModifiedBy>Phil</cp:lastModifiedBy>
  <cp:revision>70</cp:revision>
  <dcterms:created xsi:type="dcterms:W3CDTF">2012-10-28T22:42:49Z</dcterms:created>
  <dcterms:modified xsi:type="dcterms:W3CDTF">2012-11-04T15:02:36Z</dcterms:modified>
</cp:coreProperties>
</file>