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257" r:id="rId3"/>
    <p:sldId id="261" r:id="rId4"/>
    <p:sldId id="260" r:id="rId5"/>
    <p:sldId id="258" r:id="rId6"/>
    <p:sldId id="259" r:id="rId7"/>
    <p:sldId id="262"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142" autoAdjust="0"/>
  </p:normalViewPr>
  <p:slideViewPr>
    <p:cSldViewPr snapToGrid="0" snapToObjects="1">
      <p:cViewPr>
        <p:scale>
          <a:sx n="83" d="100"/>
          <a:sy n="83" d="100"/>
        </p:scale>
        <p:origin x="-149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86CBB2-BFA9-FA43-9820-948BFEFE1766}" type="datetimeFigureOut">
              <a:rPr lang="en-US" smtClean="0"/>
              <a:t>5/20/2013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06133E-2353-3D43-8018-B16FA94E2159}" type="slidenum">
              <a:rPr lang="en-US" smtClean="0"/>
              <a:t>‹#›</a:t>
            </a:fld>
            <a:endParaRPr lang="en-US"/>
          </a:p>
        </p:txBody>
      </p:sp>
    </p:spTree>
    <p:extLst>
      <p:ext uri="{BB962C8B-B14F-4D97-AF65-F5344CB8AC3E}">
        <p14:creationId xmlns:p14="http://schemas.microsoft.com/office/powerpoint/2010/main" val="30657856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Sperling</a:t>
            </a:r>
            <a:r>
              <a:rPr lang="en-US" dirty="0" smtClean="0"/>
              <a:t>: flashed letter matrix for 1/20</a:t>
            </a:r>
            <a:r>
              <a:rPr lang="en-US" baseline="30000" dirty="0" smtClean="0"/>
              <a:t>th</a:t>
            </a:r>
            <a:r>
              <a:rPr lang="en-US" baseline="0" dirty="0" smtClean="0"/>
              <a:t> of a second! Subjects had to recall letters, consistently recalled ~4 letters</a:t>
            </a:r>
            <a:endParaRPr lang="en-US" dirty="0"/>
          </a:p>
        </p:txBody>
      </p:sp>
      <p:sp>
        <p:nvSpPr>
          <p:cNvPr id="4" name="Slide Number Placeholder 3"/>
          <p:cNvSpPr>
            <a:spLocks noGrp="1"/>
          </p:cNvSpPr>
          <p:nvPr>
            <p:ph type="sldNum" sz="quarter" idx="10"/>
          </p:nvPr>
        </p:nvSpPr>
        <p:spPr/>
        <p:txBody>
          <a:bodyPr/>
          <a:lstStyle/>
          <a:p>
            <a:fld id="{8C06133E-2353-3D43-8018-B16FA94E2159}" type="slidenum">
              <a:rPr lang="en-US" smtClean="0"/>
              <a:t>2</a:t>
            </a:fld>
            <a:endParaRPr lang="en-US"/>
          </a:p>
        </p:txBody>
      </p:sp>
    </p:spTree>
    <p:extLst>
      <p:ext uri="{BB962C8B-B14F-4D97-AF65-F5344CB8AC3E}">
        <p14:creationId xmlns:p14="http://schemas.microsoft.com/office/powerpoint/2010/main" val="1100559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Loftus study: When siblings were told that one of the events was not real and were asked to pick which one it was, they often selected an actually occurring event as the “fake” event</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Subjects viewed a slide showing a car accident. Some subjects were later asked how fast the cars were traveling when they "hit" each other, others were asked how fast the cars were traveling when they "smashed" into each other. Those subjects questioned using the word "smashed" were more likely to report having seen broken glass in the original slide. The introduction of false cues altered participants’ memories.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C06133E-2353-3D43-8018-B16FA94E2159}" type="slidenum">
              <a:rPr lang="en-US" smtClean="0"/>
              <a:t>7</a:t>
            </a:fld>
            <a:endParaRPr lang="en-US"/>
          </a:p>
        </p:txBody>
      </p:sp>
    </p:spTree>
    <p:extLst>
      <p:ext uri="{BB962C8B-B14F-4D97-AF65-F5344CB8AC3E}">
        <p14:creationId xmlns:p14="http://schemas.microsoft.com/office/powerpoint/2010/main" val="244507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96AFF8-3974-164E-8E26-11DCE5849DBA}" type="datetimeFigureOut">
              <a:rPr lang="en-US" smtClean="0"/>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C6AAA-43DB-FE4D-8265-3DDB6F8EF27F}" type="slidenum">
              <a:rPr lang="en-US" smtClean="0"/>
              <a:t>‹#›</a:t>
            </a:fld>
            <a:endParaRPr lang="en-US"/>
          </a:p>
        </p:txBody>
      </p:sp>
    </p:spTree>
    <p:extLst>
      <p:ext uri="{BB962C8B-B14F-4D97-AF65-F5344CB8AC3E}">
        <p14:creationId xmlns:p14="http://schemas.microsoft.com/office/powerpoint/2010/main" val="2283559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6AFF8-3974-164E-8E26-11DCE5849DBA}" type="datetimeFigureOut">
              <a:rPr lang="en-US" smtClean="0"/>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C6AAA-43DB-FE4D-8265-3DDB6F8EF27F}" type="slidenum">
              <a:rPr lang="en-US" smtClean="0"/>
              <a:t>‹#›</a:t>
            </a:fld>
            <a:endParaRPr lang="en-US"/>
          </a:p>
        </p:txBody>
      </p:sp>
    </p:spTree>
    <p:extLst>
      <p:ext uri="{BB962C8B-B14F-4D97-AF65-F5344CB8AC3E}">
        <p14:creationId xmlns:p14="http://schemas.microsoft.com/office/powerpoint/2010/main" val="2904225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6AFF8-3974-164E-8E26-11DCE5849DBA}" type="datetimeFigureOut">
              <a:rPr lang="en-US" smtClean="0"/>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C6AAA-43DB-FE4D-8265-3DDB6F8EF27F}" type="slidenum">
              <a:rPr lang="en-US" smtClean="0"/>
              <a:t>‹#›</a:t>
            </a:fld>
            <a:endParaRPr lang="en-US"/>
          </a:p>
        </p:txBody>
      </p:sp>
    </p:spTree>
    <p:extLst>
      <p:ext uri="{BB962C8B-B14F-4D97-AF65-F5344CB8AC3E}">
        <p14:creationId xmlns:p14="http://schemas.microsoft.com/office/powerpoint/2010/main" val="255552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6AFF8-3974-164E-8E26-11DCE5849DBA}" type="datetimeFigureOut">
              <a:rPr lang="en-US" smtClean="0"/>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C6AAA-43DB-FE4D-8265-3DDB6F8EF27F}" type="slidenum">
              <a:rPr lang="en-US" smtClean="0"/>
              <a:t>‹#›</a:t>
            </a:fld>
            <a:endParaRPr lang="en-US"/>
          </a:p>
        </p:txBody>
      </p:sp>
    </p:spTree>
    <p:extLst>
      <p:ext uri="{BB962C8B-B14F-4D97-AF65-F5344CB8AC3E}">
        <p14:creationId xmlns:p14="http://schemas.microsoft.com/office/powerpoint/2010/main" val="3396627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96AFF8-3974-164E-8E26-11DCE5849DBA}" type="datetimeFigureOut">
              <a:rPr lang="en-US" smtClean="0"/>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C6AAA-43DB-FE4D-8265-3DDB6F8EF27F}" type="slidenum">
              <a:rPr lang="en-US" smtClean="0"/>
              <a:t>‹#›</a:t>
            </a:fld>
            <a:endParaRPr lang="en-US"/>
          </a:p>
        </p:txBody>
      </p:sp>
    </p:spTree>
    <p:extLst>
      <p:ext uri="{BB962C8B-B14F-4D97-AF65-F5344CB8AC3E}">
        <p14:creationId xmlns:p14="http://schemas.microsoft.com/office/powerpoint/2010/main" val="226264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96AFF8-3974-164E-8E26-11DCE5849DBA}" type="datetimeFigureOut">
              <a:rPr lang="en-US" smtClean="0"/>
              <a:t>5/20/2013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C6AAA-43DB-FE4D-8265-3DDB6F8EF27F}" type="slidenum">
              <a:rPr lang="en-US" smtClean="0"/>
              <a:t>‹#›</a:t>
            </a:fld>
            <a:endParaRPr lang="en-US"/>
          </a:p>
        </p:txBody>
      </p:sp>
    </p:spTree>
    <p:extLst>
      <p:ext uri="{BB962C8B-B14F-4D97-AF65-F5344CB8AC3E}">
        <p14:creationId xmlns:p14="http://schemas.microsoft.com/office/powerpoint/2010/main" val="34333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96AFF8-3974-164E-8E26-11DCE5849DBA}" type="datetimeFigureOut">
              <a:rPr lang="en-US" smtClean="0"/>
              <a:t>5/20/2013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3C6AAA-43DB-FE4D-8265-3DDB6F8EF27F}" type="slidenum">
              <a:rPr lang="en-US" smtClean="0"/>
              <a:t>‹#›</a:t>
            </a:fld>
            <a:endParaRPr lang="en-US"/>
          </a:p>
        </p:txBody>
      </p:sp>
    </p:spTree>
    <p:extLst>
      <p:ext uri="{BB962C8B-B14F-4D97-AF65-F5344CB8AC3E}">
        <p14:creationId xmlns:p14="http://schemas.microsoft.com/office/powerpoint/2010/main" val="3641843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96AFF8-3974-164E-8E26-11DCE5849DBA}" type="datetimeFigureOut">
              <a:rPr lang="en-US" smtClean="0"/>
              <a:t>5/20/2013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3C6AAA-43DB-FE4D-8265-3DDB6F8EF27F}" type="slidenum">
              <a:rPr lang="en-US" smtClean="0"/>
              <a:t>‹#›</a:t>
            </a:fld>
            <a:endParaRPr lang="en-US"/>
          </a:p>
        </p:txBody>
      </p:sp>
    </p:spTree>
    <p:extLst>
      <p:ext uri="{BB962C8B-B14F-4D97-AF65-F5344CB8AC3E}">
        <p14:creationId xmlns:p14="http://schemas.microsoft.com/office/powerpoint/2010/main" val="3549917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6AFF8-3974-164E-8E26-11DCE5849DBA}" type="datetimeFigureOut">
              <a:rPr lang="en-US" smtClean="0"/>
              <a:t>5/20/2013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3C6AAA-43DB-FE4D-8265-3DDB6F8EF27F}" type="slidenum">
              <a:rPr lang="en-US" smtClean="0"/>
              <a:t>‹#›</a:t>
            </a:fld>
            <a:endParaRPr lang="en-US"/>
          </a:p>
        </p:txBody>
      </p:sp>
    </p:spTree>
    <p:extLst>
      <p:ext uri="{BB962C8B-B14F-4D97-AF65-F5344CB8AC3E}">
        <p14:creationId xmlns:p14="http://schemas.microsoft.com/office/powerpoint/2010/main" val="4184645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6AFF8-3974-164E-8E26-11DCE5849DBA}" type="datetimeFigureOut">
              <a:rPr lang="en-US" smtClean="0"/>
              <a:t>5/20/2013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C6AAA-43DB-FE4D-8265-3DDB6F8EF27F}" type="slidenum">
              <a:rPr lang="en-US" smtClean="0"/>
              <a:t>‹#›</a:t>
            </a:fld>
            <a:endParaRPr lang="en-US"/>
          </a:p>
        </p:txBody>
      </p:sp>
    </p:spTree>
    <p:extLst>
      <p:ext uri="{BB962C8B-B14F-4D97-AF65-F5344CB8AC3E}">
        <p14:creationId xmlns:p14="http://schemas.microsoft.com/office/powerpoint/2010/main" val="660733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6AFF8-3974-164E-8E26-11DCE5849DBA}" type="datetimeFigureOut">
              <a:rPr lang="en-US" smtClean="0"/>
              <a:t>5/20/2013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C6AAA-43DB-FE4D-8265-3DDB6F8EF27F}" type="slidenum">
              <a:rPr lang="en-US" smtClean="0"/>
              <a:t>‹#›</a:t>
            </a:fld>
            <a:endParaRPr lang="en-US"/>
          </a:p>
        </p:txBody>
      </p:sp>
    </p:spTree>
    <p:extLst>
      <p:ext uri="{BB962C8B-B14F-4D97-AF65-F5344CB8AC3E}">
        <p14:creationId xmlns:p14="http://schemas.microsoft.com/office/powerpoint/2010/main" val="3425225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6AFF8-3974-164E-8E26-11DCE5849DBA}" type="datetimeFigureOut">
              <a:rPr lang="en-US" smtClean="0"/>
              <a:t>5/20/2013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C6AAA-43DB-FE4D-8265-3DDB6F8EF27F}" type="slidenum">
              <a:rPr lang="en-US" smtClean="0"/>
              <a:t>‹#›</a:t>
            </a:fld>
            <a:endParaRPr lang="en-US"/>
          </a:p>
        </p:txBody>
      </p:sp>
    </p:spTree>
    <p:extLst>
      <p:ext uri="{BB962C8B-B14F-4D97-AF65-F5344CB8AC3E}">
        <p14:creationId xmlns:p14="http://schemas.microsoft.com/office/powerpoint/2010/main" val="3609850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Exam 3 Review	</a:t>
            </a:r>
            <a:endParaRPr lang="en-US" sz="4800" b="1" dirty="0"/>
          </a:p>
        </p:txBody>
      </p:sp>
      <p:sp>
        <p:nvSpPr>
          <p:cNvPr id="3" name="Subtitle 2"/>
          <p:cNvSpPr>
            <a:spLocks noGrp="1"/>
          </p:cNvSpPr>
          <p:nvPr>
            <p:ph type="subTitle" idx="1"/>
          </p:nvPr>
        </p:nvSpPr>
        <p:spPr>
          <a:xfrm>
            <a:off x="1371600" y="4762500"/>
            <a:ext cx="6400800" cy="1752600"/>
          </a:xfrm>
        </p:spPr>
        <p:txBody>
          <a:bodyPr/>
          <a:lstStyle/>
          <a:p>
            <a:r>
              <a:rPr lang="en-US" dirty="0" smtClean="0"/>
              <a:t>Psych 101B: Spring 2013</a:t>
            </a:r>
            <a:endParaRPr lang="en-US" dirty="0"/>
          </a:p>
        </p:txBody>
      </p:sp>
    </p:spTree>
    <p:extLst>
      <p:ext uri="{BB962C8B-B14F-4D97-AF65-F5344CB8AC3E}">
        <p14:creationId xmlns:p14="http://schemas.microsoft.com/office/powerpoint/2010/main" val="2256032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Eating – Maintenance of body weight</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Set point: Weight body is aiming for (hunger &amp; metabolic rate change if weight is above/below)</a:t>
            </a:r>
          </a:p>
          <a:p>
            <a:r>
              <a:rPr lang="en-US" dirty="0" smtClean="0"/>
              <a:t>Lateral hypothalamus:</a:t>
            </a:r>
          </a:p>
          <a:p>
            <a:pPr lvl="1"/>
            <a:r>
              <a:rPr lang="en-US" dirty="0" smtClean="0"/>
              <a:t>Damage: reduce food intake</a:t>
            </a:r>
          </a:p>
          <a:p>
            <a:pPr lvl="1"/>
            <a:r>
              <a:rPr lang="en-US" dirty="0" smtClean="0"/>
              <a:t>Stimulate: increase food intake/desire to eat</a:t>
            </a:r>
          </a:p>
          <a:p>
            <a:r>
              <a:rPr lang="en-US" dirty="0" smtClean="0"/>
              <a:t>Ventromedial hypothalamus:</a:t>
            </a:r>
          </a:p>
          <a:p>
            <a:pPr lvl="1"/>
            <a:r>
              <a:rPr lang="en-US" dirty="0" smtClean="0"/>
              <a:t>Damage: increase food intake</a:t>
            </a:r>
          </a:p>
          <a:p>
            <a:pPr lvl="1"/>
            <a:r>
              <a:rPr lang="en-US" dirty="0" smtClean="0"/>
              <a:t>Stimulate: feel full, reduce food intake</a:t>
            </a:r>
          </a:p>
          <a:p>
            <a:r>
              <a:rPr lang="en-US" dirty="0" smtClean="0"/>
              <a:t>Appetite hormones:</a:t>
            </a:r>
          </a:p>
          <a:p>
            <a:pPr lvl="1"/>
            <a:r>
              <a:rPr lang="en-US" dirty="0" smtClean="0"/>
              <a:t>Ghrelin: causes feelings of hunger, secreted by stomach</a:t>
            </a:r>
          </a:p>
          <a:p>
            <a:pPr lvl="1"/>
            <a:r>
              <a:rPr lang="en-US" dirty="0" err="1" smtClean="0"/>
              <a:t>Leptin</a:t>
            </a:r>
            <a:r>
              <a:rPr lang="en-US" dirty="0" smtClean="0"/>
              <a:t>, PYY: decrease hunger</a:t>
            </a:r>
          </a:p>
          <a:p>
            <a:pPr lvl="1"/>
            <a:r>
              <a:rPr lang="en-US" dirty="0" err="1" smtClean="0"/>
              <a:t>Orexin</a:t>
            </a:r>
            <a:r>
              <a:rPr lang="en-US" dirty="0" smtClean="0"/>
              <a:t>: triggers hunger</a:t>
            </a:r>
            <a:endParaRPr lang="en-US" dirty="0"/>
          </a:p>
        </p:txBody>
      </p:sp>
    </p:spTree>
    <p:extLst>
      <p:ext uri="{BB962C8B-B14F-4D97-AF65-F5344CB8AC3E}">
        <p14:creationId xmlns:p14="http://schemas.microsoft.com/office/powerpoint/2010/main" val="82907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Anorexia: prolonged avoidance of eating</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1% of women in teens/early 20’s, uncommon outside of Europe, North America, Australia</a:t>
            </a:r>
          </a:p>
          <a:p>
            <a:r>
              <a:rPr lang="en-US" dirty="0" smtClean="0"/>
              <a:t>Weight loss, excessive activity, disrupted circadian rhythms (lack of menstruation, decreased sleep, fluctuating body temperature), avoidance of sexual activity</a:t>
            </a:r>
          </a:p>
          <a:p>
            <a:r>
              <a:rPr lang="en-US" dirty="0" smtClean="0"/>
              <a:t>Causes</a:t>
            </a:r>
          </a:p>
          <a:p>
            <a:pPr lvl="1"/>
            <a:r>
              <a:rPr lang="en-US" dirty="0" smtClean="0"/>
              <a:t>Not malfunctioning hypothalamus, not clearly hormone levels</a:t>
            </a:r>
          </a:p>
          <a:p>
            <a:pPr lvl="1"/>
            <a:r>
              <a:rPr lang="en-US" dirty="0" smtClean="0"/>
              <a:t>Psychological emotional: </a:t>
            </a:r>
            <a:r>
              <a:rPr lang="en-US" b="1" dirty="0" smtClean="0"/>
              <a:t>societal messages that “thin is better”</a:t>
            </a:r>
            <a:r>
              <a:rPr lang="en-US" dirty="0" smtClean="0"/>
              <a:t>, </a:t>
            </a:r>
            <a:r>
              <a:rPr lang="en-US" b="1" dirty="0" smtClean="0"/>
              <a:t>feelings of worthlessness</a:t>
            </a:r>
            <a:r>
              <a:rPr lang="en-US" dirty="0" smtClean="0"/>
              <a:t>, focus on perfection, conflict with parents obsession with weight, fear of adult world/sexual relationships</a:t>
            </a:r>
            <a:endParaRPr lang="en-US" dirty="0"/>
          </a:p>
        </p:txBody>
      </p:sp>
    </p:spTree>
    <p:extLst>
      <p:ext uri="{BB962C8B-B14F-4D97-AF65-F5344CB8AC3E}">
        <p14:creationId xmlns:p14="http://schemas.microsoft.com/office/powerpoint/2010/main" val="22186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Bulimia nervosa</a:t>
            </a:r>
            <a:endParaRPr lang="en-US" dirty="0"/>
          </a:p>
        </p:txBody>
      </p:sp>
      <p:sp>
        <p:nvSpPr>
          <p:cNvPr id="3" name="Content Placeholder 2"/>
          <p:cNvSpPr>
            <a:spLocks noGrp="1"/>
          </p:cNvSpPr>
          <p:nvPr>
            <p:ph idx="1"/>
          </p:nvPr>
        </p:nvSpPr>
        <p:spPr/>
        <p:txBody>
          <a:bodyPr/>
          <a:lstStyle/>
          <a:p>
            <a:r>
              <a:rPr lang="en-US" dirty="0" smtClean="0"/>
              <a:t>Binge eating, later purging food (vomiting or use of laxatives)</a:t>
            </a:r>
          </a:p>
          <a:p>
            <a:r>
              <a:rPr lang="en-US" dirty="0" smtClean="0"/>
              <a:t>More common in women than men</a:t>
            </a:r>
          </a:p>
          <a:p>
            <a:r>
              <a:rPr lang="en-US" dirty="0" smtClean="0"/>
              <a:t>Weight fluctuates</a:t>
            </a:r>
          </a:p>
          <a:p>
            <a:r>
              <a:rPr lang="en-US" dirty="0" smtClean="0"/>
              <a:t>Effects: dehydration, electrolyte imbalance (can cause cardiac arrhythmia, cardiac arrest, death), damage to the esophagus, dental erosion</a:t>
            </a:r>
            <a:endParaRPr lang="en-US" dirty="0"/>
          </a:p>
        </p:txBody>
      </p:sp>
    </p:spTree>
    <p:extLst>
      <p:ext uri="{BB962C8B-B14F-4D97-AF65-F5344CB8AC3E}">
        <p14:creationId xmlns:p14="http://schemas.microsoft.com/office/powerpoint/2010/main" val="377933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a:t>
            </a:r>
            <a:endParaRPr lang="en-US" dirty="0"/>
          </a:p>
        </p:txBody>
      </p:sp>
      <p:sp>
        <p:nvSpPr>
          <p:cNvPr id="3" name="Content Placeholder 2"/>
          <p:cNvSpPr>
            <a:spLocks noGrp="1"/>
          </p:cNvSpPr>
          <p:nvPr>
            <p:ph idx="1"/>
          </p:nvPr>
        </p:nvSpPr>
        <p:spPr/>
        <p:txBody>
          <a:bodyPr/>
          <a:lstStyle/>
          <a:p>
            <a:r>
              <a:rPr lang="en-US" dirty="0" smtClean="0"/>
              <a:t>Energy intake vs. energy output</a:t>
            </a:r>
          </a:p>
          <a:p>
            <a:r>
              <a:rPr lang="en-US" dirty="0"/>
              <a:t>I</a:t>
            </a:r>
            <a:r>
              <a:rPr lang="en-US" dirty="0" smtClean="0"/>
              <a:t>ntake affected by</a:t>
            </a:r>
          </a:p>
          <a:p>
            <a:pPr lvl="1"/>
            <a:r>
              <a:rPr lang="en-US" dirty="0" smtClean="0"/>
              <a:t>External causes: food availability, palatability</a:t>
            </a:r>
          </a:p>
          <a:p>
            <a:pPr lvl="1"/>
            <a:r>
              <a:rPr lang="en-US" dirty="0" smtClean="0"/>
              <a:t>Emotional causes: responses to anxiety, depression</a:t>
            </a:r>
          </a:p>
          <a:p>
            <a:r>
              <a:rPr lang="en-US" dirty="0" smtClean="0"/>
              <a:t>Energy output affected by: genetic/physiological causes</a:t>
            </a:r>
            <a:endParaRPr lang="en-US" dirty="0"/>
          </a:p>
        </p:txBody>
      </p:sp>
    </p:spTree>
    <p:extLst>
      <p:ext uri="{BB962C8B-B14F-4D97-AF65-F5344CB8AC3E}">
        <p14:creationId xmlns:p14="http://schemas.microsoft.com/office/powerpoint/2010/main" val="317693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Genetics/physiology of weight and obesity</a:t>
            </a:r>
            <a:endParaRPr lang="en-US" dirty="0"/>
          </a:p>
        </p:txBody>
      </p:sp>
      <p:sp>
        <p:nvSpPr>
          <p:cNvPr id="3" name="Content Placeholder 2"/>
          <p:cNvSpPr>
            <a:spLocks noGrp="1"/>
          </p:cNvSpPr>
          <p:nvPr>
            <p:ph idx="1"/>
          </p:nvPr>
        </p:nvSpPr>
        <p:spPr/>
        <p:txBody>
          <a:bodyPr/>
          <a:lstStyle/>
          <a:p>
            <a:r>
              <a:rPr lang="en-US" dirty="0" smtClean="0"/>
              <a:t>Genetics</a:t>
            </a:r>
          </a:p>
          <a:p>
            <a:pPr lvl="1"/>
            <a:r>
              <a:rPr lang="en-US" dirty="0" smtClean="0"/>
              <a:t>Twin studies: high correlation between weight and biological parents, low correlation between weight and adoptive parents</a:t>
            </a:r>
          </a:p>
          <a:p>
            <a:r>
              <a:rPr lang="en-US" dirty="0" smtClean="0"/>
              <a:t>Inherited weight maintenance factors:</a:t>
            </a:r>
          </a:p>
          <a:p>
            <a:pPr lvl="1"/>
            <a:r>
              <a:rPr lang="en-US" dirty="0" smtClean="0"/>
              <a:t>Levels of thermogenesis (low = heavier weight)</a:t>
            </a:r>
          </a:p>
          <a:p>
            <a:pPr lvl="1"/>
            <a:r>
              <a:rPr lang="en-US" dirty="0" smtClean="0"/>
              <a:t># fat cells born with</a:t>
            </a:r>
          </a:p>
          <a:p>
            <a:pPr lvl="1"/>
            <a:r>
              <a:rPr lang="en-US" dirty="0" smtClean="0"/>
              <a:t>Lipoprotein lipase (LPL) (more LPL = heavier weight)</a:t>
            </a:r>
            <a:endParaRPr lang="en-US" dirty="0"/>
          </a:p>
        </p:txBody>
      </p:sp>
    </p:spTree>
    <p:extLst>
      <p:ext uri="{BB962C8B-B14F-4D97-AF65-F5344CB8AC3E}">
        <p14:creationId xmlns:p14="http://schemas.microsoft.com/office/powerpoint/2010/main" val="417333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a:t>
            </a:r>
            <a:endParaRPr lang="en-US" dirty="0"/>
          </a:p>
        </p:txBody>
      </p:sp>
      <p:sp>
        <p:nvSpPr>
          <p:cNvPr id="3" name="Content Placeholder 2"/>
          <p:cNvSpPr>
            <a:spLocks noGrp="1"/>
          </p:cNvSpPr>
          <p:nvPr>
            <p:ph idx="1"/>
          </p:nvPr>
        </p:nvSpPr>
        <p:spPr/>
        <p:txBody>
          <a:bodyPr/>
          <a:lstStyle/>
          <a:p>
            <a:r>
              <a:rPr lang="en-US" dirty="0" smtClean="0"/>
              <a:t>Why do we have sex?</a:t>
            </a:r>
          </a:p>
          <a:p>
            <a:pPr lvl="1"/>
            <a:r>
              <a:rPr lang="en-US" dirty="0" smtClean="0"/>
              <a:t>To reproduce, keep our species/genes going</a:t>
            </a:r>
          </a:p>
          <a:p>
            <a:pPr lvl="1"/>
            <a:r>
              <a:rPr lang="en-US" dirty="0" smtClean="0"/>
              <a:t>Pleasurable </a:t>
            </a:r>
            <a:r>
              <a:rPr lang="en-US" dirty="0" smtClean="0">
                <a:sym typeface="Wingdings" pitchFamily="2" charset="2"/>
              </a:rPr>
              <a:t> activates brain’s reward circuit</a:t>
            </a:r>
            <a:endParaRPr lang="en-US" dirty="0"/>
          </a:p>
        </p:txBody>
      </p:sp>
    </p:spTree>
    <p:extLst>
      <p:ext uri="{BB962C8B-B14F-4D97-AF65-F5344CB8AC3E}">
        <p14:creationId xmlns:p14="http://schemas.microsoft.com/office/powerpoint/2010/main" val="476826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68391"/>
            <a:ext cx="6324599" cy="624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1003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42888"/>
            <a:ext cx="7620000" cy="6372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1614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 hormones</a:t>
            </a:r>
            <a:endParaRPr lang="en-US" dirty="0"/>
          </a:p>
        </p:txBody>
      </p:sp>
      <p:sp>
        <p:nvSpPr>
          <p:cNvPr id="3" name="Content Placeholder 2"/>
          <p:cNvSpPr>
            <a:spLocks noGrp="1"/>
          </p:cNvSpPr>
          <p:nvPr>
            <p:ph idx="1"/>
          </p:nvPr>
        </p:nvSpPr>
        <p:spPr/>
        <p:txBody>
          <a:bodyPr/>
          <a:lstStyle/>
          <a:p>
            <a:r>
              <a:rPr lang="en-US" dirty="0" smtClean="0"/>
              <a:t>Androgens (e.g., testosterone), produced by testes (primary male sex hormone)</a:t>
            </a:r>
          </a:p>
          <a:p>
            <a:r>
              <a:rPr lang="en-US" dirty="0" smtClean="0"/>
              <a:t>Estrogens (e.g., estradiol), produced by ovaries (primary female sex hormone)</a:t>
            </a:r>
            <a:endParaRPr lang="en-US" dirty="0"/>
          </a:p>
        </p:txBody>
      </p:sp>
    </p:spTree>
    <p:extLst>
      <p:ext uri="{BB962C8B-B14F-4D97-AF65-F5344CB8AC3E}">
        <p14:creationId xmlns:p14="http://schemas.microsoft.com/office/powerpoint/2010/main" val="388947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 hormones and rats</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Male rat</a:t>
            </a:r>
          </a:p>
          <a:p>
            <a:pPr lvl="1"/>
            <a:r>
              <a:rPr lang="en-US" dirty="0" smtClean="0"/>
              <a:t>Castrate (remove testicles): no sexual behavior</a:t>
            </a:r>
          </a:p>
          <a:p>
            <a:pPr lvl="1"/>
            <a:r>
              <a:rPr lang="en-US" dirty="0" smtClean="0"/>
              <a:t>Castrate AND inject </a:t>
            </a:r>
            <a:r>
              <a:rPr lang="en-US" u="sng" dirty="0" smtClean="0"/>
              <a:t>testosterone</a:t>
            </a:r>
            <a:r>
              <a:rPr lang="en-US" dirty="0" smtClean="0"/>
              <a:t>: normal </a:t>
            </a:r>
            <a:r>
              <a:rPr lang="en-US" u="sng" dirty="0" smtClean="0"/>
              <a:t>male</a:t>
            </a:r>
            <a:r>
              <a:rPr lang="en-US" dirty="0" smtClean="0"/>
              <a:t> sexual behavior</a:t>
            </a:r>
          </a:p>
          <a:p>
            <a:pPr lvl="1"/>
            <a:r>
              <a:rPr lang="en-US" dirty="0" smtClean="0"/>
              <a:t>Castrate AND inject </a:t>
            </a:r>
            <a:r>
              <a:rPr lang="en-US" u="sng" dirty="0" smtClean="0"/>
              <a:t>estrogen</a:t>
            </a:r>
            <a:r>
              <a:rPr lang="en-US" dirty="0" smtClean="0"/>
              <a:t>: almost normal </a:t>
            </a:r>
            <a:r>
              <a:rPr lang="en-US" u="sng" dirty="0" smtClean="0"/>
              <a:t>female</a:t>
            </a:r>
            <a:r>
              <a:rPr lang="en-US" dirty="0" smtClean="0"/>
              <a:t> sexual behavior</a:t>
            </a:r>
          </a:p>
          <a:p>
            <a:r>
              <a:rPr lang="en-US" dirty="0" smtClean="0"/>
              <a:t>Female rat</a:t>
            </a:r>
          </a:p>
          <a:p>
            <a:pPr lvl="1"/>
            <a:r>
              <a:rPr lang="en-US" dirty="0" smtClean="0"/>
              <a:t>Remove ovaries: no sexual behavior</a:t>
            </a:r>
          </a:p>
          <a:p>
            <a:pPr lvl="1"/>
            <a:r>
              <a:rPr lang="en-US" dirty="0" smtClean="0"/>
              <a:t>Remove ovaries AND inject </a:t>
            </a:r>
            <a:r>
              <a:rPr lang="en-US" u="sng" dirty="0" smtClean="0"/>
              <a:t>estrogen</a:t>
            </a:r>
            <a:r>
              <a:rPr lang="en-US" dirty="0" smtClean="0"/>
              <a:t>: normal </a:t>
            </a:r>
            <a:r>
              <a:rPr lang="en-US" u="sng" dirty="0" smtClean="0"/>
              <a:t>female</a:t>
            </a:r>
            <a:r>
              <a:rPr lang="en-US" dirty="0" smtClean="0"/>
              <a:t> sexual behavior</a:t>
            </a:r>
          </a:p>
          <a:p>
            <a:pPr lvl="1"/>
            <a:r>
              <a:rPr lang="en-US" dirty="0" smtClean="0"/>
              <a:t>Remove ovaries AND inject </a:t>
            </a:r>
            <a:r>
              <a:rPr lang="en-US" u="sng" dirty="0" smtClean="0"/>
              <a:t>testosterone</a:t>
            </a:r>
            <a:r>
              <a:rPr lang="en-US" dirty="0" smtClean="0"/>
              <a:t>: almost normal </a:t>
            </a:r>
            <a:r>
              <a:rPr lang="en-US" u="sng" dirty="0" smtClean="0"/>
              <a:t>male</a:t>
            </a:r>
            <a:r>
              <a:rPr lang="en-US" dirty="0" smtClean="0"/>
              <a:t> sexual behavior</a:t>
            </a:r>
          </a:p>
          <a:p>
            <a:r>
              <a:rPr lang="en-US" dirty="0" smtClean="0"/>
              <a:t>In rat, sexual behavior is largely driven by hormones</a:t>
            </a:r>
            <a:endParaRPr lang="en-US" dirty="0"/>
          </a:p>
        </p:txBody>
      </p:sp>
    </p:spTree>
    <p:extLst>
      <p:ext uri="{BB962C8B-B14F-4D97-AF65-F5344CB8AC3E}">
        <p14:creationId xmlns:p14="http://schemas.microsoft.com/office/powerpoint/2010/main" val="166791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Memory</a:t>
            </a:r>
            <a:endParaRPr lang="en-US" b="1" dirty="0"/>
          </a:p>
        </p:txBody>
      </p:sp>
      <p:sp>
        <p:nvSpPr>
          <p:cNvPr id="3" name="Content Placeholder 2"/>
          <p:cNvSpPr>
            <a:spLocks noGrp="1"/>
          </p:cNvSpPr>
          <p:nvPr>
            <p:ph idx="1"/>
          </p:nvPr>
        </p:nvSpPr>
        <p:spPr>
          <a:xfrm>
            <a:off x="146532" y="1600200"/>
            <a:ext cx="8997468" cy="5257800"/>
          </a:xfrm>
        </p:spPr>
        <p:txBody>
          <a:bodyPr>
            <a:normAutofit/>
          </a:bodyPr>
          <a:lstStyle/>
          <a:p>
            <a:r>
              <a:rPr lang="en-US" dirty="0" smtClean="0"/>
              <a:t>The mental capacity to </a:t>
            </a:r>
            <a:r>
              <a:rPr lang="en-US" b="1" u="sng" dirty="0" smtClean="0"/>
              <a:t>encode</a:t>
            </a:r>
            <a:r>
              <a:rPr lang="en-US" dirty="0" smtClean="0"/>
              <a:t> information, </a:t>
            </a:r>
            <a:r>
              <a:rPr lang="en-US" b="1" u="sng" dirty="0" smtClean="0"/>
              <a:t>store</a:t>
            </a:r>
            <a:r>
              <a:rPr lang="en-US" dirty="0" smtClean="0"/>
              <a:t> information over time, and </a:t>
            </a:r>
            <a:r>
              <a:rPr lang="en-US" b="1" u="sng" dirty="0" smtClean="0"/>
              <a:t>retrieve</a:t>
            </a:r>
            <a:r>
              <a:rPr lang="en-US" dirty="0" smtClean="0"/>
              <a:t> the information at a later time</a:t>
            </a:r>
          </a:p>
          <a:p>
            <a:r>
              <a:rPr lang="en-US" dirty="0" smtClean="0"/>
              <a:t>Three major memory states:</a:t>
            </a:r>
          </a:p>
          <a:p>
            <a:pPr lvl="1"/>
            <a:r>
              <a:rPr lang="en-US" u="sng" dirty="0" smtClean="0"/>
              <a:t>Sensory</a:t>
            </a:r>
            <a:r>
              <a:rPr lang="en-US" dirty="0" smtClean="0"/>
              <a:t>: Limited only by capacity of sensory system, &amp; lasts ~½ second (</a:t>
            </a:r>
            <a:r>
              <a:rPr lang="en-US" dirty="0" err="1" smtClean="0"/>
              <a:t>Sperling’s</a:t>
            </a:r>
            <a:r>
              <a:rPr lang="en-US" dirty="0" smtClean="0"/>
              <a:t> experiments)</a:t>
            </a:r>
          </a:p>
          <a:p>
            <a:pPr lvl="1"/>
            <a:r>
              <a:rPr lang="en-US" u="sng" dirty="0" smtClean="0"/>
              <a:t>Short Term</a:t>
            </a:r>
            <a:r>
              <a:rPr lang="en-US" dirty="0" smtClean="0"/>
              <a:t>: 7 ± 2 “chunks” of info, &amp; lasts for a few minutes without rehearsal (phone numbers)</a:t>
            </a:r>
          </a:p>
          <a:p>
            <a:pPr lvl="1"/>
            <a:r>
              <a:rPr lang="en-US" u="sng" dirty="0" smtClean="0"/>
              <a:t>Long Term</a:t>
            </a:r>
            <a:r>
              <a:rPr lang="en-US" dirty="0" smtClean="0"/>
              <a:t>: Finite, but immense! Not known what the limit is (The case of ”S”)</a:t>
            </a:r>
          </a:p>
        </p:txBody>
      </p:sp>
    </p:spTree>
    <p:extLst>
      <p:ext uri="{BB962C8B-B14F-4D97-AF65-F5344CB8AC3E}">
        <p14:creationId xmlns:p14="http://schemas.microsoft.com/office/powerpoint/2010/main" val="1823753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 hormones and humans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Males: castration</a:t>
            </a:r>
          </a:p>
          <a:p>
            <a:pPr lvl="1"/>
            <a:r>
              <a:rPr lang="en-US" dirty="0" smtClean="0"/>
              <a:t>Gradual decline in sexual desire and the ability to engage in sexual behavior</a:t>
            </a:r>
          </a:p>
          <a:p>
            <a:r>
              <a:rPr lang="en-US" dirty="0" smtClean="0"/>
              <a:t>Females: removal of ovaries</a:t>
            </a:r>
          </a:p>
          <a:p>
            <a:pPr lvl="1"/>
            <a:r>
              <a:rPr lang="en-US" dirty="0" smtClean="0"/>
              <a:t>No reduction in sexual desire or ability to engage in sexual behavior</a:t>
            </a:r>
          </a:p>
          <a:p>
            <a:r>
              <a:rPr lang="en-US" dirty="0" smtClean="0"/>
              <a:t>Hormones play a less important role in sexual behavior in humans than in rats</a:t>
            </a:r>
          </a:p>
          <a:p>
            <a:r>
              <a:rPr lang="en-US" dirty="0" smtClean="0"/>
              <a:t>Also important: psychological and emotional factors</a:t>
            </a:r>
            <a:endParaRPr lang="en-US" dirty="0"/>
          </a:p>
        </p:txBody>
      </p:sp>
    </p:spTree>
    <p:extLst>
      <p:ext uri="{BB962C8B-B14F-4D97-AF65-F5344CB8AC3E}">
        <p14:creationId xmlns:p14="http://schemas.microsoft.com/office/powerpoint/2010/main" val="127095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a:t>
            </a:r>
            <a:endParaRPr lang="en-US" dirty="0"/>
          </a:p>
        </p:txBody>
      </p:sp>
      <p:sp>
        <p:nvSpPr>
          <p:cNvPr id="3" name="Content Placeholder 2"/>
          <p:cNvSpPr>
            <a:spLocks noGrp="1"/>
          </p:cNvSpPr>
          <p:nvPr>
            <p:ph idx="1"/>
          </p:nvPr>
        </p:nvSpPr>
        <p:spPr/>
        <p:txBody>
          <a:bodyPr/>
          <a:lstStyle/>
          <a:p>
            <a:r>
              <a:rPr lang="en-US" dirty="0" smtClean="0"/>
              <a:t>Is drug addition voluntary?</a:t>
            </a:r>
          </a:p>
          <a:p>
            <a:pPr lvl="1"/>
            <a:r>
              <a:rPr lang="en-US" dirty="0" smtClean="0"/>
              <a:t>No: addiction is a biological need, like hunger or thirst</a:t>
            </a:r>
          </a:p>
          <a:p>
            <a:r>
              <a:rPr lang="en-US" dirty="0" smtClean="0"/>
              <a:t>Some people are more susceptible to addition than others (genetics likely involved)</a:t>
            </a:r>
          </a:p>
          <a:p>
            <a:r>
              <a:rPr lang="en-US" dirty="0" smtClean="0"/>
              <a:t>80% of drug addicts will relapse</a:t>
            </a:r>
            <a:endParaRPr lang="en-US" dirty="0"/>
          </a:p>
        </p:txBody>
      </p:sp>
    </p:spTree>
    <p:extLst>
      <p:ext uri="{BB962C8B-B14F-4D97-AF65-F5344CB8AC3E}">
        <p14:creationId xmlns:p14="http://schemas.microsoft.com/office/powerpoint/2010/main" val="156427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Physiological effects (at the synapse) of common drugs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Caffeine</a:t>
            </a:r>
            <a:r>
              <a:rPr lang="en-US" dirty="0" smtClean="0"/>
              <a:t> (stimulant): keeps postsynaptic ion channels open longer when a NT binds</a:t>
            </a:r>
          </a:p>
          <a:p>
            <a:r>
              <a:rPr lang="en-US" b="1" dirty="0" smtClean="0"/>
              <a:t>Amphetamines</a:t>
            </a:r>
            <a:r>
              <a:rPr lang="en-US" dirty="0" smtClean="0"/>
              <a:t> (stimulant): more NT released each time a signal is sent</a:t>
            </a:r>
          </a:p>
          <a:p>
            <a:r>
              <a:rPr lang="en-US" b="1" dirty="0" smtClean="0"/>
              <a:t>Cocaine</a:t>
            </a:r>
            <a:r>
              <a:rPr lang="en-US" dirty="0" smtClean="0"/>
              <a:t> (stimulant): inhibits reuptake of NT after release – so NT affects postsynaptic neuron longer</a:t>
            </a:r>
          </a:p>
          <a:p>
            <a:r>
              <a:rPr lang="en-US" b="1" dirty="0" smtClean="0"/>
              <a:t>LSD</a:t>
            </a:r>
            <a:r>
              <a:rPr lang="en-US" dirty="0" smtClean="0"/>
              <a:t>: binds to serotonin receptors, causes hallucinations</a:t>
            </a:r>
          </a:p>
          <a:p>
            <a:r>
              <a:rPr lang="en-US" b="1" dirty="0" smtClean="0"/>
              <a:t>Heroin</a:t>
            </a:r>
            <a:r>
              <a:rPr lang="en-US" dirty="0" smtClean="0"/>
              <a:t>: binds to endorphin receptors</a:t>
            </a:r>
            <a:endParaRPr lang="en-US" b="1" dirty="0"/>
          </a:p>
        </p:txBody>
      </p:sp>
    </p:spTree>
    <p:extLst>
      <p:ext uri="{BB962C8B-B14F-4D97-AF65-F5344CB8AC3E}">
        <p14:creationId xmlns:p14="http://schemas.microsoft.com/office/powerpoint/2010/main" val="26039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a:t>
            </a:r>
            <a:endParaRPr lang="en-US" dirty="0"/>
          </a:p>
        </p:txBody>
      </p:sp>
      <p:sp>
        <p:nvSpPr>
          <p:cNvPr id="3" name="Content Placeholder 2"/>
          <p:cNvSpPr>
            <a:spLocks noGrp="1"/>
          </p:cNvSpPr>
          <p:nvPr>
            <p:ph idx="1"/>
          </p:nvPr>
        </p:nvSpPr>
        <p:spPr/>
        <p:txBody>
          <a:bodyPr>
            <a:normAutofit/>
          </a:bodyPr>
          <a:lstStyle/>
          <a:p>
            <a:r>
              <a:rPr lang="en-IN" dirty="0" smtClean="0"/>
              <a:t>The </a:t>
            </a:r>
            <a:r>
              <a:rPr lang="en-IN" dirty="0"/>
              <a:t>physiological and psychological response to </a:t>
            </a:r>
            <a:r>
              <a:rPr lang="en-IN" dirty="0" smtClean="0"/>
              <a:t>an  </a:t>
            </a:r>
            <a:r>
              <a:rPr lang="en-IN" dirty="0"/>
              <a:t>event that threatens or challenges us (</a:t>
            </a:r>
            <a:r>
              <a:rPr lang="en-IN" dirty="0" smtClean="0"/>
              <a:t>a stressor).</a:t>
            </a:r>
          </a:p>
          <a:p>
            <a:r>
              <a:rPr lang="en-IN" dirty="0" smtClean="0"/>
              <a:t>Psychological Appraisal: Threat?</a:t>
            </a:r>
          </a:p>
          <a:p>
            <a:endParaRPr lang="en-IN" dirty="0" smtClean="0"/>
          </a:p>
        </p:txBody>
      </p:sp>
    </p:spTree>
    <p:extLst>
      <p:ext uri="{BB962C8B-B14F-4D97-AF65-F5344CB8AC3E}">
        <p14:creationId xmlns:p14="http://schemas.microsoft.com/office/powerpoint/2010/main" val="3143350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stressors</a:t>
            </a:r>
            <a:endParaRPr lang="en-US" dirty="0"/>
          </a:p>
        </p:txBody>
      </p:sp>
      <p:sp>
        <p:nvSpPr>
          <p:cNvPr id="3" name="Content Placeholder 2"/>
          <p:cNvSpPr>
            <a:spLocks noGrp="1"/>
          </p:cNvSpPr>
          <p:nvPr>
            <p:ph idx="1"/>
          </p:nvPr>
        </p:nvSpPr>
        <p:spPr/>
        <p:txBody>
          <a:bodyPr/>
          <a:lstStyle/>
          <a:p>
            <a:r>
              <a:rPr lang="en-US" dirty="0" err="1" smtClean="0"/>
              <a:t>Microstressors</a:t>
            </a:r>
            <a:r>
              <a:rPr lang="en-US" dirty="0" smtClean="0"/>
              <a:t> – daily hassles</a:t>
            </a:r>
          </a:p>
          <a:p>
            <a:r>
              <a:rPr lang="en-US" dirty="0" smtClean="0"/>
              <a:t>Major life events – e.g. marriage</a:t>
            </a:r>
          </a:p>
          <a:p>
            <a:r>
              <a:rPr lang="en-US" dirty="0" smtClean="0"/>
              <a:t>Catastrophic events – e.g. earthquake</a:t>
            </a:r>
          </a:p>
          <a:p>
            <a:r>
              <a:rPr lang="en-US" dirty="0" smtClean="0"/>
              <a:t>Chronic stress – e.g. divorce</a:t>
            </a:r>
          </a:p>
          <a:p>
            <a:r>
              <a:rPr lang="en-US" dirty="0" smtClean="0"/>
              <a:t>PTSD </a:t>
            </a:r>
            <a:endParaRPr lang="en-US" dirty="0"/>
          </a:p>
        </p:txBody>
      </p:sp>
    </p:spTree>
    <p:extLst>
      <p:ext uri="{BB962C8B-B14F-4D97-AF65-F5344CB8AC3E}">
        <p14:creationId xmlns:p14="http://schemas.microsoft.com/office/powerpoint/2010/main" val="16866080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response: fight or flight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Increased: breathing, heartbeat, sweating</a:t>
            </a:r>
          </a:p>
          <a:p>
            <a:pPr>
              <a:buFont typeface="Wingdings" panose="05000000000000000000" pitchFamily="2" charset="2"/>
              <a:buChar char="q"/>
            </a:pPr>
            <a:r>
              <a:rPr lang="en-US" dirty="0" smtClean="0"/>
              <a:t>Decreased: appetite</a:t>
            </a:r>
            <a:endParaRPr lang="en-US" dirty="0"/>
          </a:p>
          <a:p>
            <a:r>
              <a:rPr lang="en-US" dirty="0" smtClean="0"/>
              <a:t>Sympathetic nervous system</a:t>
            </a:r>
          </a:p>
          <a:p>
            <a:pPr lvl="1"/>
            <a:r>
              <a:rPr lang="en-US" dirty="0" smtClean="0"/>
              <a:t>Epinephrine and norepinephrine</a:t>
            </a:r>
          </a:p>
          <a:p>
            <a:r>
              <a:rPr lang="en-US" dirty="0" smtClean="0"/>
              <a:t>Cerebral Cortex</a:t>
            </a:r>
          </a:p>
          <a:p>
            <a:pPr lvl="1"/>
            <a:r>
              <a:rPr lang="en-US" dirty="0" smtClean="0"/>
              <a:t>Hypothalamus and pituitary gland</a:t>
            </a:r>
          </a:p>
          <a:p>
            <a:pPr lvl="1"/>
            <a:r>
              <a:rPr lang="en-US" dirty="0" smtClean="0"/>
              <a:t>Release </a:t>
            </a:r>
            <a:r>
              <a:rPr lang="en-US" u="sng" dirty="0" smtClean="0"/>
              <a:t>cortisol</a:t>
            </a:r>
            <a:endParaRPr lang="en-US" u="sng" dirty="0"/>
          </a:p>
        </p:txBody>
      </p:sp>
    </p:spTree>
    <p:extLst>
      <p:ext uri="{BB962C8B-B14F-4D97-AF65-F5344CB8AC3E}">
        <p14:creationId xmlns:p14="http://schemas.microsoft.com/office/powerpoint/2010/main" val="5867241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adaptation syndrome</a:t>
            </a:r>
            <a:endParaRPr lang="en-US" dirty="0"/>
          </a:p>
        </p:txBody>
      </p:sp>
      <p:pic>
        <p:nvPicPr>
          <p:cNvPr id="5" name="Picture 4"/>
          <p:cNvPicPr>
            <a:picLocks noChangeAspect="1"/>
          </p:cNvPicPr>
          <p:nvPr/>
        </p:nvPicPr>
        <p:blipFill>
          <a:blip r:embed="rId2"/>
          <a:stretch>
            <a:fillRect/>
          </a:stretch>
        </p:blipFill>
        <p:spPr>
          <a:xfrm>
            <a:off x="833437" y="1229518"/>
            <a:ext cx="7477125" cy="5267325"/>
          </a:xfrm>
          <a:prstGeom prst="rect">
            <a:avLst/>
          </a:prstGeom>
        </p:spPr>
      </p:pic>
    </p:spTree>
    <p:extLst>
      <p:ext uri="{BB962C8B-B14F-4D97-AF65-F5344CB8AC3E}">
        <p14:creationId xmlns:p14="http://schemas.microsoft.com/office/powerpoint/2010/main" val="42748338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Coping with stress</a:t>
            </a:r>
            <a:endParaRPr lang="en-US" dirty="0"/>
          </a:p>
        </p:txBody>
      </p:sp>
      <p:sp>
        <p:nvSpPr>
          <p:cNvPr id="3" name="Content Placeholder 2"/>
          <p:cNvSpPr>
            <a:spLocks noGrp="1"/>
          </p:cNvSpPr>
          <p:nvPr>
            <p:ph idx="1"/>
          </p:nvPr>
        </p:nvSpPr>
        <p:spPr/>
        <p:txBody>
          <a:bodyPr/>
          <a:lstStyle/>
          <a:p>
            <a:r>
              <a:rPr lang="en-US" dirty="0" smtClean="0"/>
              <a:t>Physical strategies (relaxation, exercise)</a:t>
            </a:r>
          </a:p>
          <a:p>
            <a:r>
              <a:rPr lang="en-US" dirty="0" smtClean="0"/>
              <a:t>Problem Oriented Strategies</a:t>
            </a:r>
          </a:p>
          <a:p>
            <a:pPr lvl="1"/>
            <a:r>
              <a:rPr lang="en-US" dirty="0" smtClean="0"/>
              <a:t>Problem focused coping</a:t>
            </a:r>
          </a:p>
          <a:p>
            <a:pPr lvl="1"/>
            <a:r>
              <a:rPr lang="en-US" dirty="0" smtClean="0"/>
              <a:t>Cognitive strategies (reappraisal, humor)</a:t>
            </a:r>
          </a:p>
          <a:p>
            <a:pPr marL="514350" indent="-457200"/>
            <a:r>
              <a:rPr lang="en-US" dirty="0" smtClean="0"/>
              <a:t>Social support</a:t>
            </a:r>
          </a:p>
          <a:p>
            <a:endParaRPr lang="en-US" dirty="0"/>
          </a:p>
        </p:txBody>
      </p:sp>
    </p:spTree>
    <p:extLst>
      <p:ext uri="{BB962C8B-B14F-4D97-AF65-F5344CB8AC3E}">
        <p14:creationId xmlns:p14="http://schemas.microsoft.com/office/powerpoint/2010/main" val="2837519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personality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376060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personality?</a:t>
            </a:r>
            <a:endParaRPr lang="en-US" dirty="0"/>
          </a:p>
        </p:txBody>
      </p:sp>
      <p:sp>
        <p:nvSpPr>
          <p:cNvPr id="3" name="Content Placeholder 2"/>
          <p:cNvSpPr>
            <a:spLocks noGrp="1"/>
          </p:cNvSpPr>
          <p:nvPr>
            <p:ph idx="1"/>
          </p:nvPr>
        </p:nvSpPr>
        <p:spPr/>
        <p:txBody>
          <a:bodyPr/>
          <a:lstStyle/>
          <a:p>
            <a:r>
              <a:rPr lang="en-US" dirty="0" smtClean="0"/>
              <a:t>A person’s characteristic pattern of thinking, feeling and acting.</a:t>
            </a:r>
          </a:p>
          <a:p>
            <a:endParaRPr lang="en-US" dirty="0"/>
          </a:p>
          <a:p>
            <a:r>
              <a:rPr lang="en-US" dirty="0" smtClean="0"/>
              <a:t>Approaches:</a:t>
            </a:r>
          </a:p>
          <a:p>
            <a:pPr lvl="1"/>
            <a:r>
              <a:rPr lang="en-US" dirty="0" smtClean="0"/>
              <a:t>Psychoanalytic / Conflict driven</a:t>
            </a:r>
          </a:p>
          <a:p>
            <a:pPr lvl="1"/>
            <a:r>
              <a:rPr lang="en-US" dirty="0" smtClean="0"/>
              <a:t>Humanistic / self fulfillment</a:t>
            </a:r>
            <a:endParaRPr lang="en-US" dirty="0"/>
          </a:p>
        </p:txBody>
      </p:sp>
    </p:spTree>
    <p:extLst>
      <p:ext uri="{BB962C8B-B14F-4D97-AF65-F5344CB8AC3E}">
        <p14:creationId xmlns:p14="http://schemas.microsoft.com/office/powerpoint/2010/main" val="2325462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Long Term Memories</a:t>
            </a:r>
            <a:endParaRPr lang="en-US" b="1" dirty="0"/>
          </a:p>
        </p:txBody>
      </p:sp>
      <p:sp>
        <p:nvSpPr>
          <p:cNvPr id="3" name="Content Placeholder 2"/>
          <p:cNvSpPr>
            <a:spLocks noGrp="1"/>
          </p:cNvSpPr>
          <p:nvPr>
            <p:ph idx="1"/>
          </p:nvPr>
        </p:nvSpPr>
        <p:spPr>
          <a:xfrm>
            <a:off x="146532" y="1637731"/>
            <a:ext cx="8997468" cy="4986307"/>
          </a:xfrm>
        </p:spPr>
        <p:txBody>
          <a:bodyPr>
            <a:normAutofit/>
          </a:bodyPr>
          <a:lstStyle/>
          <a:p>
            <a:r>
              <a:rPr lang="en-US" u="sng" dirty="0" smtClean="0"/>
              <a:t>Declarative</a:t>
            </a:r>
            <a:r>
              <a:rPr lang="en-US" dirty="0" smtClean="0"/>
              <a:t>: Memories you can talk about</a:t>
            </a:r>
          </a:p>
          <a:p>
            <a:pPr lvl="1"/>
            <a:r>
              <a:rPr lang="en-US" i="1" dirty="0" smtClean="0"/>
              <a:t>Episodic</a:t>
            </a:r>
            <a:r>
              <a:rPr lang="en-US" dirty="0" smtClean="0"/>
              <a:t>: specific events </a:t>
            </a:r>
          </a:p>
          <a:p>
            <a:pPr lvl="1"/>
            <a:r>
              <a:rPr lang="en-US" i="1" dirty="0" smtClean="0"/>
              <a:t>Semantic</a:t>
            </a:r>
            <a:r>
              <a:rPr lang="en-US" dirty="0" smtClean="0"/>
              <a:t>: meanings of objects, words, etc.</a:t>
            </a:r>
          </a:p>
          <a:p>
            <a:r>
              <a:rPr lang="en-US" u="sng" dirty="0" smtClean="0"/>
              <a:t>Procedural</a:t>
            </a:r>
            <a:r>
              <a:rPr lang="en-US" dirty="0" smtClean="0"/>
              <a:t>: Memories you can’t talk about (e.g. Tower of Hanoi puzzle, riding a bike, driving, etc.)</a:t>
            </a:r>
          </a:p>
          <a:p>
            <a:r>
              <a:rPr lang="en-US" dirty="0" smtClean="0"/>
              <a:t>Amnesiacs lose mostly </a:t>
            </a:r>
            <a:r>
              <a:rPr lang="en-US" i="1" dirty="0" smtClean="0"/>
              <a:t>episodic</a:t>
            </a:r>
            <a:r>
              <a:rPr lang="en-US" dirty="0" smtClean="0"/>
              <a:t> memories</a:t>
            </a:r>
          </a:p>
          <a:p>
            <a:r>
              <a:rPr lang="en-US" dirty="0" smtClean="0"/>
              <a:t>Semantic dementia patients lose mostly </a:t>
            </a:r>
            <a:r>
              <a:rPr lang="en-US" i="1" dirty="0" smtClean="0"/>
              <a:t>semantic</a:t>
            </a:r>
            <a:r>
              <a:rPr lang="en-US" dirty="0" smtClean="0"/>
              <a:t> memories</a:t>
            </a:r>
          </a:p>
          <a:p>
            <a:r>
              <a:rPr lang="en-US" dirty="0" smtClean="0"/>
              <a:t>Alzheimer’s patients lose both </a:t>
            </a:r>
            <a:r>
              <a:rPr lang="en-US" i="1" dirty="0" smtClean="0"/>
              <a:t>episodic &amp; semantic</a:t>
            </a:r>
            <a:endParaRPr lang="en-US" dirty="0"/>
          </a:p>
        </p:txBody>
      </p:sp>
    </p:spTree>
    <p:extLst>
      <p:ext uri="{BB962C8B-B14F-4D97-AF65-F5344CB8AC3E}">
        <p14:creationId xmlns:p14="http://schemas.microsoft.com/office/powerpoint/2010/main" val="1310704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personality</a:t>
            </a:r>
            <a:endParaRPr lang="en-US" dirty="0"/>
          </a:p>
        </p:txBody>
      </p:sp>
      <p:sp>
        <p:nvSpPr>
          <p:cNvPr id="3" name="Content Placeholder 2"/>
          <p:cNvSpPr>
            <a:spLocks noGrp="1"/>
          </p:cNvSpPr>
          <p:nvPr>
            <p:ph idx="1"/>
          </p:nvPr>
        </p:nvSpPr>
        <p:spPr>
          <a:xfrm>
            <a:off x="457200" y="1295400"/>
            <a:ext cx="8229600" cy="4830763"/>
          </a:xfrm>
        </p:spPr>
        <p:txBody>
          <a:bodyPr>
            <a:normAutofit fontScale="92500"/>
          </a:bodyPr>
          <a:lstStyle/>
          <a:p>
            <a:r>
              <a:rPr lang="en-US" dirty="0" smtClean="0"/>
              <a:t>Trait measures:</a:t>
            </a:r>
          </a:p>
          <a:p>
            <a:pPr lvl="1"/>
            <a:r>
              <a:rPr lang="en-US" dirty="0" err="1" smtClean="0"/>
              <a:t>Cattell’s</a:t>
            </a:r>
            <a:r>
              <a:rPr lang="en-US" dirty="0" smtClean="0"/>
              <a:t> 16 PF</a:t>
            </a:r>
          </a:p>
          <a:p>
            <a:pPr lvl="1"/>
            <a:r>
              <a:rPr lang="en-US" dirty="0" smtClean="0"/>
              <a:t>Minnesota Multiphasic Personality Inventory (MMPI)</a:t>
            </a:r>
          </a:p>
          <a:p>
            <a:pPr lvl="1"/>
            <a:r>
              <a:rPr lang="en-US" dirty="0" smtClean="0"/>
              <a:t>Eysenck’s Personality Questionnaire</a:t>
            </a:r>
          </a:p>
          <a:p>
            <a:pPr marL="457200" lvl="1" indent="0">
              <a:buNone/>
            </a:pPr>
            <a:r>
              <a:rPr lang="en-US" dirty="0" smtClean="0"/>
              <a:t>- </a:t>
            </a:r>
            <a:r>
              <a:rPr lang="en-US" dirty="0" smtClean="0">
                <a:solidFill>
                  <a:srgbClr val="FF0000"/>
                </a:solidFill>
              </a:rPr>
              <a:t>All self report are subject to dishonesty</a:t>
            </a:r>
            <a:endParaRPr lang="en-US" dirty="0"/>
          </a:p>
          <a:p>
            <a:r>
              <a:rPr lang="en-US" dirty="0" smtClean="0"/>
              <a:t>Projective tests</a:t>
            </a:r>
          </a:p>
          <a:p>
            <a:pPr lvl="1"/>
            <a:r>
              <a:rPr lang="en-US" dirty="0" smtClean="0"/>
              <a:t>Rorschach Inkblot Test</a:t>
            </a:r>
          </a:p>
          <a:p>
            <a:pPr lvl="1"/>
            <a:r>
              <a:rPr lang="en-US" dirty="0" smtClean="0"/>
              <a:t>Thematic Apperception Test</a:t>
            </a:r>
          </a:p>
          <a:p>
            <a:pPr lvl="1"/>
            <a:r>
              <a:rPr lang="en-US" dirty="0" smtClean="0">
                <a:solidFill>
                  <a:srgbClr val="FF0000"/>
                </a:solidFill>
              </a:rPr>
              <a:t>Subjective evaluation by clinician/difficult to develop norms</a:t>
            </a:r>
            <a:endParaRPr lang="en-US" dirty="0">
              <a:solidFill>
                <a:srgbClr val="FF0000"/>
              </a:solidFill>
            </a:endParaRPr>
          </a:p>
        </p:txBody>
      </p:sp>
    </p:spTree>
    <p:extLst>
      <p:ext uri="{BB962C8B-B14F-4D97-AF65-F5344CB8AC3E}">
        <p14:creationId xmlns:p14="http://schemas.microsoft.com/office/powerpoint/2010/main" val="2430092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Freud – Things to remember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Personality Structure:</a:t>
            </a:r>
          </a:p>
          <a:p>
            <a:pPr lvl="2"/>
            <a:r>
              <a:rPr lang="en-US" dirty="0" smtClean="0"/>
              <a:t>Id, Ego, Superego</a:t>
            </a:r>
          </a:p>
          <a:p>
            <a:pPr lvl="2"/>
            <a:endParaRPr lang="en-US" dirty="0"/>
          </a:p>
          <a:p>
            <a:r>
              <a:rPr lang="en-US" dirty="0" smtClean="0"/>
              <a:t>Personality Development</a:t>
            </a:r>
          </a:p>
          <a:p>
            <a:pPr lvl="2"/>
            <a:r>
              <a:rPr lang="en-US" dirty="0" smtClean="0"/>
              <a:t>Psychosexual stages: Oral, anal, phallic, latency, genital</a:t>
            </a:r>
          </a:p>
          <a:p>
            <a:pPr lvl="2"/>
            <a:r>
              <a:rPr lang="en-US" dirty="0" smtClean="0"/>
              <a:t>Oedipus complex</a:t>
            </a:r>
          </a:p>
          <a:p>
            <a:endParaRPr lang="en-US" dirty="0"/>
          </a:p>
          <a:p>
            <a:r>
              <a:rPr lang="en-US" dirty="0" smtClean="0"/>
              <a:t>Defense Mechanisms</a:t>
            </a:r>
          </a:p>
          <a:p>
            <a:pPr lvl="2"/>
            <a:r>
              <a:rPr lang="en-US" dirty="0" smtClean="0"/>
              <a:t>Repression, regression, rationalization</a:t>
            </a:r>
          </a:p>
          <a:p>
            <a:pPr lvl="2"/>
            <a:r>
              <a:rPr lang="en-US" dirty="0" smtClean="0"/>
              <a:t>Denial, displacement</a:t>
            </a:r>
          </a:p>
          <a:p>
            <a:pPr lvl="2"/>
            <a:r>
              <a:rPr lang="en-US" dirty="0" smtClean="0"/>
              <a:t>Projection</a:t>
            </a:r>
          </a:p>
        </p:txBody>
      </p:sp>
    </p:spTree>
    <p:extLst>
      <p:ext uri="{BB962C8B-B14F-4D97-AF65-F5344CB8AC3E}">
        <p14:creationId xmlns:p14="http://schemas.microsoft.com/office/powerpoint/2010/main" val="8702073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Humanistic Theories</a:t>
            </a:r>
            <a:endParaRPr lang="en-US" dirty="0"/>
          </a:p>
        </p:txBody>
      </p:sp>
      <p:sp>
        <p:nvSpPr>
          <p:cNvPr id="3" name="Content Placeholder 2"/>
          <p:cNvSpPr>
            <a:spLocks noGrp="1"/>
          </p:cNvSpPr>
          <p:nvPr>
            <p:ph idx="1"/>
          </p:nvPr>
        </p:nvSpPr>
        <p:spPr/>
        <p:txBody>
          <a:bodyPr/>
          <a:lstStyle/>
          <a:p>
            <a:pPr>
              <a:buFontTx/>
              <a:buChar char="-"/>
            </a:pPr>
            <a:r>
              <a:rPr lang="en-US" dirty="0" smtClean="0"/>
              <a:t>Abraham Maslow:</a:t>
            </a:r>
          </a:p>
          <a:p>
            <a:pPr lvl="2">
              <a:buFontTx/>
              <a:buChar char="-"/>
            </a:pPr>
            <a:r>
              <a:rPr lang="en-US" dirty="0" smtClean="0"/>
              <a:t>Self Actualization</a:t>
            </a:r>
          </a:p>
          <a:p>
            <a:pPr>
              <a:buFontTx/>
              <a:buChar char="-"/>
            </a:pPr>
            <a:r>
              <a:rPr lang="en-US" dirty="0" smtClean="0"/>
              <a:t>Carl Rogers:</a:t>
            </a:r>
          </a:p>
          <a:p>
            <a:pPr lvl="2">
              <a:buFontTx/>
              <a:buChar char="-"/>
            </a:pPr>
            <a:r>
              <a:rPr lang="en-US" dirty="0" smtClean="0"/>
              <a:t>We all have innate potentialities</a:t>
            </a:r>
          </a:p>
          <a:p>
            <a:pPr lvl="2">
              <a:buFontTx/>
              <a:buChar char="-"/>
            </a:pPr>
            <a:r>
              <a:rPr lang="en-US" dirty="0" smtClean="0"/>
              <a:t>Shaped by environment</a:t>
            </a:r>
          </a:p>
          <a:p>
            <a:pPr lvl="2">
              <a:buFontTx/>
              <a:buChar char="-"/>
            </a:pPr>
            <a:r>
              <a:rPr lang="en-US" dirty="0" smtClean="0"/>
              <a:t>We can either be striving for self fulfillment or maladjusted</a:t>
            </a:r>
          </a:p>
          <a:p>
            <a:pPr lvl="2">
              <a:buNone/>
            </a:pPr>
            <a:endParaRPr lang="en-US" dirty="0"/>
          </a:p>
        </p:txBody>
      </p:sp>
    </p:spTree>
    <p:extLst>
      <p:ext uri="{BB962C8B-B14F-4D97-AF65-F5344CB8AC3E}">
        <p14:creationId xmlns:p14="http://schemas.microsoft.com/office/powerpoint/2010/main" val="19147158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Trait theories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Gordon </a:t>
            </a:r>
            <a:r>
              <a:rPr lang="en-US" dirty="0" err="1" smtClean="0"/>
              <a:t>Allport</a:t>
            </a:r>
            <a:endParaRPr lang="en-US" dirty="0" smtClean="0"/>
          </a:p>
          <a:p>
            <a:r>
              <a:rPr lang="en-US" dirty="0" smtClean="0"/>
              <a:t>Eysenck</a:t>
            </a:r>
          </a:p>
          <a:p>
            <a:pPr lvl="1"/>
            <a:r>
              <a:rPr lang="en-US" dirty="0" smtClean="0"/>
              <a:t>2 trait factors: 1. stability/neuroticism</a:t>
            </a:r>
          </a:p>
          <a:p>
            <a:pPr marL="2743200" lvl="6" indent="0">
              <a:buNone/>
            </a:pPr>
            <a:r>
              <a:rPr lang="en-US" sz="2400" dirty="0" smtClean="0"/>
              <a:t>2. Extroversion/introversion</a:t>
            </a:r>
            <a:endParaRPr lang="en-US" sz="3600" dirty="0"/>
          </a:p>
          <a:p>
            <a:pPr marL="685800" indent="-571500"/>
            <a:r>
              <a:rPr lang="en-US" sz="3600" dirty="0" smtClean="0"/>
              <a:t>Big Five factors of personality</a:t>
            </a:r>
          </a:p>
          <a:p>
            <a:pPr marL="114300" indent="0">
              <a:buNone/>
            </a:pPr>
            <a:r>
              <a:rPr lang="en-US" sz="3600" dirty="0"/>
              <a:t>	</a:t>
            </a:r>
            <a:r>
              <a:rPr lang="en-US" sz="3600" dirty="0" smtClean="0">
                <a:solidFill>
                  <a:srgbClr val="FF0000"/>
                </a:solidFill>
              </a:rPr>
              <a:t>O</a:t>
            </a:r>
            <a:r>
              <a:rPr lang="en-US" sz="3600" dirty="0" smtClean="0"/>
              <a:t>penness to experience</a:t>
            </a:r>
            <a:endParaRPr lang="en-US" sz="3600" dirty="0" smtClean="0">
              <a:solidFill>
                <a:srgbClr val="FF0000"/>
              </a:solidFill>
            </a:endParaRPr>
          </a:p>
          <a:p>
            <a:pPr marL="114300" indent="0">
              <a:buNone/>
            </a:pPr>
            <a:r>
              <a:rPr lang="en-US" sz="3600" dirty="0">
                <a:solidFill>
                  <a:srgbClr val="FF0000"/>
                </a:solidFill>
              </a:rPr>
              <a:t>	</a:t>
            </a:r>
            <a:r>
              <a:rPr lang="en-US" sz="3600" dirty="0" smtClean="0">
                <a:solidFill>
                  <a:srgbClr val="FF0000"/>
                </a:solidFill>
              </a:rPr>
              <a:t>C</a:t>
            </a:r>
            <a:r>
              <a:rPr lang="en-US" sz="3600" dirty="0" smtClean="0"/>
              <a:t>onscientiousness</a:t>
            </a:r>
            <a:endParaRPr lang="en-US" sz="3600" dirty="0" smtClean="0">
              <a:solidFill>
                <a:srgbClr val="FF0000"/>
              </a:solidFill>
            </a:endParaRPr>
          </a:p>
          <a:p>
            <a:pPr marL="114300" indent="0">
              <a:buNone/>
            </a:pPr>
            <a:r>
              <a:rPr lang="en-US" sz="3600" dirty="0">
                <a:solidFill>
                  <a:srgbClr val="FF0000"/>
                </a:solidFill>
              </a:rPr>
              <a:t>	</a:t>
            </a:r>
            <a:r>
              <a:rPr lang="en-US" sz="3600" dirty="0" smtClean="0">
                <a:solidFill>
                  <a:srgbClr val="FF0000"/>
                </a:solidFill>
              </a:rPr>
              <a:t>E</a:t>
            </a:r>
            <a:r>
              <a:rPr lang="en-US" sz="3600" dirty="0" smtClean="0"/>
              <a:t>xtroversion</a:t>
            </a:r>
          </a:p>
          <a:p>
            <a:pPr marL="114300" indent="0">
              <a:buNone/>
            </a:pPr>
            <a:r>
              <a:rPr lang="en-US" sz="3600" dirty="0">
                <a:solidFill>
                  <a:srgbClr val="FF0000"/>
                </a:solidFill>
              </a:rPr>
              <a:t>	</a:t>
            </a:r>
            <a:r>
              <a:rPr lang="en-US" sz="3600" dirty="0" smtClean="0">
                <a:solidFill>
                  <a:srgbClr val="FF0000"/>
                </a:solidFill>
              </a:rPr>
              <a:t>A</a:t>
            </a:r>
            <a:r>
              <a:rPr lang="en-US" sz="3600" dirty="0" smtClean="0"/>
              <a:t>greeableness</a:t>
            </a:r>
            <a:endParaRPr lang="en-US" sz="3600" dirty="0" smtClean="0">
              <a:solidFill>
                <a:srgbClr val="FF0000"/>
              </a:solidFill>
            </a:endParaRPr>
          </a:p>
          <a:p>
            <a:pPr marL="114300" indent="0">
              <a:buNone/>
            </a:pPr>
            <a:r>
              <a:rPr lang="en-US" sz="3600" dirty="0">
                <a:solidFill>
                  <a:srgbClr val="FF0000"/>
                </a:solidFill>
              </a:rPr>
              <a:t>	</a:t>
            </a:r>
            <a:r>
              <a:rPr lang="en-US" sz="3600" dirty="0" smtClean="0">
                <a:solidFill>
                  <a:srgbClr val="FF0000"/>
                </a:solidFill>
              </a:rPr>
              <a:t>N</a:t>
            </a:r>
            <a:r>
              <a:rPr lang="en-US" sz="3600" dirty="0" smtClean="0"/>
              <a:t>euroticism</a:t>
            </a:r>
            <a:endParaRPr lang="en-US" sz="3600" dirty="0" smtClean="0">
              <a:solidFill>
                <a:srgbClr val="FF0000"/>
              </a:solidFill>
            </a:endParaRPr>
          </a:p>
        </p:txBody>
      </p:sp>
    </p:spTree>
    <p:extLst>
      <p:ext uri="{BB962C8B-B14F-4D97-AF65-F5344CB8AC3E}">
        <p14:creationId xmlns:p14="http://schemas.microsoft.com/office/powerpoint/2010/main" val="6931226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genetics</a:t>
            </a:r>
            <a:endParaRPr lang="en-US" dirty="0"/>
          </a:p>
        </p:txBody>
      </p:sp>
      <p:sp>
        <p:nvSpPr>
          <p:cNvPr id="3" name="Content Placeholder 2"/>
          <p:cNvSpPr>
            <a:spLocks noGrp="1"/>
          </p:cNvSpPr>
          <p:nvPr>
            <p:ph idx="1"/>
          </p:nvPr>
        </p:nvSpPr>
        <p:spPr/>
        <p:txBody>
          <a:bodyPr/>
          <a:lstStyle/>
          <a:p>
            <a:r>
              <a:rPr lang="en-US" dirty="0" smtClean="0"/>
              <a:t>These traits are inherited as well as determined by environment</a:t>
            </a:r>
          </a:p>
          <a:p>
            <a:r>
              <a:rPr lang="en-US" dirty="0" smtClean="0"/>
              <a:t>About 50% contribution comes from each</a:t>
            </a:r>
            <a:endParaRPr lang="en-US" dirty="0"/>
          </a:p>
        </p:txBody>
      </p:sp>
    </p:spTree>
    <p:extLst>
      <p:ext uri="{BB962C8B-B14F-4D97-AF65-F5344CB8AC3E}">
        <p14:creationId xmlns:p14="http://schemas.microsoft.com/office/powerpoint/2010/main" val="933352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it Works and When it Doesn’t</a:t>
            </a:r>
            <a:endParaRPr lang="en-US" b="1" dirty="0"/>
          </a:p>
        </p:txBody>
      </p:sp>
      <p:sp>
        <p:nvSpPr>
          <p:cNvPr id="3" name="Content Placeholder 2"/>
          <p:cNvSpPr>
            <a:spLocks noGrp="1"/>
          </p:cNvSpPr>
          <p:nvPr>
            <p:ph idx="1"/>
          </p:nvPr>
        </p:nvSpPr>
        <p:spPr>
          <a:xfrm>
            <a:off x="164136" y="1600200"/>
            <a:ext cx="8979864" cy="5257800"/>
          </a:xfrm>
        </p:spPr>
        <p:txBody>
          <a:bodyPr>
            <a:normAutofit lnSpcReduction="10000"/>
          </a:bodyPr>
          <a:lstStyle/>
          <a:p>
            <a:r>
              <a:rPr lang="en-US" dirty="0" smtClean="0"/>
              <a:t>Initial encoding depends on </a:t>
            </a:r>
            <a:r>
              <a:rPr lang="en-US" i="1" u="sng" dirty="0" smtClean="0"/>
              <a:t>hippocampus</a:t>
            </a:r>
            <a:r>
              <a:rPr lang="en-US" dirty="0" smtClean="0"/>
              <a:t> &amp; related structures</a:t>
            </a:r>
          </a:p>
          <a:p>
            <a:r>
              <a:rPr lang="en-US" dirty="0" smtClean="0"/>
              <a:t>Long term storage depends on </a:t>
            </a:r>
            <a:r>
              <a:rPr lang="en-US" i="1" u="sng" dirty="0" smtClean="0"/>
              <a:t>cortex</a:t>
            </a:r>
          </a:p>
          <a:p>
            <a:r>
              <a:rPr lang="en-US" b="1" u="sng" dirty="0" smtClean="0"/>
              <a:t>Consolidation</a:t>
            </a:r>
            <a:r>
              <a:rPr lang="en-US" dirty="0" smtClean="0"/>
              <a:t>: process of going from initial encoding to long term storage </a:t>
            </a:r>
          </a:p>
          <a:p>
            <a:pPr lvl="1"/>
            <a:r>
              <a:rPr lang="en-US" dirty="0"/>
              <a:t>S</a:t>
            </a:r>
            <a:r>
              <a:rPr lang="en-US" dirty="0" smtClean="0"/>
              <a:t>eems to happen during sleep</a:t>
            </a:r>
          </a:p>
          <a:p>
            <a:r>
              <a:rPr lang="en-US" b="1" u="sng" dirty="0" smtClean="0"/>
              <a:t>Retrograde amnesia</a:t>
            </a:r>
            <a:r>
              <a:rPr lang="en-US" dirty="0" smtClean="0"/>
              <a:t>: Can’t remember things </a:t>
            </a:r>
            <a:r>
              <a:rPr lang="en-US" i="1" u="sng" dirty="0" smtClean="0"/>
              <a:t>before</a:t>
            </a:r>
            <a:r>
              <a:rPr lang="en-US" dirty="0" smtClean="0"/>
              <a:t> brain damage</a:t>
            </a:r>
          </a:p>
          <a:p>
            <a:r>
              <a:rPr lang="en-US" b="1" u="sng" dirty="0" smtClean="0"/>
              <a:t>Anterograde amnesia</a:t>
            </a:r>
            <a:r>
              <a:rPr lang="en-US" dirty="0" smtClean="0"/>
              <a:t>: Can’t remember things </a:t>
            </a:r>
            <a:r>
              <a:rPr lang="en-US" i="1" u="sng" dirty="0" smtClean="0"/>
              <a:t>after</a:t>
            </a:r>
            <a:r>
              <a:rPr lang="en-US" dirty="0" smtClean="0"/>
              <a:t> brain damage</a:t>
            </a:r>
          </a:p>
          <a:p>
            <a:endParaRPr lang="en-US" dirty="0"/>
          </a:p>
        </p:txBody>
      </p:sp>
    </p:spTree>
    <p:extLst>
      <p:ext uri="{BB962C8B-B14F-4D97-AF65-F5344CB8AC3E}">
        <p14:creationId xmlns:p14="http://schemas.microsoft.com/office/powerpoint/2010/main" val="666719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237"/>
            <a:ext cx="8229600" cy="1143000"/>
          </a:xfrm>
        </p:spPr>
        <p:txBody>
          <a:bodyPr/>
          <a:lstStyle/>
          <a:p>
            <a:r>
              <a:rPr lang="en-US" b="1" dirty="0" smtClean="0"/>
              <a:t>Amnesia: Adrift in the Abyss</a:t>
            </a:r>
            <a:endParaRPr lang="en-US" b="1" dirty="0"/>
          </a:p>
        </p:txBody>
      </p:sp>
      <p:sp>
        <p:nvSpPr>
          <p:cNvPr id="3" name="Content Placeholder 2"/>
          <p:cNvSpPr>
            <a:spLocks noGrp="1"/>
          </p:cNvSpPr>
          <p:nvPr>
            <p:ph idx="1"/>
          </p:nvPr>
        </p:nvSpPr>
        <p:spPr>
          <a:xfrm>
            <a:off x="116962" y="1343840"/>
            <a:ext cx="9027037" cy="5257800"/>
          </a:xfrm>
        </p:spPr>
        <p:txBody>
          <a:bodyPr>
            <a:normAutofit/>
          </a:bodyPr>
          <a:lstStyle/>
          <a:p>
            <a:r>
              <a:rPr lang="en-US" u="sng" dirty="0" smtClean="0"/>
              <a:t>Clive Wearing</a:t>
            </a:r>
            <a:r>
              <a:rPr lang="en-US" dirty="0" smtClean="0"/>
              <a:t>: lost memory due to viral encephalitis, which typically damages temporal lobe &amp; </a:t>
            </a:r>
            <a:r>
              <a:rPr lang="en-US" i="1" dirty="0" smtClean="0"/>
              <a:t>hippocampus</a:t>
            </a:r>
            <a:r>
              <a:rPr lang="en-US" dirty="0" smtClean="0"/>
              <a:t>, as well as parts of </a:t>
            </a:r>
            <a:r>
              <a:rPr lang="en-US" i="1" dirty="0" smtClean="0"/>
              <a:t>cortex</a:t>
            </a:r>
          </a:p>
          <a:p>
            <a:pPr lvl="1"/>
            <a:r>
              <a:rPr lang="en-US" dirty="0" smtClean="0"/>
              <a:t>Result: profound retrograde &amp; </a:t>
            </a:r>
            <a:r>
              <a:rPr lang="en-US" dirty="0"/>
              <a:t>a</a:t>
            </a:r>
            <a:r>
              <a:rPr lang="en-US" dirty="0" smtClean="0"/>
              <a:t>nterograde amnesia</a:t>
            </a:r>
          </a:p>
          <a:p>
            <a:r>
              <a:rPr lang="en-US" u="sng" dirty="0" smtClean="0"/>
              <a:t>H.M.</a:t>
            </a:r>
            <a:r>
              <a:rPr lang="en-US" dirty="0" smtClean="0"/>
              <a:t>: Suffered from seizures and underwent bilateral medial temporal lobe removal, including </a:t>
            </a:r>
            <a:r>
              <a:rPr lang="en-US" i="1" dirty="0" smtClean="0"/>
              <a:t>hippocampus</a:t>
            </a:r>
          </a:p>
          <a:p>
            <a:pPr lvl="1"/>
            <a:r>
              <a:rPr lang="en-US" dirty="0" smtClean="0"/>
              <a:t>Result: mild retrograde amnesia &amp; anterograde amnesia</a:t>
            </a:r>
          </a:p>
          <a:p>
            <a:r>
              <a:rPr lang="en-US" u="sng" dirty="0" smtClean="0"/>
              <a:t>Other causes</a:t>
            </a:r>
            <a:r>
              <a:rPr lang="en-US" dirty="0" smtClean="0"/>
              <a:t>: ECT, </a:t>
            </a:r>
            <a:r>
              <a:rPr lang="en-US" dirty="0" err="1" smtClean="0"/>
              <a:t>Korsakoff’s</a:t>
            </a:r>
            <a:r>
              <a:rPr lang="en-US" dirty="0" smtClean="0"/>
              <a:t> syndrome, dementia, head trauma</a:t>
            </a:r>
            <a:endParaRPr lang="en-US" dirty="0"/>
          </a:p>
          <a:p>
            <a:endParaRPr lang="en-US" dirty="0"/>
          </a:p>
        </p:txBody>
      </p:sp>
    </p:spTree>
    <p:extLst>
      <p:ext uri="{BB962C8B-B14F-4D97-AF65-F5344CB8AC3E}">
        <p14:creationId xmlns:p14="http://schemas.microsoft.com/office/powerpoint/2010/main" val="98652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Long Term Memory </a:t>
            </a:r>
            <a:r>
              <a:rPr lang="en-US" b="1" dirty="0"/>
              <a:t>P</a:t>
            </a:r>
            <a:r>
              <a:rPr lang="en-US" b="1" dirty="0" smtClean="0"/>
              <a:t>ermanence</a:t>
            </a:r>
            <a:endParaRPr lang="en-US" b="1" dirty="0"/>
          </a:p>
        </p:txBody>
      </p:sp>
      <p:sp>
        <p:nvSpPr>
          <p:cNvPr id="3" name="Content Placeholder 2"/>
          <p:cNvSpPr>
            <a:spLocks noGrp="1"/>
          </p:cNvSpPr>
          <p:nvPr>
            <p:ph idx="1"/>
          </p:nvPr>
        </p:nvSpPr>
        <p:spPr>
          <a:xfrm>
            <a:off x="131574" y="1600200"/>
            <a:ext cx="9012426" cy="5257800"/>
          </a:xfrm>
        </p:spPr>
        <p:txBody>
          <a:bodyPr/>
          <a:lstStyle/>
          <a:p>
            <a:r>
              <a:rPr lang="en-US" u="sng" dirty="0" smtClean="0"/>
              <a:t>Brain Stimulation</a:t>
            </a:r>
            <a:r>
              <a:rPr lang="en-US" dirty="0" smtClean="0"/>
              <a:t>: Penfield stimulated temporal lobe, sometimes leading to remembering long “forgotten” memory</a:t>
            </a:r>
          </a:p>
          <a:p>
            <a:r>
              <a:rPr lang="en-US" u="sng" dirty="0" smtClean="0"/>
              <a:t>Hypnosis</a:t>
            </a:r>
            <a:r>
              <a:rPr lang="en-US" dirty="0" smtClean="0"/>
              <a:t>: Under hypnosis people sometimes have access to memories they would not otherwise recall (e.g. Boston Strangler)</a:t>
            </a:r>
          </a:p>
          <a:p>
            <a:r>
              <a:rPr lang="en-US" u="sng" dirty="0" smtClean="0"/>
              <a:t>Spontaneous Recovery</a:t>
            </a:r>
            <a:r>
              <a:rPr lang="en-US" dirty="0" smtClean="0"/>
              <a:t>: People sometimes seem to recover memories that they had “forgotten” (e.g. childhood sexual abuse)</a:t>
            </a:r>
            <a:endParaRPr lang="en-US" dirty="0"/>
          </a:p>
        </p:txBody>
      </p:sp>
    </p:spTree>
    <p:extLst>
      <p:ext uri="{BB962C8B-B14F-4D97-AF65-F5344CB8AC3E}">
        <p14:creationId xmlns:p14="http://schemas.microsoft.com/office/powerpoint/2010/main" val="3414501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4507"/>
            <a:ext cx="8229600" cy="1143000"/>
          </a:xfrm>
        </p:spPr>
        <p:txBody>
          <a:bodyPr>
            <a:normAutofit fontScale="90000"/>
          </a:bodyPr>
          <a:lstStyle/>
          <a:p>
            <a:r>
              <a:rPr lang="en-US" b="1" dirty="0" smtClean="0"/>
              <a:t>Are Long Term Memories </a:t>
            </a:r>
            <a:br>
              <a:rPr lang="en-US" b="1" dirty="0" smtClean="0"/>
            </a:br>
            <a:r>
              <a:rPr lang="en-US" b="1" dirty="0" smtClean="0"/>
              <a:t>Permanent</a:t>
            </a:r>
            <a:r>
              <a:rPr lang="en-US" b="1" dirty="0"/>
              <a:t> </a:t>
            </a:r>
            <a:r>
              <a:rPr lang="en-US" b="1" dirty="0" smtClean="0"/>
              <a:t>&amp; Accurate?</a:t>
            </a:r>
            <a:endParaRPr lang="en-US" b="1" dirty="0"/>
          </a:p>
        </p:txBody>
      </p:sp>
      <p:sp>
        <p:nvSpPr>
          <p:cNvPr id="3" name="Content Placeholder 2"/>
          <p:cNvSpPr>
            <a:spLocks noGrp="1"/>
          </p:cNvSpPr>
          <p:nvPr>
            <p:ph idx="1"/>
          </p:nvPr>
        </p:nvSpPr>
        <p:spPr>
          <a:xfrm>
            <a:off x="147854" y="1600200"/>
            <a:ext cx="8855719" cy="5257800"/>
          </a:xfrm>
        </p:spPr>
        <p:txBody>
          <a:bodyPr/>
          <a:lstStyle/>
          <a:p>
            <a:r>
              <a:rPr lang="en-US" dirty="0" smtClean="0"/>
              <a:t>Loftus, Lost in the Mall: Students wrote a letter to a younger sibling that included 4 real events in the sibling’s past, and 1 fake</a:t>
            </a:r>
          </a:p>
          <a:p>
            <a:r>
              <a:rPr lang="en-US" dirty="0" smtClean="0"/>
              <a:t>Some siblings accepted fake event as real, and even wrote full, detailed descriptions of it</a:t>
            </a:r>
          </a:p>
          <a:p>
            <a:r>
              <a:rPr lang="en-US" dirty="0" smtClean="0"/>
              <a:t>Important implications for </a:t>
            </a:r>
            <a:r>
              <a:rPr lang="en-US" b="1" i="1" dirty="0" smtClean="0"/>
              <a:t>eyewitness testimony</a:t>
            </a:r>
            <a:endParaRPr lang="en-US" dirty="0" smtClean="0"/>
          </a:p>
          <a:p>
            <a:pPr lvl="1"/>
            <a:r>
              <a:rPr lang="en-US" dirty="0" smtClean="0"/>
              <a:t>Subsequent information introduced by another witness, a police officer, a prosecutor, or a defense lawyer can </a:t>
            </a:r>
            <a:r>
              <a:rPr lang="en-US" i="1" u="sng" dirty="0" smtClean="0"/>
              <a:t>alter the recollection</a:t>
            </a:r>
            <a:r>
              <a:rPr lang="en-US" dirty="0" smtClean="0"/>
              <a:t> of a memory</a:t>
            </a:r>
          </a:p>
          <a:p>
            <a:pPr lvl="1"/>
            <a:r>
              <a:rPr lang="en-US" dirty="0" smtClean="0"/>
              <a:t>Study showing auto accident to subjects</a:t>
            </a:r>
            <a:endParaRPr lang="en-US" dirty="0"/>
          </a:p>
        </p:txBody>
      </p:sp>
    </p:spTree>
    <p:extLst>
      <p:ext uri="{BB962C8B-B14F-4D97-AF65-F5344CB8AC3E}">
        <p14:creationId xmlns:p14="http://schemas.microsoft.com/office/powerpoint/2010/main" val="694984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Motivation</a:t>
            </a:r>
            <a:endParaRPr lang="en-US" dirty="0"/>
          </a:p>
        </p:txBody>
      </p:sp>
      <p:sp>
        <p:nvSpPr>
          <p:cNvPr id="3" name="Subtitle 2"/>
          <p:cNvSpPr>
            <a:spLocks noGrp="1"/>
          </p:cNvSpPr>
          <p:nvPr>
            <p:ph type="subTitle" idx="1"/>
          </p:nvPr>
        </p:nvSpPr>
        <p:spPr/>
        <p:txBody>
          <a:bodyPr/>
          <a:lstStyle/>
          <a:p>
            <a:r>
              <a:rPr lang="en-US" dirty="0" smtClean="0"/>
              <a:t>Eating, sex, drugs, pleasure</a:t>
            </a:r>
            <a:endParaRPr lang="en-US" dirty="0"/>
          </a:p>
        </p:txBody>
      </p:sp>
    </p:spTree>
    <p:extLst>
      <p:ext uri="{BB962C8B-B14F-4D97-AF65-F5344CB8AC3E}">
        <p14:creationId xmlns:p14="http://schemas.microsoft.com/office/powerpoint/2010/main" val="3209771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Maslow’s hierarchy of needs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181101"/>
            <a:ext cx="7467599" cy="5600699"/>
          </a:xfrm>
        </p:spPr>
      </p:pic>
    </p:spTree>
    <p:extLst>
      <p:ext uri="{BB962C8B-B14F-4D97-AF65-F5344CB8AC3E}">
        <p14:creationId xmlns:p14="http://schemas.microsoft.com/office/powerpoint/2010/main" val="3543695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331</TotalTime>
  <Words>1469</Words>
  <Application>Microsoft Office PowerPoint</Application>
  <PresentationFormat>On-screen Show (4:3)</PresentationFormat>
  <Paragraphs>194</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Exam 3 Review </vt:lpstr>
      <vt:lpstr>Memory</vt:lpstr>
      <vt:lpstr>Types of Long Term Memories</vt:lpstr>
      <vt:lpstr>How it Works and When it Doesn’t</vt:lpstr>
      <vt:lpstr>Amnesia: Adrift in the Abyss</vt:lpstr>
      <vt:lpstr>Long Term Memory Permanence</vt:lpstr>
      <vt:lpstr>Are Long Term Memories  Permanent &amp; Accurate?</vt:lpstr>
      <vt:lpstr>Motivation</vt:lpstr>
      <vt:lpstr>Maslow’s hierarchy of needs</vt:lpstr>
      <vt:lpstr>Eating – Maintenance of body weight</vt:lpstr>
      <vt:lpstr>Anorexia: prolonged avoidance of eating</vt:lpstr>
      <vt:lpstr>Bulimia nervosa</vt:lpstr>
      <vt:lpstr>Obesity</vt:lpstr>
      <vt:lpstr>Genetics/physiology of weight and obesity</vt:lpstr>
      <vt:lpstr>Sex</vt:lpstr>
      <vt:lpstr>PowerPoint Presentation</vt:lpstr>
      <vt:lpstr>PowerPoint Presentation</vt:lpstr>
      <vt:lpstr>Sex hormones</vt:lpstr>
      <vt:lpstr>Sex hormones and rats</vt:lpstr>
      <vt:lpstr>Sex hormones and humans</vt:lpstr>
      <vt:lpstr>Drugs</vt:lpstr>
      <vt:lpstr>Physiological effects (at the synapse) of common drugs</vt:lpstr>
      <vt:lpstr>Stress!</vt:lpstr>
      <vt:lpstr>Types of stressors</vt:lpstr>
      <vt:lpstr>Stress response: fight or flight</vt:lpstr>
      <vt:lpstr>General adaptation syndrome</vt:lpstr>
      <vt:lpstr>Coping with stress</vt:lpstr>
      <vt:lpstr>personality</vt:lpstr>
      <vt:lpstr>What is personality?</vt:lpstr>
      <vt:lpstr>Measuring personality</vt:lpstr>
      <vt:lpstr>Freud – Things to remember</vt:lpstr>
      <vt:lpstr>Humanistic Theories</vt:lpstr>
      <vt:lpstr>Trait theories</vt:lpstr>
      <vt:lpstr>Behavioral genetics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 Andelin</dc:creator>
  <cp:lastModifiedBy>Alison</cp:lastModifiedBy>
  <cp:revision>16</cp:revision>
  <dcterms:created xsi:type="dcterms:W3CDTF">2013-05-20T21:13:03Z</dcterms:created>
  <dcterms:modified xsi:type="dcterms:W3CDTF">2013-05-21T06:43:58Z</dcterms:modified>
</cp:coreProperties>
</file>