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98" r:id="rId2"/>
    <p:sldId id="506" r:id="rId3"/>
    <p:sldId id="566" r:id="rId4"/>
    <p:sldId id="507" r:id="rId5"/>
    <p:sldId id="558" r:id="rId6"/>
    <p:sldId id="556" r:id="rId7"/>
    <p:sldId id="557" r:id="rId8"/>
    <p:sldId id="456" r:id="rId9"/>
    <p:sldId id="528" r:id="rId10"/>
    <p:sldId id="529" r:id="rId11"/>
    <p:sldId id="460" r:id="rId12"/>
    <p:sldId id="458" r:id="rId13"/>
    <p:sldId id="485" r:id="rId14"/>
    <p:sldId id="577" r:id="rId15"/>
    <p:sldId id="561" r:id="rId16"/>
    <p:sldId id="640" r:id="rId17"/>
    <p:sldId id="641" r:id="rId18"/>
    <p:sldId id="516" r:id="rId19"/>
    <p:sldId id="517" r:id="rId20"/>
    <p:sldId id="518" r:id="rId21"/>
    <p:sldId id="572" r:id="rId22"/>
    <p:sldId id="519" r:id="rId23"/>
    <p:sldId id="520" r:id="rId24"/>
    <p:sldId id="521" r:id="rId25"/>
    <p:sldId id="573" r:id="rId26"/>
    <p:sldId id="642" r:id="rId27"/>
    <p:sldId id="569" r:id="rId28"/>
    <p:sldId id="564" r:id="rId29"/>
    <p:sldId id="522" r:id="rId30"/>
    <p:sldId id="565" r:id="rId31"/>
    <p:sldId id="574" r:id="rId32"/>
    <p:sldId id="575" r:id="rId33"/>
    <p:sldId id="481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8"/>
    <a:srgbClr val="A6EFFF"/>
    <a:srgbClr val="FFF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0" autoAdjust="0"/>
    <p:restoredTop sz="94660"/>
  </p:normalViewPr>
  <p:slideViewPr>
    <p:cSldViewPr snapToGrid="0">
      <p:cViewPr>
        <p:scale>
          <a:sx n="125" d="100"/>
          <a:sy n="125" d="100"/>
        </p:scale>
        <p:origin x="-1328" y="-128"/>
      </p:cViewPr>
      <p:guideLst>
        <p:guide orient="horz" pos="21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136B6E0-F436-CF4F-9B32-7FAB4B159C7E}" type="datetime1">
              <a:rPr lang="en-US"/>
              <a:pPr>
                <a:defRPr/>
              </a:pPr>
              <a:t>4/12/13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13B85C1-EFB6-7444-B958-A04600919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22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2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282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8B9D748-8B6D-5644-B80C-A5B25DEF2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311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D1BDA8-F68B-2F4A-AD83-17CFB76BF34F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41094F7-430C-C246-99C8-4C4790D6029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6A4AD55-6F12-9A4A-A4B5-9879E3FF7287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09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4EECCBD-1D02-064E-93DB-23C2B3985D4A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A6E785-B399-B64C-BF13-2217423DE92D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B861326-88D2-044A-B5AD-04871360ED9F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C6D6423-7F66-3148-A6D7-88FD5CAB9E68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C7355F-9B41-C64E-B503-030B2CBB427C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81F783E-8E52-1B46-A1CA-02859F82F181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DA0CD6B-92EE-9741-BC35-70347FB4EECF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194D670-DF8D-E540-B548-4C54DBE32E3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D1FBECB-9CA0-634D-B810-3D80D9031C3D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DC6C93-9E42-014C-AEEE-A1EE3DD88790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60F02B-CB2E-DB45-B1B1-B03B7C330170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8580F0-C58E-0B4D-8EC5-B0FA55D2D819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C738532-F740-ED43-BBA2-D9D49A990AB8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DDFAB88-7AF9-2041-A0D2-51D108844922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CE6CA3-2E50-2F46-9547-181B1D081B8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938FA62-3565-3B42-AD0A-C0749F87762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0025" y="1243013"/>
            <a:ext cx="3917950" cy="2938462"/>
          </a:xfrm>
          <a:solidFill>
            <a:srgbClr val="FFFFFF"/>
          </a:solidFill>
          <a:ln/>
        </p:spPr>
      </p:sp>
      <p:sp>
        <p:nvSpPr>
          <p:cNvPr id="4915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379538" y="4375150"/>
            <a:ext cx="4097337" cy="3525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82058" tIns="41029" rIns="82058" bIns="41029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C6F1C57-0E58-1C41-8FD7-1077C21306C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5120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A7DCFFE-9009-7E45-8B2C-DB3B413E824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348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F27E34-25EF-4746-9672-7B150D1D9C8E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04788" y="6307138"/>
            <a:ext cx="875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4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55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24DA3FF4-5983-7E4D-A709-785C199FC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6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65100"/>
            <a:ext cx="2124075" cy="5961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65100"/>
            <a:ext cx="6219825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8F4D2AED-CDBA-9940-8E1A-95AACAD99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9AA2FC42-0093-414E-A881-40E284276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4EA74C41-4100-F644-A21A-16AEF55D2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5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60E315A4-2556-304E-B66F-3A6C82550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1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43113712-E894-BA4B-81F2-6E34CA2AC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11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34609F2C-BF08-9541-BEE3-EAD24A112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07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5B3C5C88-CDDA-4E43-B86A-9E253F316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0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67D93A02-580A-3047-8AF2-690D73F2D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9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UChicago-07may08 LJR   </a:t>
            </a:r>
            <a:fld id="{B849842D-17C4-F94D-B4FC-2AF6CF9AB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7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7"/>
          <a:stretch>
            <a:fillRect/>
          </a:stretch>
        </p:blipFill>
        <p:spPr bwMode="auto">
          <a:xfrm>
            <a:off x="204788" y="630238"/>
            <a:ext cx="86836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651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0800" y="6515100"/>
            <a:ext cx="2768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INPAC-Asolomar: Axions 23Apr11 LJR   </a:t>
            </a:r>
            <a:fld id="{092B8B26-DEC7-D441-B296-EC45E2E4A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nverColorado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611" cy="5059680"/>
          </a:xfrm>
          <a:prstGeom prst="rect">
            <a:avLst/>
          </a:prstGeom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560388" y="5405108"/>
            <a:ext cx="70056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sz="2800" b="1">
                <a:latin typeface="Helvetica" charset="0"/>
              </a:rPr>
              <a:t>Leslie J Rosenberg</a:t>
            </a:r>
            <a:endParaRPr lang="en-US" sz="2000" b="1">
              <a:latin typeface="Helvetica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2000" b="1">
                <a:latin typeface="Helvetica" charset="0"/>
              </a:rPr>
              <a:t>University of Washington</a:t>
            </a: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2009541"/>
            <a:ext cx="9144000" cy="16950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5363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130472" y="1860805"/>
            <a:ext cx="8839200" cy="1641121"/>
          </a:xfrm>
        </p:spPr>
        <p:txBody>
          <a:bodyPr/>
          <a:lstStyle/>
          <a:p>
            <a:pPr algn="ctr" eaLnBrk="1" hangingPunct="1"/>
            <a:r>
              <a:rPr lang="en-US" sz="4800" dirty="0" err="1" smtClean="0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sz="48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800" dirty="0" smtClean="0">
                <a:latin typeface="Helvetica" charset="0"/>
                <a:ea typeface="ＭＳ Ｐゴシック" charset="0"/>
                <a:cs typeface="ＭＳ Ｐゴシック" charset="0"/>
              </a:rPr>
              <a:t>Particle Dark Matter</a:t>
            </a:r>
            <a:br>
              <a:rPr lang="en-US" sz="4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b="0" dirty="0" smtClean="0">
                <a:latin typeface="Helvetica" charset="0"/>
                <a:ea typeface="ＭＳ Ｐゴシック" charset="0"/>
                <a:cs typeface="ＭＳ Ｐゴシック" charset="0"/>
              </a:rPr>
              <a:t>April Meeting of the APS</a:t>
            </a:r>
            <a:r>
              <a:rPr lang="en-US" sz="2000" b="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b="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b="0" dirty="0" smtClean="0">
                <a:latin typeface="Helvetica" charset="0"/>
                <a:ea typeface="ＭＳ Ｐゴシック" charset="0"/>
                <a:cs typeface="ＭＳ Ｐゴシック" charset="0"/>
              </a:rPr>
              <a:t>April 16, 2013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1" descr="UW_seal_bl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93" y="5100230"/>
            <a:ext cx="1429067" cy="148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ADMX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hardware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r="47656"/>
          <a:stretch>
            <a:fillRect/>
          </a:stretch>
        </p:blipFill>
        <p:spPr bwMode="auto">
          <a:xfrm>
            <a:off x="585788" y="1349375"/>
            <a:ext cx="3990975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1344613"/>
            <a:ext cx="35337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504825" y="904875"/>
            <a:ext cx="35958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latin typeface="Helvetica" charset="0"/>
              </a:rPr>
              <a:t>H</a:t>
            </a:r>
            <a:r>
              <a:rPr lang="en-US" dirty="0" smtClean="0">
                <a:latin typeface="Helvetica" charset="0"/>
              </a:rPr>
              <a:t>igh</a:t>
            </a:r>
            <a:r>
              <a:rPr lang="en-US" dirty="0">
                <a:latin typeface="Helvetica" charset="0"/>
              </a:rPr>
              <a:t>-Q microwave cavity</a:t>
            </a:r>
          </a:p>
        </p:txBody>
      </p:sp>
      <p:sp>
        <p:nvSpPr>
          <p:cNvPr id="44037" name="Text Box 9"/>
          <p:cNvSpPr txBox="1">
            <a:spLocks noChangeArrowheads="1"/>
          </p:cNvSpPr>
          <p:nvPr/>
        </p:nvSpPr>
        <p:spPr bwMode="auto">
          <a:xfrm>
            <a:off x="5051425" y="904875"/>
            <a:ext cx="2579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latin typeface="Helvetica" charset="0"/>
              </a:rPr>
              <a:t>Experiment insert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36525"/>
            <a:ext cx="8704263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Breakthrough:</a:t>
            </a:r>
            <a:b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Quantum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-limited SQUID-based microwave amplification</a:t>
            </a:r>
          </a:p>
        </p:txBody>
      </p:sp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6816725" y="2120900"/>
            <a:ext cx="21590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1800" b="1">
                <a:latin typeface="Helvetica" charset="0"/>
              </a:rPr>
              <a:t>SQUIDs have been measured with T</a:t>
            </a:r>
            <a:r>
              <a:rPr lang="en-US" sz="1800" b="1" baseline="-25000">
                <a:latin typeface="Helvetica" charset="0"/>
              </a:rPr>
              <a:t>N</a:t>
            </a:r>
            <a:r>
              <a:rPr lang="en-US" sz="1800" b="1">
                <a:latin typeface="Helvetica" charset="0"/>
              </a:rPr>
              <a:t> ~ 50 mK</a:t>
            </a:r>
            <a:br>
              <a:rPr lang="en-US" sz="1800" b="1">
                <a:latin typeface="Helvetica" charset="0"/>
              </a:rPr>
            </a:br>
            <a:endParaRPr lang="en-US" sz="1800" b="1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800" b="1">
                <a:latin typeface="Helvetica" charset="0"/>
              </a:rPr>
              <a:t>Near quantum– limited noise</a:t>
            </a:r>
          </a:p>
          <a:p>
            <a:pPr>
              <a:buFontTx/>
              <a:buChar char="•"/>
            </a:pPr>
            <a:endParaRPr lang="en-US" sz="1800" b="1">
              <a:latin typeface="Helvetica" charset="0"/>
            </a:endParaRPr>
          </a:p>
          <a:p>
            <a:pPr>
              <a:buFontTx/>
              <a:buChar char="•"/>
            </a:pPr>
            <a:r>
              <a:rPr lang="en-US" sz="1800" b="1">
                <a:latin typeface="Helvetica" charset="0"/>
              </a:rPr>
              <a:t>This provides the enormous increase in ADMX sensitivity</a:t>
            </a:r>
            <a:endParaRPr lang="en-US"/>
          </a:p>
        </p:txBody>
      </p:sp>
      <p:pic>
        <p:nvPicPr>
          <p:cNvPr id="34" name="Picture 10" descr="microfab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0"/>
          <a:stretch>
            <a:fillRect/>
          </a:stretch>
        </p:blipFill>
        <p:spPr bwMode="auto">
          <a:xfrm>
            <a:off x="470852" y="2677478"/>
            <a:ext cx="39401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72113" y="1090613"/>
            <a:ext cx="6317603" cy="2655887"/>
            <a:chOff x="-1050287" y="1814513"/>
            <a:chExt cx="6317603" cy="2655887"/>
          </a:xfrm>
        </p:grpSpPr>
        <p:pic>
          <p:nvPicPr>
            <p:cNvPr id="39967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07"/>
            <a:stretch/>
          </p:blipFill>
          <p:spPr bwMode="auto">
            <a:xfrm>
              <a:off x="-1050287" y="1814513"/>
              <a:ext cx="6317603" cy="2643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8" name="Rectangle 6"/>
            <p:cNvSpPr>
              <a:spLocks noChangeArrowheads="1"/>
            </p:cNvSpPr>
            <p:nvPr/>
          </p:nvSpPr>
          <p:spPr bwMode="auto">
            <a:xfrm>
              <a:off x="2572924" y="1993900"/>
              <a:ext cx="1643307" cy="113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-1028700" y="4114800"/>
              <a:ext cx="3467100" cy="355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10" name="Picture 34" descr="clark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2963" r="7970" b="76790"/>
          <a:stretch>
            <a:fillRect/>
          </a:stretch>
        </p:blipFill>
        <p:spPr bwMode="auto">
          <a:xfrm>
            <a:off x="4767898" y="5306378"/>
            <a:ext cx="4200525" cy="13017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Converted microwave photons are detected by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world’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quietest radio receiver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922463" y="5975350"/>
            <a:ext cx="5455340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 smtClean="0">
                <a:latin typeface="Helvetica" charset="0"/>
              </a:rPr>
              <a:t>Systematics</a:t>
            </a:r>
            <a:r>
              <a:rPr lang="en-US" sz="1800" b="1" dirty="0">
                <a:latin typeface="Helvetica" charset="0"/>
              </a:rPr>
              <a:t>-limited for signals of </a:t>
            </a:r>
            <a:r>
              <a:rPr lang="en-US" sz="1800" b="1" dirty="0" smtClean="0">
                <a:latin typeface="Helvetica" charset="0"/>
              </a:rPr>
              <a:t>&lt;10</a:t>
            </a:r>
            <a:r>
              <a:rPr lang="en-US" sz="1800" b="1" baseline="30000" dirty="0">
                <a:latin typeface="Helvetica" charset="0"/>
              </a:rPr>
              <a:t>-26</a:t>
            </a:r>
            <a:r>
              <a:rPr lang="en-US" sz="1800" b="1" dirty="0">
                <a:latin typeface="Helvetica" charset="0"/>
              </a:rPr>
              <a:t> W</a:t>
            </a:r>
          </a:p>
          <a:p>
            <a:r>
              <a:rPr lang="en-US" sz="1800" b="1" dirty="0">
                <a:latin typeface="Helvetica" charset="0"/>
              </a:rPr>
              <a:t>~10</a:t>
            </a:r>
            <a:r>
              <a:rPr lang="en-US" sz="1800" b="1" baseline="30000" dirty="0">
                <a:latin typeface="Helvetica" charset="0"/>
              </a:rPr>
              <a:t>-3</a:t>
            </a:r>
            <a:r>
              <a:rPr lang="en-US" sz="1800" b="1" dirty="0">
                <a:latin typeface="Helvetica" charset="0"/>
              </a:rPr>
              <a:t> of </a:t>
            </a:r>
            <a:r>
              <a:rPr lang="ja-JP" altLang="en-US" sz="1800" b="1" dirty="0">
                <a:latin typeface="Helvetica" charset="0"/>
              </a:rPr>
              <a:t>“</a:t>
            </a:r>
            <a:r>
              <a:rPr lang="en-US" altLang="ja-JP" sz="1800" b="1" dirty="0">
                <a:latin typeface="Helvetica" charset="0"/>
              </a:rPr>
              <a:t>DFSZ</a:t>
            </a:r>
            <a:r>
              <a:rPr lang="ja-JP" altLang="en-US" sz="1800" b="1" dirty="0">
                <a:latin typeface="Helvetica" charset="0"/>
              </a:rPr>
              <a:t>”</a:t>
            </a:r>
            <a:r>
              <a:rPr lang="en-US" altLang="ja-JP" sz="1800" b="1" dirty="0">
                <a:latin typeface="Helvetica" charset="0"/>
              </a:rPr>
              <a:t> </a:t>
            </a:r>
            <a:r>
              <a:rPr lang="en-US" altLang="ja-JP" sz="1800" b="1" dirty="0" err="1">
                <a:latin typeface="Helvetica" charset="0"/>
              </a:rPr>
              <a:t>axion</a:t>
            </a:r>
            <a:r>
              <a:rPr lang="en-US" altLang="ja-JP" sz="1800" b="1" dirty="0">
                <a:latin typeface="Helvetica" charset="0"/>
              </a:rPr>
              <a:t> power </a:t>
            </a:r>
            <a:r>
              <a:rPr lang="en-US" altLang="ja-JP" sz="1800" b="1" dirty="0" smtClean="0">
                <a:latin typeface="Helvetica" charset="0"/>
              </a:rPr>
              <a:t>(&lt;1</a:t>
            </a:r>
            <a:r>
              <a:rPr lang="en-US" altLang="ja-JP" sz="1800" b="1" dirty="0">
                <a:latin typeface="Helvetica" charset="0"/>
              </a:rPr>
              <a:t>/100 </a:t>
            </a:r>
            <a:r>
              <a:rPr lang="en-US" altLang="ja-JP" sz="1800" b="1" dirty="0" err="1">
                <a:latin typeface="Helvetica" charset="0"/>
              </a:rPr>
              <a:t>yoctoWatt</a:t>
            </a:r>
            <a:r>
              <a:rPr lang="en-US" altLang="ja-JP" sz="1800" b="1" dirty="0">
                <a:latin typeface="Helvetica" charset="0"/>
              </a:rPr>
              <a:t>).</a:t>
            </a:r>
            <a:endParaRPr lang="en-US" dirty="0"/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1052513"/>
            <a:ext cx="627697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5372100" y="4754563"/>
            <a:ext cx="1143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What would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an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signal look like in ADMX?</a:t>
            </a:r>
          </a:p>
        </p:txBody>
      </p:sp>
      <p:pic>
        <p:nvPicPr>
          <p:cNvPr id="44034" name="Picture 4" descr="example_signal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9513"/>
            <a:ext cx="72009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" y="165100"/>
            <a:ext cx="8806447" cy="520700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Expected ADMX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ensitivity with 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dilution-refrigerator cooling</a:t>
            </a:r>
            <a:endParaRPr lang="en-US" dirty="0"/>
          </a:p>
        </p:txBody>
      </p:sp>
      <p:pic>
        <p:nvPicPr>
          <p:cNvPr id="5" name="Picture 4" descr="mod-admx_gen2_sensitivity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/>
          <a:stretch/>
        </p:blipFill>
        <p:spPr>
          <a:xfrm>
            <a:off x="1028699" y="909054"/>
            <a:ext cx="7194137" cy="472466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3250" y="5663248"/>
            <a:ext cx="7986713" cy="1016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latin typeface="Helvetica" charset="0"/>
              </a:rPr>
              <a:t>Dilution-refrigerator </a:t>
            </a:r>
            <a:r>
              <a:rPr lang="en-US" sz="2000" b="1" dirty="0">
                <a:latin typeface="Helvetica" charset="0"/>
              </a:rPr>
              <a:t>cooled detectors allow scanning at or below DFSZ sensitivity at fractional dark-matter halo density.</a:t>
            </a:r>
          </a:p>
          <a:p>
            <a:pPr algn="ctr"/>
            <a:r>
              <a:rPr lang="en-US" sz="2000" b="1" i="1" dirty="0">
                <a:latin typeface="Helvetica" charset="0"/>
              </a:rPr>
              <a:t>This </a:t>
            </a:r>
            <a:r>
              <a:rPr lang="en-US" sz="2000" b="1" i="1" dirty="0" smtClean="0">
                <a:latin typeface="Helvetica" charset="0"/>
              </a:rPr>
              <a:t>defines a </a:t>
            </a:r>
            <a:r>
              <a:rPr lang="ja-JP" altLang="en-US" sz="2000" b="1" i="1" dirty="0">
                <a:latin typeface="Helvetica" charset="0"/>
              </a:rPr>
              <a:t>“</a:t>
            </a:r>
            <a:r>
              <a:rPr lang="en-US" altLang="ja-JP" sz="2000" b="1" i="1" dirty="0">
                <a:latin typeface="Helvetica" charset="0"/>
              </a:rPr>
              <a:t>definitive</a:t>
            </a:r>
            <a:r>
              <a:rPr lang="ja-JP" altLang="en-US" sz="2000" b="1" i="1" dirty="0">
                <a:latin typeface="Helvetica" charset="0"/>
              </a:rPr>
              <a:t>”</a:t>
            </a:r>
            <a:r>
              <a:rPr lang="en-US" altLang="ja-JP" sz="2000" b="1" i="1" dirty="0">
                <a:latin typeface="Helvetica" charset="0"/>
              </a:rPr>
              <a:t> QCD dark-matter </a:t>
            </a:r>
            <a:r>
              <a:rPr lang="en-US" altLang="ja-JP" sz="2000" b="1" i="1" dirty="0" err="1">
                <a:latin typeface="Helvetica" charset="0"/>
              </a:rPr>
              <a:t>axion</a:t>
            </a:r>
            <a:r>
              <a:rPr lang="en-US" altLang="ja-JP" sz="2000" b="1" i="1" dirty="0">
                <a:latin typeface="Helvetica" charset="0"/>
              </a:rPr>
              <a:t> search</a:t>
            </a:r>
            <a:endParaRPr lang="en-US" sz="2000" b="1" i="1" dirty="0">
              <a:latin typeface="Helvetica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63702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70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>
          <a:xfrm>
            <a:off x="168275" y="447040"/>
            <a:ext cx="8716963" cy="809625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Can the RF-cavity experiments do better?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Higher frequencies, higher Q, squeezed states?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Active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R&amp;D paths.</a:t>
            </a:r>
          </a:p>
        </p:txBody>
      </p:sp>
      <p:pic>
        <p:nvPicPr>
          <p:cNvPr id="88067" name="P 3" descr=" squid.TIF                                                      00000013Internal HD                    B6F0B33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1076325"/>
            <a:ext cx="41402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8"/>
          <p:cNvSpPr txBox="1">
            <a:spLocks noChangeArrowheads="1"/>
          </p:cNvSpPr>
          <p:nvPr/>
        </p:nvSpPr>
        <p:spPr bwMode="auto">
          <a:xfrm>
            <a:off x="4537075" y="2686050"/>
            <a:ext cx="3263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</a:rPr>
              <a:t>higher-frequency </a:t>
            </a:r>
          </a:p>
          <a:p>
            <a:r>
              <a:rPr lang="en-US" sz="2000">
                <a:latin typeface="Helvetica" charset="0"/>
              </a:rPr>
              <a:t>quantum-limited SQUIDs</a:t>
            </a:r>
          </a:p>
        </p:txBody>
      </p:sp>
      <p:sp>
        <p:nvSpPr>
          <p:cNvPr id="88070" name="TextBox 8"/>
          <p:cNvSpPr txBox="1">
            <a:spLocks noChangeArrowheads="1"/>
          </p:cNvSpPr>
          <p:nvPr/>
        </p:nvSpPr>
        <p:spPr bwMode="auto">
          <a:xfrm>
            <a:off x="3709988" y="3871595"/>
            <a:ext cx="3198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ja-JP" altLang="en-US" sz="2000" dirty="0">
                <a:latin typeface="Helvetica" charset="0"/>
              </a:rPr>
              <a:t>“</a:t>
            </a:r>
            <a:r>
              <a:rPr lang="en-US" altLang="ja-JP" sz="2000" dirty="0">
                <a:latin typeface="Helvetica" charset="0"/>
              </a:rPr>
              <a:t>hybrid</a:t>
            </a:r>
            <a:r>
              <a:rPr lang="ja-JP" altLang="en-US" sz="2000" dirty="0">
                <a:latin typeface="Helvetica" charset="0"/>
              </a:rPr>
              <a:t>”</a:t>
            </a:r>
            <a:r>
              <a:rPr lang="en-US" altLang="ja-JP" sz="2000" dirty="0">
                <a:latin typeface="Helvetica" charset="0"/>
              </a:rPr>
              <a:t> superconducting </a:t>
            </a:r>
          </a:p>
          <a:p>
            <a:r>
              <a:rPr lang="en-US" sz="2000" dirty="0">
                <a:latin typeface="Helvetica" charset="0"/>
              </a:rPr>
              <a:t>cavities (Yale group)</a:t>
            </a:r>
          </a:p>
        </p:txBody>
      </p:sp>
      <p:pic>
        <p:nvPicPr>
          <p:cNvPr id="88071" name="Picture 3" descr="Partially_Assembled_Test_Ca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0" y="3385820"/>
            <a:ext cx="14668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" descr="p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t="5927" r="14052" b="77037"/>
          <a:stretch>
            <a:fillRect/>
          </a:stretch>
        </p:blipFill>
        <p:spPr bwMode="auto">
          <a:xfrm>
            <a:off x="114300" y="4737100"/>
            <a:ext cx="3810000" cy="116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8073" name="TextBox 7"/>
          <p:cNvSpPr txBox="1">
            <a:spLocks noChangeArrowheads="1"/>
          </p:cNvSpPr>
          <p:nvPr/>
        </p:nvSpPr>
        <p:spPr bwMode="auto">
          <a:xfrm>
            <a:off x="614363" y="6002338"/>
            <a:ext cx="3211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</a:rPr>
              <a:t>new amplifier technologies</a:t>
            </a:r>
          </a:p>
        </p:txBody>
      </p:sp>
      <p:pic>
        <p:nvPicPr>
          <p:cNvPr id="88076" name="Picture 7" descr="1003.2734v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1" t="19110" r="50735" b="61716"/>
          <a:stretch>
            <a:fillRect/>
          </a:stretch>
        </p:blipFill>
        <p:spPr bwMode="auto">
          <a:xfrm>
            <a:off x="660400" y="1376680"/>
            <a:ext cx="2628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6" descr="1003.2734v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5370" r="10696" b="78889"/>
          <a:stretch>
            <a:fillRect/>
          </a:stretch>
        </p:blipFill>
        <p:spPr bwMode="auto">
          <a:xfrm>
            <a:off x="0" y="2880360"/>
            <a:ext cx="4152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ADMX “Gen 3”: Higher frequency</a:t>
            </a:r>
            <a:endParaRPr lang="en-US" dirty="0"/>
          </a:p>
        </p:txBody>
      </p:sp>
      <p:pic>
        <p:nvPicPr>
          <p:cNvPr id="7" name="Picture 6" descr="ADMX-CosmicFrontier-alltalks_28sep12-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b="6222"/>
          <a:stretch/>
        </p:blipFill>
        <p:spPr>
          <a:xfrm>
            <a:off x="10160" y="944880"/>
            <a:ext cx="9144000" cy="54762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13360" y="985520"/>
            <a:ext cx="2153920" cy="4673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54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ADMX “Gen 3”: Lower frequency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20oct12 LJR   </a:t>
            </a:r>
            <a:fld id="{9AA2FC42-0093-414E-A881-40E2842765B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3" name="Picture 2" descr="ADMX-CosmicFrontier-alltalks_28sep12-final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/>
          <a:stretch/>
        </p:blipFill>
        <p:spPr>
          <a:xfrm>
            <a:off x="0" y="1076960"/>
            <a:ext cx="9144000" cy="5781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2316480" y="6146800"/>
            <a:ext cx="2275840" cy="3454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20320" y="6494780"/>
            <a:ext cx="11924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16Apr13 LJR   </a:t>
            </a:r>
            <a:fld id="{9AA2FC42-0093-414E-A881-40E2842765B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2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UChicago-07may08 LJR   </a:t>
            </a:r>
            <a:fld id="{3E0FBF1B-5CD7-274F-B9DE-536C113A81DF}" type="slidenum">
              <a:rPr lang="en-US" sz="1000">
                <a:latin typeface="Arial" charset="0"/>
              </a:rPr>
              <a:pPr/>
              <a:t>18</a:t>
            </a:fld>
            <a:endParaRPr lang="en-US" sz="1000">
              <a:latin typeface="Arial" charset="0"/>
            </a:endParaRPr>
          </a:p>
        </p:txBody>
      </p:sp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0" y="1257300"/>
            <a:ext cx="3454400" cy="2730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CAST: CERN Axion Solar Telescope.</a:t>
            </a:r>
            <a:br>
              <a:rPr lang="en-US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Searching for axions produced in the Sun.</a:t>
            </a:r>
          </a:p>
        </p:txBody>
      </p:sp>
      <p:pic>
        <p:nvPicPr>
          <p:cNvPr id="59396" name="Picture 5" descr="s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0" r="10216" b="54651"/>
          <a:stretch>
            <a:fillRect/>
          </a:stretch>
        </p:blipFill>
        <p:spPr bwMode="auto">
          <a:xfrm>
            <a:off x="0" y="3984625"/>
            <a:ext cx="3446463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 descr="BD14710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5892800"/>
            <a:ext cx="6329363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3" t="23958" r="16406" b="16667"/>
          <a:stretch>
            <a:fillRect/>
          </a:stretch>
        </p:blipFill>
        <p:spPr bwMode="auto">
          <a:xfrm>
            <a:off x="561975" y="5410200"/>
            <a:ext cx="1196975" cy="1011238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18750" r="21875" b="21875"/>
          <a:stretch>
            <a:fillRect/>
          </a:stretch>
        </p:blipFill>
        <p:spPr bwMode="auto">
          <a:xfrm>
            <a:off x="7385050" y="5486400"/>
            <a:ext cx="1196975" cy="1011238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400" name="Group 9"/>
          <p:cNvGrpSpPr>
            <a:grpSpLocks/>
          </p:cNvGrpSpPr>
          <p:nvPr/>
        </p:nvGrpSpPr>
        <p:grpSpPr bwMode="auto">
          <a:xfrm>
            <a:off x="-33338" y="1260475"/>
            <a:ext cx="3406776" cy="2490788"/>
            <a:chOff x="2259" y="1146"/>
            <a:chExt cx="2863" cy="2065"/>
          </a:xfrm>
        </p:grpSpPr>
        <p:sp>
          <p:nvSpPr>
            <p:cNvPr id="59403" name="Rectangle 10"/>
            <p:cNvSpPr>
              <a:spLocks noChangeArrowheads="1"/>
            </p:cNvSpPr>
            <p:nvPr/>
          </p:nvSpPr>
          <p:spPr bwMode="auto">
            <a:xfrm>
              <a:off x="2856" y="1282"/>
              <a:ext cx="2176" cy="162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6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4" name="Line 11"/>
            <p:cNvSpPr>
              <a:spLocks noChangeShapeType="1"/>
            </p:cNvSpPr>
            <p:nvPr/>
          </p:nvSpPr>
          <p:spPr bwMode="auto">
            <a:xfrm flipV="1">
              <a:off x="2876" y="2882"/>
              <a:ext cx="2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5" name="Rectangle 12"/>
            <p:cNvSpPr>
              <a:spLocks noChangeArrowheads="1"/>
            </p:cNvSpPr>
            <p:nvPr/>
          </p:nvSpPr>
          <p:spPr bwMode="auto">
            <a:xfrm>
              <a:off x="2865" y="2912"/>
              <a:ext cx="74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06" name="Line 13"/>
            <p:cNvSpPr>
              <a:spLocks noChangeShapeType="1"/>
            </p:cNvSpPr>
            <p:nvPr/>
          </p:nvSpPr>
          <p:spPr bwMode="auto">
            <a:xfrm flipV="1">
              <a:off x="3308" y="288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Rectangle 14"/>
            <p:cNvSpPr>
              <a:spLocks noChangeArrowheads="1"/>
            </p:cNvSpPr>
            <p:nvPr/>
          </p:nvSpPr>
          <p:spPr bwMode="auto">
            <a:xfrm>
              <a:off x="3286" y="2912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2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08" name="Line 15"/>
            <p:cNvSpPr>
              <a:spLocks noChangeShapeType="1"/>
            </p:cNvSpPr>
            <p:nvPr/>
          </p:nvSpPr>
          <p:spPr bwMode="auto">
            <a:xfrm flipV="1">
              <a:off x="3735" y="288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9" name="Rectangle 16"/>
            <p:cNvSpPr>
              <a:spLocks noChangeArrowheads="1"/>
            </p:cNvSpPr>
            <p:nvPr/>
          </p:nvSpPr>
          <p:spPr bwMode="auto">
            <a:xfrm>
              <a:off x="3692" y="2912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4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10" name="Line 17"/>
            <p:cNvSpPr>
              <a:spLocks noChangeShapeType="1"/>
            </p:cNvSpPr>
            <p:nvPr/>
          </p:nvSpPr>
          <p:spPr bwMode="auto">
            <a:xfrm flipV="1">
              <a:off x="4161" y="288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Rectangle 18"/>
            <p:cNvSpPr>
              <a:spLocks noChangeArrowheads="1"/>
            </p:cNvSpPr>
            <p:nvPr/>
          </p:nvSpPr>
          <p:spPr bwMode="auto">
            <a:xfrm>
              <a:off x="4125" y="2912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6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12" name="Line 19"/>
            <p:cNvSpPr>
              <a:spLocks noChangeShapeType="1"/>
            </p:cNvSpPr>
            <p:nvPr/>
          </p:nvSpPr>
          <p:spPr bwMode="auto">
            <a:xfrm flipV="1">
              <a:off x="4592" y="288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3" name="Rectangle 20"/>
            <p:cNvSpPr>
              <a:spLocks noChangeArrowheads="1"/>
            </p:cNvSpPr>
            <p:nvPr/>
          </p:nvSpPr>
          <p:spPr bwMode="auto">
            <a:xfrm>
              <a:off x="4567" y="2912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8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14" name="Line 21"/>
            <p:cNvSpPr>
              <a:spLocks noChangeShapeType="1"/>
            </p:cNvSpPr>
            <p:nvPr/>
          </p:nvSpPr>
          <p:spPr bwMode="auto">
            <a:xfrm flipV="1">
              <a:off x="5018" y="2882"/>
              <a:ext cx="1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Rectangle 22"/>
            <p:cNvSpPr>
              <a:spLocks noChangeArrowheads="1"/>
            </p:cNvSpPr>
            <p:nvPr/>
          </p:nvSpPr>
          <p:spPr bwMode="auto">
            <a:xfrm>
              <a:off x="4972" y="2912"/>
              <a:ext cx="150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10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16" name="Line 23"/>
            <p:cNvSpPr>
              <a:spLocks noChangeShapeType="1"/>
            </p:cNvSpPr>
            <p:nvPr/>
          </p:nvSpPr>
          <p:spPr bwMode="auto">
            <a:xfrm flipV="1">
              <a:off x="2986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Line 24"/>
            <p:cNvSpPr>
              <a:spLocks noChangeShapeType="1"/>
            </p:cNvSpPr>
            <p:nvPr/>
          </p:nvSpPr>
          <p:spPr bwMode="auto">
            <a:xfrm flipV="1">
              <a:off x="3090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Line 25"/>
            <p:cNvSpPr>
              <a:spLocks noChangeShapeType="1"/>
            </p:cNvSpPr>
            <p:nvPr/>
          </p:nvSpPr>
          <p:spPr bwMode="auto">
            <a:xfrm flipV="1">
              <a:off x="3200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Line 26"/>
            <p:cNvSpPr>
              <a:spLocks noChangeShapeType="1"/>
            </p:cNvSpPr>
            <p:nvPr/>
          </p:nvSpPr>
          <p:spPr bwMode="auto">
            <a:xfrm flipV="1">
              <a:off x="3412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Line 27"/>
            <p:cNvSpPr>
              <a:spLocks noChangeShapeType="1"/>
            </p:cNvSpPr>
            <p:nvPr/>
          </p:nvSpPr>
          <p:spPr bwMode="auto">
            <a:xfrm flipV="1">
              <a:off x="3521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Line 28"/>
            <p:cNvSpPr>
              <a:spLocks noChangeShapeType="1"/>
            </p:cNvSpPr>
            <p:nvPr/>
          </p:nvSpPr>
          <p:spPr bwMode="auto">
            <a:xfrm flipV="1">
              <a:off x="3625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Line 29"/>
            <p:cNvSpPr>
              <a:spLocks noChangeShapeType="1"/>
            </p:cNvSpPr>
            <p:nvPr/>
          </p:nvSpPr>
          <p:spPr bwMode="auto">
            <a:xfrm flipV="1">
              <a:off x="3839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Line 30"/>
            <p:cNvSpPr>
              <a:spLocks noChangeShapeType="1"/>
            </p:cNvSpPr>
            <p:nvPr/>
          </p:nvSpPr>
          <p:spPr bwMode="auto">
            <a:xfrm flipV="1">
              <a:off x="3947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4" name="Line 31"/>
            <p:cNvSpPr>
              <a:spLocks noChangeShapeType="1"/>
            </p:cNvSpPr>
            <p:nvPr/>
          </p:nvSpPr>
          <p:spPr bwMode="auto">
            <a:xfrm flipV="1">
              <a:off x="4057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5" name="Line 32"/>
            <p:cNvSpPr>
              <a:spLocks noChangeShapeType="1"/>
            </p:cNvSpPr>
            <p:nvPr/>
          </p:nvSpPr>
          <p:spPr bwMode="auto">
            <a:xfrm flipV="1">
              <a:off x="4270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6" name="Line 33"/>
            <p:cNvSpPr>
              <a:spLocks noChangeShapeType="1"/>
            </p:cNvSpPr>
            <p:nvPr/>
          </p:nvSpPr>
          <p:spPr bwMode="auto">
            <a:xfrm flipV="1">
              <a:off x="4374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7" name="Line 34"/>
            <p:cNvSpPr>
              <a:spLocks noChangeShapeType="1"/>
            </p:cNvSpPr>
            <p:nvPr/>
          </p:nvSpPr>
          <p:spPr bwMode="auto">
            <a:xfrm flipV="1">
              <a:off x="4482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8" name="Line 35"/>
            <p:cNvSpPr>
              <a:spLocks noChangeShapeType="1"/>
            </p:cNvSpPr>
            <p:nvPr/>
          </p:nvSpPr>
          <p:spPr bwMode="auto">
            <a:xfrm flipV="1">
              <a:off x="4696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9" name="Line 36"/>
            <p:cNvSpPr>
              <a:spLocks noChangeShapeType="1"/>
            </p:cNvSpPr>
            <p:nvPr/>
          </p:nvSpPr>
          <p:spPr bwMode="auto">
            <a:xfrm flipV="1">
              <a:off x="4806" y="2887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0" name="Line 37"/>
            <p:cNvSpPr>
              <a:spLocks noChangeShapeType="1"/>
            </p:cNvSpPr>
            <p:nvPr/>
          </p:nvSpPr>
          <p:spPr bwMode="auto">
            <a:xfrm flipV="1">
              <a:off x="4909" y="2887"/>
              <a:ext cx="2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1" name="Line 38"/>
            <p:cNvSpPr>
              <a:spLocks noChangeShapeType="1"/>
            </p:cNvSpPr>
            <p:nvPr/>
          </p:nvSpPr>
          <p:spPr bwMode="auto">
            <a:xfrm>
              <a:off x="2855" y="2901"/>
              <a:ext cx="2163" cy="2"/>
            </a:xfrm>
            <a:prstGeom prst="line">
              <a:avLst/>
            </a:prstGeom>
            <a:noFill/>
            <a:ln w="9525">
              <a:solidFill>
                <a:srgbClr val="19191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2" name="Rectangle 39"/>
            <p:cNvSpPr>
              <a:spLocks noChangeArrowheads="1"/>
            </p:cNvSpPr>
            <p:nvPr/>
          </p:nvSpPr>
          <p:spPr bwMode="auto">
            <a:xfrm>
              <a:off x="3751" y="3035"/>
              <a:ext cx="10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E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33" name="Rectangle 40"/>
            <p:cNvSpPr>
              <a:spLocks noChangeArrowheads="1"/>
            </p:cNvSpPr>
            <p:nvPr/>
          </p:nvSpPr>
          <p:spPr bwMode="auto">
            <a:xfrm>
              <a:off x="3826" y="3035"/>
              <a:ext cx="357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(keV)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34" name="Line 41"/>
            <p:cNvSpPr>
              <a:spLocks noChangeShapeType="1"/>
            </p:cNvSpPr>
            <p:nvPr/>
          </p:nvSpPr>
          <p:spPr bwMode="auto">
            <a:xfrm>
              <a:off x="2855" y="2901"/>
              <a:ext cx="1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5" name="Rectangle 42"/>
            <p:cNvSpPr>
              <a:spLocks noChangeArrowheads="1"/>
            </p:cNvSpPr>
            <p:nvPr/>
          </p:nvSpPr>
          <p:spPr bwMode="auto">
            <a:xfrm>
              <a:off x="2768" y="2817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36" name="Line 43"/>
            <p:cNvSpPr>
              <a:spLocks noChangeShapeType="1"/>
            </p:cNvSpPr>
            <p:nvPr/>
          </p:nvSpPr>
          <p:spPr bwMode="auto">
            <a:xfrm>
              <a:off x="2855" y="2486"/>
              <a:ext cx="1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37" name="Rectangle 44"/>
            <p:cNvSpPr>
              <a:spLocks noChangeArrowheads="1"/>
            </p:cNvSpPr>
            <p:nvPr/>
          </p:nvSpPr>
          <p:spPr bwMode="auto">
            <a:xfrm>
              <a:off x="2496" y="2417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2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38" name="Rectangle 45"/>
            <p:cNvSpPr>
              <a:spLocks noChangeArrowheads="1"/>
            </p:cNvSpPr>
            <p:nvPr/>
          </p:nvSpPr>
          <p:spPr bwMode="auto">
            <a:xfrm>
              <a:off x="2561" y="2417"/>
              <a:ext cx="8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×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39" name="Rectangle 46"/>
            <p:cNvSpPr>
              <a:spLocks noChangeArrowheads="1"/>
            </p:cNvSpPr>
            <p:nvPr/>
          </p:nvSpPr>
          <p:spPr bwMode="auto">
            <a:xfrm>
              <a:off x="2639" y="2417"/>
              <a:ext cx="14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10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0" name="Rectangle 47"/>
            <p:cNvSpPr>
              <a:spLocks noChangeArrowheads="1"/>
            </p:cNvSpPr>
            <p:nvPr/>
          </p:nvSpPr>
          <p:spPr bwMode="auto">
            <a:xfrm>
              <a:off x="2731" y="2394"/>
              <a:ext cx="1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000" b="1">
                  <a:solidFill>
                    <a:srgbClr val="FFFF00"/>
                  </a:solidFill>
                </a:rPr>
                <a:t>14</a:t>
              </a:r>
              <a:endParaRPr lang="es-ES_tradnl" sz="10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1" name="Line 48"/>
            <p:cNvSpPr>
              <a:spLocks noChangeShapeType="1"/>
            </p:cNvSpPr>
            <p:nvPr/>
          </p:nvSpPr>
          <p:spPr bwMode="auto">
            <a:xfrm>
              <a:off x="2855" y="2067"/>
              <a:ext cx="1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2" name="Rectangle 49"/>
            <p:cNvSpPr>
              <a:spLocks noChangeArrowheads="1"/>
            </p:cNvSpPr>
            <p:nvPr/>
          </p:nvSpPr>
          <p:spPr bwMode="auto">
            <a:xfrm>
              <a:off x="2496" y="2003"/>
              <a:ext cx="7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4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3" name="Rectangle 50"/>
            <p:cNvSpPr>
              <a:spLocks noChangeArrowheads="1"/>
            </p:cNvSpPr>
            <p:nvPr/>
          </p:nvSpPr>
          <p:spPr bwMode="auto">
            <a:xfrm>
              <a:off x="2561" y="2003"/>
              <a:ext cx="8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×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4" name="Rectangle 51"/>
            <p:cNvSpPr>
              <a:spLocks noChangeArrowheads="1"/>
            </p:cNvSpPr>
            <p:nvPr/>
          </p:nvSpPr>
          <p:spPr bwMode="auto">
            <a:xfrm>
              <a:off x="2639" y="2003"/>
              <a:ext cx="149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10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5" name="Rectangle 52"/>
            <p:cNvSpPr>
              <a:spLocks noChangeArrowheads="1"/>
            </p:cNvSpPr>
            <p:nvPr/>
          </p:nvSpPr>
          <p:spPr bwMode="auto">
            <a:xfrm>
              <a:off x="2731" y="1980"/>
              <a:ext cx="107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000" b="1">
                  <a:solidFill>
                    <a:srgbClr val="FFFF00"/>
                  </a:solidFill>
                </a:rPr>
                <a:t>14</a:t>
              </a:r>
              <a:endParaRPr lang="es-ES_tradnl" sz="10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6" name="Line 53"/>
            <p:cNvSpPr>
              <a:spLocks noChangeShapeType="1"/>
            </p:cNvSpPr>
            <p:nvPr/>
          </p:nvSpPr>
          <p:spPr bwMode="auto">
            <a:xfrm>
              <a:off x="2855" y="1652"/>
              <a:ext cx="1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47" name="Rectangle 54"/>
            <p:cNvSpPr>
              <a:spLocks noChangeArrowheads="1"/>
            </p:cNvSpPr>
            <p:nvPr/>
          </p:nvSpPr>
          <p:spPr bwMode="auto">
            <a:xfrm>
              <a:off x="2496" y="1583"/>
              <a:ext cx="7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6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8" name="Rectangle 55"/>
            <p:cNvSpPr>
              <a:spLocks noChangeArrowheads="1"/>
            </p:cNvSpPr>
            <p:nvPr/>
          </p:nvSpPr>
          <p:spPr bwMode="auto">
            <a:xfrm>
              <a:off x="2561" y="1583"/>
              <a:ext cx="85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×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49" name="Rectangle 56"/>
            <p:cNvSpPr>
              <a:spLocks noChangeArrowheads="1"/>
            </p:cNvSpPr>
            <p:nvPr/>
          </p:nvSpPr>
          <p:spPr bwMode="auto">
            <a:xfrm>
              <a:off x="2639" y="1583"/>
              <a:ext cx="149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10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50" name="Rectangle 57"/>
            <p:cNvSpPr>
              <a:spLocks noChangeArrowheads="1"/>
            </p:cNvSpPr>
            <p:nvPr/>
          </p:nvSpPr>
          <p:spPr bwMode="auto">
            <a:xfrm>
              <a:off x="2731" y="1559"/>
              <a:ext cx="107" cy="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000" b="1">
                  <a:solidFill>
                    <a:srgbClr val="FFFF00"/>
                  </a:solidFill>
                </a:rPr>
                <a:t>14</a:t>
              </a:r>
              <a:endParaRPr lang="es-ES_tradnl" sz="10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51" name="Line 58"/>
            <p:cNvSpPr>
              <a:spLocks noChangeShapeType="1"/>
            </p:cNvSpPr>
            <p:nvPr/>
          </p:nvSpPr>
          <p:spPr bwMode="auto">
            <a:xfrm>
              <a:off x="2855" y="1233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2" name="Rectangle 59"/>
            <p:cNvSpPr>
              <a:spLocks noChangeArrowheads="1"/>
            </p:cNvSpPr>
            <p:nvPr/>
          </p:nvSpPr>
          <p:spPr bwMode="auto">
            <a:xfrm>
              <a:off x="2496" y="1168"/>
              <a:ext cx="7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8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53" name="Rectangle 60"/>
            <p:cNvSpPr>
              <a:spLocks noChangeArrowheads="1"/>
            </p:cNvSpPr>
            <p:nvPr/>
          </p:nvSpPr>
          <p:spPr bwMode="auto">
            <a:xfrm>
              <a:off x="2561" y="1168"/>
              <a:ext cx="85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×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54" name="Rectangle 61"/>
            <p:cNvSpPr>
              <a:spLocks noChangeArrowheads="1"/>
            </p:cNvSpPr>
            <p:nvPr/>
          </p:nvSpPr>
          <p:spPr bwMode="auto">
            <a:xfrm>
              <a:off x="2639" y="1168"/>
              <a:ext cx="14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10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55" name="Rectangle 62"/>
            <p:cNvSpPr>
              <a:spLocks noChangeArrowheads="1"/>
            </p:cNvSpPr>
            <p:nvPr/>
          </p:nvSpPr>
          <p:spPr bwMode="auto">
            <a:xfrm>
              <a:off x="2731" y="1146"/>
              <a:ext cx="1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000" b="1">
                  <a:solidFill>
                    <a:srgbClr val="FFFF00"/>
                  </a:solidFill>
                </a:rPr>
                <a:t>14</a:t>
              </a:r>
              <a:endParaRPr lang="es-ES_tradnl" sz="10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56" name="Line 63"/>
            <p:cNvSpPr>
              <a:spLocks noChangeShapeType="1"/>
            </p:cNvSpPr>
            <p:nvPr/>
          </p:nvSpPr>
          <p:spPr bwMode="auto">
            <a:xfrm>
              <a:off x="2855" y="2795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7" name="Line 64"/>
            <p:cNvSpPr>
              <a:spLocks noChangeShapeType="1"/>
            </p:cNvSpPr>
            <p:nvPr/>
          </p:nvSpPr>
          <p:spPr bwMode="auto">
            <a:xfrm>
              <a:off x="2855" y="2690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8" name="Line 65"/>
            <p:cNvSpPr>
              <a:spLocks noChangeShapeType="1"/>
            </p:cNvSpPr>
            <p:nvPr/>
          </p:nvSpPr>
          <p:spPr bwMode="auto">
            <a:xfrm>
              <a:off x="2855" y="2590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59" name="Line 66"/>
            <p:cNvSpPr>
              <a:spLocks noChangeShapeType="1"/>
            </p:cNvSpPr>
            <p:nvPr/>
          </p:nvSpPr>
          <p:spPr bwMode="auto">
            <a:xfrm>
              <a:off x="2855" y="2381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0" name="Line 67"/>
            <p:cNvSpPr>
              <a:spLocks noChangeShapeType="1"/>
            </p:cNvSpPr>
            <p:nvPr/>
          </p:nvSpPr>
          <p:spPr bwMode="auto">
            <a:xfrm>
              <a:off x="2855" y="2276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1" name="Line 68"/>
            <p:cNvSpPr>
              <a:spLocks noChangeShapeType="1"/>
            </p:cNvSpPr>
            <p:nvPr/>
          </p:nvSpPr>
          <p:spPr bwMode="auto">
            <a:xfrm>
              <a:off x="2855" y="2170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2" name="Line 69"/>
            <p:cNvSpPr>
              <a:spLocks noChangeShapeType="1"/>
            </p:cNvSpPr>
            <p:nvPr/>
          </p:nvSpPr>
          <p:spPr bwMode="auto">
            <a:xfrm>
              <a:off x="2855" y="1961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3" name="Line 70"/>
            <p:cNvSpPr>
              <a:spLocks noChangeShapeType="1"/>
            </p:cNvSpPr>
            <p:nvPr/>
          </p:nvSpPr>
          <p:spPr bwMode="auto">
            <a:xfrm>
              <a:off x="2855" y="1861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4" name="Line 71"/>
            <p:cNvSpPr>
              <a:spLocks noChangeShapeType="1"/>
            </p:cNvSpPr>
            <p:nvPr/>
          </p:nvSpPr>
          <p:spPr bwMode="auto">
            <a:xfrm>
              <a:off x="2855" y="1756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5" name="Line 72"/>
            <p:cNvSpPr>
              <a:spLocks noChangeShapeType="1"/>
            </p:cNvSpPr>
            <p:nvPr/>
          </p:nvSpPr>
          <p:spPr bwMode="auto">
            <a:xfrm>
              <a:off x="2855" y="1547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6" name="Line 73"/>
            <p:cNvSpPr>
              <a:spLocks noChangeShapeType="1"/>
            </p:cNvSpPr>
            <p:nvPr/>
          </p:nvSpPr>
          <p:spPr bwMode="auto">
            <a:xfrm>
              <a:off x="2855" y="1442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7" name="Line 74"/>
            <p:cNvSpPr>
              <a:spLocks noChangeShapeType="1"/>
            </p:cNvSpPr>
            <p:nvPr/>
          </p:nvSpPr>
          <p:spPr bwMode="auto">
            <a:xfrm>
              <a:off x="2855" y="1336"/>
              <a:ext cx="8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8" name="Line 75"/>
            <p:cNvSpPr>
              <a:spLocks noChangeShapeType="1"/>
            </p:cNvSpPr>
            <p:nvPr/>
          </p:nvSpPr>
          <p:spPr bwMode="auto">
            <a:xfrm flipV="1">
              <a:off x="2855" y="1233"/>
              <a:ext cx="1" cy="1668"/>
            </a:xfrm>
            <a:prstGeom prst="line">
              <a:avLst/>
            </a:prstGeom>
            <a:noFill/>
            <a:ln w="9525">
              <a:solidFill>
                <a:srgbClr val="19191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69" name="Rectangle 76"/>
            <p:cNvSpPr>
              <a:spLocks noChangeArrowheads="1"/>
            </p:cNvSpPr>
            <p:nvPr/>
          </p:nvSpPr>
          <p:spPr bwMode="auto">
            <a:xfrm rot="-5400000">
              <a:off x="2325" y="2190"/>
              <a:ext cx="12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m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0" name="Rectangle 77"/>
            <p:cNvSpPr>
              <a:spLocks noChangeArrowheads="1"/>
            </p:cNvSpPr>
            <p:nvPr/>
          </p:nvSpPr>
          <p:spPr bwMode="auto">
            <a:xfrm rot="-5400000">
              <a:off x="2353" y="2283"/>
              <a:ext cx="6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c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1" name="Rectangle 78"/>
            <p:cNvSpPr>
              <a:spLocks noChangeArrowheads="1"/>
            </p:cNvSpPr>
            <p:nvPr/>
          </p:nvSpPr>
          <p:spPr bwMode="auto">
            <a:xfrm rot="-5400000">
              <a:off x="2316" y="2204"/>
              <a:ext cx="4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800" b="1">
                  <a:solidFill>
                    <a:srgbClr val="FFFF00"/>
                  </a:solidFill>
                  <a:latin typeface="Math1" charset="0"/>
                </a:rPr>
                <a:t>-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2" name="Rectangle 79"/>
            <p:cNvSpPr>
              <a:spLocks noChangeArrowheads="1"/>
            </p:cNvSpPr>
            <p:nvPr/>
          </p:nvSpPr>
          <p:spPr bwMode="auto">
            <a:xfrm rot="-5400000">
              <a:off x="2330" y="2114"/>
              <a:ext cx="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900" b="1">
                  <a:solidFill>
                    <a:srgbClr val="FFFF00"/>
                  </a:solidFill>
                </a:rPr>
                <a:t>2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3" name="Rectangle 80"/>
            <p:cNvSpPr>
              <a:spLocks noChangeArrowheads="1"/>
            </p:cNvSpPr>
            <p:nvPr/>
          </p:nvSpPr>
          <p:spPr bwMode="auto">
            <a:xfrm rot="-5400000">
              <a:off x="2353" y="1879"/>
              <a:ext cx="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c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4" name="Rectangle 81"/>
            <p:cNvSpPr>
              <a:spLocks noChangeArrowheads="1"/>
            </p:cNvSpPr>
            <p:nvPr/>
          </p:nvSpPr>
          <p:spPr bwMode="auto">
            <a:xfrm rot="-5400000">
              <a:off x="2353" y="1931"/>
              <a:ext cx="6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e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5" name="Rectangle 82"/>
            <p:cNvSpPr>
              <a:spLocks noChangeArrowheads="1"/>
            </p:cNvSpPr>
            <p:nvPr/>
          </p:nvSpPr>
          <p:spPr bwMode="auto">
            <a:xfrm rot="-5400000">
              <a:off x="2409" y="2039"/>
              <a:ext cx="58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s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6" name="Rectangle 83"/>
            <p:cNvSpPr>
              <a:spLocks noChangeArrowheads="1"/>
            </p:cNvSpPr>
            <p:nvPr/>
          </p:nvSpPr>
          <p:spPr bwMode="auto">
            <a:xfrm rot="-5400000">
              <a:off x="2316" y="1886"/>
              <a:ext cx="4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800" b="1">
                  <a:solidFill>
                    <a:srgbClr val="FFFF00"/>
                  </a:solidFill>
                  <a:latin typeface="Math1" charset="0"/>
                </a:rPr>
                <a:t>-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7" name="Rectangle 84"/>
            <p:cNvSpPr>
              <a:spLocks noChangeArrowheads="1"/>
            </p:cNvSpPr>
            <p:nvPr/>
          </p:nvSpPr>
          <p:spPr bwMode="auto">
            <a:xfrm rot="-5400000">
              <a:off x="2330" y="1808"/>
              <a:ext cx="4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900" b="1">
                  <a:solidFill>
                    <a:srgbClr val="FFFF00"/>
                  </a:solidFill>
                </a:rPr>
                <a:t>1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8" name="Rectangle 85"/>
            <p:cNvSpPr>
              <a:spLocks noChangeArrowheads="1"/>
            </p:cNvSpPr>
            <p:nvPr/>
          </p:nvSpPr>
          <p:spPr bwMode="auto">
            <a:xfrm rot="-5400000">
              <a:off x="2333" y="1524"/>
              <a:ext cx="106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V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79" name="Rectangle 86"/>
            <p:cNvSpPr>
              <a:spLocks noChangeArrowheads="1"/>
            </p:cNvSpPr>
            <p:nvPr/>
          </p:nvSpPr>
          <p:spPr bwMode="auto">
            <a:xfrm rot="-5400000">
              <a:off x="2316" y="1675"/>
              <a:ext cx="65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e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80" name="Rectangle 87"/>
            <p:cNvSpPr>
              <a:spLocks noChangeArrowheads="1"/>
            </p:cNvSpPr>
            <p:nvPr/>
          </p:nvSpPr>
          <p:spPr bwMode="auto">
            <a:xfrm rot="-5400000">
              <a:off x="2334" y="1688"/>
              <a:ext cx="81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1400" b="1">
                  <a:solidFill>
                    <a:srgbClr val="FFFF00"/>
                  </a:solidFill>
                </a:rPr>
                <a:t>k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81" name="Rectangle 88"/>
            <p:cNvSpPr>
              <a:spLocks noChangeArrowheads="1"/>
            </p:cNvSpPr>
            <p:nvPr/>
          </p:nvSpPr>
          <p:spPr bwMode="auto">
            <a:xfrm rot="-5400000">
              <a:off x="2321" y="1537"/>
              <a:ext cx="46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800" b="1">
                  <a:solidFill>
                    <a:srgbClr val="FFFF00"/>
                  </a:solidFill>
                  <a:latin typeface="Math1" charset="0"/>
                </a:rPr>
                <a:t>-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82" name="Rectangle 89"/>
            <p:cNvSpPr>
              <a:spLocks noChangeArrowheads="1"/>
            </p:cNvSpPr>
            <p:nvPr/>
          </p:nvSpPr>
          <p:spPr bwMode="auto">
            <a:xfrm rot="-5400000">
              <a:off x="2326" y="1449"/>
              <a:ext cx="4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s-ES_tradnl" sz="900" b="1">
                  <a:solidFill>
                    <a:srgbClr val="FFFF00"/>
                  </a:solidFill>
                </a:rPr>
                <a:t>1</a:t>
              </a:r>
              <a:endParaRPr lang="es-ES_tradnl" sz="3600" b="1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59483" name="Line 90"/>
            <p:cNvSpPr>
              <a:spLocks noChangeShapeType="1"/>
            </p:cNvSpPr>
            <p:nvPr/>
          </p:nvSpPr>
          <p:spPr bwMode="auto">
            <a:xfrm flipV="1">
              <a:off x="2876" y="1233"/>
              <a:ext cx="2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4" name="Line 91"/>
            <p:cNvSpPr>
              <a:spLocks noChangeShapeType="1"/>
            </p:cNvSpPr>
            <p:nvPr/>
          </p:nvSpPr>
          <p:spPr bwMode="auto">
            <a:xfrm flipV="1">
              <a:off x="3308" y="1233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5" name="Line 92"/>
            <p:cNvSpPr>
              <a:spLocks noChangeShapeType="1"/>
            </p:cNvSpPr>
            <p:nvPr/>
          </p:nvSpPr>
          <p:spPr bwMode="auto">
            <a:xfrm flipV="1">
              <a:off x="3735" y="1233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6" name="Line 93"/>
            <p:cNvSpPr>
              <a:spLocks noChangeShapeType="1"/>
            </p:cNvSpPr>
            <p:nvPr/>
          </p:nvSpPr>
          <p:spPr bwMode="auto">
            <a:xfrm flipV="1">
              <a:off x="4161" y="1233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7" name="Line 94"/>
            <p:cNvSpPr>
              <a:spLocks noChangeShapeType="1"/>
            </p:cNvSpPr>
            <p:nvPr/>
          </p:nvSpPr>
          <p:spPr bwMode="auto">
            <a:xfrm flipV="1">
              <a:off x="4592" y="1233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8" name="Line 95"/>
            <p:cNvSpPr>
              <a:spLocks noChangeShapeType="1"/>
            </p:cNvSpPr>
            <p:nvPr/>
          </p:nvSpPr>
          <p:spPr bwMode="auto">
            <a:xfrm flipV="1">
              <a:off x="2986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89" name="Line 96"/>
            <p:cNvSpPr>
              <a:spLocks noChangeShapeType="1"/>
            </p:cNvSpPr>
            <p:nvPr/>
          </p:nvSpPr>
          <p:spPr bwMode="auto">
            <a:xfrm flipV="1">
              <a:off x="3090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0" name="Line 97"/>
            <p:cNvSpPr>
              <a:spLocks noChangeShapeType="1"/>
            </p:cNvSpPr>
            <p:nvPr/>
          </p:nvSpPr>
          <p:spPr bwMode="auto">
            <a:xfrm flipV="1">
              <a:off x="3200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1" name="Line 98"/>
            <p:cNvSpPr>
              <a:spLocks noChangeShapeType="1"/>
            </p:cNvSpPr>
            <p:nvPr/>
          </p:nvSpPr>
          <p:spPr bwMode="auto">
            <a:xfrm flipV="1">
              <a:off x="3412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2" name="Line 99"/>
            <p:cNvSpPr>
              <a:spLocks noChangeShapeType="1"/>
            </p:cNvSpPr>
            <p:nvPr/>
          </p:nvSpPr>
          <p:spPr bwMode="auto">
            <a:xfrm flipV="1">
              <a:off x="3521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3" name="Line 100"/>
            <p:cNvSpPr>
              <a:spLocks noChangeShapeType="1"/>
            </p:cNvSpPr>
            <p:nvPr/>
          </p:nvSpPr>
          <p:spPr bwMode="auto">
            <a:xfrm flipV="1">
              <a:off x="3625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4" name="Line 101"/>
            <p:cNvSpPr>
              <a:spLocks noChangeShapeType="1"/>
            </p:cNvSpPr>
            <p:nvPr/>
          </p:nvSpPr>
          <p:spPr bwMode="auto">
            <a:xfrm flipV="1">
              <a:off x="3839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5" name="Line 102"/>
            <p:cNvSpPr>
              <a:spLocks noChangeShapeType="1"/>
            </p:cNvSpPr>
            <p:nvPr/>
          </p:nvSpPr>
          <p:spPr bwMode="auto">
            <a:xfrm flipV="1">
              <a:off x="3947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6" name="Line 103"/>
            <p:cNvSpPr>
              <a:spLocks noChangeShapeType="1"/>
            </p:cNvSpPr>
            <p:nvPr/>
          </p:nvSpPr>
          <p:spPr bwMode="auto">
            <a:xfrm flipV="1">
              <a:off x="4057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7" name="Line 104"/>
            <p:cNvSpPr>
              <a:spLocks noChangeShapeType="1"/>
            </p:cNvSpPr>
            <p:nvPr/>
          </p:nvSpPr>
          <p:spPr bwMode="auto">
            <a:xfrm flipV="1">
              <a:off x="4270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8" name="Line 105"/>
            <p:cNvSpPr>
              <a:spLocks noChangeShapeType="1"/>
            </p:cNvSpPr>
            <p:nvPr/>
          </p:nvSpPr>
          <p:spPr bwMode="auto">
            <a:xfrm flipV="1">
              <a:off x="4374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99" name="Line 106"/>
            <p:cNvSpPr>
              <a:spLocks noChangeShapeType="1"/>
            </p:cNvSpPr>
            <p:nvPr/>
          </p:nvSpPr>
          <p:spPr bwMode="auto">
            <a:xfrm flipV="1">
              <a:off x="4482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0" name="Line 107"/>
            <p:cNvSpPr>
              <a:spLocks noChangeShapeType="1"/>
            </p:cNvSpPr>
            <p:nvPr/>
          </p:nvSpPr>
          <p:spPr bwMode="auto">
            <a:xfrm flipV="1">
              <a:off x="4696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1" name="Line 108"/>
            <p:cNvSpPr>
              <a:spLocks noChangeShapeType="1"/>
            </p:cNvSpPr>
            <p:nvPr/>
          </p:nvSpPr>
          <p:spPr bwMode="auto">
            <a:xfrm flipV="1">
              <a:off x="4806" y="1233"/>
              <a:ext cx="1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2" name="Line 109"/>
            <p:cNvSpPr>
              <a:spLocks noChangeShapeType="1"/>
            </p:cNvSpPr>
            <p:nvPr/>
          </p:nvSpPr>
          <p:spPr bwMode="auto">
            <a:xfrm flipV="1">
              <a:off x="4909" y="1233"/>
              <a:ext cx="2" cy="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3" name="Line 110"/>
            <p:cNvSpPr>
              <a:spLocks noChangeShapeType="1"/>
            </p:cNvSpPr>
            <p:nvPr/>
          </p:nvSpPr>
          <p:spPr bwMode="auto">
            <a:xfrm>
              <a:off x="2855" y="1233"/>
              <a:ext cx="2163" cy="1"/>
            </a:xfrm>
            <a:prstGeom prst="line">
              <a:avLst/>
            </a:prstGeom>
            <a:noFill/>
            <a:ln w="9525">
              <a:solidFill>
                <a:srgbClr val="19191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4" name="Line 111"/>
            <p:cNvSpPr>
              <a:spLocks noChangeShapeType="1"/>
            </p:cNvSpPr>
            <p:nvPr/>
          </p:nvSpPr>
          <p:spPr bwMode="auto">
            <a:xfrm>
              <a:off x="5004" y="2901"/>
              <a:ext cx="1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5" name="Line 112"/>
            <p:cNvSpPr>
              <a:spLocks noChangeShapeType="1"/>
            </p:cNvSpPr>
            <p:nvPr/>
          </p:nvSpPr>
          <p:spPr bwMode="auto">
            <a:xfrm>
              <a:off x="5004" y="2486"/>
              <a:ext cx="1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6" name="Line 113"/>
            <p:cNvSpPr>
              <a:spLocks noChangeShapeType="1"/>
            </p:cNvSpPr>
            <p:nvPr/>
          </p:nvSpPr>
          <p:spPr bwMode="auto">
            <a:xfrm>
              <a:off x="5004" y="2067"/>
              <a:ext cx="1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7" name="Line 114"/>
            <p:cNvSpPr>
              <a:spLocks noChangeShapeType="1"/>
            </p:cNvSpPr>
            <p:nvPr/>
          </p:nvSpPr>
          <p:spPr bwMode="auto">
            <a:xfrm>
              <a:off x="5004" y="1652"/>
              <a:ext cx="14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8" name="Line 115"/>
            <p:cNvSpPr>
              <a:spLocks noChangeShapeType="1"/>
            </p:cNvSpPr>
            <p:nvPr/>
          </p:nvSpPr>
          <p:spPr bwMode="auto">
            <a:xfrm>
              <a:off x="5009" y="2795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09" name="Line 116"/>
            <p:cNvSpPr>
              <a:spLocks noChangeShapeType="1"/>
            </p:cNvSpPr>
            <p:nvPr/>
          </p:nvSpPr>
          <p:spPr bwMode="auto">
            <a:xfrm>
              <a:off x="5009" y="2690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0" name="Line 117"/>
            <p:cNvSpPr>
              <a:spLocks noChangeShapeType="1"/>
            </p:cNvSpPr>
            <p:nvPr/>
          </p:nvSpPr>
          <p:spPr bwMode="auto">
            <a:xfrm>
              <a:off x="5009" y="2590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1" name="Line 118"/>
            <p:cNvSpPr>
              <a:spLocks noChangeShapeType="1"/>
            </p:cNvSpPr>
            <p:nvPr/>
          </p:nvSpPr>
          <p:spPr bwMode="auto">
            <a:xfrm>
              <a:off x="5009" y="2381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2" name="Line 119"/>
            <p:cNvSpPr>
              <a:spLocks noChangeShapeType="1"/>
            </p:cNvSpPr>
            <p:nvPr/>
          </p:nvSpPr>
          <p:spPr bwMode="auto">
            <a:xfrm>
              <a:off x="5009" y="2276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3" name="Line 120"/>
            <p:cNvSpPr>
              <a:spLocks noChangeShapeType="1"/>
            </p:cNvSpPr>
            <p:nvPr/>
          </p:nvSpPr>
          <p:spPr bwMode="auto">
            <a:xfrm>
              <a:off x="5009" y="2170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4" name="Line 121"/>
            <p:cNvSpPr>
              <a:spLocks noChangeShapeType="1"/>
            </p:cNvSpPr>
            <p:nvPr/>
          </p:nvSpPr>
          <p:spPr bwMode="auto">
            <a:xfrm>
              <a:off x="5009" y="1961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5" name="Line 122"/>
            <p:cNvSpPr>
              <a:spLocks noChangeShapeType="1"/>
            </p:cNvSpPr>
            <p:nvPr/>
          </p:nvSpPr>
          <p:spPr bwMode="auto">
            <a:xfrm>
              <a:off x="5009" y="1861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6" name="Line 123"/>
            <p:cNvSpPr>
              <a:spLocks noChangeShapeType="1"/>
            </p:cNvSpPr>
            <p:nvPr/>
          </p:nvSpPr>
          <p:spPr bwMode="auto">
            <a:xfrm>
              <a:off x="5009" y="1756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7" name="Line 124"/>
            <p:cNvSpPr>
              <a:spLocks noChangeShapeType="1"/>
            </p:cNvSpPr>
            <p:nvPr/>
          </p:nvSpPr>
          <p:spPr bwMode="auto">
            <a:xfrm>
              <a:off x="5009" y="1547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8" name="Line 125"/>
            <p:cNvSpPr>
              <a:spLocks noChangeShapeType="1"/>
            </p:cNvSpPr>
            <p:nvPr/>
          </p:nvSpPr>
          <p:spPr bwMode="auto">
            <a:xfrm>
              <a:off x="5009" y="1442"/>
              <a:ext cx="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19" name="Line 126"/>
            <p:cNvSpPr>
              <a:spLocks noChangeShapeType="1"/>
            </p:cNvSpPr>
            <p:nvPr/>
          </p:nvSpPr>
          <p:spPr bwMode="auto">
            <a:xfrm>
              <a:off x="5009" y="1336"/>
              <a:ext cx="9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20" name="Line 127"/>
            <p:cNvSpPr>
              <a:spLocks noChangeShapeType="1"/>
            </p:cNvSpPr>
            <p:nvPr/>
          </p:nvSpPr>
          <p:spPr bwMode="auto">
            <a:xfrm flipV="1">
              <a:off x="5018" y="1233"/>
              <a:ext cx="1" cy="1668"/>
            </a:xfrm>
            <a:prstGeom prst="line">
              <a:avLst/>
            </a:prstGeom>
            <a:noFill/>
            <a:ln w="9525">
              <a:solidFill>
                <a:srgbClr val="19191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521" name="Freeform 128"/>
            <p:cNvSpPr>
              <a:spLocks/>
            </p:cNvSpPr>
            <p:nvPr/>
          </p:nvSpPr>
          <p:spPr bwMode="auto">
            <a:xfrm>
              <a:off x="2876" y="1302"/>
              <a:ext cx="2142" cy="1599"/>
            </a:xfrm>
            <a:custGeom>
              <a:avLst/>
              <a:gdLst>
                <a:gd name="T0" fmla="*/ 0 w 472"/>
                <a:gd name="T1" fmla="*/ 1854496 h 274"/>
                <a:gd name="T2" fmla="*/ 2142 w 472"/>
                <a:gd name="T3" fmla="*/ 1854496 h 274"/>
                <a:gd name="T4" fmla="*/ 2142 w 472"/>
                <a:gd name="T5" fmla="*/ 1854496 h 274"/>
                <a:gd name="T6" fmla="*/ 3830 w 472"/>
                <a:gd name="T7" fmla="*/ 1854496 h 274"/>
                <a:gd name="T8" fmla="*/ 3830 w 472"/>
                <a:gd name="T9" fmla="*/ 1854496 h 274"/>
                <a:gd name="T10" fmla="*/ 5972 w 472"/>
                <a:gd name="T11" fmla="*/ 1847510 h 274"/>
                <a:gd name="T12" fmla="*/ 9721 w 472"/>
                <a:gd name="T13" fmla="*/ 1847510 h 274"/>
                <a:gd name="T14" fmla="*/ 11491 w 472"/>
                <a:gd name="T15" fmla="*/ 1840566 h 274"/>
                <a:gd name="T16" fmla="*/ 13551 w 472"/>
                <a:gd name="T17" fmla="*/ 1833621 h 274"/>
                <a:gd name="T18" fmla="*/ 17381 w 472"/>
                <a:gd name="T19" fmla="*/ 1820882 h 274"/>
                <a:gd name="T20" fmla="*/ 27102 w 472"/>
                <a:gd name="T21" fmla="*/ 1773408 h 274"/>
                <a:gd name="T22" fmla="*/ 36455 w 472"/>
                <a:gd name="T23" fmla="*/ 1711969 h 274"/>
                <a:gd name="T24" fmla="*/ 77207 w 472"/>
                <a:gd name="T25" fmla="*/ 1346481 h 274"/>
                <a:gd name="T26" fmla="*/ 115332 w 472"/>
                <a:gd name="T27" fmla="*/ 933682 h 274"/>
                <a:gd name="T28" fmla="*/ 152254 w 472"/>
                <a:gd name="T29" fmla="*/ 568398 h 274"/>
                <a:gd name="T30" fmla="*/ 171306 w 472"/>
                <a:gd name="T31" fmla="*/ 412997 h 274"/>
                <a:gd name="T32" fmla="*/ 192539 w 472"/>
                <a:gd name="T33" fmla="*/ 270301 h 274"/>
                <a:gd name="T34" fmla="*/ 211690 w 472"/>
                <a:gd name="T35" fmla="*/ 162380 h 274"/>
                <a:gd name="T36" fmla="*/ 229076 w 472"/>
                <a:gd name="T37" fmla="*/ 88237 h 274"/>
                <a:gd name="T38" fmla="*/ 240485 w 472"/>
                <a:gd name="T39" fmla="*/ 61404 h 274"/>
                <a:gd name="T40" fmla="*/ 250287 w 472"/>
                <a:gd name="T41" fmla="*/ 33579 h 274"/>
                <a:gd name="T42" fmla="*/ 257866 w 472"/>
                <a:gd name="T43" fmla="*/ 20875 h 274"/>
                <a:gd name="T44" fmla="*/ 263838 w 472"/>
                <a:gd name="T45" fmla="*/ 13930 h 274"/>
                <a:gd name="T46" fmla="*/ 267668 w 472"/>
                <a:gd name="T47" fmla="*/ 6945 h 274"/>
                <a:gd name="T48" fmla="*/ 271417 w 472"/>
                <a:gd name="T49" fmla="*/ 6945 h 274"/>
                <a:gd name="T50" fmla="*/ 273187 w 472"/>
                <a:gd name="T51" fmla="*/ 6945 h 274"/>
                <a:gd name="T52" fmla="*/ 276917 w 472"/>
                <a:gd name="T53" fmla="*/ 0 h 274"/>
                <a:gd name="T54" fmla="*/ 276917 w 472"/>
                <a:gd name="T55" fmla="*/ 0 h 274"/>
                <a:gd name="T56" fmla="*/ 279077 w 472"/>
                <a:gd name="T57" fmla="*/ 0 h 274"/>
                <a:gd name="T58" fmla="*/ 279077 w 472"/>
                <a:gd name="T59" fmla="*/ 0 h 274"/>
                <a:gd name="T60" fmla="*/ 281219 w 472"/>
                <a:gd name="T61" fmla="*/ 0 h 274"/>
                <a:gd name="T62" fmla="*/ 281219 w 472"/>
                <a:gd name="T63" fmla="*/ 0 h 274"/>
                <a:gd name="T64" fmla="*/ 282907 w 472"/>
                <a:gd name="T65" fmla="*/ 0 h 274"/>
                <a:gd name="T66" fmla="*/ 285049 w 472"/>
                <a:gd name="T67" fmla="*/ 0 h 274"/>
                <a:gd name="T68" fmla="*/ 285049 w 472"/>
                <a:gd name="T69" fmla="*/ 0 h 274"/>
                <a:gd name="T70" fmla="*/ 286738 w 472"/>
                <a:gd name="T71" fmla="*/ 0 h 274"/>
                <a:gd name="T72" fmla="*/ 286738 w 472"/>
                <a:gd name="T73" fmla="*/ 0 h 274"/>
                <a:gd name="T74" fmla="*/ 288798 w 472"/>
                <a:gd name="T75" fmla="*/ 0 h 274"/>
                <a:gd name="T76" fmla="*/ 290572 w 472"/>
                <a:gd name="T77" fmla="*/ 0 h 274"/>
                <a:gd name="T78" fmla="*/ 292628 w 472"/>
                <a:gd name="T79" fmla="*/ 6945 h 274"/>
                <a:gd name="T80" fmla="*/ 294316 w 472"/>
                <a:gd name="T81" fmla="*/ 6945 h 274"/>
                <a:gd name="T82" fmla="*/ 300293 w 472"/>
                <a:gd name="T83" fmla="*/ 6945 h 274"/>
                <a:gd name="T84" fmla="*/ 304123 w 472"/>
                <a:gd name="T85" fmla="*/ 13930 h 274"/>
                <a:gd name="T86" fmla="*/ 313844 w 472"/>
                <a:gd name="T87" fmla="*/ 26634 h 274"/>
                <a:gd name="T88" fmla="*/ 323192 w 472"/>
                <a:gd name="T89" fmla="*/ 47509 h 274"/>
                <a:gd name="T90" fmla="*/ 340573 w 472"/>
                <a:gd name="T91" fmla="*/ 88237 h 274"/>
                <a:gd name="T92" fmla="*/ 377028 w 472"/>
                <a:gd name="T93" fmla="*/ 202904 h 274"/>
                <a:gd name="T94" fmla="*/ 415621 w 472"/>
                <a:gd name="T95" fmla="*/ 365284 h 274"/>
                <a:gd name="T96" fmla="*/ 452175 w 472"/>
                <a:gd name="T97" fmla="*/ 527664 h 274"/>
                <a:gd name="T98" fmla="*/ 492832 w 472"/>
                <a:gd name="T99" fmla="*/ 710925 h 274"/>
                <a:gd name="T100" fmla="*/ 531425 w 472"/>
                <a:gd name="T101" fmla="*/ 880250 h 274"/>
                <a:gd name="T102" fmla="*/ 567961 w 472"/>
                <a:gd name="T103" fmla="*/ 1028700 h 274"/>
                <a:gd name="T104" fmla="*/ 606576 w 472"/>
                <a:gd name="T105" fmla="*/ 1171396 h 274"/>
                <a:gd name="T106" fmla="*/ 643008 w 472"/>
                <a:gd name="T107" fmla="*/ 1293218 h 274"/>
                <a:gd name="T108" fmla="*/ 683289 w 472"/>
                <a:gd name="T109" fmla="*/ 1401138 h 274"/>
                <a:gd name="T110" fmla="*/ 721904 w 472"/>
                <a:gd name="T111" fmla="*/ 1489177 h 274"/>
                <a:gd name="T112" fmla="*/ 758336 w 472"/>
                <a:gd name="T113" fmla="*/ 1563519 h 274"/>
                <a:gd name="T114" fmla="*/ 796951 w 472"/>
                <a:gd name="T115" fmla="*/ 1624922 h 274"/>
                <a:gd name="T116" fmla="*/ 835548 w 472"/>
                <a:gd name="T117" fmla="*/ 1671241 h 274"/>
                <a:gd name="T118" fmla="*/ 871998 w 472"/>
                <a:gd name="T119" fmla="*/ 1711969 h 274"/>
                <a:gd name="T120" fmla="*/ 908535 w 472"/>
                <a:gd name="T121" fmla="*/ 1746773 h 27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72"/>
                <a:gd name="T184" fmla="*/ 0 h 274"/>
                <a:gd name="T185" fmla="*/ 472 w 472"/>
                <a:gd name="T186" fmla="*/ 274 h 27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72" h="274">
                  <a:moveTo>
                    <a:pt x="0" y="274"/>
                  </a:moveTo>
                  <a:lnTo>
                    <a:pt x="1" y="274"/>
                  </a:lnTo>
                  <a:lnTo>
                    <a:pt x="2" y="274"/>
                  </a:lnTo>
                  <a:lnTo>
                    <a:pt x="3" y="273"/>
                  </a:lnTo>
                  <a:lnTo>
                    <a:pt x="5" y="273"/>
                  </a:lnTo>
                  <a:lnTo>
                    <a:pt x="6" y="272"/>
                  </a:lnTo>
                  <a:lnTo>
                    <a:pt x="7" y="271"/>
                  </a:lnTo>
                  <a:lnTo>
                    <a:pt x="9" y="269"/>
                  </a:lnTo>
                  <a:lnTo>
                    <a:pt x="14" y="262"/>
                  </a:lnTo>
                  <a:lnTo>
                    <a:pt x="19" y="253"/>
                  </a:lnTo>
                  <a:lnTo>
                    <a:pt x="40" y="199"/>
                  </a:lnTo>
                  <a:lnTo>
                    <a:pt x="60" y="138"/>
                  </a:lnTo>
                  <a:lnTo>
                    <a:pt x="79" y="84"/>
                  </a:lnTo>
                  <a:lnTo>
                    <a:pt x="89" y="61"/>
                  </a:lnTo>
                  <a:lnTo>
                    <a:pt x="100" y="40"/>
                  </a:lnTo>
                  <a:lnTo>
                    <a:pt x="110" y="24"/>
                  </a:lnTo>
                  <a:lnTo>
                    <a:pt x="119" y="13"/>
                  </a:lnTo>
                  <a:lnTo>
                    <a:pt x="125" y="9"/>
                  </a:lnTo>
                  <a:lnTo>
                    <a:pt x="130" y="5"/>
                  </a:lnTo>
                  <a:lnTo>
                    <a:pt x="134" y="3"/>
                  </a:lnTo>
                  <a:lnTo>
                    <a:pt x="137" y="2"/>
                  </a:lnTo>
                  <a:lnTo>
                    <a:pt x="139" y="1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6" y="0"/>
                  </a:lnTo>
                  <a:lnTo>
                    <a:pt x="147" y="0"/>
                  </a:lnTo>
                  <a:lnTo>
                    <a:pt x="148" y="0"/>
                  </a:lnTo>
                  <a:lnTo>
                    <a:pt x="149" y="0"/>
                  </a:lnTo>
                  <a:lnTo>
                    <a:pt x="150" y="0"/>
                  </a:lnTo>
                  <a:lnTo>
                    <a:pt x="151" y="0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6" y="1"/>
                  </a:lnTo>
                  <a:lnTo>
                    <a:pt x="158" y="2"/>
                  </a:lnTo>
                  <a:lnTo>
                    <a:pt x="163" y="4"/>
                  </a:lnTo>
                  <a:lnTo>
                    <a:pt x="168" y="7"/>
                  </a:lnTo>
                  <a:lnTo>
                    <a:pt x="177" y="13"/>
                  </a:lnTo>
                  <a:lnTo>
                    <a:pt x="196" y="30"/>
                  </a:lnTo>
                  <a:lnTo>
                    <a:pt x="216" y="54"/>
                  </a:lnTo>
                  <a:lnTo>
                    <a:pt x="235" y="78"/>
                  </a:lnTo>
                  <a:lnTo>
                    <a:pt x="256" y="105"/>
                  </a:lnTo>
                  <a:lnTo>
                    <a:pt x="276" y="130"/>
                  </a:lnTo>
                  <a:lnTo>
                    <a:pt x="295" y="152"/>
                  </a:lnTo>
                  <a:lnTo>
                    <a:pt x="315" y="173"/>
                  </a:lnTo>
                  <a:lnTo>
                    <a:pt x="334" y="191"/>
                  </a:lnTo>
                  <a:lnTo>
                    <a:pt x="355" y="207"/>
                  </a:lnTo>
                  <a:lnTo>
                    <a:pt x="375" y="220"/>
                  </a:lnTo>
                  <a:lnTo>
                    <a:pt x="394" y="231"/>
                  </a:lnTo>
                  <a:lnTo>
                    <a:pt x="414" y="240"/>
                  </a:lnTo>
                  <a:lnTo>
                    <a:pt x="434" y="247"/>
                  </a:lnTo>
                  <a:lnTo>
                    <a:pt x="453" y="253"/>
                  </a:lnTo>
                  <a:lnTo>
                    <a:pt x="472" y="258"/>
                  </a:lnTo>
                </a:path>
              </a:pathLst>
            </a:cu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9401" name="Picture 129" descr="magnet_lon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2" r="18684" b="13316"/>
          <a:stretch>
            <a:fillRect/>
          </a:stretch>
        </p:blipFill>
        <p:spPr bwMode="auto">
          <a:xfrm>
            <a:off x="3403600" y="2222500"/>
            <a:ext cx="5651500" cy="2917825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2" name="Text Box 130"/>
          <p:cNvSpPr txBox="1">
            <a:spLocks noChangeArrowheads="1"/>
          </p:cNvSpPr>
          <p:nvPr/>
        </p:nvSpPr>
        <p:spPr bwMode="auto">
          <a:xfrm>
            <a:off x="3400425" y="1268413"/>
            <a:ext cx="5743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latin typeface="Helvetica" charset="0"/>
              </a:rPr>
              <a:t>Axions</a:t>
            </a:r>
            <a:r>
              <a:rPr lang="en-US" sz="2000" dirty="0">
                <a:latin typeface="Helvetica" charset="0"/>
              </a:rPr>
              <a:t> from the </a:t>
            </a:r>
            <a:r>
              <a:rPr lang="en-US" sz="2000" dirty="0" smtClean="0">
                <a:latin typeface="Helvetica" charset="0"/>
              </a:rPr>
              <a:t>sun become x</a:t>
            </a:r>
            <a:r>
              <a:rPr lang="en-US" sz="2000" dirty="0">
                <a:latin typeface="Helvetica" charset="0"/>
              </a:rPr>
              <a:t>-rays inside a </a:t>
            </a:r>
            <a:r>
              <a:rPr lang="en-US" sz="2000" dirty="0" smtClean="0">
                <a:latin typeface="Helvetica" charset="0"/>
              </a:rPr>
              <a:t> </a:t>
            </a:r>
          </a:p>
          <a:p>
            <a:r>
              <a:rPr lang="en-US" sz="2000" dirty="0">
                <a:latin typeface="Helvetica" charset="0"/>
              </a:rPr>
              <a:t> </a:t>
            </a:r>
            <a:r>
              <a:rPr lang="en-US" sz="2000" dirty="0" smtClean="0">
                <a:latin typeface="Helvetica" charset="0"/>
              </a:rPr>
              <a:t>      spare LHC </a:t>
            </a:r>
            <a:r>
              <a:rPr lang="en-US" sz="2000" dirty="0">
                <a:latin typeface="Helvetica" charset="0"/>
              </a:rPr>
              <a:t>dipole magnet</a:t>
            </a:r>
          </a:p>
        </p:txBody>
      </p:sp>
      <p:sp>
        <p:nvSpPr>
          <p:cNvPr id="132" name="Slide Number Placeholder 3"/>
          <p:cNvSpPr txBox="1">
            <a:spLocks/>
          </p:cNvSpPr>
          <p:nvPr/>
        </p:nvSpPr>
        <p:spPr bwMode="auto">
          <a:xfrm>
            <a:off x="50800" y="6515100"/>
            <a:ext cx="119246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16Apr13 LJR   </a:t>
            </a:r>
            <a:fld id="{9AA2FC42-0093-414E-A881-40E2842765B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CAST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Technology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111125" y="1014413"/>
            <a:ext cx="6818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</a:rPr>
              <a:t>State-of-the-art x-ray detection borrowed from astrophysics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20370" r="2078" b="7408"/>
          <a:stretch>
            <a:fillRect/>
          </a:stretch>
        </p:blipFill>
        <p:spPr bwMode="auto">
          <a:xfrm>
            <a:off x="76200" y="3748088"/>
            <a:ext cx="484187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6156325" y="4506913"/>
            <a:ext cx="1666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</a:rPr>
              <a:t>Micromegas</a:t>
            </a:r>
          </a:p>
          <a:p>
            <a:r>
              <a:rPr lang="en-US" sz="2000">
                <a:latin typeface="Helvetica" charset="0"/>
              </a:rPr>
              <a:t>x-ray camera</a:t>
            </a:r>
          </a:p>
        </p:txBody>
      </p:sp>
      <p:pic>
        <p:nvPicPr>
          <p:cNvPr id="61445" name="Picture 6" descr="X-focusing-princi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384300"/>
            <a:ext cx="52578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7"/>
          <p:cNvSpPr txBox="1">
            <a:spLocks noChangeArrowheads="1"/>
          </p:cNvSpPr>
          <p:nvPr/>
        </p:nvSpPr>
        <p:spPr bwMode="auto">
          <a:xfrm>
            <a:off x="6156325" y="2068513"/>
            <a:ext cx="2232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</a:rPr>
              <a:t>Grazing-incidence</a:t>
            </a:r>
          </a:p>
          <a:p>
            <a:r>
              <a:rPr lang="en-US" sz="2000">
                <a:latin typeface="Helvetica" charset="0"/>
              </a:rPr>
              <a:t>x-ray optics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2032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0500" y="375920"/>
            <a:ext cx="7772400" cy="41656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What’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an </a:t>
            </a:r>
            <a:r>
              <a:rPr lang="en-US" altLang="ja-JP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? (1) The </a:t>
            </a:r>
            <a:r>
              <a:rPr lang="ja-JP" altLang="en-US" dirty="0" smtClean="0">
                <a:latin typeface="Helvetica" charset="0"/>
              </a:rPr>
              <a:t>“</a:t>
            </a:r>
            <a:r>
              <a:rPr lang="en-US" altLang="ja-JP" dirty="0">
                <a:latin typeface="Helvetica" charset="0"/>
              </a:rPr>
              <a:t>QCD </a:t>
            </a:r>
            <a:r>
              <a:rPr lang="en-US" altLang="ja-JP" dirty="0" err="1">
                <a:latin typeface="Helvetica" charset="0"/>
              </a:rPr>
              <a:t>Axion</a:t>
            </a:r>
            <a:r>
              <a:rPr lang="ja-JP" altLang="en-US" dirty="0" smtClean="0">
                <a:latin typeface="Helvetica" charset="0"/>
              </a:rPr>
              <a:t>”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1027"/>
          <p:cNvSpPr txBox="1">
            <a:spLocks noChangeArrowheads="1"/>
          </p:cNvSpPr>
          <p:nvPr/>
        </p:nvSpPr>
        <p:spPr bwMode="auto">
          <a:xfrm>
            <a:off x="128905" y="862437"/>
            <a:ext cx="865949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Helvetica" charset="0"/>
              </a:rPr>
              <a:t>There</a:t>
            </a:r>
            <a:r>
              <a:rPr lang="ja-JP" altLang="en-US" sz="2000" dirty="0">
                <a:latin typeface="Helvetica" charset="0"/>
              </a:rPr>
              <a:t>’</a:t>
            </a:r>
            <a:r>
              <a:rPr lang="en-US" altLang="ja-JP" sz="2000" dirty="0">
                <a:latin typeface="Helvetica" charset="0"/>
              </a:rPr>
              <a:t>s something disturbing about the Standard Model:</a:t>
            </a:r>
          </a:p>
          <a:p>
            <a:r>
              <a:rPr lang="en-US" sz="2000" dirty="0">
                <a:latin typeface="Helvetica" charset="0"/>
              </a:rPr>
              <a:t>T</a:t>
            </a:r>
            <a:r>
              <a:rPr lang="en-US" sz="2000" dirty="0" smtClean="0">
                <a:latin typeface="Helvetica" charset="0"/>
              </a:rPr>
              <a:t>he </a:t>
            </a:r>
            <a:r>
              <a:rPr lang="en-US" sz="2000" dirty="0">
                <a:latin typeface="Helvetica" charset="0"/>
              </a:rPr>
              <a:t>Standard Model violates P and CP, we expect QCD to violate P and CP, yet QCD does not.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For instance, </a:t>
            </a:r>
            <a:r>
              <a:rPr lang="en-US" sz="2000" dirty="0" smtClean="0">
                <a:latin typeface="Helvetica" charset="0"/>
              </a:rPr>
              <a:t>Why doesn’</a:t>
            </a:r>
            <a:r>
              <a:rPr lang="en-US" altLang="ja-JP" sz="2000" dirty="0" smtClean="0">
                <a:latin typeface="Helvetica" charset="0"/>
              </a:rPr>
              <a:t>t </a:t>
            </a:r>
            <a:r>
              <a:rPr lang="en-US" altLang="ja-JP" sz="2000" dirty="0">
                <a:latin typeface="Helvetica" charset="0"/>
              </a:rPr>
              <a:t>the neutron have an electric dipole moment</a:t>
            </a:r>
            <a:r>
              <a:rPr lang="en-US" altLang="ja-JP" sz="2000" dirty="0" smtClean="0">
                <a:latin typeface="Helvetica" charset="0"/>
              </a:rPr>
              <a:t>?</a:t>
            </a:r>
          </a:p>
          <a:p>
            <a:endParaRPr lang="en-US" sz="2000" dirty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 smtClean="0">
                <a:latin typeface="Helvetica" charset="0"/>
              </a:rPr>
              <a:t>This leads </a:t>
            </a:r>
            <a:r>
              <a:rPr lang="en-US" sz="2000" dirty="0">
                <a:latin typeface="Helvetica" charset="0"/>
              </a:rPr>
              <a:t>to the </a:t>
            </a:r>
            <a:r>
              <a:rPr lang="ja-JP" altLang="en-US" sz="2000" dirty="0">
                <a:latin typeface="Helvetica" charset="0"/>
              </a:rPr>
              <a:t>“</a:t>
            </a:r>
            <a:r>
              <a:rPr lang="en-US" altLang="ja-JP" sz="2000" dirty="0">
                <a:latin typeface="Helvetica" charset="0"/>
              </a:rPr>
              <a:t>Strong CP Problem</a:t>
            </a:r>
            <a:r>
              <a:rPr lang="ja-JP" altLang="en-US" sz="2000" dirty="0">
                <a:latin typeface="Helvetica" charset="0"/>
              </a:rPr>
              <a:t>”</a:t>
            </a:r>
            <a:r>
              <a:rPr lang="en-US" altLang="ja-JP" sz="2000" dirty="0">
                <a:latin typeface="Helvetica" charset="0"/>
              </a:rPr>
              <a:t>: Where did QCD CP violation go?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1977: </a:t>
            </a:r>
            <a:r>
              <a:rPr lang="en-US" sz="2000" dirty="0" err="1">
                <a:latin typeface="Helvetica" charset="0"/>
              </a:rPr>
              <a:t>Peccei</a:t>
            </a:r>
            <a:r>
              <a:rPr lang="en-US" sz="2000" dirty="0">
                <a:latin typeface="Helvetica" charset="0"/>
              </a:rPr>
              <a:t> and Quinn: Apply Higgs-like physics to the problem:</a:t>
            </a:r>
          </a:p>
          <a:p>
            <a:r>
              <a:rPr lang="en-US" sz="2000" dirty="0">
                <a:latin typeface="Helvetica" charset="0"/>
              </a:rPr>
              <a:t>Posit a hidden broken U(1) symmetry </a:t>
            </a:r>
            <a:r>
              <a:rPr lang="en-US" sz="2000" dirty="0">
                <a:latin typeface="Helvetica" charset="0"/>
                <a:sym typeface="Symbol" charset="0"/>
              </a:rPr>
              <a:t></a:t>
            </a:r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1) A new Goldstone boson (the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);</a:t>
            </a:r>
          </a:p>
          <a:p>
            <a:r>
              <a:rPr lang="en-US" sz="2000" dirty="0">
                <a:latin typeface="Helvetica" charset="0"/>
              </a:rPr>
              <a:t>2) Remnant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VEV nulls QCD CP violation</a:t>
            </a:r>
            <a:r>
              <a:rPr lang="en-US" sz="2000" dirty="0" smtClean="0">
                <a:latin typeface="Helvetica" charset="0"/>
              </a:rPr>
              <a:t>.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 err="1" smtClean="0">
                <a:latin typeface="Helvetica" charset="0"/>
              </a:rPr>
              <a:t>Peccei</a:t>
            </a:r>
            <a:r>
              <a:rPr lang="en-US" sz="2000" dirty="0" smtClean="0">
                <a:latin typeface="Helvetica" charset="0"/>
              </a:rPr>
              <a:t> &amp; Quinn receive 2013 Sakurai Prize for </a:t>
            </a:r>
            <a:r>
              <a:rPr lang="en-US" sz="2000" dirty="0" smtClean="0">
                <a:latin typeface="Helvetica" charset="0"/>
              </a:rPr>
              <a:t>this elegant </a:t>
            </a:r>
            <a:r>
              <a:rPr lang="en-US" sz="2000" dirty="0" smtClean="0">
                <a:latin typeface="Helvetica" charset="0"/>
              </a:rPr>
              <a:t>idea.</a:t>
            </a:r>
            <a:endParaRPr lang="en-US" sz="2000" dirty="0">
              <a:latin typeface="Helvetica" charset="0"/>
            </a:endParaRPr>
          </a:p>
        </p:txBody>
      </p:sp>
      <p:pic>
        <p:nvPicPr>
          <p:cNvPr id="19459" name="Picture 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t="57402" r="60066" b="16884"/>
          <a:stretch>
            <a:fillRect/>
          </a:stretch>
        </p:blipFill>
        <p:spPr bwMode="auto">
          <a:xfrm>
            <a:off x="2428875" y="2684147"/>
            <a:ext cx="244316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67692" y="3030898"/>
            <a:ext cx="1465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sz="2000" baseline="-25000" dirty="0" err="1" smtClean="0">
                <a:latin typeface="Helvetica"/>
              </a:rPr>
              <a:t>QCD</a:t>
            </a:r>
            <a:r>
              <a:rPr lang="en-US" sz="2000" dirty="0" smtClean="0">
                <a:latin typeface="Helvetica"/>
              </a:rPr>
              <a:t> &lt; 10</a:t>
            </a:r>
            <a:r>
              <a:rPr lang="en-US" sz="2000" baseline="30000" dirty="0" smtClean="0">
                <a:latin typeface="Helvetica"/>
              </a:rPr>
              <a:t>-9</a:t>
            </a:r>
            <a:endParaRPr lang="en-US" sz="2000" baseline="30000" dirty="0">
              <a:latin typeface="Helvetica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CAST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Search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ange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731" y="944476"/>
            <a:ext cx="6992353" cy="473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Text Box 14"/>
          <p:cNvSpPr txBox="1">
            <a:spLocks noChangeArrowheads="1"/>
          </p:cNvSpPr>
          <p:nvPr/>
        </p:nvSpPr>
        <p:spPr bwMode="auto">
          <a:xfrm>
            <a:off x="1289251" y="5502980"/>
            <a:ext cx="76868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Helvetica" charset="0"/>
              </a:rPr>
              <a:t>They are </a:t>
            </a:r>
            <a:r>
              <a:rPr lang="en-US" sz="2000" dirty="0" smtClean="0">
                <a:latin typeface="Helvetica" charset="0"/>
              </a:rPr>
              <a:t>conceptualizing IAXO: a next-generation </a:t>
            </a:r>
            <a:r>
              <a:rPr lang="en-US" sz="2000" dirty="0" err="1">
                <a:latin typeface="Helvetica" charset="0"/>
              </a:rPr>
              <a:t>h</a:t>
            </a:r>
            <a:r>
              <a:rPr lang="en-US" sz="2000" dirty="0" err="1" smtClean="0">
                <a:latin typeface="Helvetica" charset="0"/>
              </a:rPr>
              <a:t>elioscope</a:t>
            </a:r>
            <a:r>
              <a:rPr lang="en-US" sz="2000" dirty="0">
                <a:latin typeface="Helvetica" charset="0"/>
              </a:rPr>
              <a:t>.</a:t>
            </a:r>
          </a:p>
          <a:p>
            <a:r>
              <a:rPr lang="en-US" sz="2000" dirty="0">
                <a:latin typeface="Helvetica" charset="0"/>
              </a:rPr>
              <a:t>   Larger magnetic field volume</a:t>
            </a:r>
          </a:p>
          <a:p>
            <a:r>
              <a:rPr lang="en-US" sz="2000" dirty="0">
                <a:latin typeface="Helvetica" charset="0"/>
              </a:rPr>
              <a:t>   Better x-ray optics.</a:t>
            </a:r>
          </a:p>
          <a:p>
            <a:r>
              <a:rPr lang="en-US" sz="2000" dirty="0">
                <a:latin typeface="Helvetica" charset="0"/>
              </a:rPr>
              <a:t>   Lower backgrounds.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168275" y="254000"/>
            <a:ext cx="8716963" cy="558800"/>
          </a:xfrm>
        </p:spPr>
        <p:txBody>
          <a:bodyPr/>
          <a:lstStyle/>
          <a:p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Helioscope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Futurism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3" name="Picture 8" descr="jun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3889" r="11417" b="14444"/>
          <a:stretch>
            <a:fillRect/>
          </a:stretch>
        </p:blipFill>
        <p:spPr bwMode="auto">
          <a:xfrm rot="5400000">
            <a:off x="844550" y="463550"/>
            <a:ext cx="3759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9" descr="junk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0556" r="12614"/>
          <a:stretch>
            <a:fillRect/>
          </a:stretch>
        </p:blipFill>
        <p:spPr bwMode="auto">
          <a:xfrm rot="5400000">
            <a:off x="4038600" y="1765300"/>
            <a:ext cx="379730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190500"/>
            <a:ext cx="7772400" cy="685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Laser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xion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Searches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8" name="Rectangle 9"/>
          <p:cNvSpPr>
            <a:spLocks noChangeArrowheads="1"/>
          </p:cNvSpPr>
          <p:nvPr/>
        </p:nvSpPr>
        <p:spPr bwMode="auto">
          <a:xfrm>
            <a:off x="1651000" y="4343400"/>
            <a:ext cx="990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Text Box 14"/>
          <p:cNvSpPr txBox="1">
            <a:spLocks noChangeArrowheads="1"/>
          </p:cNvSpPr>
          <p:nvPr/>
        </p:nvSpPr>
        <p:spPr bwMode="auto">
          <a:xfrm>
            <a:off x="203200" y="1065213"/>
            <a:ext cx="419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>
                <a:latin typeface="Helvetica" charset="0"/>
              </a:rPr>
              <a:t>e.g., GammeV at FNAL</a:t>
            </a:r>
          </a:p>
        </p:txBody>
      </p:sp>
      <p:pic>
        <p:nvPicPr>
          <p:cNvPr id="6554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422400"/>
            <a:ext cx="81407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190500"/>
            <a:ext cx="7772400" cy="685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Laser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xion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 Searches: Sensitivity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6" name="Rectangle 9"/>
          <p:cNvSpPr>
            <a:spLocks noChangeArrowheads="1"/>
          </p:cNvSpPr>
          <p:nvPr/>
        </p:nvSpPr>
        <p:spPr bwMode="auto">
          <a:xfrm>
            <a:off x="1651000" y="4343400"/>
            <a:ext cx="990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Text Box 14"/>
          <p:cNvSpPr txBox="1">
            <a:spLocks noChangeArrowheads="1"/>
          </p:cNvSpPr>
          <p:nvPr/>
        </p:nvSpPr>
        <p:spPr bwMode="auto">
          <a:xfrm>
            <a:off x="317500" y="1065213"/>
            <a:ext cx="419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 smtClean="0">
                <a:latin typeface="Helvetica" charset="0"/>
              </a:rPr>
              <a:t>GammeV</a:t>
            </a: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dirty="0">
                <a:latin typeface="Helvetica" charset="0"/>
              </a:rPr>
              <a:t>at FNAL</a:t>
            </a:r>
          </a:p>
        </p:txBody>
      </p:sp>
      <p:pic>
        <p:nvPicPr>
          <p:cNvPr id="6758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4"/>
          <a:stretch>
            <a:fillRect/>
          </a:stretch>
        </p:blipFill>
        <p:spPr bwMode="auto">
          <a:xfrm>
            <a:off x="1121849" y="1485910"/>
            <a:ext cx="6972284" cy="508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>
          <a:xfrm>
            <a:off x="279400" y="190500"/>
            <a:ext cx="7772400" cy="685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Laser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search: future experiments</a:t>
            </a:r>
          </a:p>
        </p:txBody>
      </p:sp>
      <p:sp>
        <p:nvSpPr>
          <p:cNvPr id="69634" name="Rectangle 9"/>
          <p:cNvSpPr>
            <a:spLocks noChangeArrowheads="1"/>
          </p:cNvSpPr>
          <p:nvPr/>
        </p:nvSpPr>
        <p:spPr bwMode="auto">
          <a:xfrm>
            <a:off x="1651000" y="4343400"/>
            <a:ext cx="990600" cy="190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14"/>
          <p:cNvSpPr txBox="1">
            <a:spLocks noChangeArrowheads="1"/>
          </p:cNvSpPr>
          <p:nvPr/>
        </p:nvSpPr>
        <p:spPr bwMode="auto">
          <a:xfrm>
            <a:off x="236220" y="953453"/>
            <a:ext cx="7251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Helvetica" charset="0"/>
              </a:rPr>
              <a:t>Add pair of phase-locked, high finesse optical cavities</a:t>
            </a:r>
          </a:p>
        </p:txBody>
      </p:sp>
      <p:pic>
        <p:nvPicPr>
          <p:cNvPr id="69636" name="Picture 5" descr="DavidTanne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20000" r="13367" b="14630"/>
          <a:stretch>
            <a:fillRect/>
          </a:stretch>
        </p:blipFill>
        <p:spPr bwMode="auto">
          <a:xfrm>
            <a:off x="241300" y="1325880"/>
            <a:ext cx="69596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Rectangle 2"/>
          <p:cNvSpPr txBox="1">
            <a:spLocks noChangeArrowheads="1"/>
          </p:cNvSpPr>
          <p:nvPr/>
        </p:nvSpPr>
        <p:spPr bwMode="auto">
          <a:xfrm>
            <a:off x="444500" y="569468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chemeClr val="tx2"/>
                </a:solidFill>
                <a:latin typeface="Helvetica" charset="0"/>
              </a:rPr>
              <a:t>Sensitivity would be about that from astrophysical</a:t>
            </a:r>
          </a:p>
          <a:p>
            <a:r>
              <a:rPr lang="en-US" b="1">
                <a:solidFill>
                  <a:schemeClr val="tx2"/>
                </a:solidFill>
                <a:latin typeface="Helvetica" charset="0"/>
              </a:rPr>
              <a:t>bounds (red giant, white dwarf, solar)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168275" y="254000"/>
            <a:ext cx="8716963" cy="558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Laser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futurism (1): REAPR at FNAL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6867" name="Picture 5" descr="jun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5370" r="9019" b="6296"/>
          <a:stretch>
            <a:fillRect/>
          </a:stretch>
        </p:blipFill>
        <p:spPr bwMode="auto">
          <a:xfrm rot="-5400000">
            <a:off x="1686718" y="307182"/>
            <a:ext cx="5160963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168275" y="254000"/>
            <a:ext cx="8716963" cy="5588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Laser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futurism (2): ALPS-II at DESY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" name="Picture 1" descr="ALPS-II-TDR-12092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32593"/>
          <a:stretch/>
        </p:blipFill>
        <p:spPr>
          <a:xfrm>
            <a:off x="1031295" y="1158239"/>
            <a:ext cx="6344865" cy="53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65100"/>
            <a:ext cx="8666163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An Experimental Scenario:</a:t>
            </a:r>
            <a:b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Focus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on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Three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K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ey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echnologies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084263"/>
            <a:ext cx="656590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Oval 6"/>
          <p:cNvSpPr>
            <a:spLocks noChangeArrowheads="1"/>
          </p:cNvSpPr>
          <p:nvPr/>
        </p:nvSpPr>
        <p:spPr bwMode="auto">
          <a:xfrm>
            <a:off x="1879600" y="3009900"/>
            <a:ext cx="838200" cy="3302000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48" name="Oval 7"/>
          <p:cNvSpPr>
            <a:spLocks noChangeArrowheads="1"/>
          </p:cNvSpPr>
          <p:nvPr/>
        </p:nvSpPr>
        <p:spPr bwMode="auto">
          <a:xfrm>
            <a:off x="2578100" y="3022600"/>
            <a:ext cx="838200" cy="3302000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1749" name="Straight Connector 9"/>
          <p:cNvCxnSpPr>
            <a:cxnSpLocks noChangeShapeType="1"/>
          </p:cNvCxnSpPr>
          <p:nvPr/>
        </p:nvCxnSpPr>
        <p:spPr bwMode="auto">
          <a:xfrm rot="10800000">
            <a:off x="406400" y="4318000"/>
            <a:ext cx="160020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0" name="TextBox 10"/>
          <p:cNvSpPr txBox="1">
            <a:spLocks noChangeArrowheads="1"/>
          </p:cNvSpPr>
          <p:nvPr/>
        </p:nvSpPr>
        <p:spPr bwMode="auto">
          <a:xfrm>
            <a:off x="0" y="4013200"/>
            <a:ext cx="148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cavity: next year</a:t>
            </a:r>
          </a:p>
        </p:txBody>
      </p:sp>
      <p:cxnSp>
        <p:nvCxnSpPr>
          <p:cNvPr id="31751" name="Straight Connector 11"/>
          <p:cNvCxnSpPr>
            <a:cxnSpLocks noChangeShapeType="1"/>
          </p:cNvCxnSpPr>
          <p:nvPr/>
        </p:nvCxnSpPr>
        <p:spPr bwMode="auto">
          <a:xfrm rot="10800000" flipV="1">
            <a:off x="546100" y="4927600"/>
            <a:ext cx="2578100" cy="927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2" name="TextBox 13"/>
          <p:cNvSpPr txBox="1">
            <a:spLocks noChangeArrowheads="1"/>
          </p:cNvSpPr>
          <p:nvPr/>
        </p:nvSpPr>
        <p:spPr bwMode="auto">
          <a:xfrm>
            <a:off x="63500" y="5854700"/>
            <a:ext cx="12618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Helvetica" charset="0"/>
              </a:rPr>
              <a:t>cavity: </a:t>
            </a:r>
            <a:r>
              <a:rPr lang="en-US" sz="1400" dirty="0" smtClean="0">
                <a:latin typeface="Helvetica" charset="0"/>
              </a:rPr>
              <a:t>3-</a:t>
            </a:r>
            <a:r>
              <a:rPr lang="en-US" sz="1400" dirty="0">
                <a:latin typeface="Helvetica" charset="0"/>
              </a:rPr>
              <a:t>year</a:t>
            </a:r>
          </a:p>
        </p:txBody>
      </p:sp>
      <p:sp>
        <p:nvSpPr>
          <p:cNvPr id="31753" name="Oval 14"/>
          <p:cNvSpPr>
            <a:spLocks noChangeArrowheads="1"/>
          </p:cNvSpPr>
          <p:nvPr/>
        </p:nvSpPr>
        <p:spPr bwMode="auto">
          <a:xfrm>
            <a:off x="3314700" y="3022600"/>
            <a:ext cx="838200" cy="3302000"/>
          </a:xfrm>
          <a:prstGeom prst="ellipse">
            <a:avLst/>
          </a:prstGeom>
          <a:solidFill>
            <a:schemeClr val="accent1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1754" name="Straight Connector 15"/>
          <p:cNvCxnSpPr>
            <a:cxnSpLocks noChangeShapeType="1"/>
          </p:cNvCxnSpPr>
          <p:nvPr/>
        </p:nvCxnSpPr>
        <p:spPr bwMode="auto">
          <a:xfrm rot="10800000" flipV="1">
            <a:off x="1676400" y="4953000"/>
            <a:ext cx="2235200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5" name="TextBox 17"/>
          <p:cNvSpPr txBox="1">
            <a:spLocks noChangeArrowheads="1"/>
          </p:cNvSpPr>
          <p:nvPr/>
        </p:nvSpPr>
        <p:spPr bwMode="auto">
          <a:xfrm>
            <a:off x="647700" y="6334125"/>
            <a:ext cx="16517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Helvetica" charset="0"/>
              </a:rPr>
              <a:t>cavity: </a:t>
            </a:r>
            <a:r>
              <a:rPr lang="en-US" sz="1400" dirty="0" smtClean="0">
                <a:latin typeface="Helvetica" charset="0"/>
              </a:rPr>
              <a:t>challenging</a:t>
            </a:r>
            <a:endParaRPr lang="en-US" sz="1400" dirty="0">
              <a:latin typeface="Helvetica" charset="0"/>
            </a:endParaRPr>
          </a:p>
        </p:txBody>
      </p:sp>
      <p:sp>
        <p:nvSpPr>
          <p:cNvPr id="31756" name="Oval 18"/>
          <p:cNvSpPr>
            <a:spLocks noChangeArrowheads="1"/>
          </p:cNvSpPr>
          <p:nvPr/>
        </p:nvSpPr>
        <p:spPr bwMode="auto">
          <a:xfrm rot="-5400000">
            <a:off x="3079750" y="819150"/>
            <a:ext cx="838200" cy="5118100"/>
          </a:xfrm>
          <a:prstGeom prst="ellipse">
            <a:avLst/>
          </a:prstGeom>
          <a:solidFill>
            <a:srgbClr val="FFFF00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Oval 19"/>
          <p:cNvSpPr>
            <a:spLocks noChangeArrowheads="1"/>
          </p:cNvSpPr>
          <p:nvPr/>
        </p:nvSpPr>
        <p:spPr bwMode="auto">
          <a:xfrm rot="-5400000">
            <a:off x="3067050" y="1377950"/>
            <a:ext cx="838200" cy="5143500"/>
          </a:xfrm>
          <a:prstGeom prst="ellipse">
            <a:avLst/>
          </a:prstGeom>
          <a:solidFill>
            <a:srgbClr val="FFFF00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TextBox 20"/>
          <p:cNvSpPr txBox="1">
            <a:spLocks noChangeArrowheads="1"/>
          </p:cNvSpPr>
          <p:nvPr/>
        </p:nvSpPr>
        <p:spPr bwMode="auto">
          <a:xfrm>
            <a:off x="3683000" y="3060700"/>
            <a:ext cx="1701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helioscope: current</a:t>
            </a:r>
          </a:p>
        </p:txBody>
      </p:sp>
      <p:sp>
        <p:nvSpPr>
          <p:cNvPr id="31759" name="TextBox 21"/>
          <p:cNvSpPr txBox="1">
            <a:spLocks noChangeArrowheads="1"/>
          </p:cNvSpPr>
          <p:nvPr/>
        </p:nvSpPr>
        <p:spPr bwMode="auto">
          <a:xfrm>
            <a:off x="3657600" y="3759200"/>
            <a:ext cx="1762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helioscope: 10-year</a:t>
            </a:r>
          </a:p>
        </p:txBody>
      </p:sp>
      <p:sp>
        <p:nvSpPr>
          <p:cNvPr id="31760" name="Oval 22"/>
          <p:cNvSpPr>
            <a:spLocks noChangeArrowheads="1"/>
          </p:cNvSpPr>
          <p:nvPr/>
        </p:nvSpPr>
        <p:spPr bwMode="auto">
          <a:xfrm rot="-5400000">
            <a:off x="2089150" y="412750"/>
            <a:ext cx="838200" cy="3136900"/>
          </a:xfrm>
          <a:prstGeom prst="ellipse">
            <a:avLst/>
          </a:prstGeom>
          <a:solidFill>
            <a:srgbClr val="008000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1" name="Oval 23"/>
          <p:cNvSpPr>
            <a:spLocks noChangeArrowheads="1"/>
          </p:cNvSpPr>
          <p:nvPr/>
        </p:nvSpPr>
        <p:spPr bwMode="auto">
          <a:xfrm rot="-5400000">
            <a:off x="2025650" y="1898650"/>
            <a:ext cx="838200" cy="3136900"/>
          </a:xfrm>
          <a:prstGeom prst="ellipse">
            <a:avLst/>
          </a:prstGeom>
          <a:solidFill>
            <a:srgbClr val="008000">
              <a:alpha val="4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2" name="TextBox 24"/>
          <p:cNvSpPr txBox="1">
            <a:spLocks noChangeArrowheads="1"/>
          </p:cNvSpPr>
          <p:nvPr/>
        </p:nvSpPr>
        <p:spPr bwMode="auto">
          <a:xfrm>
            <a:off x="1828800" y="1778000"/>
            <a:ext cx="1292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Laser: current</a:t>
            </a:r>
          </a:p>
        </p:txBody>
      </p:sp>
      <p:sp>
        <p:nvSpPr>
          <p:cNvPr id="31763" name="TextBox 25"/>
          <p:cNvSpPr txBox="1">
            <a:spLocks noChangeArrowheads="1"/>
          </p:cNvSpPr>
          <p:nvPr/>
        </p:nvSpPr>
        <p:spPr bwMode="auto">
          <a:xfrm>
            <a:off x="1917700" y="3314700"/>
            <a:ext cx="1531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>
                <a:latin typeface="Helvetica" charset="0"/>
              </a:rPr>
              <a:t>Laser: locked FP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65100"/>
            <a:ext cx="8589963" cy="685800"/>
          </a:xfrm>
        </p:spPr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Theory challenges going forward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(1)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include</a:t>
            </a:r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357313" y="1027113"/>
            <a:ext cx="6272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err="1" smtClean="0">
                <a:latin typeface="Helvetica" charset="0"/>
              </a:rPr>
              <a:t>e.g</a:t>
            </a:r>
            <a:r>
              <a:rPr lang="en-US" dirty="0" smtClean="0">
                <a:latin typeface="Helvetica" charset="0"/>
              </a:rPr>
              <a:t>, White </a:t>
            </a:r>
            <a:r>
              <a:rPr lang="en-US" dirty="0">
                <a:latin typeface="Helvetica" charset="0"/>
              </a:rPr>
              <a:t>dwarfs:</a:t>
            </a:r>
          </a:p>
          <a:p>
            <a:r>
              <a:rPr lang="en-US" dirty="0" smtClean="0">
                <a:latin typeface="Helvetica" charset="0"/>
              </a:rPr>
              <a:t>Can </a:t>
            </a:r>
            <a:r>
              <a:rPr lang="en-US" dirty="0">
                <a:latin typeface="Helvetica" charset="0"/>
              </a:rPr>
              <a:t>we </a:t>
            </a:r>
            <a:r>
              <a:rPr lang="en-US" dirty="0" smtClean="0">
                <a:latin typeface="Helvetica" charset="0"/>
              </a:rPr>
              <a:t>better understand their cooling</a:t>
            </a:r>
            <a:r>
              <a:rPr lang="en-US" dirty="0">
                <a:latin typeface="Helvetica" charset="0"/>
              </a:rPr>
              <a:t>?</a:t>
            </a: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7073232" y="2751889"/>
            <a:ext cx="171312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err="1">
                <a:latin typeface="Helvetica" charset="0"/>
              </a:rPr>
              <a:t>Isern</a:t>
            </a:r>
            <a:r>
              <a:rPr lang="en-US" sz="1600" dirty="0">
                <a:latin typeface="Helvetica" charset="0"/>
              </a:rPr>
              <a:t> et al., </a:t>
            </a:r>
            <a:r>
              <a:rPr lang="en-US" sz="1600" dirty="0" smtClean="0">
                <a:latin typeface="Helvetica" charset="0"/>
              </a:rPr>
              <a:t>2012</a:t>
            </a:r>
            <a:endParaRPr lang="en-US" sz="1600" dirty="0">
              <a:latin typeface="Helvetica" charset="0"/>
            </a:endParaRPr>
          </a:p>
        </p:txBody>
      </p:sp>
      <p:pic>
        <p:nvPicPr>
          <p:cNvPr id="2" name="Picture 1" descr="whitedwar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8" t="5654" r="17154" b="57115"/>
          <a:stretch/>
        </p:blipFill>
        <p:spPr>
          <a:xfrm>
            <a:off x="173789" y="1858210"/>
            <a:ext cx="6857799" cy="4799263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Theory challenges going forward (2) include</a:t>
            </a:r>
            <a:endParaRPr lang="en-US" dirty="0"/>
          </a:p>
        </p:txBody>
      </p:sp>
      <p:pic>
        <p:nvPicPr>
          <p:cNvPr id="5" name="Picture 4" descr="junk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6110" r="10218" b="42038"/>
          <a:stretch/>
        </p:blipFill>
        <p:spPr>
          <a:xfrm>
            <a:off x="1107335" y="1811867"/>
            <a:ext cx="5886132" cy="4722399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2413" y="1027113"/>
            <a:ext cx="77739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Helvetica" charset="0"/>
              </a:rPr>
              <a:t>Gamma ray propagation:</a:t>
            </a:r>
            <a:endParaRPr lang="en-US" dirty="0">
              <a:latin typeface="Helvetica" charset="0"/>
            </a:endParaRPr>
          </a:p>
          <a:p>
            <a:r>
              <a:rPr lang="en-US" dirty="0" smtClean="0">
                <a:latin typeface="Helvetica" charset="0"/>
              </a:rPr>
              <a:t>e.g., Can </a:t>
            </a:r>
            <a:r>
              <a:rPr lang="en-US" dirty="0">
                <a:latin typeface="Helvetica" charset="0"/>
              </a:rPr>
              <a:t>we </a:t>
            </a:r>
            <a:r>
              <a:rPr lang="en-US" dirty="0" smtClean="0">
                <a:latin typeface="Helvetica" charset="0"/>
              </a:rPr>
              <a:t>better understand gamma-ray absorption?</a:t>
            </a:r>
            <a:endParaRPr lang="en-US" dirty="0">
              <a:latin typeface="Helvetica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659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211138" y="452438"/>
            <a:ext cx="7772400" cy="4032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What’s an </a:t>
            </a:r>
            <a:r>
              <a:rPr lang="en-US" dirty="0" err="1" smtClean="0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? (2)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9" descr="jun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2697" r="9957" b="10456"/>
          <a:stretch/>
        </p:blipFill>
        <p:spPr bwMode="auto">
          <a:xfrm rot="-5400000">
            <a:off x="1790700" y="546100"/>
            <a:ext cx="48133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7188200" y="5588000"/>
            <a:ext cx="10742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Helvetica" charset="0"/>
                <a:cs typeface="Helvetica" charset="0"/>
              </a:rPr>
              <a:t>A. Nelson</a:t>
            </a:r>
            <a:endParaRPr lang="en-US" sz="1600" dirty="0">
              <a:latin typeface="Helvetica" charset="0"/>
              <a:cs typeface="Helvetica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165100"/>
            <a:ext cx="8589963" cy="685800"/>
          </a:xfrm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ea typeface="ＭＳ Ｐゴシック" charset="0"/>
                <a:cs typeface="ＭＳ Ｐゴシック" charset="0"/>
              </a:rPr>
              <a:t>Theory challenges going forward (3) include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252413" y="1027113"/>
            <a:ext cx="8599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Helvetica" charset="0"/>
              </a:rPr>
              <a:t>Axion</a:t>
            </a:r>
            <a:r>
              <a:rPr lang="en-US" dirty="0">
                <a:latin typeface="Helvetica" charset="0"/>
              </a:rPr>
              <a:t> Bose-condensates &amp; structure</a:t>
            </a:r>
          </a:p>
          <a:p>
            <a:r>
              <a:rPr lang="en-US" dirty="0">
                <a:latin typeface="Helvetica" charset="0"/>
              </a:rPr>
              <a:t>	Is the dark matter a Bose condensate</a:t>
            </a:r>
            <a:r>
              <a:rPr lang="en-US" dirty="0" smtClean="0">
                <a:latin typeface="Helvetica" charset="0"/>
              </a:rPr>
              <a:t>? Does it matter?</a:t>
            </a:r>
            <a:endParaRPr lang="en-US" dirty="0">
              <a:latin typeface="Helvetica" charset="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489700" y="4978400"/>
            <a:ext cx="1712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Helvetica" charset="0"/>
              </a:rPr>
              <a:t>Isern et al., 2010</a:t>
            </a:r>
          </a:p>
        </p:txBody>
      </p:sp>
      <p:pic>
        <p:nvPicPr>
          <p:cNvPr id="23557" name="Picture 4" descr="IRASImag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47037" r="52876" b="9259"/>
          <a:stretch>
            <a:fillRect/>
          </a:stretch>
        </p:blipFill>
        <p:spPr bwMode="auto">
          <a:xfrm>
            <a:off x="6146800" y="3111500"/>
            <a:ext cx="22225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14"/>
          <p:cNvSpPr txBox="1">
            <a:spLocks noChangeArrowheads="1"/>
          </p:cNvSpPr>
          <p:nvPr/>
        </p:nvSpPr>
        <p:spPr bwMode="auto">
          <a:xfrm>
            <a:off x="6003925" y="1890713"/>
            <a:ext cx="26981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 smtClean="0">
                <a:latin typeface="Helvetica" charset="0"/>
              </a:rPr>
              <a:t>E.g.,</a:t>
            </a:r>
            <a:endParaRPr lang="en-US" sz="1600" dirty="0">
              <a:latin typeface="Helvetica" charset="0"/>
            </a:endParaRPr>
          </a:p>
          <a:p>
            <a:r>
              <a:rPr lang="en-US" sz="1600" dirty="0">
                <a:latin typeface="Helvetica" charset="0"/>
              </a:rPr>
              <a:t>l</a:t>
            </a:r>
            <a:r>
              <a:rPr lang="en-US" sz="1600" dirty="0" smtClean="0">
                <a:latin typeface="Helvetica" charset="0"/>
              </a:rPr>
              <a:t>ook </a:t>
            </a:r>
            <a:r>
              <a:rPr lang="en-US" sz="1600" dirty="0">
                <a:latin typeface="Helvetica" charset="0"/>
              </a:rPr>
              <a:t>where a</a:t>
            </a:r>
            <a:r>
              <a:rPr lang="en-US" sz="1600" dirty="0" smtClean="0">
                <a:latin typeface="Helvetica" charset="0"/>
              </a:rPr>
              <a:t> </a:t>
            </a:r>
            <a:r>
              <a:rPr lang="en-US" sz="1600" dirty="0">
                <a:latin typeface="Helvetica" charset="0"/>
              </a:rPr>
              <a:t>ring would be</a:t>
            </a:r>
          </a:p>
          <a:p>
            <a:r>
              <a:rPr lang="en-US" sz="1600" dirty="0">
                <a:latin typeface="Helvetica" charset="0"/>
              </a:rPr>
              <a:t>in our galaxy</a:t>
            </a:r>
          </a:p>
          <a:p>
            <a:r>
              <a:rPr lang="en-US" sz="1600" dirty="0" err="1">
                <a:solidFill>
                  <a:srgbClr val="72BFC5"/>
                </a:solidFill>
                <a:latin typeface="Helvetica" charset="0"/>
              </a:rPr>
              <a:t>Skyview</a:t>
            </a:r>
            <a:r>
              <a:rPr lang="en-US" sz="1600" dirty="0">
                <a:solidFill>
                  <a:srgbClr val="72BFC5"/>
                </a:solidFill>
                <a:latin typeface="Helvetica" charset="0"/>
              </a:rPr>
              <a:t> virtual observatory</a:t>
            </a:r>
          </a:p>
        </p:txBody>
      </p:sp>
      <p:pic>
        <p:nvPicPr>
          <p:cNvPr id="23559" name="Picture 6" descr="0510743v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8704" r="10217" b="20555"/>
          <a:stretch>
            <a:fillRect/>
          </a:stretch>
        </p:blipFill>
        <p:spPr bwMode="auto">
          <a:xfrm>
            <a:off x="444500" y="1739900"/>
            <a:ext cx="41910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 Box 14"/>
          <p:cNvSpPr txBox="1">
            <a:spLocks noChangeArrowheads="1"/>
          </p:cNvSpPr>
          <p:nvPr/>
        </p:nvSpPr>
        <p:spPr bwMode="auto">
          <a:xfrm>
            <a:off x="3273425" y="5745163"/>
            <a:ext cx="2505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72BFC5"/>
                </a:solidFill>
                <a:latin typeface="Helvetica" charset="0"/>
              </a:rPr>
              <a:t>Nararajan &amp; Sikivie, 2005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(1)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520" y="1064260"/>
            <a:ext cx="785488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Listen to Nature:</a:t>
            </a:r>
          </a:p>
          <a:p>
            <a:r>
              <a:rPr lang="en-US" dirty="0" smtClean="0">
                <a:latin typeface="Helvetica"/>
              </a:rPr>
              <a:t>We’re keeping our eye on the LHC and WIMP detectors.</a:t>
            </a:r>
          </a:p>
          <a:p>
            <a:endParaRPr lang="en-US" dirty="0">
              <a:latin typeface="Helvetica"/>
            </a:endParaRPr>
          </a:p>
          <a:p>
            <a:r>
              <a:rPr lang="en-US" dirty="0" smtClean="0">
                <a:latin typeface="Helvetica"/>
              </a:rPr>
              <a:t>The jury is certainly still out, but if SUSY-WIMPs remain</a:t>
            </a:r>
          </a:p>
          <a:p>
            <a:r>
              <a:rPr lang="en-US" dirty="0">
                <a:latin typeface="Helvetica"/>
              </a:rPr>
              <a:t>u</a:t>
            </a:r>
            <a:r>
              <a:rPr lang="en-US" dirty="0" smtClean="0">
                <a:latin typeface="Helvetica"/>
              </a:rPr>
              <a:t>ndetected, </a:t>
            </a:r>
            <a:r>
              <a:rPr lang="en-US" dirty="0" smtClean="0">
                <a:latin typeface="Helvetica"/>
              </a:rPr>
              <a:t>you might want to look harder at </a:t>
            </a:r>
            <a:r>
              <a:rPr lang="en-US" dirty="0" err="1" smtClean="0">
                <a:latin typeface="Helvetica"/>
              </a:rPr>
              <a:t>axions</a:t>
            </a:r>
            <a:r>
              <a:rPr lang="en-US" dirty="0" smtClean="0">
                <a:latin typeface="Helvetica"/>
              </a:rPr>
              <a:t>.</a:t>
            </a:r>
          </a:p>
        </p:txBody>
      </p:sp>
      <p:pic>
        <p:nvPicPr>
          <p:cNvPr id="7" name="Picture 6" descr="howiepP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r="21481"/>
          <a:stretch/>
        </p:blipFill>
        <p:spPr>
          <a:xfrm rot="16200000">
            <a:off x="2908300" y="1498600"/>
            <a:ext cx="3378200" cy="685800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3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1155700"/>
            <a:ext cx="6542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</a:rPr>
              <a:t>On the other hand, some say, LHC finding</a:t>
            </a:r>
          </a:p>
          <a:p>
            <a:r>
              <a:rPr lang="en-US" dirty="0" smtClean="0">
                <a:latin typeface="Helvetica"/>
              </a:rPr>
              <a:t>SUSY may strongly suggest </a:t>
            </a:r>
            <a:r>
              <a:rPr lang="en-US" dirty="0" err="1" smtClean="0">
                <a:latin typeface="Helvetica"/>
              </a:rPr>
              <a:t>axion</a:t>
            </a:r>
            <a:r>
              <a:rPr lang="en-US" dirty="0" smtClean="0">
                <a:latin typeface="Helvetica"/>
              </a:rPr>
              <a:t> dark matter.</a:t>
            </a:r>
          </a:p>
        </p:txBody>
      </p:sp>
      <p:pic>
        <p:nvPicPr>
          <p:cNvPr id="7" name="Picture 6" descr="howieP1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t="12406" r="6144" b="12408"/>
          <a:stretch/>
        </p:blipFill>
        <p:spPr>
          <a:xfrm rot="16200000">
            <a:off x="711910" y="1956510"/>
            <a:ext cx="2781300" cy="3948279"/>
          </a:xfrm>
          <a:prstGeom prst="rect">
            <a:avLst/>
          </a:prstGeom>
        </p:spPr>
      </p:pic>
      <p:pic>
        <p:nvPicPr>
          <p:cNvPr id="8" name="Picture 7" descr="howieP3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13081" r="12374" b="14327"/>
          <a:stretch/>
        </p:blipFill>
        <p:spPr>
          <a:xfrm rot="16200000">
            <a:off x="4762500" y="1447800"/>
            <a:ext cx="3708400" cy="497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60500" y="5397500"/>
            <a:ext cx="967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Helvetica"/>
              </a:rPr>
              <a:t>H. Baer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134938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Overall Conclusions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682" name="Text Box 3"/>
          <p:cNvSpPr txBox="1">
            <a:spLocks noChangeArrowheads="1"/>
          </p:cNvSpPr>
          <p:nvPr/>
        </p:nvSpPr>
        <p:spPr bwMode="auto">
          <a:xfrm>
            <a:off x="234117" y="1234795"/>
            <a:ext cx="893002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latin typeface="Helvetica" charset="0"/>
              </a:rPr>
              <a:t>Axions</a:t>
            </a:r>
            <a:r>
              <a:rPr lang="en-US" sz="2000" dirty="0">
                <a:latin typeface="Helvetica" charset="0"/>
              </a:rPr>
              <a:t>: A very compelling dark-matter </a:t>
            </a:r>
            <a:r>
              <a:rPr lang="en-US" sz="2000" dirty="0" smtClean="0">
                <a:latin typeface="Helvetica" charset="0"/>
              </a:rPr>
              <a:t>candidate.</a:t>
            </a:r>
          </a:p>
          <a:p>
            <a:r>
              <a:rPr lang="en-US" sz="2000" dirty="0">
                <a:latin typeface="Helvetica" charset="0"/>
              </a:rPr>
              <a:t>	</a:t>
            </a:r>
            <a:r>
              <a:rPr lang="en-US" sz="2000" dirty="0" smtClean="0">
                <a:latin typeface="Helvetica" charset="0"/>
              </a:rPr>
              <a:t>The </a:t>
            </a:r>
            <a:r>
              <a:rPr lang="en-US" sz="2000" dirty="0">
                <a:latin typeface="Helvetica" charset="0"/>
              </a:rPr>
              <a:t>QCD </a:t>
            </a:r>
            <a:r>
              <a:rPr lang="en-US" sz="2000" dirty="0" smtClean="0">
                <a:latin typeface="Helvetica" charset="0"/>
              </a:rPr>
              <a:t>dark-matter </a:t>
            </a:r>
            <a:r>
              <a:rPr lang="en-US" sz="2000" dirty="0" err="1" smtClean="0">
                <a:latin typeface="Helvetica" charset="0"/>
              </a:rPr>
              <a:t>axion</a:t>
            </a: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dirty="0">
                <a:latin typeface="Helvetica" charset="0"/>
              </a:rPr>
              <a:t>is well </a:t>
            </a:r>
            <a:r>
              <a:rPr lang="en-US" sz="2000" dirty="0" smtClean="0">
                <a:latin typeface="Helvetica" charset="0"/>
              </a:rPr>
              <a:t>bounded in </a:t>
            </a:r>
            <a:r>
              <a:rPr lang="en-US" sz="2000" dirty="0">
                <a:latin typeface="Helvetica" charset="0"/>
              </a:rPr>
              <a:t>mass and </a:t>
            </a:r>
            <a:r>
              <a:rPr lang="en-US" sz="2000" dirty="0" smtClean="0">
                <a:latin typeface="Helvetica" charset="0"/>
              </a:rPr>
              <a:t>couplings.</a:t>
            </a:r>
          </a:p>
          <a:p>
            <a:r>
              <a:rPr lang="en-US" sz="2000" dirty="0">
                <a:latin typeface="Helvetica" charset="0"/>
              </a:rPr>
              <a:t>	</a:t>
            </a:r>
            <a:r>
              <a:rPr lang="en-US" sz="2000" dirty="0" smtClean="0">
                <a:latin typeface="Helvetica" charset="0"/>
              </a:rPr>
              <a:t>The dark-matter </a:t>
            </a:r>
            <a:r>
              <a:rPr lang="en-US" sz="2000" dirty="0" err="1" smtClean="0">
                <a:latin typeface="Helvetica" charset="0"/>
              </a:rPr>
              <a:t>axion</a:t>
            </a:r>
            <a:r>
              <a:rPr lang="en-US" sz="2000" dirty="0" smtClean="0">
                <a:latin typeface="Helvetica" charset="0"/>
              </a:rPr>
              <a:t> focus </a:t>
            </a:r>
            <a:r>
              <a:rPr lang="en-US" sz="2000" dirty="0">
                <a:latin typeface="Helvetica" charset="0"/>
              </a:rPr>
              <a:t>is 1-100 </a:t>
            </a:r>
            <a:r>
              <a:rPr lang="en-US" sz="2000" dirty="0" err="1">
                <a:latin typeface="Helvetica" charset="0"/>
              </a:rPr>
              <a:t>μeV</a:t>
            </a:r>
            <a:r>
              <a:rPr lang="en-US" sz="2000" dirty="0">
                <a:latin typeface="Helvetica" charset="0"/>
              </a:rPr>
              <a:t>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masses.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There are many </a:t>
            </a:r>
            <a:r>
              <a:rPr lang="en-US" sz="2000" dirty="0" smtClean="0">
                <a:latin typeface="Helvetica" charset="0"/>
              </a:rPr>
              <a:t>search techniques</a:t>
            </a:r>
            <a:r>
              <a:rPr lang="en-US" sz="2000" dirty="0">
                <a:latin typeface="Helvetica" charset="0"/>
              </a:rPr>
              <a:t>, but the RF-cavity one is most sensitive.</a:t>
            </a:r>
          </a:p>
          <a:p>
            <a:r>
              <a:rPr lang="en-US" sz="2000" dirty="0">
                <a:latin typeface="Helvetica" charset="0"/>
              </a:rPr>
              <a:t>	ADMX is largest and most </a:t>
            </a:r>
            <a:r>
              <a:rPr lang="en-US" sz="2000" dirty="0" smtClean="0">
                <a:latin typeface="Helvetica" charset="0"/>
              </a:rPr>
              <a:t>mature; several others are on the horizon.</a:t>
            </a:r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	The next several years will either see a discovery or reject the QCD</a:t>
            </a:r>
          </a:p>
          <a:p>
            <a:r>
              <a:rPr lang="en-US" sz="2000" dirty="0">
                <a:latin typeface="Helvetica" charset="0"/>
              </a:rPr>
              <a:t>		dark-matter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hypothesis.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The space of variant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</a:t>
            </a:r>
            <a:r>
              <a:rPr lang="en-US" sz="2000" dirty="0" smtClean="0">
                <a:latin typeface="Helvetica" charset="0"/>
              </a:rPr>
              <a:t>(non “QCD”) models </a:t>
            </a:r>
            <a:r>
              <a:rPr lang="en-US" sz="2000" dirty="0">
                <a:latin typeface="Helvetica" charset="0"/>
              </a:rPr>
              <a:t>is </a:t>
            </a:r>
            <a:r>
              <a:rPr lang="en-US" sz="2000" dirty="0" smtClean="0">
                <a:latin typeface="Helvetica" charset="0"/>
              </a:rPr>
              <a:t>wide </a:t>
            </a:r>
            <a:r>
              <a:rPr lang="en-US" sz="2000" dirty="0">
                <a:latin typeface="Helvetica" charset="0"/>
              </a:rPr>
              <a:t>open.</a:t>
            </a:r>
          </a:p>
          <a:p>
            <a:r>
              <a:rPr lang="en-US" sz="2000" dirty="0">
                <a:latin typeface="Helvetica" charset="0"/>
              </a:rPr>
              <a:t>	</a:t>
            </a:r>
            <a:r>
              <a:rPr lang="en-US" sz="2000" dirty="0" smtClean="0">
                <a:latin typeface="Helvetica" charset="0"/>
              </a:rPr>
              <a:t>Major</a:t>
            </a:r>
            <a:r>
              <a:rPr lang="en-US" sz="2000" dirty="0" smtClean="0">
                <a:latin typeface="Helvetica" charset="0"/>
              </a:rPr>
              <a:t> </a:t>
            </a:r>
            <a:r>
              <a:rPr lang="en-US" sz="2000" dirty="0">
                <a:latin typeface="Helvetica" charset="0"/>
              </a:rPr>
              <a:t>efforts </a:t>
            </a:r>
            <a:r>
              <a:rPr lang="en-US" sz="2000" dirty="0" smtClean="0">
                <a:latin typeface="Helvetica" charset="0"/>
              </a:rPr>
              <a:t>are underway for </a:t>
            </a:r>
            <a:r>
              <a:rPr lang="en-US" sz="2000" dirty="0">
                <a:latin typeface="Helvetica" charset="0"/>
              </a:rPr>
              <a:t>solar </a:t>
            </a:r>
            <a:r>
              <a:rPr lang="en-US" sz="2000" dirty="0" err="1">
                <a:latin typeface="Helvetica" charset="0"/>
              </a:rPr>
              <a:t>axions</a:t>
            </a:r>
            <a:r>
              <a:rPr lang="en-US" sz="2000" dirty="0">
                <a:latin typeface="Helvetica" charset="0"/>
              </a:rPr>
              <a:t> and laser experiments.</a:t>
            </a:r>
          </a:p>
          <a:p>
            <a:r>
              <a:rPr lang="en-US" sz="2000" dirty="0">
                <a:latin typeface="Helvetica" charset="0"/>
              </a:rPr>
              <a:t>	</a:t>
            </a:r>
            <a:r>
              <a:rPr lang="en-US" sz="2000" dirty="0" smtClean="0">
                <a:latin typeface="Helvetica" charset="0"/>
              </a:rPr>
              <a:t>And ideas </a:t>
            </a:r>
            <a:r>
              <a:rPr lang="en-US" sz="2000" dirty="0">
                <a:latin typeface="Helvetica" charset="0"/>
              </a:rPr>
              <a:t>are out there for </a:t>
            </a:r>
            <a:r>
              <a:rPr lang="en-US" sz="2000" dirty="0" smtClean="0">
                <a:latin typeface="Helvetica" charset="0"/>
              </a:rPr>
              <a:t>searching for very </a:t>
            </a:r>
            <a:r>
              <a:rPr lang="en-US" sz="2000" dirty="0">
                <a:latin typeface="Helvetica" charset="0"/>
              </a:rPr>
              <a:t>low-mass </a:t>
            </a:r>
            <a:r>
              <a:rPr lang="en-US" sz="2000" dirty="0" err="1" smtClean="0">
                <a:latin typeface="Helvetica" charset="0"/>
              </a:rPr>
              <a:t>axions</a:t>
            </a:r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	</a:t>
            </a:r>
            <a:r>
              <a:rPr lang="en-US" sz="2000" dirty="0" smtClean="0">
                <a:latin typeface="Helvetica" charset="0"/>
              </a:rPr>
              <a:t>	(inspired by </a:t>
            </a:r>
            <a:r>
              <a:rPr lang="en-US" sz="2000" dirty="0">
                <a:latin typeface="Helvetica" charset="0"/>
              </a:rPr>
              <a:t>string </a:t>
            </a:r>
            <a:r>
              <a:rPr lang="en-US" sz="2000" dirty="0" smtClean="0">
                <a:latin typeface="Helvetica" charset="0"/>
              </a:rPr>
              <a:t>theory and anthropic arguments)</a:t>
            </a:r>
            <a:r>
              <a:rPr lang="en-US" sz="2000" dirty="0">
                <a:latin typeface="Helvetica" charset="0"/>
              </a:rPr>
              <a:t>.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dirty="0">
                <a:latin typeface="Helvetica" charset="0"/>
              </a:rPr>
              <a:t>Quite starkly: These experiments have the sensitivity and mass reach to</a:t>
            </a:r>
          </a:p>
          <a:p>
            <a:r>
              <a:rPr lang="en-US" sz="2000" dirty="0">
                <a:latin typeface="Helvetica" charset="0"/>
              </a:rPr>
              <a:t>	either detect or rule out </a:t>
            </a:r>
            <a:r>
              <a:rPr lang="en-US" sz="2000" dirty="0" smtClean="0">
                <a:latin typeface="Helvetica" charset="0"/>
              </a:rPr>
              <a:t>QCD dark-matter </a:t>
            </a:r>
            <a:r>
              <a:rPr lang="en-US" sz="2000" dirty="0" err="1">
                <a:latin typeface="Helvetica" charset="0"/>
              </a:rPr>
              <a:t>axions</a:t>
            </a:r>
            <a:r>
              <a:rPr lang="en-US" sz="2000" dirty="0">
                <a:latin typeface="Helvetica" charset="0"/>
              </a:rPr>
              <a:t> at high confidence.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406400"/>
            <a:ext cx="7772400" cy="3429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What’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s 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an </a:t>
            </a:r>
            <a:r>
              <a:rPr lang="en-US" altLang="ja-JP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? </a:t>
            </a:r>
            <a:r>
              <a:rPr lang="en-US" altLang="ja-JP" dirty="0" smtClean="0">
                <a:latin typeface="Helvetica" charset="0"/>
                <a:ea typeface="ＭＳ Ｐゴシック" charset="0"/>
                <a:cs typeface="ＭＳ Ｐゴシック" charset="0"/>
              </a:rPr>
              <a:t>(3) Summary 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properties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4100"/>
            <a:ext cx="7473950" cy="541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Recap: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Axions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and dark matter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93040" y="972503"/>
            <a:ext cx="8778239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Helvetica" charset="0"/>
              </a:rPr>
              <a:t>Key properties </a:t>
            </a:r>
            <a:r>
              <a:rPr lang="en-US" sz="2000" b="1" dirty="0">
                <a:latin typeface="Helvetica" charset="0"/>
              </a:rPr>
              <a:t>of </a:t>
            </a:r>
            <a:r>
              <a:rPr lang="en-US" sz="2000" b="1" dirty="0" smtClean="0">
                <a:latin typeface="Helvetica" charset="0"/>
              </a:rPr>
              <a:t>“vanilla” dark </a:t>
            </a:r>
            <a:r>
              <a:rPr lang="en-US" sz="2000" b="1" dirty="0">
                <a:latin typeface="Helvetica" charset="0"/>
              </a:rPr>
              <a:t>matter:</a:t>
            </a:r>
          </a:p>
          <a:p>
            <a:r>
              <a:rPr lang="en-US" sz="2000" dirty="0" smtClean="0">
                <a:latin typeface="Helvetica" charset="0"/>
              </a:rPr>
              <a:t>Feeble interactions </a:t>
            </a:r>
            <a:r>
              <a:rPr lang="en-US" sz="2000" dirty="0">
                <a:latin typeface="Helvetica" charset="0"/>
              </a:rPr>
              <a:t>with normal matter and radiation (</a:t>
            </a:r>
            <a:r>
              <a:rPr lang="ja-JP" altLang="en-US" sz="2000" dirty="0">
                <a:latin typeface="Helvetica" charset="0"/>
              </a:rPr>
              <a:t>“</a:t>
            </a:r>
            <a:r>
              <a:rPr lang="en-US" altLang="ja-JP" sz="2000" dirty="0">
                <a:latin typeface="Helvetica" charset="0"/>
              </a:rPr>
              <a:t>dark…</a:t>
            </a:r>
            <a:r>
              <a:rPr lang="ja-JP" altLang="en-US" sz="2000" dirty="0">
                <a:latin typeface="Helvetica" charset="0"/>
              </a:rPr>
              <a:t>”</a:t>
            </a:r>
            <a:r>
              <a:rPr lang="en-US" altLang="ja-JP" sz="2000" dirty="0">
                <a:latin typeface="Helvetica" charset="0"/>
              </a:rPr>
              <a:t>)</a:t>
            </a:r>
            <a:r>
              <a:rPr lang="en-US" altLang="ja-JP" sz="2000" dirty="0" smtClean="0">
                <a:latin typeface="Helvetica" charset="0"/>
              </a:rPr>
              <a:t>;</a:t>
            </a:r>
          </a:p>
          <a:p>
            <a:r>
              <a:rPr lang="en-US" sz="2000" dirty="0">
                <a:latin typeface="Helvetica" charset="0"/>
              </a:rPr>
              <a:t>Gravitational interactions (</a:t>
            </a:r>
            <a:r>
              <a:rPr lang="ja-JP" altLang="en-US" sz="2000" dirty="0">
                <a:latin typeface="Helvetica" charset="0"/>
              </a:rPr>
              <a:t>“</a:t>
            </a:r>
            <a:r>
              <a:rPr lang="en-US" altLang="ja-JP" sz="2000" dirty="0">
                <a:latin typeface="Helvetica" charset="0"/>
              </a:rPr>
              <a:t>…matter</a:t>
            </a:r>
            <a:r>
              <a:rPr lang="ja-JP" altLang="en-US" sz="2000" dirty="0">
                <a:latin typeface="Helvetica" charset="0"/>
              </a:rPr>
              <a:t>”</a:t>
            </a:r>
            <a:r>
              <a:rPr lang="en-US" altLang="ja-JP" sz="2000" dirty="0">
                <a:latin typeface="Helvetica" charset="0"/>
              </a:rPr>
              <a:t>);</a:t>
            </a:r>
          </a:p>
          <a:p>
            <a:r>
              <a:rPr lang="en-US" sz="2000" dirty="0" smtClean="0">
                <a:latin typeface="Helvetica" charset="0"/>
              </a:rPr>
              <a:t>Long-lived (around today);</a:t>
            </a:r>
          </a:p>
          <a:p>
            <a:r>
              <a:rPr lang="en-US" sz="2000" dirty="0" smtClean="0">
                <a:latin typeface="Helvetica" charset="0"/>
              </a:rPr>
              <a:t>Cold </a:t>
            </a:r>
            <a:r>
              <a:rPr lang="en-US" sz="2000" dirty="0">
                <a:latin typeface="Helvetica" charset="0"/>
              </a:rPr>
              <a:t>(slow-moving in the early universe);</a:t>
            </a:r>
          </a:p>
          <a:p>
            <a:endParaRPr lang="en-US" sz="2000" dirty="0">
              <a:latin typeface="Helvetica" charset="0"/>
            </a:endParaRPr>
          </a:p>
          <a:p>
            <a:r>
              <a:rPr lang="en-US" sz="2000" b="1" dirty="0" smtClean="0">
                <a:latin typeface="Helvetica" charset="0"/>
              </a:rPr>
              <a:t>Low </a:t>
            </a:r>
            <a:r>
              <a:rPr lang="en-US" sz="2000" b="1" dirty="0">
                <a:latin typeface="Helvetica" charset="0"/>
              </a:rPr>
              <a:t>mass </a:t>
            </a:r>
            <a:r>
              <a:rPr lang="en-US" sz="2000" b="1" dirty="0" err="1">
                <a:latin typeface="Helvetica" charset="0"/>
              </a:rPr>
              <a:t>axions</a:t>
            </a:r>
            <a:r>
              <a:rPr lang="en-US" sz="2000" b="1" dirty="0">
                <a:latin typeface="Helvetica" charset="0"/>
              </a:rPr>
              <a:t> are an ideal dark matter candidate:</a:t>
            </a:r>
          </a:p>
          <a:p>
            <a:r>
              <a:rPr lang="en-US" sz="2000" dirty="0" smtClean="0">
                <a:latin typeface="Helvetica" charset="0"/>
              </a:rPr>
              <a:t>Long-lived: WIMP via conserved quantum number, </a:t>
            </a:r>
            <a:r>
              <a:rPr lang="en-US" sz="2000" dirty="0" err="1" smtClean="0">
                <a:latin typeface="Helvetica" charset="0"/>
              </a:rPr>
              <a:t>axion</a:t>
            </a:r>
            <a:r>
              <a:rPr lang="en-US" sz="2000" dirty="0" smtClean="0">
                <a:latin typeface="Helvetica" charset="0"/>
              </a:rPr>
              <a:t> is very light.</a:t>
            </a:r>
          </a:p>
          <a:p>
            <a:r>
              <a:rPr lang="en-US" sz="2000" dirty="0" smtClean="0">
                <a:latin typeface="Helvetica" charset="0"/>
              </a:rPr>
              <a:t>Cold: WIMP massive, </a:t>
            </a:r>
            <a:r>
              <a:rPr lang="en-US" sz="2000" dirty="0" err="1" smtClean="0">
                <a:latin typeface="Helvetica" charset="0"/>
              </a:rPr>
              <a:t>axions</a:t>
            </a:r>
            <a:r>
              <a:rPr lang="en-US" sz="2000" dirty="0" smtClean="0">
                <a:latin typeface="Helvetica" charset="0"/>
              </a:rPr>
              <a:t> produced non-thermally.</a:t>
            </a:r>
          </a:p>
          <a:p>
            <a:r>
              <a:rPr lang="en-US" sz="2000" dirty="0" smtClean="0">
                <a:latin typeface="Helvetica" charset="0"/>
              </a:rPr>
              <a:t>No solid observational evidence for one scenario over the other: choice is a 	bias.</a:t>
            </a:r>
            <a:endParaRPr lang="en-US" sz="2000" dirty="0">
              <a:latin typeface="Helvetica" charset="0"/>
            </a:endParaRPr>
          </a:p>
          <a:p>
            <a:endParaRPr lang="en-US" sz="2000" dirty="0" smtClean="0">
              <a:latin typeface="Helvetica" charset="0"/>
            </a:endParaRPr>
          </a:p>
          <a:p>
            <a:r>
              <a:rPr lang="en-US" sz="2000" b="1" dirty="0" smtClean="0">
                <a:latin typeface="Helvetica" charset="0"/>
              </a:rPr>
              <a:t>Plus</a:t>
            </a:r>
            <a:r>
              <a:rPr lang="en-US" sz="2000" b="1" dirty="0">
                <a:latin typeface="Helvetica" charset="0"/>
              </a:rPr>
              <a:t>…</a:t>
            </a:r>
          </a:p>
          <a:p>
            <a:r>
              <a:rPr lang="en-US" sz="2000" dirty="0">
                <a:latin typeface="Helvetica" charset="0"/>
              </a:rPr>
              <a:t>The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mass is constrained to 1 or 2 orders-of-magnitude;</a:t>
            </a:r>
          </a:p>
          <a:p>
            <a:r>
              <a:rPr lang="en-US" sz="2000" dirty="0">
                <a:latin typeface="Helvetica" charset="0"/>
              </a:rPr>
              <a:t>Some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couplings are constrained to 1 order-of-magnitude;</a:t>
            </a:r>
          </a:p>
          <a:p>
            <a:r>
              <a:rPr lang="en-US" sz="2000" dirty="0">
                <a:latin typeface="Helvetica" charset="0"/>
              </a:rPr>
              <a:t>The </a:t>
            </a:r>
            <a:r>
              <a:rPr lang="en-US" sz="2000" dirty="0" err="1">
                <a:latin typeface="Helvetica" charset="0"/>
              </a:rPr>
              <a:t>axion</a:t>
            </a:r>
            <a:r>
              <a:rPr lang="en-US" sz="2000" dirty="0">
                <a:latin typeface="Helvetica" charset="0"/>
              </a:rPr>
              <a:t> is doubly-well motivated…it solves 2 </a:t>
            </a:r>
            <a:r>
              <a:rPr lang="en-US" sz="2000" dirty="0" smtClean="0">
                <a:latin typeface="Helvetica" charset="0"/>
              </a:rPr>
              <a:t>big problems</a:t>
            </a:r>
          </a:p>
          <a:p>
            <a:r>
              <a:rPr lang="en-US" sz="2000" dirty="0">
                <a:latin typeface="Helvetica" charset="0"/>
              </a:rPr>
              <a:t>	</a:t>
            </a:r>
            <a:r>
              <a:rPr lang="en-US" sz="2000" dirty="0" smtClean="0">
                <a:latin typeface="Helvetica" charset="0"/>
              </a:rPr>
              <a:t>(a sharp Occam’</a:t>
            </a:r>
            <a:r>
              <a:rPr lang="en-US" altLang="ja-JP" sz="2000" dirty="0" smtClean="0">
                <a:latin typeface="Helvetica" charset="0"/>
              </a:rPr>
              <a:t>s </a:t>
            </a:r>
            <a:r>
              <a:rPr lang="en-US" altLang="ja-JP" sz="2000" dirty="0">
                <a:latin typeface="Helvetica" charset="0"/>
              </a:rPr>
              <a:t>razor).</a:t>
            </a:r>
            <a:endParaRPr lang="en-US" sz="2000" dirty="0">
              <a:latin typeface="Helvetica" charset="0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997486"/>
            <a:ext cx="6705363" cy="569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8" y="300038"/>
            <a:ext cx="8678862" cy="533400"/>
          </a:xfrm>
          <a:noFill/>
        </p:spPr>
        <p:txBody>
          <a:bodyPr anchor="ctr"/>
          <a:lstStyle/>
          <a:p>
            <a:pPr defTabSz="457200" eaLnBrk="1" hangingPunct="1">
              <a:buFont typeface="Helvetica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latin typeface="Helvetica" charset="0"/>
                <a:ea typeface="ＭＳ Ｐゴシック" charset="0"/>
                <a:cs typeface="ＭＳ Ｐゴシック" charset="0"/>
              </a:rPr>
              <a:t>Selected limits on dark-matter </a:t>
            </a:r>
            <a:r>
              <a:rPr lang="en-GB" dirty="0" err="1" smtClean="0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GB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GB" dirty="0">
                <a:latin typeface="Helvetica" charset="0"/>
                <a:ea typeface="ＭＳ Ｐゴシック" charset="0"/>
                <a:cs typeface="ＭＳ Ｐゴシック" charset="0"/>
              </a:rPr>
              <a:t>masses and couplings</a:t>
            </a:r>
          </a:p>
        </p:txBody>
      </p:sp>
      <p:sp>
        <p:nvSpPr>
          <p:cNvPr id="48132" name="Line 12"/>
          <p:cNvSpPr>
            <a:spLocks noChangeShapeType="1"/>
          </p:cNvSpPr>
          <p:nvPr/>
        </p:nvSpPr>
        <p:spPr bwMode="auto">
          <a:xfrm>
            <a:off x="2724785" y="5307014"/>
            <a:ext cx="191135" cy="0"/>
          </a:xfrm>
          <a:prstGeom prst="line">
            <a:avLst/>
          </a:prstGeom>
          <a:noFill/>
          <a:ln w="1908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Freeform 20"/>
          <p:cNvSpPr>
            <a:spLocks noChangeArrowheads="1"/>
          </p:cNvSpPr>
          <p:nvPr/>
        </p:nvSpPr>
        <p:spPr bwMode="auto">
          <a:xfrm>
            <a:off x="1264007" y="3251201"/>
            <a:ext cx="114896" cy="2332038"/>
          </a:xfrm>
          <a:custGeom>
            <a:avLst/>
            <a:gdLst>
              <a:gd name="T0" fmla="*/ 0 w 91440"/>
              <a:gd name="T1" fmla="*/ 2052358 h 2062480"/>
              <a:gd name="T2" fmla="*/ 2958933 w 91440"/>
              <a:gd name="T3" fmla="*/ 1991701 h 2062480"/>
              <a:gd name="T4" fmla="*/ 2630169 w 91440"/>
              <a:gd name="T5" fmla="*/ 0 h 2062480"/>
              <a:gd name="T6" fmla="*/ 0 w 91440"/>
              <a:gd name="T7" fmla="*/ 0 h 2062480"/>
              <a:gd name="T8" fmla="*/ 0 w 91440"/>
              <a:gd name="T9" fmla="*/ 2052358 h 20624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1440"/>
              <a:gd name="T16" fmla="*/ 0 h 2062480"/>
              <a:gd name="T17" fmla="*/ 91440 w 91440"/>
              <a:gd name="T18" fmla="*/ 2062480 h 20624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1440" h="2062480">
                <a:moveTo>
                  <a:pt x="0" y="2062480"/>
                </a:moveTo>
                <a:lnTo>
                  <a:pt x="91440" y="2001520"/>
                </a:lnTo>
                <a:cubicBezTo>
                  <a:pt x="88053" y="1334347"/>
                  <a:pt x="81280" y="0"/>
                  <a:pt x="81280" y="0"/>
                </a:cubicBezTo>
                <a:lnTo>
                  <a:pt x="0" y="0"/>
                </a:lnTo>
                <a:lnTo>
                  <a:pt x="0" y="206248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48136" name="Straight Connector 18"/>
          <p:cNvCxnSpPr>
            <a:cxnSpLocks noChangeShapeType="1"/>
          </p:cNvCxnSpPr>
          <p:nvPr/>
        </p:nvCxnSpPr>
        <p:spPr bwMode="auto">
          <a:xfrm rot="16200000" flipV="1">
            <a:off x="828675" y="5749925"/>
            <a:ext cx="2286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7" name="Straight Connector 20"/>
          <p:cNvCxnSpPr>
            <a:cxnSpLocks noChangeShapeType="1"/>
          </p:cNvCxnSpPr>
          <p:nvPr/>
        </p:nvCxnSpPr>
        <p:spPr bwMode="auto">
          <a:xfrm>
            <a:off x="926094" y="4795520"/>
            <a:ext cx="2482850" cy="1588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8" name="TextBox 16"/>
          <p:cNvSpPr txBox="1">
            <a:spLocks noChangeArrowheads="1"/>
          </p:cNvSpPr>
          <p:nvPr/>
        </p:nvSpPr>
        <p:spPr bwMode="auto">
          <a:xfrm>
            <a:off x="2148840" y="4351020"/>
            <a:ext cx="979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Helvetica" charset="0"/>
              </a:rPr>
              <a:t>SN1987A</a:t>
            </a:r>
          </a:p>
        </p:txBody>
      </p:sp>
      <p:sp>
        <p:nvSpPr>
          <p:cNvPr id="48139" name="Text Box 14"/>
          <p:cNvSpPr txBox="1">
            <a:spLocks noChangeArrowheads="1"/>
          </p:cNvSpPr>
          <p:nvPr/>
        </p:nvSpPr>
        <p:spPr bwMode="auto">
          <a:xfrm>
            <a:off x="6985398" y="4694027"/>
            <a:ext cx="186396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dirty="0" smtClean="0">
                <a:latin typeface="Helvetica" charset="0"/>
              </a:rPr>
              <a:t>Focus on:</a:t>
            </a:r>
          </a:p>
          <a:p>
            <a:endParaRPr lang="en-US" sz="2000" b="1" dirty="0">
              <a:latin typeface="Helvetica" charset="0"/>
            </a:endParaRPr>
          </a:p>
          <a:p>
            <a:r>
              <a:rPr lang="en-US" sz="2000" b="1" dirty="0" smtClean="0">
                <a:latin typeface="Helvetica" charset="0"/>
              </a:rPr>
              <a:t>RF</a:t>
            </a:r>
            <a:r>
              <a:rPr lang="en-US" sz="2000" b="1" dirty="0">
                <a:latin typeface="Helvetica" charset="0"/>
              </a:rPr>
              <a:t>-cavity</a:t>
            </a:r>
          </a:p>
          <a:p>
            <a:r>
              <a:rPr lang="en-US" sz="2000" b="1" dirty="0" smtClean="0">
                <a:latin typeface="Helvetica" charset="0"/>
              </a:rPr>
              <a:t>Solar</a:t>
            </a:r>
            <a:endParaRPr lang="en-US" sz="2000" b="1" dirty="0">
              <a:latin typeface="Helvetica" charset="0"/>
            </a:endParaRPr>
          </a:p>
          <a:p>
            <a:r>
              <a:rPr lang="en-US" sz="2000" b="1" dirty="0" smtClean="0">
                <a:latin typeface="Helvetica" charset="0"/>
              </a:rPr>
              <a:t>Laser</a:t>
            </a:r>
            <a:endParaRPr lang="en-US" sz="2000" b="1" dirty="0">
              <a:latin typeface="Helvetica" charset="0"/>
            </a:endParaRPr>
          </a:p>
        </p:txBody>
      </p:sp>
      <p:cxnSp>
        <p:nvCxnSpPr>
          <p:cNvPr id="13" name="Straight Connector 20"/>
          <p:cNvCxnSpPr>
            <a:cxnSpLocks noChangeShapeType="1"/>
          </p:cNvCxnSpPr>
          <p:nvPr/>
        </p:nvCxnSpPr>
        <p:spPr bwMode="auto">
          <a:xfrm>
            <a:off x="936254" y="4693920"/>
            <a:ext cx="2482850" cy="1588"/>
          </a:xfrm>
          <a:prstGeom prst="line">
            <a:avLst/>
          </a:prstGeom>
          <a:noFill/>
          <a:ln w="177800" cmpd="sng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165100"/>
            <a:ext cx="8991600" cy="685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RF-cavity experiments.</a:t>
            </a:r>
            <a:b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RF-cavity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experiments exploit the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ja-JP" altLang="en-US" dirty="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Helvetica" charset="0"/>
                <a:ea typeface="ＭＳ Ｐゴシック" charset="0"/>
                <a:cs typeface="ＭＳ Ｐゴシック" charset="0"/>
              </a:rPr>
              <a:t>s 2-photon coupling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190500" y="1651000"/>
            <a:ext cx="8953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US" sz="1800" dirty="0">
                <a:latin typeface="Helvetica" charset="0"/>
              </a:rPr>
              <a:t>The </a:t>
            </a:r>
            <a:r>
              <a:rPr lang="en-US" sz="1800" dirty="0" err="1">
                <a:latin typeface="Helvetica" charset="0"/>
              </a:rPr>
              <a:t>axion</a:t>
            </a:r>
            <a:r>
              <a:rPr lang="en-US" sz="1800" dirty="0">
                <a:latin typeface="Helvetica" charset="0"/>
              </a:rPr>
              <a:t> couples (very weakly, indeed) to normal particles.</a:t>
            </a:r>
          </a:p>
          <a:p>
            <a:pPr>
              <a:buFont typeface="Times" charset="0"/>
              <a:buNone/>
            </a:pPr>
            <a:r>
              <a:rPr lang="en-US" sz="1800" dirty="0">
                <a:latin typeface="Helvetica" charset="0"/>
              </a:rPr>
              <a:t>(</a:t>
            </a:r>
            <a:r>
              <a:rPr lang="en-US" sz="1800" dirty="0" err="1" smtClean="0">
                <a:latin typeface="Symbol" charset="0"/>
              </a:rPr>
              <a:t>m</a:t>
            </a:r>
            <a:r>
              <a:rPr lang="en-US" sz="1800" dirty="0" err="1" smtClean="0">
                <a:latin typeface="Helvetica" charset="0"/>
              </a:rPr>
              <a:t>eV</a:t>
            </a:r>
            <a:r>
              <a:rPr lang="en-US" sz="1800" dirty="0" smtClean="0">
                <a:latin typeface="Helvetica" charset="0"/>
              </a:rPr>
              <a:t>-mass </a:t>
            </a:r>
            <a:r>
              <a:rPr lang="en-US" sz="1800" dirty="0" err="1">
                <a:latin typeface="Helvetica" charset="0"/>
              </a:rPr>
              <a:t>axions</a:t>
            </a:r>
            <a:r>
              <a:rPr lang="en-US" sz="1800" dirty="0">
                <a:latin typeface="Helvetica" charset="0"/>
              </a:rPr>
              <a:t> would live around 10</a:t>
            </a:r>
            <a:r>
              <a:rPr lang="en-US" sz="1800" baseline="30000" dirty="0">
                <a:latin typeface="Helvetica" charset="0"/>
              </a:rPr>
              <a:t>50</a:t>
            </a:r>
            <a:r>
              <a:rPr lang="en-US" sz="1800" dirty="0">
                <a:latin typeface="Helvetica" charset="0"/>
              </a:rPr>
              <a:t> seconds.)</a:t>
            </a:r>
          </a:p>
          <a:p>
            <a:pPr>
              <a:buFont typeface="Times" charset="0"/>
              <a:buNone/>
            </a:pPr>
            <a:endParaRPr lang="en-US" sz="1800" dirty="0">
              <a:latin typeface="Helvetica" charset="0"/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latin typeface="Helvetica" charset="0"/>
              </a:rPr>
              <a:t>I happens that </a:t>
            </a:r>
            <a:r>
              <a:rPr lang="en-US" sz="1800" dirty="0">
                <a:latin typeface="Helvetica" charset="0"/>
              </a:rPr>
              <a:t>the </a:t>
            </a:r>
            <a:r>
              <a:rPr lang="en-US" sz="1800" dirty="0" err="1" smtClean="0">
                <a:latin typeface="Helvetica" charset="0"/>
              </a:rPr>
              <a:t>axion’s</a:t>
            </a:r>
            <a:r>
              <a:rPr lang="en-US" sz="1800" dirty="0" smtClean="0">
                <a:latin typeface="Helvetica" charset="0"/>
              </a:rPr>
              <a:t> </a:t>
            </a:r>
            <a:r>
              <a:rPr lang="en-US" sz="1800" dirty="0">
                <a:latin typeface="Helvetica" charset="0"/>
              </a:rPr>
              <a:t>2</a:t>
            </a:r>
            <a:r>
              <a:rPr lang="en-US" sz="1800" dirty="0">
                <a:latin typeface="Symbol" charset="0"/>
              </a:rPr>
              <a:t>g</a:t>
            </a:r>
            <a:r>
              <a:rPr lang="en-US" sz="1800" dirty="0">
                <a:latin typeface="Helvetica" charset="0"/>
              </a:rPr>
              <a:t> coupling has relatively little </a:t>
            </a:r>
            <a:r>
              <a:rPr lang="en-US" sz="1800" dirty="0" err="1">
                <a:latin typeface="Helvetica" charset="0"/>
              </a:rPr>
              <a:t>axion</a:t>
            </a:r>
            <a:r>
              <a:rPr lang="en-US" sz="1800" dirty="0">
                <a:latin typeface="Helvetica" charset="0"/>
              </a:rPr>
              <a:t>-model dependence</a:t>
            </a:r>
            <a:endParaRPr lang="en-US" sz="2000" dirty="0">
              <a:latin typeface="Helvetica" charset="0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2066925" y="5170488"/>
            <a:ext cx="5094288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512763" algn="l"/>
                <a:tab pos="795338" algn="l"/>
                <a:tab pos="974725" algn="l"/>
                <a:tab pos="12065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US" sz="1800" b="1">
                <a:latin typeface="Helvetica" charset="0"/>
              </a:rPr>
              <a:t>Axions constituting our local galactic halo would have huge number density ~10</a:t>
            </a:r>
            <a:r>
              <a:rPr lang="en-US" sz="1800" b="1" baseline="30000">
                <a:latin typeface="Helvetica" charset="0"/>
              </a:rPr>
              <a:t>14</a:t>
            </a:r>
            <a:r>
              <a:rPr lang="en-US" sz="1800" b="1">
                <a:latin typeface="Helvetica" charset="0"/>
              </a:rPr>
              <a:t> cm</a:t>
            </a:r>
            <a:r>
              <a:rPr lang="en-US" sz="1800" b="1" baseline="30000">
                <a:latin typeface="Helvetica" charset="0"/>
              </a:rPr>
              <a:t>-3</a:t>
            </a:r>
            <a:endParaRPr lang="en-US" sz="2000" b="1">
              <a:latin typeface="Helvetica" charset="0"/>
            </a:endParaRPr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3294063"/>
            <a:ext cx="19224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10"/>
          <p:cNvSpPr txBox="1">
            <a:spLocks noChangeArrowheads="1"/>
          </p:cNvSpPr>
          <p:nvPr/>
        </p:nvSpPr>
        <p:spPr bwMode="auto">
          <a:xfrm>
            <a:off x="4545013" y="3817938"/>
            <a:ext cx="669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200">
                <a:latin typeface="Helvetica" charset="0"/>
              </a:rPr>
              <a:t>g</a:t>
            </a:r>
            <a:r>
              <a:rPr lang="en-US" sz="2200" baseline="-25000">
                <a:latin typeface="Helvetica" charset="0"/>
              </a:rPr>
              <a:t>a</a:t>
            </a:r>
            <a:r>
              <a:rPr lang="en-US" sz="2200" baseline="-25000">
                <a:latin typeface="Symbol" charset="0"/>
              </a:rPr>
              <a:t>gg</a:t>
            </a:r>
          </a:p>
          <a:p>
            <a:endParaRPr lang="en-US" sz="220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RF-cavity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search: Dark-matter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axions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and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electromagnetic fields exchange energy</a:t>
            </a:r>
          </a:p>
        </p:txBody>
      </p:sp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069975"/>
            <a:ext cx="79279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5989638" y="3295650"/>
            <a:ext cx="2016125" cy="782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1600">
                <a:latin typeface="Helvetica" charset="0"/>
              </a:rPr>
              <a:t>The search speed is</a:t>
            </a:r>
          </a:p>
          <a:p>
            <a:r>
              <a:rPr lang="en-US" sz="1600">
                <a:latin typeface="Helvetica" charset="0"/>
              </a:rPr>
              <a:t>quadratic in 1/Ts</a:t>
            </a:r>
          </a:p>
        </p:txBody>
      </p:sp>
      <p:sp>
        <p:nvSpPr>
          <p:cNvPr id="33796" name="Oval 7"/>
          <p:cNvSpPr>
            <a:spLocks noChangeArrowheads="1"/>
          </p:cNvSpPr>
          <p:nvPr/>
        </p:nvSpPr>
        <p:spPr bwMode="auto">
          <a:xfrm>
            <a:off x="4411663" y="4445000"/>
            <a:ext cx="598487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8"/>
          <p:cNvSpPr>
            <a:spLocks noChangeShapeType="1"/>
          </p:cNvSpPr>
          <p:nvPr/>
        </p:nvSpPr>
        <p:spPr bwMode="auto">
          <a:xfrm flipV="1">
            <a:off x="4999038" y="3932238"/>
            <a:ext cx="1360487" cy="822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962400" y="2733675"/>
            <a:ext cx="4381500" cy="657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ADMX: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 Dark-Matter </a:t>
            </a:r>
            <a:r>
              <a:rPr lang="en-US" dirty="0" err="1">
                <a:latin typeface="Helvetica" charset="0"/>
                <a:ea typeface="ＭＳ Ｐゴシック" charset="0"/>
                <a:cs typeface="ＭＳ Ｐゴシック" charset="0"/>
              </a:rPr>
              <a:t>eXperiment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1546225" y="1889125"/>
            <a:ext cx="222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Helvetica" charset="0"/>
              </a:rPr>
              <a:t>Magnet with insert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661025" y="1901827"/>
            <a:ext cx="196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b="1" dirty="0">
                <a:latin typeface="Helvetica" charset="0"/>
              </a:rPr>
              <a:t>Magnet cryostat</a:t>
            </a:r>
          </a:p>
        </p:txBody>
      </p:sp>
      <p:sp>
        <p:nvSpPr>
          <p:cNvPr id="41988" name="Text Box 9"/>
          <p:cNvSpPr txBox="1">
            <a:spLocks noChangeArrowheads="1"/>
          </p:cNvSpPr>
          <p:nvPr/>
        </p:nvSpPr>
        <p:spPr bwMode="auto">
          <a:xfrm>
            <a:off x="123825" y="900113"/>
            <a:ext cx="85502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U. o</a:t>
            </a:r>
            <a:r>
              <a:rPr lang="en-US" sz="2000" b="1" i="1" dirty="0" smtClean="0">
                <a:solidFill>
                  <a:srgbClr val="FF0008"/>
                </a:solidFill>
                <a:latin typeface="Helvetica" charset="0"/>
              </a:rPr>
              <a:t>f Washington,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LLNL,</a:t>
            </a:r>
            <a:r>
              <a:rPr lang="en-US" sz="2000" b="1" dirty="0">
                <a:latin typeface="Helvetica" charset="0"/>
              </a:rPr>
              <a:t> </a:t>
            </a:r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U. </a:t>
            </a:r>
            <a:r>
              <a:rPr lang="en-US" sz="2000" b="1" i="1" dirty="0" smtClean="0">
                <a:solidFill>
                  <a:srgbClr val="FF0008"/>
                </a:solidFill>
                <a:latin typeface="Helvetica" charset="0"/>
              </a:rPr>
              <a:t>of Florida</a:t>
            </a:r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,</a:t>
            </a:r>
            <a:r>
              <a:rPr lang="en-US" sz="2000" b="1" dirty="0">
                <a:latin typeface="Helvetica" charset="0"/>
              </a:rPr>
              <a:t> </a:t>
            </a:r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U.C. Berkeley,</a:t>
            </a:r>
          </a:p>
          <a:p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          National Radio Astronomy Observatory</a:t>
            </a:r>
            <a:r>
              <a:rPr lang="en-US" sz="2000" b="1" i="1" dirty="0" smtClean="0">
                <a:solidFill>
                  <a:srgbClr val="FF0008"/>
                </a:solidFill>
                <a:latin typeface="Helvetica" charset="0"/>
              </a:rPr>
              <a:t>,</a:t>
            </a:r>
          </a:p>
          <a:p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 </a:t>
            </a:r>
            <a:r>
              <a:rPr lang="en-US" sz="2000" b="1" i="1" dirty="0" smtClean="0">
                <a:solidFill>
                  <a:srgbClr val="FF0008"/>
                </a:solidFill>
                <a:latin typeface="Helvetica" charset="0"/>
              </a:rPr>
              <a:t>            U. of Virginia, Sheffield </a:t>
            </a:r>
            <a:r>
              <a:rPr lang="en-US" sz="2000" b="1" i="1" dirty="0">
                <a:solidFill>
                  <a:srgbClr val="FF0008"/>
                </a:solidFill>
                <a:latin typeface="Helvetica" charset="0"/>
              </a:rPr>
              <a:t>U., Yale U.</a:t>
            </a:r>
          </a:p>
        </p:txBody>
      </p:sp>
      <p:pic>
        <p:nvPicPr>
          <p:cNvPr id="41989" name="Picture 7" descr="magtestcenp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2286001"/>
            <a:ext cx="2719918" cy="454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8" descr="p1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t="54630" r="17886" b="7037"/>
          <a:stretch>
            <a:fillRect/>
          </a:stretch>
        </p:blipFill>
        <p:spPr bwMode="auto">
          <a:xfrm rot="-5400000">
            <a:off x="196839" y="2741072"/>
            <a:ext cx="4546599" cy="361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0800" y="6515100"/>
            <a:ext cx="1192463" cy="3429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16Apr13 </a:t>
            </a:r>
            <a:r>
              <a:rPr lang="en-US" dirty="0" smtClean="0"/>
              <a:t>LJR   </a:t>
            </a:r>
            <a:fld id="{9AA2FC42-0093-414E-A881-40E2842765B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7729</TotalTime>
  <Words>1088</Words>
  <Application>Microsoft Macintosh PowerPoint</Application>
  <PresentationFormat>On-screen Show (4:3)</PresentationFormat>
  <Paragraphs>259</Paragraphs>
  <Slides>33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Blank</vt:lpstr>
      <vt:lpstr>Axion Particle Dark Matter April Meeting of the APS April 16, 2013</vt:lpstr>
      <vt:lpstr>What’s an axion? (1) The “QCD Axion”</vt:lpstr>
      <vt:lpstr>What’s an axion? (2)</vt:lpstr>
      <vt:lpstr>What’s an axion? (3) Summary properties</vt:lpstr>
      <vt:lpstr>Recap: Axions and dark matter</vt:lpstr>
      <vt:lpstr>Selected limits on dark-matter axion masses and couplings</vt:lpstr>
      <vt:lpstr>RF-cavity experiments. RF-cavity experiments exploit the axion’s 2-photon coupling</vt:lpstr>
      <vt:lpstr>RF-cavity axion search: Dark-matter axions and electromagnetic fields exchange energy</vt:lpstr>
      <vt:lpstr>ADMX: Axion Dark-Matter eXperiment</vt:lpstr>
      <vt:lpstr>ADMX hardware</vt:lpstr>
      <vt:lpstr>Breakthrough: Quantum-limited SQUID-based microwave amplification</vt:lpstr>
      <vt:lpstr>Converted microwave photons are detected by the world’s quietest radio receiver</vt:lpstr>
      <vt:lpstr>What would an axion signal look like in ADMX?</vt:lpstr>
      <vt:lpstr>Expected ADMX sensitivity with dilution-refrigerator cooling</vt:lpstr>
      <vt:lpstr>Can the RF-cavity experiments do better? Higher frequencies, higher Q, squeezed states? Active R&amp;D paths.</vt:lpstr>
      <vt:lpstr>ADMX “Gen 3”: Higher frequency</vt:lpstr>
      <vt:lpstr>ADMX “Gen 3”: Lower frequency</vt:lpstr>
      <vt:lpstr>CAST: CERN Axion Solar Telescope. Searching for axions produced in the Sun.</vt:lpstr>
      <vt:lpstr>CAST Technology</vt:lpstr>
      <vt:lpstr>CAST Search Range</vt:lpstr>
      <vt:lpstr>Helioscope Futurism</vt:lpstr>
      <vt:lpstr>Laser Axion Searches</vt:lpstr>
      <vt:lpstr>Laser Axion Searches: Sensitivity</vt:lpstr>
      <vt:lpstr>Laser axion search: future experiments</vt:lpstr>
      <vt:lpstr>Laser futurism (1): REAPR at FNAL</vt:lpstr>
      <vt:lpstr>Laser futurism (2): ALPS-II at DESY</vt:lpstr>
      <vt:lpstr>An Experimental Scenario: Focus on Three Key Technologies</vt:lpstr>
      <vt:lpstr>Theory challenges going forward (1) include</vt:lpstr>
      <vt:lpstr>Theory challenges going forward (2) include</vt:lpstr>
      <vt:lpstr>Theory challenges going forward (3) include</vt:lpstr>
      <vt:lpstr>Conclusions (1)</vt:lpstr>
      <vt:lpstr>Conclusions (2)</vt:lpstr>
      <vt:lpstr>Overall Conclusions</vt:lpstr>
    </vt:vector>
  </TitlesOfParts>
  <Company>LLNL- PAT Art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McInnis</dc:creator>
  <cp:lastModifiedBy>Leslie Rosenberg</cp:lastModifiedBy>
  <cp:revision>656</cp:revision>
  <cp:lastPrinted>2004-06-23T17:15:38Z</cp:lastPrinted>
  <dcterms:created xsi:type="dcterms:W3CDTF">2011-04-23T17:11:43Z</dcterms:created>
  <dcterms:modified xsi:type="dcterms:W3CDTF">2013-04-12T22:02:46Z</dcterms:modified>
</cp:coreProperties>
</file>