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3"/>
  </p:notesMasterIdLst>
  <p:sldIdLst>
    <p:sldId id="256" r:id="rId2"/>
    <p:sldId id="34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48" r:id="rId69"/>
    <p:sldId id="349" r:id="rId70"/>
    <p:sldId id="322" r:id="rId71"/>
    <p:sldId id="350" r:id="rId72"/>
    <p:sldId id="351" r:id="rId73"/>
    <p:sldId id="352" r:id="rId74"/>
    <p:sldId id="323" r:id="rId75"/>
    <p:sldId id="353" r:id="rId76"/>
    <p:sldId id="354" r:id="rId77"/>
    <p:sldId id="355" r:id="rId78"/>
    <p:sldId id="324" r:id="rId79"/>
    <p:sldId id="327" r:id="rId80"/>
    <p:sldId id="356" r:id="rId81"/>
    <p:sldId id="325" r:id="rId82"/>
    <p:sldId id="357" r:id="rId83"/>
    <p:sldId id="358" r:id="rId84"/>
    <p:sldId id="326" r:id="rId85"/>
    <p:sldId id="359" r:id="rId86"/>
    <p:sldId id="360" r:id="rId87"/>
    <p:sldId id="362" r:id="rId88"/>
    <p:sldId id="361" r:id="rId89"/>
    <p:sldId id="328" r:id="rId90"/>
    <p:sldId id="329" r:id="rId91"/>
    <p:sldId id="330" r:id="rId92"/>
    <p:sldId id="363" r:id="rId93"/>
    <p:sldId id="331" r:id="rId94"/>
    <p:sldId id="364" r:id="rId95"/>
    <p:sldId id="365" r:id="rId96"/>
    <p:sldId id="332" r:id="rId97"/>
    <p:sldId id="366" r:id="rId98"/>
    <p:sldId id="367" r:id="rId99"/>
    <p:sldId id="368" r:id="rId100"/>
    <p:sldId id="333" r:id="rId101"/>
    <p:sldId id="369" r:id="rId102"/>
    <p:sldId id="370" r:id="rId103"/>
    <p:sldId id="334" r:id="rId104"/>
    <p:sldId id="335" r:id="rId105"/>
    <p:sldId id="371" r:id="rId106"/>
    <p:sldId id="372" r:id="rId107"/>
    <p:sldId id="373" r:id="rId108"/>
    <p:sldId id="336" r:id="rId109"/>
    <p:sldId id="374" r:id="rId110"/>
    <p:sldId id="375" r:id="rId111"/>
    <p:sldId id="376" r:id="rId112"/>
    <p:sldId id="377" r:id="rId113"/>
    <p:sldId id="337" r:id="rId114"/>
    <p:sldId id="338" r:id="rId115"/>
    <p:sldId id="339" r:id="rId116"/>
    <p:sldId id="378" r:id="rId117"/>
    <p:sldId id="340" r:id="rId118"/>
    <p:sldId id="341" r:id="rId119"/>
    <p:sldId id="379" r:id="rId120"/>
    <p:sldId id="380" r:id="rId121"/>
    <p:sldId id="342" r:id="rId122"/>
    <p:sldId id="343" r:id="rId123"/>
    <p:sldId id="381" r:id="rId124"/>
    <p:sldId id="382" r:id="rId125"/>
    <p:sldId id="383" r:id="rId126"/>
    <p:sldId id="384" r:id="rId127"/>
    <p:sldId id="344" r:id="rId128"/>
    <p:sldId id="385" r:id="rId129"/>
    <p:sldId id="386" r:id="rId130"/>
    <p:sldId id="345" r:id="rId131"/>
    <p:sldId id="346" r:id="rId1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20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20" Type="http://schemas.openxmlformats.org/officeDocument/2006/relationships/slide" Target="slides/slide119.xml"/><Relationship Id="rId121" Type="http://schemas.openxmlformats.org/officeDocument/2006/relationships/slide" Target="slides/slide120.xml"/><Relationship Id="rId122" Type="http://schemas.openxmlformats.org/officeDocument/2006/relationships/slide" Target="slides/slide121.xml"/><Relationship Id="rId123" Type="http://schemas.openxmlformats.org/officeDocument/2006/relationships/slide" Target="slides/slide122.xml"/><Relationship Id="rId124" Type="http://schemas.openxmlformats.org/officeDocument/2006/relationships/slide" Target="slides/slide123.xml"/><Relationship Id="rId125" Type="http://schemas.openxmlformats.org/officeDocument/2006/relationships/slide" Target="slides/slide124.xml"/><Relationship Id="rId126" Type="http://schemas.openxmlformats.org/officeDocument/2006/relationships/slide" Target="slides/slide125.xml"/><Relationship Id="rId127" Type="http://schemas.openxmlformats.org/officeDocument/2006/relationships/slide" Target="slides/slide126.xml"/><Relationship Id="rId128" Type="http://schemas.openxmlformats.org/officeDocument/2006/relationships/slide" Target="slides/slide127.xml"/><Relationship Id="rId129" Type="http://schemas.openxmlformats.org/officeDocument/2006/relationships/slide" Target="slides/slide1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00" Type="http://schemas.openxmlformats.org/officeDocument/2006/relationships/slide" Target="slides/slide99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30" Type="http://schemas.openxmlformats.org/officeDocument/2006/relationships/slide" Target="slides/slide129.xml"/><Relationship Id="rId131" Type="http://schemas.openxmlformats.org/officeDocument/2006/relationships/slide" Target="slides/slide130.xml"/><Relationship Id="rId132" Type="http://schemas.openxmlformats.org/officeDocument/2006/relationships/slide" Target="slides/slide131.xml"/><Relationship Id="rId133" Type="http://schemas.openxmlformats.org/officeDocument/2006/relationships/notesMaster" Target="notesMasters/notesMaster1.xml"/><Relationship Id="rId134" Type="http://schemas.openxmlformats.org/officeDocument/2006/relationships/printerSettings" Target="printerSettings/printerSettings1.bin"/><Relationship Id="rId135" Type="http://schemas.openxmlformats.org/officeDocument/2006/relationships/presProps" Target="presProps.xml"/><Relationship Id="rId136" Type="http://schemas.openxmlformats.org/officeDocument/2006/relationships/viewProps" Target="viewProps.xml"/><Relationship Id="rId137" Type="http://schemas.openxmlformats.org/officeDocument/2006/relationships/theme" Target="theme/theme1.xml"/><Relationship Id="rId13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110" Type="http://schemas.openxmlformats.org/officeDocument/2006/relationships/slide" Target="slides/slide109.xml"/><Relationship Id="rId111" Type="http://schemas.openxmlformats.org/officeDocument/2006/relationships/slide" Target="slides/slide110.xml"/><Relationship Id="rId112" Type="http://schemas.openxmlformats.org/officeDocument/2006/relationships/slide" Target="slides/slide111.xml"/><Relationship Id="rId113" Type="http://schemas.openxmlformats.org/officeDocument/2006/relationships/slide" Target="slides/slide112.xml"/><Relationship Id="rId114" Type="http://schemas.openxmlformats.org/officeDocument/2006/relationships/slide" Target="slides/slide113.xml"/><Relationship Id="rId115" Type="http://schemas.openxmlformats.org/officeDocument/2006/relationships/slide" Target="slides/slide114.xml"/><Relationship Id="rId116" Type="http://schemas.openxmlformats.org/officeDocument/2006/relationships/slide" Target="slides/slide115.xml"/><Relationship Id="rId117" Type="http://schemas.openxmlformats.org/officeDocument/2006/relationships/slide" Target="slides/slide116.xml"/><Relationship Id="rId118" Type="http://schemas.openxmlformats.org/officeDocument/2006/relationships/slide" Target="slides/slide117.xml"/><Relationship Id="rId119" Type="http://schemas.openxmlformats.org/officeDocument/2006/relationships/slide" Target="slides/slide1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B1EE4-DCF5-474A-B523-1D0D37542F54}" type="datetimeFigureOut">
              <a:rPr lang="en-US" smtClean="0"/>
              <a:t>5/24/11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9627F-384E-0742-9836-B013C73E3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16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758F6A1-2A78-4544-93F7-A16134B89837}" type="slidenum">
              <a:rPr lang="en-US" sz="1200"/>
              <a:pPr eaLnBrk="1" hangingPunct="1"/>
              <a:t>79</a:t>
            </a:fld>
            <a:endParaRPr lang="en-US" sz="120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758F6A1-2A78-4544-93F7-A16134B89837}" type="slidenum">
              <a:rPr lang="en-US" sz="1200"/>
              <a:pPr eaLnBrk="1" hangingPunct="1"/>
              <a:t>80</a:t>
            </a:fld>
            <a:endParaRPr lang="en-US" sz="120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5/24/11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8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10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13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(Hidden) Information State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Ling575</a:t>
            </a:r>
          </a:p>
          <a:p>
            <a:r>
              <a:rPr lang="en-US" dirty="0" smtClean="0"/>
              <a:t>Discourse and Dialogue</a:t>
            </a:r>
          </a:p>
          <a:p>
            <a:r>
              <a:rPr lang="en-US" dirty="0" smtClean="0"/>
              <a:t>May 25,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772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Dialogue Act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Automatically tag utterances in dialogue</a:t>
            </a:r>
          </a:p>
          <a:p>
            <a:r>
              <a:rPr lang="en-US" dirty="0" smtClean="0"/>
              <a:t>Some simple cases:</a:t>
            </a:r>
          </a:p>
          <a:p>
            <a:pPr lvl="1"/>
            <a:r>
              <a:rPr lang="en-US" dirty="0" smtClean="0"/>
              <a:t>Will breakfast be served on USAir 1557?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303333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114800"/>
          </a:xfrm>
        </p:spPr>
        <p:txBody>
          <a:bodyPr>
            <a:normAutofit/>
          </a:bodyPr>
          <a:lstStyle/>
          <a:p>
            <a:r>
              <a:rPr lang="en-US" sz="2800" dirty="0"/>
              <a:t>Kernel of politeness </a:t>
            </a:r>
          </a:p>
          <a:p>
            <a:pPr lvl="1"/>
            <a:r>
              <a:rPr lang="en-US" sz="2400" dirty="0"/>
              <a:t>Cross-cultural</a:t>
            </a:r>
          </a:p>
          <a:p>
            <a:r>
              <a:rPr lang="en-US" sz="2800" dirty="0"/>
              <a:t>Public self-</a:t>
            </a:r>
            <a:r>
              <a:rPr lang="en-US" sz="2800" dirty="0" smtClean="0"/>
              <a:t>image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17063809"/>
      </p:ext>
    </p:extLst>
  </p:cSld>
  <p:clrMapOvr>
    <a:masterClrMapping/>
  </p:clrMapOvr>
  <p:transition xmlns:p14="http://schemas.microsoft.com/office/powerpoint/2010/main"/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114800"/>
          </a:xfrm>
        </p:spPr>
        <p:txBody>
          <a:bodyPr>
            <a:normAutofit/>
          </a:bodyPr>
          <a:lstStyle/>
          <a:p>
            <a:r>
              <a:rPr lang="en-US" sz="2800" dirty="0"/>
              <a:t>Kernel of politeness </a:t>
            </a:r>
          </a:p>
          <a:p>
            <a:pPr lvl="1"/>
            <a:r>
              <a:rPr lang="en-US" sz="2400" dirty="0"/>
              <a:t>Cross-cultural</a:t>
            </a:r>
          </a:p>
          <a:p>
            <a:r>
              <a:rPr lang="en-US" sz="2800" dirty="0"/>
              <a:t>Public self-image</a:t>
            </a:r>
          </a:p>
          <a:p>
            <a:pPr lvl="1"/>
            <a:r>
              <a:rPr lang="en-US" sz="2400" dirty="0"/>
              <a:t>Negative: Claim of freedom to action, from imposition </a:t>
            </a:r>
          </a:p>
          <a:p>
            <a:pPr lvl="2"/>
            <a:r>
              <a:rPr lang="ja-JP" altLang="en-US" sz="2000" dirty="0">
                <a:latin typeface="Arial"/>
              </a:rPr>
              <a:t>“</a:t>
            </a:r>
            <a:r>
              <a:rPr lang="en-US" sz="2000" dirty="0"/>
              <a:t>Want</a:t>
            </a:r>
            <a:r>
              <a:rPr lang="ja-JP" altLang="en-US" sz="2000" dirty="0">
                <a:latin typeface="Arial"/>
              </a:rPr>
              <a:t>”</a:t>
            </a:r>
            <a:r>
              <a:rPr lang="en-US" sz="2000" dirty="0"/>
              <a:t> to be unimpeded by others: </a:t>
            </a:r>
            <a:r>
              <a:rPr lang="ja-JP" altLang="en-US" sz="2000" dirty="0">
                <a:latin typeface="Arial"/>
              </a:rPr>
              <a:t>“</a:t>
            </a:r>
            <a:r>
              <a:rPr lang="en-US" sz="2000" dirty="0"/>
              <a:t>Autonomy</a:t>
            </a:r>
            <a:r>
              <a:rPr lang="ja-JP" altLang="en-US" sz="2000" dirty="0" smtClean="0">
                <a:latin typeface="Arial"/>
              </a:rPr>
              <a:t>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1576173"/>
      </p:ext>
    </p:extLst>
  </p:cSld>
  <p:clrMapOvr>
    <a:masterClrMapping/>
  </p:clrMapOvr>
  <p:transition xmlns:p14="http://schemas.microsoft.com/office/powerpoint/2010/main"/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1148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Kernel of politeness </a:t>
            </a:r>
          </a:p>
          <a:p>
            <a:pPr lvl="1"/>
            <a:r>
              <a:rPr lang="en-US" sz="2400" dirty="0"/>
              <a:t>Cross-cultural</a:t>
            </a:r>
          </a:p>
          <a:p>
            <a:r>
              <a:rPr lang="en-US" sz="2800" dirty="0"/>
              <a:t>Public self-image</a:t>
            </a:r>
          </a:p>
          <a:p>
            <a:pPr lvl="1"/>
            <a:r>
              <a:rPr lang="en-US" sz="2400" dirty="0"/>
              <a:t>Negative: Claim of freedom to action, from imposition </a:t>
            </a:r>
          </a:p>
          <a:p>
            <a:pPr lvl="2"/>
            <a:r>
              <a:rPr lang="ja-JP" altLang="en-US" sz="2000" dirty="0">
                <a:latin typeface="Arial"/>
              </a:rPr>
              <a:t>“</a:t>
            </a:r>
            <a:r>
              <a:rPr lang="en-US" sz="2000" dirty="0"/>
              <a:t>Want</a:t>
            </a:r>
            <a:r>
              <a:rPr lang="ja-JP" altLang="en-US" sz="2000" dirty="0">
                <a:latin typeface="Arial"/>
              </a:rPr>
              <a:t>”</a:t>
            </a:r>
            <a:r>
              <a:rPr lang="en-US" sz="2000" dirty="0"/>
              <a:t> to be unimpeded by others: </a:t>
            </a:r>
            <a:r>
              <a:rPr lang="ja-JP" altLang="en-US" sz="2000" dirty="0">
                <a:latin typeface="Arial"/>
              </a:rPr>
              <a:t>“</a:t>
            </a:r>
            <a:r>
              <a:rPr lang="en-US" sz="2000" dirty="0"/>
              <a:t>Autonomy</a:t>
            </a:r>
            <a:r>
              <a:rPr lang="ja-JP" altLang="en-US" sz="2000" dirty="0">
                <a:latin typeface="Arial"/>
              </a:rPr>
              <a:t>”</a:t>
            </a:r>
            <a:endParaRPr lang="en-US" sz="2000" dirty="0"/>
          </a:p>
          <a:p>
            <a:pPr lvl="1"/>
            <a:r>
              <a:rPr lang="en-US" sz="2400" dirty="0"/>
              <a:t>Positive: Desire to be approved of</a:t>
            </a:r>
          </a:p>
          <a:p>
            <a:pPr lvl="2"/>
            <a:r>
              <a:rPr lang="ja-JP" altLang="en-US" sz="2000" dirty="0">
                <a:latin typeface="Arial"/>
              </a:rPr>
              <a:t>“</a:t>
            </a:r>
            <a:r>
              <a:rPr lang="en-US" sz="2000" dirty="0"/>
              <a:t>Want</a:t>
            </a:r>
            <a:r>
              <a:rPr lang="ja-JP" altLang="en-US" sz="2000" dirty="0">
                <a:latin typeface="Arial"/>
              </a:rPr>
              <a:t>”</a:t>
            </a:r>
            <a:r>
              <a:rPr lang="en-US" sz="2000" dirty="0"/>
              <a:t> to be liked - usually by specific people for specific </a:t>
            </a:r>
            <a:r>
              <a:rPr lang="en-US" sz="2000" dirty="0" err="1"/>
              <a:t>attr</a:t>
            </a:r>
            <a:endParaRPr lang="en-US" sz="2000" dirty="0"/>
          </a:p>
          <a:p>
            <a:r>
              <a:rPr lang="en-US" sz="2800" dirty="0"/>
              <a:t>Generally cooperate to preserve face</a:t>
            </a:r>
          </a:p>
          <a:p>
            <a:pPr lvl="1"/>
            <a:r>
              <a:rPr lang="en-US" sz="2400" dirty="0"/>
              <a:t>Mutually vulnerable</a:t>
            </a:r>
          </a:p>
        </p:txBody>
      </p:sp>
    </p:spTree>
    <p:extLst>
      <p:ext uri="{BB962C8B-B14F-4D97-AF65-F5344CB8AC3E}">
        <p14:creationId xmlns:p14="http://schemas.microsoft.com/office/powerpoint/2010/main" val="1823855524"/>
      </p:ext>
    </p:extLst>
  </p:cSld>
  <p:clrMapOvr>
    <a:masterClrMapping/>
  </p:clrMapOvr>
  <p:transition xmlns:p14="http://schemas.microsoft.com/office/powerpoint/2010/main"/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Rational Reasoning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Guarantee inferences from ends to means that satisfy those ends</a:t>
            </a:r>
          </a:p>
          <a:p>
            <a:pPr lvl="1"/>
            <a:r>
              <a:rPr lang="en-US"/>
              <a:t>Means to end is satisfactory only if </a:t>
            </a:r>
          </a:p>
          <a:p>
            <a:pPr lvl="2"/>
            <a:r>
              <a:rPr lang="en-US"/>
              <a:t>means is true implies end is true</a:t>
            </a:r>
          </a:p>
          <a:p>
            <a:pPr lvl="1"/>
            <a:r>
              <a:rPr lang="en-US"/>
              <a:t>Ability to weigh different means </a:t>
            </a:r>
          </a:p>
          <a:p>
            <a:pPr lvl="2"/>
            <a:r>
              <a:rPr lang="en-US"/>
              <a:t>Preference operator to select</a:t>
            </a:r>
          </a:p>
          <a:p>
            <a:pPr lvl="1"/>
            <a:r>
              <a:rPr lang="en-US"/>
              <a:t>Notion of least-cost satisfiability</a:t>
            </a:r>
          </a:p>
          <a:p>
            <a:pPr lvl="2"/>
            <a:r>
              <a:rPr lang="en-US"/>
              <a:t>No wasted effort </a:t>
            </a:r>
          </a:p>
        </p:txBody>
      </p:sp>
    </p:spTree>
    <p:extLst>
      <p:ext uri="{BB962C8B-B14F-4D97-AF65-F5344CB8AC3E}">
        <p14:creationId xmlns:p14="http://schemas.microsoft.com/office/powerpoint/2010/main" val="2103463484"/>
      </p:ext>
    </p:extLst>
  </p:cSld>
  <p:clrMapOvr>
    <a:masterClrMapping/>
  </p:clrMapOvr>
  <p:transition xmlns:p14="http://schemas.microsoft.com/office/powerpoint/2010/main"/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Threatening &amp; Saving Face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Communicative acts may threaten face</a:t>
            </a:r>
          </a:p>
          <a:p>
            <a:pPr lvl="1"/>
            <a:r>
              <a:rPr lang="en-US" sz="2400" dirty="0"/>
              <a:t>Negative</a:t>
            </a:r>
            <a:r>
              <a:rPr lang="en-US" sz="2400" dirty="0" smtClean="0"/>
              <a:t>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7185972"/>
      </p:ext>
    </p:extLst>
  </p:cSld>
  <p:clrMapOvr>
    <a:masterClrMapping/>
  </p:clrMapOvr>
  <p:transition xmlns:p14="http://schemas.microsoft.com/office/powerpoint/2010/main"/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Threatening &amp; Saving Face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Communicative acts may threaten face</a:t>
            </a:r>
          </a:p>
          <a:p>
            <a:pPr lvl="1"/>
            <a:r>
              <a:rPr lang="en-US" sz="2400" dirty="0"/>
              <a:t>Negative: Put pressure on H to do, accept</a:t>
            </a:r>
          </a:p>
          <a:p>
            <a:pPr lvl="2"/>
            <a:r>
              <a:rPr lang="en-US" sz="2000" dirty="0"/>
              <a:t>E.g. request, suggest, remind, offer, compliment,..</a:t>
            </a:r>
          </a:p>
          <a:p>
            <a:pPr lvl="1"/>
            <a:r>
              <a:rPr lang="en-US" sz="2400" dirty="0" smtClean="0"/>
              <a:t>Positive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27435490"/>
      </p:ext>
    </p:extLst>
  </p:cSld>
  <p:clrMapOvr>
    <a:masterClrMapping/>
  </p:clrMapOvr>
  <p:transition xmlns:p14="http://schemas.microsoft.com/office/powerpoint/2010/main"/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Threatening &amp; Saving Face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Communicative acts may threaten face</a:t>
            </a:r>
          </a:p>
          <a:p>
            <a:pPr lvl="1"/>
            <a:r>
              <a:rPr lang="en-US" sz="2400" dirty="0"/>
              <a:t>Negative: Put pressure on H to do, accept</a:t>
            </a:r>
          </a:p>
          <a:p>
            <a:pPr lvl="2"/>
            <a:r>
              <a:rPr lang="en-US" sz="2000" dirty="0"/>
              <a:t>E.g. request, suggest, remind, offer, compliment,..</a:t>
            </a:r>
          </a:p>
          <a:p>
            <a:pPr lvl="1"/>
            <a:r>
              <a:rPr lang="en-US" sz="2400" dirty="0"/>
              <a:t>Positive: Indicate dislike or indifference to face</a:t>
            </a:r>
          </a:p>
          <a:p>
            <a:pPr lvl="2"/>
            <a:r>
              <a:rPr lang="en-US" sz="2000" dirty="0"/>
              <a:t>E.g. criticism, disapproval, contradiction, boasting</a:t>
            </a:r>
          </a:p>
          <a:p>
            <a:pPr lvl="1"/>
            <a:r>
              <a:rPr lang="en-US" sz="2400" dirty="0"/>
              <a:t>Threats to H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s or S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s face; positive/negative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44813256"/>
      </p:ext>
    </p:extLst>
  </p:cSld>
  <p:clrMapOvr>
    <a:masterClrMapping/>
  </p:clrMapOvr>
  <p:transition xmlns:p14="http://schemas.microsoft.com/office/powerpoint/2010/main"/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Threatening &amp; Saving Face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Communicative acts may threaten face</a:t>
            </a:r>
          </a:p>
          <a:p>
            <a:pPr lvl="1"/>
            <a:r>
              <a:rPr lang="en-US" sz="2400"/>
              <a:t>Negative: Put pressure on H to do, accept</a:t>
            </a:r>
          </a:p>
          <a:p>
            <a:pPr lvl="2"/>
            <a:r>
              <a:rPr lang="en-US" sz="2000"/>
              <a:t>E.g. request, suggest, remind, offer, compliment,..</a:t>
            </a:r>
          </a:p>
          <a:p>
            <a:pPr lvl="1"/>
            <a:r>
              <a:rPr lang="en-US" sz="2400"/>
              <a:t>Positive: Indicate dislike or indifference to face</a:t>
            </a:r>
          </a:p>
          <a:p>
            <a:pPr lvl="2"/>
            <a:r>
              <a:rPr lang="en-US" sz="2000"/>
              <a:t>E.g. criticism, disapproval, contradiction, boasting</a:t>
            </a:r>
          </a:p>
          <a:p>
            <a:pPr lvl="1"/>
            <a:r>
              <a:rPr lang="en-US" sz="2400"/>
              <a:t>Threats to H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s or S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s face; positive/negative</a:t>
            </a:r>
          </a:p>
          <a:p>
            <a:r>
              <a:rPr lang="en-US" sz="2800"/>
              <a:t>Given threats, rational agents will minimize</a:t>
            </a:r>
          </a:p>
          <a:p>
            <a:pPr lvl="1"/>
            <a:r>
              <a:rPr lang="en-US" sz="2400"/>
              <a:t>Constraints: communicate content, be efficient, maintain H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s face</a:t>
            </a:r>
          </a:p>
          <a:p>
            <a:pPr lvl="1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692685182"/>
      </p:ext>
    </p:extLst>
  </p:cSld>
  <p:clrMapOvr>
    <a:masterClrMapping/>
  </p:clrMapOvr>
  <p:transition xmlns:p14="http://schemas.microsoft.com/office/powerpoint/2010/main"/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be Polite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On-record: with clear </a:t>
            </a:r>
            <a:r>
              <a:rPr lang="en-US" sz="2800" dirty="0" smtClean="0"/>
              <a:t>intent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0920788"/>
      </p:ext>
    </p:extLst>
  </p:cSld>
  <p:clrMapOvr>
    <a:masterClrMapping/>
  </p:clrMapOvr>
  <p:transition xmlns:p14="http://schemas.microsoft.com/office/powerpoint/2010/main"/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be Polite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On-record: with clear intent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Without redress, baldly: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Direct: clear and concise as possible</a:t>
            </a:r>
          </a:p>
          <a:p>
            <a:pPr lvl="3">
              <a:lnSpc>
                <a:spcPct val="90000"/>
              </a:lnSpc>
            </a:pPr>
            <a:r>
              <a:rPr lang="en-US" sz="1800" dirty="0"/>
              <a:t>Very casual or very urgent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63934463"/>
      </p:ext>
    </p:extLst>
  </p:cSld>
  <p:clrMapOvr>
    <a:masterClrMapping/>
  </p:clrMapOvr>
  <p:transition xmlns:p14="http://schemas.microsoft.com/office/powerpoint/2010/main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Dialogue Act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Automatically tag utterances in dialogue</a:t>
            </a:r>
          </a:p>
          <a:p>
            <a:r>
              <a:rPr lang="en-US" dirty="0" smtClean="0"/>
              <a:t>Some simple cases:</a:t>
            </a:r>
          </a:p>
          <a:p>
            <a:pPr lvl="1"/>
            <a:r>
              <a:rPr lang="en-US" b="1" dirty="0" smtClean="0"/>
              <a:t>YES-NO-Q</a:t>
            </a:r>
            <a:r>
              <a:rPr lang="en-US" dirty="0" smtClean="0"/>
              <a:t>: Will breakfast be served on USAir 1557?</a:t>
            </a:r>
          </a:p>
          <a:p>
            <a:pPr lvl="1"/>
            <a:r>
              <a:rPr lang="en-US" dirty="0" smtClean="0"/>
              <a:t>I don’t care about lunch.</a:t>
            </a:r>
          </a:p>
        </p:txBody>
      </p:sp>
    </p:spTree>
    <p:extLst>
      <p:ext uri="{BB962C8B-B14F-4D97-AF65-F5344CB8AC3E}">
        <p14:creationId xmlns:p14="http://schemas.microsoft.com/office/powerpoint/2010/main" val="2200359635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be Polite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On-record: with clear intent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Without redress, baldly: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Direct: clear and concise as possible</a:t>
            </a:r>
          </a:p>
          <a:p>
            <a:pPr lvl="3">
              <a:lnSpc>
                <a:spcPct val="90000"/>
              </a:lnSpc>
            </a:pPr>
            <a:r>
              <a:rPr lang="en-US" sz="1800" dirty="0"/>
              <a:t>Very casual or very urgent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With redress, positive: 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Indicate S want H</a:t>
            </a:r>
            <a:r>
              <a:rPr lang="ja-JP" altLang="en-US" sz="2000" dirty="0">
                <a:latin typeface="Arial"/>
              </a:rPr>
              <a:t>’</a:t>
            </a:r>
            <a:r>
              <a:rPr lang="en-US" sz="2000" dirty="0"/>
              <a:t>s wants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46944951"/>
      </p:ext>
    </p:extLst>
  </p:cSld>
  <p:clrMapOvr>
    <a:masterClrMapping/>
  </p:clrMapOvr>
  <p:transition xmlns:p14="http://schemas.microsoft.com/office/powerpoint/2010/main"/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be Polite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On-record: with clear intent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Without redress, baldly: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Direct: clear and concise as possible</a:t>
            </a:r>
          </a:p>
          <a:p>
            <a:pPr lvl="3">
              <a:lnSpc>
                <a:spcPct val="90000"/>
              </a:lnSpc>
            </a:pPr>
            <a:r>
              <a:rPr lang="en-US" sz="1800" dirty="0"/>
              <a:t>Very casual or very urgent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With redress, positive: 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Indicate S want H</a:t>
            </a:r>
            <a:r>
              <a:rPr lang="ja-JP" altLang="en-US" sz="2000" dirty="0">
                <a:latin typeface="Arial"/>
              </a:rPr>
              <a:t>’</a:t>
            </a:r>
            <a:r>
              <a:rPr lang="en-US" sz="2000" dirty="0"/>
              <a:t>s wants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With redress, negative: avoidance-based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Conventional indirectness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17383495"/>
      </p:ext>
    </p:extLst>
  </p:cSld>
  <p:clrMapOvr>
    <a:masterClrMapping/>
  </p:clrMapOvr>
  <p:transition xmlns:p14="http://schemas.microsoft.com/office/powerpoint/2010/main"/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be Polite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On-record: with clear intent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Without redress, baldly: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Direct: clear and concise as possible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Very casual or very urgent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With redress, positive: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Indicate S want H</a:t>
            </a:r>
            <a:r>
              <a:rPr lang="ja-JP" altLang="en-US" sz="2000">
                <a:latin typeface="Arial"/>
              </a:rPr>
              <a:t>’</a:t>
            </a:r>
            <a:r>
              <a:rPr lang="en-US" sz="2000"/>
              <a:t>s wants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With redress, negative: avoidance-based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Conventional indirectness</a:t>
            </a:r>
          </a:p>
          <a:p>
            <a:pPr>
              <a:lnSpc>
                <a:spcPct val="90000"/>
              </a:lnSpc>
            </a:pPr>
            <a:r>
              <a:rPr lang="en-US" sz="2800"/>
              <a:t>Off-record: ambiguous intent - hint</a:t>
            </a:r>
          </a:p>
          <a:p>
            <a:pPr>
              <a:lnSpc>
                <a:spcPct val="90000"/>
              </a:lnSpc>
            </a:pPr>
            <a:r>
              <a:rPr lang="en-US" sz="2800"/>
              <a:t>Don</a:t>
            </a:r>
            <a:r>
              <a:rPr lang="ja-JP" altLang="en-US" sz="2800">
                <a:latin typeface="Arial"/>
              </a:rPr>
              <a:t>’</a:t>
            </a:r>
            <a:r>
              <a:rPr lang="en-US" sz="2800"/>
              <a:t>t ask….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737630047"/>
      </p:ext>
    </p:extLst>
  </p:cSld>
  <p:clrMapOvr>
    <a:masterClrMapping/>
  </p:clrMapOvr>
  <p:transition xmlns:p14="http://schemas.microsoft.com/office/powerpoint/2010/main"/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Indirectness vs Politeness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Politeness not just maximal indirectness</a:t>
            </a:r>
          </a:p>
          <a:p>
            <a:pPr lvl="1"/>
            <a:r>
              <a:rPr lang="en-US"/>
              <a:t>Not just maintain face</a:t>
            </a:r>
          </a:p>
          <a:p>
            <a:pPr lvl="1"/>
            <a:r>
              <a:rPr lang="en-US"/>
              <a:t>Balance minimizing inferential effort</a:t>
            </a:r>
          </a:p>
          <a:p>
            <a:pPr lvl="1"/>
            <a:r>
              <a:rPr lang="en-US"/>
              <a:t>If too indirect, inferential effort high</a:t>
            </a:r>
          </a:p>
          <a:p>
            <a:pPr lvl="2"/>
            <a:r>
              <a:rPr lang="en-US"/>
              <a:t>E.g. hinting viewed as impolite</a:t>
            </a:r>
          </a:p>
          <a:p>
            <a:r>
              <a:rPr lang="en-US"/>
              <a:t>Conventionalized indirectness eases interp</a:t>
            </a:r>
          </a:p>
          <a:p>
            <a:pPr lvl="1"/>
            <a:r>
              <a:rPr lang="en-US"/>
              <a:t>Maintain face and pragmatic clarity</a:t>
            </a:r>
          </a:p>
        </p:txBody>
      </p:sp>
    </p:spTree>
    <p:extLst>
      <p:ext uri="{BB962C8B-B14F-4D97-AF65-F5344CB8AC3E}">
        <p14:creationId xmlns:p14="http://schemas.microsoft.com/office/powerpoint/2010/main" val="79567934"/>
      </p:ext>
    </p:extLst>
  </p:cSld>
  <p:clrMapOvr>
    <a:masterClrMapping/>
  </p:clrMapOvr>
  <p:transition xmlns:p14="http://schemas.microsoft.com/office/powerpoint/2010/main"/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Generating Speaking Styles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153400" cy="4114800"/>
          </a:xfrm>
        </p:spPr>
        <p:txBody>
          <a:bodyPr/>
          <a:lstStyle/>
          <a:p>
            <a:r>
              <a:rPr lang="en-US"/>
              <a:t>Stylistic choices</a:t>
            </a:r>
          </a:p>
          <a:p>
            <a:pPr lvl="1"/>
            <a:r>
              <a:rPr lang="en-US"/>
              <a:t>Semantic content, syntactic form, acoustic realiz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n</a:t>
            </a:r>
          </a:p>
          <a:p>
            <a:pPr lvl="1"/>
            <a:r>
              <a:rPr lang="en-US"/>
              <a:t>Lead listeners to make inferences about character and personality</a:t>
            </a:r>
          </a:p>
          <a:p>
            <a:r>
              <a:rPr lang="en-US"/>
              <a:t>Base on: </a:t>
            </a:r>
          </a:p>
          <a:p>
            <a:pPr lvl="1"/>
            <a:r>
              <a:rPr lang="en-US"/>
              <a:t>Speech Acts</a:t>
            </a:r>
          </a:p>
          <a:p>
            <a:pPr lvl="1"/>
            <a:r>
              <a:rPr lang="en-US"/>
              <a:t>Social Interaction &amp; Linguistic Style</a:t>
            </a:r>
          </a:p>
        </p:txBody>
      </p:sp>
    </p:spTree>
    <p:extLst>
      <p:ext uri="{BB962C8B-B14F-4D97-AF65-F5344CB8AC3E}">
        <p14:creationId xmlns:p14="http://schemas.microsoft.com/office/powerpoint/2010/main" val="4232833050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Dialogue </a:t>
            </a:r>
            <a:r>
              <a:rPr lang="en-US" dirty="0"/>
              <a:t>Act Modeling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dirty="0"/>
              <a:t>Small set of basic communicative intents</a:t>
            </a:r>
          </a:p>
          <a:p>
            <a:pPr lvl="1"/>
            <a:r>
              <a:rPr lang="en-US" dirty="0"/>
              <a:t>Initiating: Inform, offer, request-info, request-act</a:t>
            </a:r>
          </a:p>
          <a:p>
            <a:pPr lvl="1"/>
            <a:r>
              <a:rPr lang="en-US" dirty="0"/>
              <a:t>Response: Accept or reject: offer, request, </a:t>
            </a:r>
            <a:r>
              <a:rPr lang="en-US" dirty="0" smtClean="0"/>
              <a:t>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650012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Dialogue </a:t>
            </a:r>
            <a:r>
              <a:rPr lang="en-US" dirty="0"/>
              <a:t>Act Modeling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/>
              <a:t>Small set of basic communicative intents</a:t>
            </a:r>
          </a:p>
          <a:p>
            <a:pPr lvl="1"/>
            <a:r>
              <a:rPr lang="en-US"/>
              <a:t>Initiating: Inform, offer, request-info, request-act</a:t>
            </a:r>
          </a:p>
          <a:p>
            <a:pPr lvl="1"/>
            <a:r>
              <a:rPr lang="en-US"/>
              <a:t>Response: Accept or reject: offer, request, act</a:t>
            </a:r>
          </a:p>
          <a:p>
            <a:r>
              <a:rPr lang="en-US"/>
              <a:t>Distinguish: intention of act from realization</a:t>
            </a:r>
          </a:p>
          <a:p>
            <a:r>
              <a:rPr lang="en-US"/>
              <a:t>Abstract representation for utterances</a:t>
            </a:r>
          </a:p>
          <a:p>
            <a:pPr lvl="1"/>
            <a:r>
              <a:rPr lang="en-US"/>
              <a:t>Each utterance instantiates plan operator</a:t>
            </a:r>
          </a:p>
        </p:txBody>
      </p:sp>
    </p:spTree>
    <p:extLst>
      <p:ext uri="{BB962C8B-B14F-4D97-AF65-F5344CB8AC3E}">
        <p14:creationId xmlns:p14="http://schemas.microsoft.com/office/powerpoint/2010/main" val="784595807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Dialogue </a:t>
            </a:r>
            <a:r>
              <a:rPr lang="en-US" dirty="0"/>
              <a:t>Act Model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Plan-based speech act decomposition</a:t>
            </a:r>
          </a:p>
          <a:p>
            <a:r>
              <a:rPr lang="en-US"/>
              <a:t>Speech Act defined as plan</a:t>
            </a:r>
          </a:p>
          <a:p>
            <a:pPr lvl="1"/>
            <a:r>
              <a:rPr lang="en-US"/>
              <a:t>Header: request-act(s,h,a)</a:t>
            </a:r>
          </a:p>
          <a:p>
            <a:pPr lvl="1"/>
            <a:r>
              <a:rPr lang="en-US"/>
              <a:t>Precondition: want(s,a), cando(h,a)</a:t>
            </a:r>
          </a:p>
          <a:p>
            <a:pPr lvl="1"/>
            <a:r>
              <a:rPr lang="en-US"/>
              <a:t>Effects: want(h,a), know(h,want(s,a))</a:t>
            </a:r>
          </a:p>
          <a:p>
            <a:pPr lvl="1"/>
            <a:r>
              <a:rPr lang="en-US"/>
              <a:t>Decompositions </a:t>
            </a:r>
          </a:p>
          <a:p>
            <a:pPr lvl="2"/>
            <a:r>
              <a:rPr lang="en-US"/>
              <a:t>Different alternatives specify surface realization</a:t>
            </a:r>
          </a:p>
          <a:p>
            <a:pPr lvl="2"/>
            <a:r>
              <a:rPr lang="en-US"/>
              <a:t> Select based on social information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330300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Decomposition &amp; Realization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Surface-request(</a:t>
            </a:r>
            <a:r>
              <a:rPr lang="en-US" dirty="0" err="1"/>
              <a:t>s,h,a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Do a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586096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Decomposition &amp; Realization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Surface-request(</a:t>
            </a:r>
            <a:r>
              <a:rPr lang="en-US" dirty="0" err="1"/>
              <a:t>s,h,a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Do a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</a:pPr>
            <a:r>
              <a:rPr lang="en-US" dirty="0"/>
              <a:t>Surface-request(</a:t>
            </a:r>
            <a:r>
              <a:rPr lang="en-US" dirty="0" err="1"/>
              <a:t>s,h,informif</a:t>
            </a:r>
            <a:r>
              <a:rPr lang="en-US" dirty="0"/>
              <a:t>(</a:t>
            </a:r>
            <a:r>
              <a:rPr lang="en-US" dirty="0" err="1"/>
              <a:t>h,s,cando</a:t>
            </a:r>
            <a:r>
              <a:rPr lang="en-US" dirty="0"/>
              <a:t>(</a:t>
            </a:r>
            <a:r>
              <a:rPr lang="en-US" dirty="0" err="1"/>
              <a:t>h,a</a:t>
            </a:r>
            <a:r>
              <a:rPr lang="en-US" dirty="0"/>
              <a:t>)))</a:t>
            </a:r>
          </a:p>
          <a:p>
            <a:pPr lvl="1">
              <a:lnSpc>
                <a:spcPct val="90000"/>
              </a:lnSpc>
            </a:pP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Can you do a?</a:t>
            </a:r>
            <a:r>
              <a:rPr lang="ja-JP" altLang="en-US" dirty="0" smtClean="0">
                <a:latin typeface="Arial"/>
              </a:rPr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25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Dialogue Act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Automatically tag utterances in dialogue</a:t>
            </a:r>
          </a:p>
          <a:p>
            <a:r>
              <a:rPr lang="en-US" dirty="0" smtClean="0"/>
              <a:t>Some simple cases:</a:t>
            </a:r>
          </a:p>
          <a:p>
            <a:pPr lvl="1"/>
            <a:r>
              <a:rPr lang="en-US" b="1" dirty="0" smtClean="0"/>
              <a:t>YES-NO-Q: </a:t>
            </a:r>
            <a:r>
              <a:rPr lang="en-US" dirty="0" smtClean="0"/>
              <a:t>Will breakfast be served on USAir 1557?</a:t>
            </a:r>
          </a:p>
          <a:p>
            <a:pPr lvl="1"/>
            <a:r>
              <a:rPr lang="en-US" b="1" dirty="0" smtClean="0"/>
              <a:t>Statement: </a:t>
            </a:r>
            <a:r>
              <a:rPr lang="en-US" dirty="0" smtClean="0"/>
              <a:t>I don’t care about lunch.</a:t>
            </a:r>
          </a:p>
          <a:p>
            <a:pPr lvl="1"/>
            <a:r>
              <a:rPr lang="en-US" dirty="0" smtClean="0"/>
              <a:t>Show be flights from L.A. to Orlando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784962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Decomposition &amp; Realization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Surface-request(s,h,a)</a:t>
            </a:r>
          </a:p>
          <a:p>
            <a:pPr lvl="1">
              <a:lnSpc>
                <a:spcPct val="90000"/>
              </a:lnSpc>
            </a:pPr>
            <a:r>
              <a:rPr lang="ja-JP" altLang="en-US">
                <a:latin typeface="Arial"/>
              </a:rPr>
              <a:t>“</a:t>
            </a:r>
            <a:r>
              <a:rPr lang="en-US"/>
              <a:t>Do a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.</a:t>
            </a:r>
          </a:p>
          <a:p>
            <a:pPr>
              <a:lnSpc>
                <a:spcPct val="90000"/>
              </a:lnSpc>
            </a:pPr>
            <a:r>
              <a:rPr lang="en-US"/>
              <a:t>Surface-request(s,h,informif(h,s,cando(h,a)))</a:t>
            </a:r>
          </a:p>
          <a:p>
            <a:pPr lvl="1">
              <a:lnSpc>
                <a:spcPct val="90000"/>
              </a:lnSpc>
            </a:pPr>
            <a:r>
              <a:rPr lang="ja-JP" altLang="en-US">
                <a:latin typeface="Arial"/>
              </a:rPr>
              <a:t>“</a:t>
            </a:r>
            <a:r>
              <a:rPr lang="en-US"/>
              <a:t>Can you do a?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Surface-request(s,h,~cando(s,a))</a:t>
            </a:r>
          </a:p>
          <a:p>
            <a:pPr lvl="1">
              <a:lnSpc>
                <a:spcPct val="90000"/>
              </a:lnSpc>
            </a:pPr>
            <a:r>
              <a:rPr lang="ja-JP" altLang="en-US">
                <a:latin typeface="Arial"/>
              </a:rPr>
              <a:t>“</a:t>
            </a:r>
            <a:r>
              <a:rPr lang="en-US"/>
              <a:t>I can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do a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Surface-request(s,h,want(s,a))</a:t>
            </a:r>
          </a:p>
          <a:p>
            <a:pPr lvl="1">
              <a:lnSpc>
                <a:spcPct val="90000"/>
              </a:lnSpc>
            </a:pPr>
            <a:r>
              <a:rPr lang="ja-JP" altLang="en-US">
                <a:latin typeface="Arial"/>
              </a:rPr>
              <a:t>“</a:t>
            </a:r>
            <a:r>
              <a:rPr lang="en-US"/>
              <a:t>I want you to do a.</a:t>
            </a:r>
            <a:r>
              <a:rPr lang="ja-JP" altLang="en-US">
                <a:latin typeface="Arial"/>
              </a:rPr>
              <a:t>”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98245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Representing the Script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(Manually) Model sequence in story/task</a:t>
            </a:r>
          </a:p>
          <a:p>
            <a:pPr lvl="1"/>
            <a:r>
              <a:rPr lang="en-US" dirty="0"/>
              <a:t>Sequence of </a:t>
            </a:r>
            <a:r>
              <a:rPr lang="en-US" dirty="0" smtClean="0"/>
              <a:t>dialogue </a:t>
            </a:r>
            <a:r>
              <a:rPr lang="en-US" dirty="0"/>
              <a:t>acts and physical acts</a:t>
            </a:r>
          </a:p>
          <a:p>
            <a:pPr lvl="2"/>
            <a:r>
              <a:rPr lang="en-US" dirty="0"/>
              <a:t>Model world, domain, domain </a:t>
            </a:r>
            <a:r>
              <a:rPr lang="en-US" dirty="0" smtClean="0"/>
              <a:t>plans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Preconditions, effects, </a:t>
            </a:r>
            <a:r>
              <a:rPr lang="en-US" dirty="0" smtClean="0"/>
              <a:t>decompositions</a:t>
            </a:r>
            <a:endParaRPr lang="en-US" dirty="0"/>
          </a:p>
          <a:p>
            <a:pPr lvl="2"/>
            <a:r>
              <a:rPr lang="en-US" dirty="0"/>
              <a:t>=&gt; semantic </a:t>
            </a:r>
            <a:r>
              <a:rPr lang="en-US" dirty="0" smtClean="0"/>
              <a:t>content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Represent as input to linguistic realizer</a:t>
            </a:r>
          </a:p>
        </p:txBody>
      </p:sp>
    </p:spTree>
    <p:extLst>
      <p:ext uri="{BB962C8B-B14F-4D97-AF65-F5344CB8AC3E}">
        <p14:creationId xmlns:p14="http://schemas.microsoft.com/office/powerpoint/2010/main" val="857658467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Modeling Social Interaction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5344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Based on B&amp;L model of speakers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Face: Autonomy and Approval; Rational </a:t>
            </a:r>
            <a:r>
              <a:rPr lang="en-US" sz="2400" dirty="0" smtClean="0"/>
              <a:t>meaning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0585892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Modeling Social Interaction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5344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Based on B&amp;L model of speakers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Face: Autonomy and Approval; Rational meaning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Based strategy on socially determined </a:t>
            </a:r>
            <a:r>
              <a:rPr lang="en-US" sz="2800" dirty="0" err="1"/>
              <a:t>vars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Social distance, Power, Ranking of Imposition: 1-50 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Requests, offer, inform: threat to auto; rejects: threat to </a:t>
            </a:r>
            <a:r>
              <a:rPr lang="en-US" sz="2000" dirty="0" smtClean="0"/>
              <a:t>approval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03899759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Modeling Social Interaction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534400" cy="4114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Based on B&amp;L model of speakers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Face: Autonomy and Approval; Rational meaning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Based strategy on socially determined </a:t>
            </a:r>
            <a:r>
              <a:rPr lang="en-US" sz="2800" dirty="0" err="1"/>
              <a:t>vars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Social distance, Power, Ranking of Imposition: 1-50 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Requests, offer, inform: threat to auto; rejects: threat to approval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Try to avoid threats to face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Theta= social distance + power + imposition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Select strategies based on theta: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Direct &lt; Approval-oriented &lt; Autonomy-oriented&lt;off-</a:t>
            </a:r>
            <a:r>
              <a:rPr lang="en-US" sz="2000" dirty="0" smtClean="0"/>
              <a:t>rec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62019004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Modeling Social Interaction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534400" cy="4114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Based on B&amp;L model of speakers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Face: Autonomy and Approval; Rational meaning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Based strategy on socially determined </a:t>
            </a:r>
            <a:r>
              <a:rPr lang="en-US" sz="2800" dirty="0" err="1"/>
              <a:t>vars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Social distance, Power, Ranking of Imposition: 1-50 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Requests, offer, inform: threat to auto; rejects: threat to approval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Try to avoid threats to face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Theta= social distance + power + imposition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Select strategies based on theta: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Direct &lt; Approval-oriented &lt; Autonomy-oriented&lt;off-rec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Semantic content: plan rep; syntactic form: </a:t>
            </a:r>
            <a:r>
              <a:rPr lang="en-US" sz="2800" dirty="0" smtClean="0"/>
              <a:t>library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85665193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Modeling Social Interaction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534400" cy="484846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Based on B&amp;L model of speakers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Face: Autonomy and Approval; Rational meaning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Based strategy on socially determined </a:t>
            </a:r>
            <a:r>
              <a:rPr lang="en-US" sz="2800" dirty="0" err="1"/>
              <a:t>vars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Social distance, Power, Ranking of Imposition: 1-50 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Requests, offer, inform: threat to auto; rejects: threat to approval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Try to avoid threats to face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Theta= social distance + power + imposition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Select strategies based on theta: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Direct &lt; Approval-oriented &lt; Autonomy-oriented&lt;off-rec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Semantic content: plan rep; syntactic form: library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Affect: set acoustic realization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Angry, pleasant, disgusted, annoyed, distraught, sad, gruff</a:t>
            </a:r>
          </a:p>
        </p:txBody>
      </p:sp>
    </p:spTree>
    <p:extLst>
      <p:ext uri="{BB962C8B-B14F-4D97-AF65-F5344CB8AC3E}">
        <p14:creationId xmlns:p14="http://schemas.microsoft.com/office/powerpoint/2010/main" val="2101979042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Generating Appropriate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399"/>
            <a:ext cx="7772400" cy="46572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Input: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Sequence of speech acts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Social status: social distance, power, ranking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Emotional stance (view as orthogonal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7203785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Generating Appropriate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399"/>
            <a:ext cx="7772400" cy="46572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Input: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Sequence of speech acts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Social status: social distance, power, ranking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Emotional stance (view as orthogonal)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Example: Speech act= request;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Status: D+P+R &lt; 50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Direct: Imperative form: </a:t>
            </a:r>
            <a:r>
              <a:rPr lang="ja-JP" altLang="en-US" sz="2000" dirty="0">
                <a:latin typeface="Arial"/>
              </a:rPr>
              <a:t>“</a:t>
            </a:r>
            <a:r>
              <a:rPr lang="en-US" sz="2000" dirty="0"/>
              <a:t>Bring us two drinks</a:t>
            </a:r>
            <a:r>
              <a:rPr lang="ja-JP" altLang="en-US" sz="2000" dirty="0" smtClean="0">
                <a:latin typeface="Arial"/>
              </a:rPr>
              <a:t>”</a:t>
            </a:r>
            <a:endParaRPr lang="en-US" altLang="ja-JP" sz="2000" dirty="0" smtClean="0">
              <a:latin typeface="Arial"/>
            </a:endParaRPr>
          </a:p>
          <a:p>
            <a:pPr lvl="2">
              <a:lnSpc>
                <a:spcPct val="90000"/>
              </a:lnSpc>
            </a:pP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07693461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Generating Appropriate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399"/>
            <a:ext cx="7772400" cy="46572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Input: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Sequence of speech acts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Social status: social distance, power, ranking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Emotional stance (view as orthogonal)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Example: Speech act= request;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Status: D+P+R &lt; 50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Direct: Imperative form: </a:t>
            </a:r>
            <a:r>
              <a:rPr lang="ja-JP" altLang="en-US" sz="2000" dirty="0">
                <a:latin typeface="Arial"/>
              </a:rPr>
              <a:t>“</a:t>
            </a:r>
            <a:r>
              <a:rPr lang="en-US" sz="2000" dirty="0"/>
              <a:t>Bring us two drinks</a:t>
            </a:r>
            <a:r>
              <a:rPr lang="ja-JP" altLang="en-US" sz="2000" dirty="0" smtClean="0">
                <a:latin typeface="Arial"/>
              </a:rPr>
              <a:t>”</a:t>
            </a:r>
            <a:endParaRPr lang="en-US" altLang="ja-JP" dirty="0">
              <a:latin typeface="Arial"/>
            </a:endParaRPr>
          </a:p>
          <a:p>
            <a:pPr lvl="2">
              <a:lnSpc>
                <a:spcPct val="90000"/>
              </a:lnSpc>
            </a:pPr>
            <a:endParaRPr lang="en-US" sz="2400" dirty="0" smtClean="0">
              <a:latin typeface="Arial"/>
            </a:endParaRP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Status</a:t>
            </a:r>
            <a:r>
              <a:rPr lang="en-US" sz="2600" dirty="0"/>
              <a:t>: 91&lt;D+P+R&lt;120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Autonomy-oriented: query-capability-autonomy </a:t>
            </a:r>
          </a:p>
          <a:p>
            <a:pPr lvl="3">
              <a:lnSpc>
                <a:spcPct val="90000"/>
              </a:lnSpc>
            </a:pPr>
            <a:r>
              <a:rPr lang="ja-JP" altLang="en-US" sz="1800" dirty="0">
                <a:latin typeface="Arial"/>
              </a:rPr>
              <a:t>“</a:t>
            </a:r>
            <a:r>
              <a:rPr lang="en-US" sz="1800" dirty="0"/>
              <a:t>Can you bring us two drinks?</a:t>
            </a:r>
            <a:r>
              <a:rPr lang="ja-JP" altLang="en-US" sz="1800" dirty="0">
                <a:latin typeface="Arial"/>
              </a:rPr>
              <a:t>”</a:t>
            </a:r>
            <a:r>
              <a:rPr lang="en-US" sz="1800" dirty="0"/>
              <a:t> - Conventional indirect</a:t>
            </a:r>
          </a:p>
        </p:txBody>
      </p:sp>
    </p:spTree>
    <p:extLst>
      <p:ext uri="{BB962C8B-B14F-4D97-AF65-F5344CB8AC3E}">
        <p14:creationId xmlns:p14="http://schemas.microsoft.com/office/powerpoint/2010/main" val="1288074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Dialogue Act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Automatically tag utterances in dialogue</a:t>
            </a:r>
          </a:p>
          <a:p>
            <a:r>
              <a:rPr lang="en-US" dirty="0" smtClean="0"/>
              <a:t>Some simple cases:</a:t>
            </a:r>
          </a:p>
          <a:p>
            <a:pPr lvl="1"/>
            <a:r>
              <a:rPr lang="en-US" b="1" dirty="0" smtClean="0"/>
              <a:t>YES-NO-Q: </a:t>
            </a:r>
            <a:r>
              <a:rPr lang="en-US" dirty="0" smtClean="0"/>
              <a:t>Will breakfast be served on USAir 1557?</a:t>
            </a:r>
          </a:p>
          <a:p>
            <a:pPr lvl="1"/>
            <a:r>
              <a:rPr lang="en-US" b="1" dirty="0" smtClean="0"/>
              <a:t>Statement: </a:t>
            </a:r>
            <a:r>
              <a:rPr lang="en-US" dirty="0" smtClean="0"/>
              <a:t>I don’t care about lunch.</a:t>
            </a:r>
          </a:p>
          <a:p>
            <a:pPr lvl="1"/>
            <a:r>
              <a:rPr lang="en-US" b="1" dirty="0" smtClean="0"/>
              <a:t>Command: </a:t>
            </a:r>
            <a:r>
              <a:rPr lang="en-US" dirty="0" smtClean="0"/>
              <a:t>Show be flights from L.A. to Orlando</a:t>
            </a:r>
          </a:p>
          <a:p>
            <a:r>
              <a:rPr lang="en-US" dirty="0" smtClean="0"/>
              <a:t>Is it always that easy?</a:t>
            </a:r>
          </a:p>
          <a:p>
            <a:pPr lvl="1"/>
            <a:r>
              <a:rPr lang="en-US" dirty="0" smtClean="0"/>
              <a:t>Can you give me the flights from Atlanta to Boston?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840454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Controlling Affect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Affect editor (Cahn 1990)</a:t>
            </a:r>
          </a:p>
          <a:p>
            <a:r>
              <a:rPr lang="en-US"/>
              <a:t>Input: POS, phrase boundaries, focus</a:t>
            </a:r>
          </a:p>
          <a:p>
            <a:r>
              <a:rPr lang="en-US"/>
              <a:t>Acoustic parameters: Vary from neutral</a:t>
            </a:r>
          </a:p>
          <a:p>
            <a:pPr lvl="1"/>
            <a:r>
              <a:rPr lang="en-US"/>
              <a:t>17: pitch, timing, voice and phoneme quality</a:t>
            </a:r>
          </a:p>
          <a:p>
            <a:r>
              <a:rPr lang="en-US"/>
              <a:t>Prior evaluation:</a:t>
            </a:r>
          </a:p>
          <a:p>
            <a:pPr lvl="1"/>
            <a:r>
              <a:rPr lang="en-US"/>
              <a:t>Naïve listeners reliably assign to affect class</a:t>
            </a:r>
          </a:p>
        </p:txBody>
      </p:sp>
    </p:spTree>
    <p:extLst>
      <p:ext uri="{BB962C8B-B14F-4D97-AF65-F5344CB8AC3E}">
        <p14:creationId xmlns:p14="http://schemas.microsoft.com/office/powerpoint/2010/main" val="397099050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Politeness and speaking style</a:t>
            </a:r>
          </a:p>
          <a:p>
            <a:pPr lvl="1"/>
            <a:r>
              <a:rPr lang="en-US" sz="2400" dirty="0"/>
              <a:t>Rational agent maintaining face, clarity</a:t>
            </a:r>
          </a:p>
          <a:p>
            <a:pPr lvl="1"/>
            <a:r>
              <a:rPr lang="en-US" sz="2400" dirty="0"/>
              <a:t>Indirect requests allow hearer to save face </a:t>
            </a:r>
          </a:p>
          <a:p>
            <a:pPr lvl="2"/>
            <a:r>
              <a:rPr lang="en-US" sz="2000" dirty="0"/>
              <a:t>Must be clear enough to interpret</a:t>
            </a:r>
          </a:p>
          <a:p>
            <a:pPr lvl="1"/>
            <a:r>
              <a:rPr lang="en-US" sz="2400" dirty="0"/>
              <a:t>Sensitive to power and social relationships</a:t>
            </a:r>
          </a:p>
          <a:p>
            <a:r>
              <a:rPr lang="en-US" sz="2800" dirty="0"/>
              <a:t>Generate appropriate style based on</a:t>
            </a:r>
          </a:p>
          <a:p>
            <a:pPr lvl="1"/>
            <a:r>
              <a:rPr lang="en-US" sz="2400" smtClean="0"/>
              <a:t>Dialogue </a:t>
            </a:r>
            <a:r>
              <a:rPr lang="en-US" sz="2400" dirty="0"/>
              <a:t>acts (domain-specific plans)</a:t>
            </a:r>
          </a:p>
          <a:p>
            <a:pPr lvl="1"/>
            <a:r>
              <a:rPr lang="en-US" sz="2400" dirty="0"/>
              <a:t>Define social distance and power</a:t>
            </a:r>
          </a:p>
          <a:p>
            <a:pPr lvl="1"/>
            <a:r>
              <a:rPr lang="en-US" sz="2400" dirty="0"/>
              <a:t>Emotional state</a:t>
            </a:r>
          </a:p>
        </p:txBody>
      </p:sp>
    </p:spTree>
    <p:extLst>
      <p:ext uri="{BB962C8B-B14F-4D97-AF65-F5344CB8AC3E}">
        <p14:creationId xmlns:p14="http://schemas.microsoft.com/office/powerpoint/2010/main" val="3334801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Dialogue Act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Automatically tag utterances in dialogue</a:t>
            </a:r>
          </a:p>
          <a:p>
            <a:r>
              <a:rPr lang="en-US" dirty="0" smtClean="0"/>
              <a:t>Some simple cases:</a:t>
            </a:r>
          </a:p>
          <a:p>
            <a:pPr lvl="1"/>
            <a:r>
              <a:rPr lang="en-US" b="1" dirty="0" smtClean="0"/>
              <a:t>YES-NO-Q: </a:t>
            </a:r>
            <a:r>
              <a:rPr lang="en-US" dirty="0" smtClean="0"/>
              <a:t>Will breakfast be served on USAir 1557?</a:t>
            </a:r>
          </a:p>
          <a:p>
            <a:pPr lvl="1"/>
            <a:r>
              <a:rPr lang="en-US" b="1" dirty="0" smtClean="0"/>
              <a:t>Statement: </a:t>
            </a:r>
            <a:r>
              <a:rPr lang="en-US" dirty="0" smtClean="0"/>
              <a:t>I don’t care about lunch.</a:t>
            </a:r>
          </a:p>
          <a:p>
            <a:pPr lvl="1"/>
            <a:r>
              <a:rPr lang="en-US" b="1" dirty="0" smtClean="0"/>
              <a:t>Command: </a:t>
            </a:r>
            <a:r>
              <a:rPr lang="en-US" dirty="0" smtClean="0"/>
              <a:t>Show be flights from L.A. to Orlando</a:t>
            </a:r>
          </a:p>
          <a:p>
            <a:r>
              <a:rPr lang="en-US" dirty="0" smtClean="0"/>
              <a:t>Is it always that easy?</a:t>
            </a:r>
          </a:p>
          <a:p>
            <a:pPr lvl="1"/>
            <a:r>
              <a:rPr lang="en-US" dirty="0" smtClean="0"/>
              <a:t>Can you give me the flights from Atlanta to Boston?</a:t>
            </a:r>
          </a:p>
          <a:p>
            <a:pPr lvl="2"/>
            <a:r>
              <a:rPr lang="en-US" dirty="0" smtClean="0"/>
              <a:t>Syntactic form: question; Act: request/command</a:t>
            </a:r>
          </a:p>
          <a:p>
            <a:pPr lvl="1"/>
            <a:r>
              <a:rPr lang="en-US" dirty="0" smtClean="0"/>
              <a:t>Yeah.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1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Dialogue Act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0292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Automatically tag utterances in dialogue</a:t>
            </a:r>
          </a:p>
          <a:p>
            <a:r>
              <a:rPr lang="en-US" dirty="0" smtClean="0"/>
              <a:t>Some simple cases:</a:t>
            </a:r>
          </a:p>
          <a:p>
            <a:pPr lvl="1"/>
            <a:r>
              <a:rPr lang="en-US" b="1" dirty="0" smtClean="0"/>
              <a:t>YES-NO-Q: </a:t>
            </a:r>
            <a:r>
              <a:rPr lang="en-US" dirty="0" smtClean="0"/>
              <a:t>Will breakfast be served on USAir 1557?</a:t>
            </a:r>
          </a:p>
          <a:p>
            <a:pPr lvl="1"/>
            <a:r>
              <a:rPr lang="en-US" b="1" dirty="0" smtClean="0"/>
              <a:t>Statement: </a:t>
            </a:r>
            <a:r>
              <a:rPr lang="en-US" dirty="0" smtClean="0"/>
              <a:t>I don’t care about lunch.</a:t>
            </a:r>
          </a:p>
          <a:p>
            <a:pPr lvl="1"/>
            <a:r>
              <a:rPr lang="en-US" b="1" dirty="0" smtClean="0"/>
              <a:t>Command: </a:t>
            </a:r>
            <a:r>
              <a:rPr lang="en-US" dirty="0" smtClean="0"/>
              <a:t>Show be flights from L.A. to Orlando</a:t>
            </a:r>
          </a:p>
          <a:p>
            <a:r>
              <a:rPr lang="en-US" dirty="0" smtClean="0"/>
              <a:t>Is it always that easy?</a:t>
            </a:r>
          </a:p>
          <a:p>
            <a:pPr lvl="1"/>
            <a:r>
              <a:rPr lang="en-US" dirty="0" smtClean="0"/>
              <a:t>Can you give me the flights from Atlanta to Boston?</a:t>
            </a:r>
          </a:p>
          <a:p>
            <a:pPr lvl="1"/>
            <a:r>
              <a:rPr lang="en-US" dirty="0" smtClean="0"/>
              <a:t>Yeah.</a:t>
            </a:r>
          </a:p>
          <a:p>
            <a:pPr lvl="2"/>
            <a:r>
              <a:rPr lang="en-US" dirty="0" smtClean="0"/>
              <a:t>Depends on context: Y/N answer; agreement; back-channel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3432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Dialogue Act 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Indirect speech acts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691" y="2226303"/>
            <a:ext cx="7704860" cy="16205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32584" y="2300999"/>
            <a:ext cx="1344637" cy="145246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116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Dialogue Act 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Indirect speech acts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691" y="2226303"/>
            <a:ext cx="7704860" cy="16205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32584" y="2689046"/>
            <a:ext cx="1344637" cy="106441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6716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Dialogue Act 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Indirect speech acts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691" y="2226303"/>
            <a:ext cx="7704860" cy="16205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32584" y="3118546"/>
            <a:ext cx="1344637" cy="63491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020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Dialogue Act 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Indirect speech acts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691" y="2226303"/>
            <a:ext cx="7704860" cy="16205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32584" y="3473351"/>
            <a:ext cx="1344637" cy="2801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471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State Models</a:t>
            </a:r>
          </a:p>
          <a:p>
            <a:pPr lvl="1"/>
            <a:r>
              <a:rPr lang="en-US" dirty="0" smtClean="0"/>
              <a:t>Dialogue Acts</a:t>
            </a:r>
          </a:p>
          <a:p>
            <a:pPr lvl="1"/>
            <a:r>
              <a:rPr lang="en-US" dirty="0" smtClean="0"/>
              <a:t>Dialogue Act Recognition</a:t>
            </a:r>
          </a:p>
          <a:p>
            <a:pPr lvl="1"/>
            <a:endParaRPr lang="en-US" dirty="0"/>
          </a:p>
          <a:p>
            <a:r>
              <a:rPr lang="en-US" dirty="0" smtClean="0"/>
              <a:t>Hidden Information State Models </a:t>
            </a:r>
          </a:p>
          <a:p>
            <a:pPr lvl="1"/>
            <a:r>
              <a:rPr lang="en-US" dirty="0" smtClean="0"/>
              <a:t>Learning dialogue behavior</a:t>
            </a:r>
          </a:p>
          <a:p>
            <a:pPr lvl="1"/>
            <a:endParaRPr lang="en-US" dirty="0"/>
          </a:p>
          <a:p>
            <a:r>
              <a:rPr lang="en-US" dirty="0" smtClean="0"/>
              <a:t>Politeness and Speaking Style</a:t>
            </a:r>
          </a:p>
          <a:p>
            <a:pPr lvl="1"/>
            <a:r>
              <a:rPr lang="en-US" dirty="0" smtClean="0"/>
              <a:t>Generating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9717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Dialogue Act 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Indirect speech acts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691" y="2226303"/>
            <a:ext cx="7704860" cy="162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4621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Dialogue Act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58947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How can we classify dialogue acts?</a:t>
            </a:r>
          </a:p>
          <a:p>
            <a:r>
              <a:rPr lang="en-US" dirty="0" smtClean="0"/>
              <a:t>Sources of information:</a:t>
            </a:r>
          </a:p>
        </p:txBody>
      </p:sp>
    </p:spTree>
    <p:extLst>
      <p:ext uri="{BB962C8B-B14F-4D97-AF65-F5344CB8AC3E}">
        <p14:creationId xmlns:p14="http://schemas.microsoft.com/office/powerpoint/2010/main" val="28132946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Dialogue Act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58947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How can we classify dialogue acts?</a:t>
            </a:r>
          </a:p>
          <a:p>
            <a:r>
              <a:rPr lang="en-US" dirty="0" smtClean="0"/>
              <a:t>Sources of information:</a:t>
            </a:r>
          </a:p>
          <a:p>
            <a:pPr lvl="1"/>
            <a:r>
              <a:rPr lang="en-US" dirty="0" smtClean="0"/>
              <a:t>Word information: </a:t>
            </a:r>
          </a:p>
          <a:p>
            <a:pPr lvl="2"/>
            <a:r>
              <a:rPr lang="en-US" i="1" dirty="0"/>
              <a:t>Please, would you</a:t>
            </a:r>
            <a:r>
              <a:rPr lang="en-US" dirty="0"/>
              <a:t>: request; </a:t>
            </a:r>
            <a:r>
              <a:rPr lang="en-US" i="1" dirty="0"/>
              <a:t>are you</a:t>
            </a:r>
            <a:r>
              <a:rPr lang="en-US" dirty="0"/>
              <a:t>: yes-no </a:t>
            </a:r>
            <a:r>
              <a:rPr lang="en-US" dirty="0" smtClean="0"/>
              <a:t>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9492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Dialogue Act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58947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How can we classify dialogue acts?</a:t>
            </a:r>
          </a:p>
          <a:p>
            <a:r>
              <a:rPr lang="en-US" dirty="0" smtClean="0"/>
              <a:t>Sources of information:</a:t>
            </a:r>
          </a:p>
          <a:p>
            <a:pPr lvl="1"/>
            <a:r>
              <a:rPr lang="en-US" dirty="0" smtClean="0"/>
              <a:t>Word information: </a:t>
            </a:r>
          </a:p>
          <a:p>
            <a:pPr lvl="2"/>
            <a:r>
              <a:rPr lang="en-US" i="1" dirty="0"/>
              <a:t>Please, would you</a:t>
            </a:r>
            <a:r>
              <a:rPr lang="en-US" dirty="0"/>
              <a:t>: request; </a:t>
            </a:r>
            <a:r>
              <a:rPr lang="en-US" i="1" dirty="0"/>
              <a:t>are you</a:t>
            </a:r>
            <a:r>
              <a:rPr lang="en-US" dirty="0"/>
              <a:t>: yes-no question</a:t>
            </a:r>
          </a:p>
          <a:p>
            <a:pPr lvl="2"/>
            <a:r>
              <a:rPr lang="en-US" dirty="0" smtClean="0"/>
              <a:t>N-gram grammars</a:t>
            </a:r>
          </a:p>
          <a:p>
            <a:pPr lvl="1"/>
            <a:r>
              <a:rPr lang="en-US" dirty="0" smtClean="0"/>
              <a:t>Prosody: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9737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Dialogue Act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58947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How can we classify dialogue acts?</a:t>
            </a:r>
          </a:p>
          <a:p>
            <a:r>
              <a:rPr lang="en-US" dirty="0" smtClean="0"/>
              <a:t>Sources of information:</a:t>
            </a:r>
          </a:p>
          <a:p>
            <a:pPr lvl="1"/>
            <a:r>
              <a:rPr lang="en-US" dirty="0" smtClean="0"/>
              <a:t>Word information: </a:t>
            </a:r>
          </a:p>
          <a:p>
            <a:pPr lvl="2"/>
            <a:r>
              <a:rPr lang="en-US" i="1" dirty="0"/>
              <a:t>Please, would you</a:t>
            </a:r>
            <a:r>
              <a:rPr lang="en-US" dirty="0"/>
              <a:t>: request; </a:t>
            </a:r>
            <a:r>
              <a:rPr lang="en-US" i="1" dirty="0"/>
              <a:t>are you</a:t>
            </a:r>
            <a:r>
              <a:rPr lang="en-US" dirty="0"/>
              <a:t>: yes-no question</a:t>
            </a:r>
          </a:p>
          <a:p>
            <a:pPr lvl="2"/>
            <a:r>
              <a:rPr lang="en-US" dirty="0" smtClean="0"/>
              <a:t>N-gram grammars</a:t>
            </a:r>
          </a:p>
          <a:p>
            <a:pPr lvl="1"/>
            <a:r>
              <a:rPr lang="en-US" dirty="0" smtClean="0"/>
              <a:t>Prosody:</a:t>
            </a:r>
          </a:p>
          <a:p>
            <a:pPr lvl="2"/>
            <a:r>
              <a:rPr lang="en-US" dirty="0" smtClean="0"/>
              <a:t>Final rising pitch: question; final lowering: statement</a:t>
            </a:r>
          </a:p>
          <a:p>
            <a:pPr lvl="2"/>
            <a:r>
              <a:rPr lang="en-US" dirty="0" smtClean="0"/>
              <a:t>Reduced intensity: </a:t>
            </a:r>
            <a:r>
              <a:rPr lang="en-US" i="1" dirty="0" smtClean="0"/>
              <a:t>Yeah: </a:t>
            </a:r>
            <a:r>
              <a:rPr lang="en-US" dirty="0" smtClean="0"/>
              <a:t>agreement </a:t>
            </a:r>
            <a:r>
              <a:rPr lang="en-US" dirty="0" err="1" smtClean="0"/>
              <a:t>vs</a:t>
            </a:r>
            <a:r>
              <a:rPr lang="en-US" dirty="0" smtClean="0"/>
              <a:t> backchannel</a:t>
            </a:r>
          </a:p>
        </p:txBody>
      </p:sp>
    </p:spTree>
    <p:extLst>
      <p:ext uri="{BB962C8B-B14F-4D97-AF65-F5344CB8AC3E}">
        <p14:creationId xmlns:p14="http://schemas.microsoft.com/office/powerpoint/2010/main" val="10778150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Dialogue Act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58947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How can we classify dialogue acts?</a:t>
            </a:r>
          </a:p>
          <a:p>
            <a:r>
              <a:rPr lang="en-US" dirty="0" smtClean="0"/>
              <a:t>Sources of information:</a:t>
            </a:r>
          </a:p>
          <a:p>
            <a:pPr lvl="1"/>
            <a:r>
              <a:rPr lang="en-US" dirty="0" smtClean="0"/>
              <a:t>Word information: </a:t>
            </a:r>
          </a:p>
          <a:p>
            <a:pPr lvl="2"/>
            <a:r>
              <a:rPr lang="en-US" i="1" dirty="0"/>
              <a:t>Please, would you</a:t>
            </a:r>
            <a:r>
              <a:rPr lang="en-US" dirty="0"/>
              <a:t>: request; </a:t>
            </a:r>
            <a:r>
              <a:rPr lang="en-US" i="1" dirty="0"/>
              <a:t>are you</a:t>
            </a:r>
            <a:r>
              <a:rPr lang="en-US" dirty="0"/>
              <a:t>: yes-no question</a:t>
            </a:r>
          </a:p>
          <a:p>
            <a:pPr lvl="2"/>
            <a:r>
              <a:rPr lang="en-US" dirty="0" smtClean="0"/>
              <a:t>N-gram grammars</a:t>
            </a:r>
          </a:p>
          <a:p>
            <a:pPr lvl="1"/>
            <a:r>
              <a:rPr lang="en-US" dirty="0" smtClean="0"/>
              <a:t>Prosody:</a:t>
            </a:r>
          </a:p>
          <a:p>
            <a:pPr lvl="2"/>
            <a:r>
              <a:rPr lang="en-US" dirty="0" smtClean="0"/>
              <a:t>Final rising pitch: question; final lowering: statement</a:t>
            </a:r>
          </a:p>
          <a:p>
            <a:pPr lvl="2"/>
            <a:r>
              <a:rPr lang="en-US" dirty="0" smtClean="0"/>
              <a:t>Reduced intensity: </a:t>
            </a:r>
            <a:r>
              <a:rPr lang="en-US" i="1" dirty="0" smtClean="0"/>
              <a:t>Yeah: </a:t>
            </a:r>
            <a:r>
              <a:rPr lang="en-US" dirty="0" smtClean="0"/>
              <a:t>agreement </a:t>
            </a:r>
            <a:r>
              <a:rPr lang="en-US" dirty="0" err="1" smtClean="0"/>
              <a:t>vs</a:t>
            </a:r>
            <a:r>
              <a:rPr lang="en-US" dirty="0" smtClean="0"/>
              <a:t> backchannel</a:t>
            </a:r>
          </a:p>
          <a:p>
            <a:pPr lvl="1"/>
            <a:r>
              <a:rPr lang="en-US" dirty="0" smtClean="0"/>
              <a:t>Adjacency pairs: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6905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Dialogue Act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58947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can we classify dialogue acts?</a:t>
            </a:r>
          </a:p>
          <a:p>
            <a:r>
              <a:rPr lang="en-US" dirty="0" smtClean="0"/>
              <a:t>Sources of information:</a:t>
            </a:r>
          </a:p>
          <a:p>
            <a:pPr lvl="1"/>
            <a:r>
              <a:rPr lang="en-US" dirty="0" smtClean="0"/>
              <a:t>Word information: </a:t>
            </a:r>
          </a:p>
          <a:p>
            <a:pPr lvl="2"/>
            <a:r>
              <a:rPr lang="en-US" i="1" dirty="0"/>
              <a:t>Please, would you</a:t>
            </a:r>
            <a:r>
              <a:rPr lang="en-US" dirty="0"/>
              <a:t>: request; </a:t>
            </a:r>
            <a:r>
              <a:rPr lang="en-US" i="1" dirty="0"/>
              <a:t>are you</a:t>
            </a:r>
            <a:r>
              <a:rPr lang="en-US" dirty="0"/>
              <a:t>: yes-no question</a:t>
            </a:r>
          </a:p>
          <a:p>
            <a:pPr lvl="2"/>
            <a:r>
              <a:rPr lang="en-US" dirty="0" smtClean="0"/>
              <a:t>N-gram grammars</a:t>
            </a:r>
          </a:p>
          <a:p>
            <a:pPr lvl="1"/>
            <a:r>
              <a:rPr lang="en-US" dirty="0" smtClean="0"/>
              <a:t>Prosody:</a:t>
            </a:r>
          </a:p>
          <a:p>
            <a:pPr lvl="2"/>
            <a:r>
              <a:rPr lang="en-US" dirty="0" smtClean="0"/>
              <a:t>Final rising pitch: question; final lowering: statement</a:t>
            </a:r>
          </a:p>
          <a:p>
            <a:pPr lvl="2"/>
            <a:r>
              <a:rPr lang="en-US" dirty="0" smtClean="0"/>
              <a:t>Reduced intensity: </a:t>
            </a:r>
            <a:r>
              <a:rPr lang="en-US" i="1" dirty="0" smtClean="0"/>
              <a:t>Yeah: </a:t>
            </a:r>
            <a:r>
              <a:rPr lang="en-US" dirty="0" smtClean="0"/>
              <a:t>agreement </a:t>
            </a:r>
            <a:r>
              <a:rPr lang="en-US" dirty="0" err="1" smtClean="0"/>
              <a:t>vs</a:t>
            </a:r>
            <a:r>
              <a:rPr lang="en-US" dirty="0" smtClean="0"/>
              <a:t> backchannel</a:t>
            </a:r>
          </a:p>
          <a:p>
            <a:pPr lvl="1"/>
            <a:r>
              <a:rPr lang="en-US" dirty="0" smtClean="0"/>
              <a:t>Adjacency pairs:</a:t>
            </a:r>
          </a:p>
          <a:p>
            <a:pPr lvl="2"/>
            <a:r>
              <a:rPr lang="en-US" dirty="0" smtClean="0"/>
              <a:t>Y/N question, agreement </a:t>
            </a:r>
            <a:r>
              <a:rPr lang="en-US" dirty="0" err="1" smtClean="0"/>
              <a:t>vs</a:t>
            </a:r>
            <a:r>
              <a:rPr lang="en-US" dirty="0" smtClean="0"/>
              <a:t> Y/N question, backchannel</a:t>
            </a:r>
          </a:p>
          <a:p>
            <a:pPr lvl="2"/>
            <a:r>
              <a:rPr lang="en-US" dirty="0" smtClean="0"/>
              <a:t>DA bi-grams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117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Task &amp; Corpus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Goal: </a:t>
            </a:r>
          </a:p>
          <a:p>
            <a:pPr lvl="1"/>
            <a:r>
              <a:rPr lang="en-US" dirty="0"/>
              <a:t>Identify dialogue acts in conversational </a:t>
            </a:r>
            <a:r>
              <a:rPr lang="en-US" dirty="0" smtClean="0"/>
              <a:t>speech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1666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Task &amp; Corpus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Goal: </a:t>
            </a:r>
          </a:p>
          <a:p>
            <a:pPr lvl="1"/>
            <a:r>
              <a:rPr lang="en-US"/>
              <a:t>Identify dialogue acts in conversational speech</a:t>
            </a:r>
          </a:p>
          <a:p>
            <a:r>
              <a:rPr lang="en-US"/>
              <a:t>Spoken corpus: Switchboard</a:t>
            </a:r>
          </a:p>
          <a:p>
            <a:pPr lvl="1"/>
            <a:r>
              <a:rPr lang="en-US"/>
              <a:t>Telephone conversations between strangers</a:t>
            </a:r>
          </a:p>
          <a:p>
            <a:pPr lvl="1"/>
            <a:r>
              <a:rPr lang="en-US"/>
              <a:t>Not task oriented; topics suggested</a:t>
            </a:r>
          </a:p>
          <a:p>
            <a:pPr lvl="1"/>
            <a:r>
              <a:rPr lang="en-US"/>
              <a:t>1000s of conversations</a:t>
            </a:r>
          </a:p>
          <a:p>
            <a:pPr lvl="2"/>
            <a:r>
              <a:rPr lang="en-US"/>
              <a:t> recorded, transcribed, segmented</a:t>
            </a:r>
          </a:p>
        </p:txBody>
      </p:sp>
    </p:spTree>
    <p:extLst>
      <p:ext uri="{BB962C8B-B14F-4D97-AF65-F5344CB8AC3E}">
        <p14:creationId xmlns:p14="http://schemas.microsoft.com/office/powerpoint/2010/main" val="15867019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Dialogue Act Tagset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Cover general conversational dialogue acts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 particular task/domain </a:t>
            </a:r>
            <a:r>
              <a:rPr lang="en-US" dirty="0" smtClean="0"/>
              <a:t>constraints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405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State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Information state 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Discourse context, grounding state, intentions, plans.</a:t>
            </a:r>
          </a:p>
          <a:p>
            <a:r>
              <a:rPr lang="en-US" dirty="0" smtClean="0"/>
              <a:t>Dialogue acts:</a:t>
            </a:r>
          </a:p>
          <a:p>
            <a:pPr lvl="1"/>
            <a:r>
              <a:rPr lang="en-US" dirty="0" smtClean="0"/>
              <a:t>Extension of speech acts, to include grounding acts</a:t>
            </a:r>
          </a:p>
          <a:p>
            <a:pPr lvl="2"/>
            <a:r>
              <a:rPr lang="en-US" dirty="0" smtClean="0"/>
              <a:t>Request-inform; Confirmation</a:t>
            </a:r>
            <a:endParaRPr lang="en-US" dirty="0"/>
          </a:p>
          <a:p>
            <a:r>
              <a:rPr lang="en-US" dirty="0"/>
              <a:t>Update rules</a:t>
            </a:r>
          </a:p>
          <a:p>
            <a:pPr lvl="1"/>
            <a:r>
              <a:rPr lang="en-US" dirty="0" smtClean="0"/>
              <a:t>Modify information state based on DAs</a:t>
            </a:r>
          </a:p>
          <a:p>
            <a:pPr lvl="2"/>
            <a:r>
              <a:rPr lang="en-US" dirty="0" smtClean="0"/>
              <a:t>When a question is asked, answer it</a:t>
            </a:r>
          </a:p>
          <a:p>
            <a:pPr lvl="2"/>
            <a:r>
              <a:rPr lang="en-US" dirty="0" smtClean="0"/>
              <a:t>When an assertion is made,</a:t>
            </a:r>
          </a:p>
          <a:p>
            <a:pPr lvl="3"/>
            <a:r>
              <a:rPr lang="en-US" dirty="0" smtClean="0"/>
              <a:t>Add information to context, grounding state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032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Dialogue Act Tagset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Cover general conversational dialogue acts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 particular task/domain constraints</a:t>
            </a:r>
          </a:p>
          <a:p>
            <a:pPr>
              <a:lnSpc>
                <a:spcPct val="90000"/>
              </a:lnSpc>
            </a:pPr>
            <a:r>
              <a:rPr lang="en-US" dirty="0"/>
              <a:t>Original set: ~50 tags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Augmented with flags for task, </a:t>
            </a:r>
            <a:r>
              <a:rPr lang="en-US" dirty="0" err="1"/>
              <a:t>conv</a:t>
            </a:r>
            <a:r>
              <a:rPr lang="en-US" dirty="0"/>
              <a:t> </a:t>
            </a:r>
            <a:r>
              <a:rPr lang="en-US" dirty="0" err="1"/>
              <a:t>mgmt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220 tags in labeling: some </a:t>
            </a:r>
            <a:r>
              <a:rPr lang="en-US" dirty="0" smtClean="0"/>
              <a:t>rare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1944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Dialogue Act Tagset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Cover general conversational dialogue acts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 particular task/domain constraints</a:t>
            </a:r>
          </a:p>
          <a:p>
            <a:pPr>
              <a:lnSpc>
                <a:spcPct val="90000"/>
              </a:lnSpc>
            </a:pPr>
            <a:r>
              <a:rPr lang="en-US" dirty="0"/>
              <a:t>Original set: ~50 tags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Augmented with flags for task, </a:t>
            </a:r>
            <a:r>
              <a:rPr lang="en-US" dirty="0" err="1"/>
              <a:t>conv</a:t>
            </a:r>
            <a:r>
              <a:rPr lang="en-US" dirty="0"/>
              <a:t> </a:t>
            </a:r>
            <a:r>
              <a:rPr lang="en-US" dirty="0" err="1"/>
              <a:t>mgmt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220 tags in labeling: some rare</a:t>
            </a:r>
          </a:p>
          <a:p>
            <a:pPr>
              <a:lnSpc>
                <a:spcPct val="90000"/>
              </a:lnSpc>
            </a:pPr>
            <a:r>
              <a:rPr lang="en-US" dirty="0"/>
              <a:t>Final set: 42 tags, mutually </a:t>
            </a:r>
            <a:r>
              <a:rPr lang="en-US" dirty="0" smtClean="0"/>
              <a:t>exclusive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SWBD-DAMSL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Agreement: K=0.80 (high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4186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Dialogue Act Tagset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Cover general conversational dialogue acts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 particular task/domain constraints</a:t>
            </a:r>
          </a:p>
          <a:p>
            <a:pPr>
              <a:lnSpc>
                <a:spcPct val="90000"/>
              </a:lnSpc>
            </a:pPr>
            <a:r>
              <a:rPr lang="en-US" dirty="0"/>
              <a:t>Original set: ~50 tags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Augmented with flags for task, </a:t>
            </a:r>
            <a:r>
              <a:rPr lang="en-US" dirty="0" err="1"/>
              <a:t>conv</a:t>
            </a:r>
            <a:r>
              <a:rPr lang="en-US" dirty="0"/>
              <a:t> </a:t>
            </a:r>
            <a:r>
              <a:rPr lang="en-US" dirty="0" err="1"/>
              <a:t>mgmt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220 tags in labeling: some rare</a:t>
            </a:r>
          </a:p>
          <a:p>
            <a:pPr>
              <a:lnSpc>
                <a:spcPct val="90000"/>
              </a:lnSpc>
            </a:pPr>
            <a:r>
              <a:rPr lang="en-US" dirty="0"/>
              <a:t>Final set: 42 tags, mutually </a:t>
            </a:r>
            <a:r>
              <a:rPr lang="en-US" dirty="0" smtClean="0"/>
              <a:t>exclusive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SWBD-DAMSL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Agreement: K=0.80 (high)</a:t>
            </a:r>
          </a:p>
          <a:p>
            <a:pPr>
              <a:lnSpc>
                <a:spcPct val="90000"/>
              </a:lnSpc>
            </a:pPr>
            <a:r>
              <a:rPr lang="en-US" dirty="0"/>
              <a:t>1,155 </a:t>
            </a:r>
            <a:r>
              <a:rPr lang="en-US" dirty="0" err="1"/>
              <a:t>conv</a:t>
            </a:r>
            <a:r>
              <a:rPr lang="en-US" dirty="0"/>
              <a:t> labeled: split into train/test</a:t>
            </a:r>
          </a:p>
        </p:txBody>
      </p:sp>
    </p:spTree>
    <p:extLst>
      <p:ext uri="{BB962C8B-B14F-4D97-AF65-F5344CB8AC3E}">
        <p14:creationId xmlns:p14="http://schemas.microsoft.com/office/powerpoint/2010/main" val="24284289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Tags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b="1"/>
              <a:t>Statement</a:t>
            </a:r>
            <a:r>
              <a:rPr lang="en-US"/>
              <a:t> &amp; </a:t>
            </a:r>
            <a:r>
              <a:rPr lang="en-US" b="1"/>
              <a:t>Opinion</a:t>
            </a:r>
            <a:r>
              <a:rPr lang="en-US"/>
              <a:t>: declarative +/- op</a:t>
            </a:r>
          </a:p>
          <a:p>
            <a:r>
              <a:rPr lang="en-US" b="1"/>
              <a:t>Question</a:t>
            </a:r>
            <a:r>
              <a:rPr lang="en-US"/>
              <a:t>: Yes/No&amp;Declarative: form, force</a:t>
            </a:r>
          </a:p>
          <a:p>
            <a:r>
              <a:rPr lang="en-US" b="1"/>
              <a:t>Backchannel: </a:t>
            </a:r>
            <a:r>
              <a:rPr lang="en-US"/>
              <a:t>Continuers like uh-huh, yeah</a:t>
            </a:r>
          </a:p>
          <a:p>
            <a:r>
              <a:rPr lang="en-US" b="1"/>
              <a:t>Turn Exit/Adandon: </a:t>
            </a:r>
            <a:r>
              <a:rPr lang="en-US"/>
              <a:t>break off, +/- pass</a:t>
            </a:r>
          </a:p>
          <a:p>
            <a:r>
              <a:rPr lang="en-US" b="1"/>
              <a:t>Answer :</a:t>
            </a:r>
            <a:r>
              <a:rPr lang="en-US"/>
              <a:t> Yes/No, follow questions</a:t>
            </a:r>
          </a:p>
          <a:p>
            <a:r>
              <a:rPr lang="en-US" b="1"/>
              <a:t>Agreement</a:t>
            </a:r>
            <a:r>
              <a:rPr lang="en-US"/>
              <a:t>: Accept/Reject/Maybe</a:t>
            </a:r>
            <a:endParaRPr lang="en-US" b="1"/>
          </a:p>
          <a:p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6729331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Probabilistic Dialogue Models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HMM dialogue </a:t>
            </a:r>
            <a:r>
              <a:rPr lang="en-US" sz="2800" dirty="0" smtClean="0"/>
              <a:t>models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02253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Probabilistic Dialogue Models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HMM dialogue </a:t>
            </a:r>
            <a:r>
              <a:rPr lang="en-US" sz="2800" dirty="0" smtClean="0"/>
              <a:t>models</a:t>
            </a:r>
          </a:p>
          <a:p>
            <a:pPr lvl="1"/>
            <a:r>
              <a:rPr lang="en-US" sz="2200" dirty="0" smtClean="0"/>
              <a:t>States = Dialogue acts; Observations: Utterances</a:t>
            </a:r>
            <a:endParaRPr lang="en-US" sz="2200" dirty="0"/>
          </a:p>
          <a:p>
            <a:pPr lvl="2"/>
            <a:r>
              <a:rPr lang="en-US" sz="2000" dirty="0"/>
              <a:t>Assume decomposable by utterance</a:t>
            </a:r>
          </a:p>
          <a:p>
            <a:pPr lvl="2"/>
            <a:r>
              <a:rPr lang="en-US" sz="2000" dirty="0"/>
              <a:t>Evidence from true words, ASR words, prosody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0991302"/>
              </p:ext>
            </p:extLst>
          </p:nvPr>
        </p:nvGraphicFramePr>
        <p:xfrm>
          <a:off x="234950" y="4333875"/>
          <a:ext cx="8724900" cy="132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3" imgW="4000500" imgH="609600" progId="Equation.3">
                  <p:embed/>
                </p:oleObj>
              </mc:Choice>
              <mc:Fallback>
                <p:oleObj name="Equation" r:id="rId3" imgW="4000500" imgH="609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4950" y="4333875"/>
                        <a:ext cx="8724900" cy="1328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18820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Probabilistic Dialogue Models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HMM dialogue </a:t>
            </a:r>
            <a:r>
              <a:rPr lang="en-US" sz="2800" dirty="0" smtClean="0"/>
              <a:t>models</a:t>
            </a:r>
          </a:p>
          <a:p>
            <a:pPr lvl="1"/>
            <a:r>
              <a:rPr lang="en-US" sz="2200" dirty="0" smtClean="0"/>
              <a:t>States = Dialogue acts; Observations: Utterances</a:t>
            </a:r>
            <a:endParaRPr lang="en-US" sz="2200" dirty="0"/>
          </a:p>
          <a:p>
            <a:pPr lvl="2"/>
            <a:r>
              <a:rPr lang="en-US" sz="2000" dirty="0"/>
              <a:t>Assume decomposable by utterance</a:t>
            </a:r>
          </a:p>
          <a:p>
            <a:pPr lvl="2"/>
            <a:r>
              <a:rPr lang="en-US" sz="2000" dirty="0"/>
              <a:t>Evidence from true words, ASR words, prosody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7909492"/>
              </p:ext>
            </p:extLst>
          </p:nvPr>
        </p:nvGraphicFramePr>
        <p:xfrm>
          <a:off x="234950" y="4305300"/>
          <a:ext cx="8724900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3" imgW="4000500" imgH="635000" progId="Equation.3">
                  <p:embed/>
                </p:oleObj>
              </mc:Choice>
              <mc:Fallback>
                <p:oleObj name="Equation" r:id="rId3" imgW="4000500" imgH="635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4950" y="4305300"/>
                        <a:ext cx="8724900" cy="1384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81402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Probabilistic Dialogue Models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HMM dialogue </a:t>
            </a:r>
            <a:r>
              <a:rPr lang="en-US" sz="2800" dirty="0" smtClean="0"/>
              <a:t>models</a:t>
            </a:r>
          </a:p>
          <a:p>
            <a:pPr lvl="1"/>
            <a:r>
              <a:rPr lang="en-US" sz="2200" dirty="0" smtClean="0"/>
              <a:t>States = Dialogue acts; Observations: Utterances</a:t>
            </a:r>
            <a:endParaRPr lang="en-US" sz="2200" dirty="0"/>
          </a:p>
          <a:p>
            <a:pPr lvl="2"/>
            <a:r>
              <a:rPr lang="en-US" sz="2000" dirty="0"/>
              <a:t>Assume decomposable by utterance</a:t>
            </a:r>
          </a:p>
          <a:p>
            <a:pPr lvl="2"/>
            <a:r>
              <a:rPr lang="en-US" sz="2000" dirty="0"/>
              <a:t>Evidence from true words, ASR words, prosody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6008115"/>
              </p:ext>
            </p:extLst>
          </p:nvPr>
        </p:nvGraphicFramePr>
        <p:xfrm>
          <a:off x="234950" y="3779838"/>
          <a:ext cx="8724900" cy="2436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3" imgW="4000500" imgH="1117600" progId="Equation.3">
                  <p:embed/>
                </p:oleObj>
              </mc:Choice>
              <mc:Fallback>
                <p:oleObj name="Equation" r:id="rId3" imgW="4000500" imgH="1117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4950" y="3779838"/>
                        <a:ext cx="8724900" cy="2436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09882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Probabilistic Dialogue Models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HMM dialogue </a:t>
            </a:r>
            <a:r>
              <a:rPr lang="en-US" sz="2800" dirty="0" smtClean="0"/>
              <a:t>models</a:t>
            </a:r>
          </a:p>
          <a:p>
            <a:pPr lvl="1"/>
            <a:r>
              <a:rPr lang="en-US" sz="2200" dirty="0" smtClean="0"/>
              <a:t>States = Dialogue acts; Observations: Utterances</a:t>
            </a:r>
            <a:endParaRPr lang="en-US" sz="2200" dirty="0"/>
          </a:p>
          <a:p>
            <a:pPr lvl="2"/>
            <a:r>
              <a:rPr lang="en-US" sz="2000" dirty="0"/>
              <a:t>Assume decomposable by utterance</a:t>
            </a:r>
          </a:p>
          <a:p>
            <a:pPr lvl="2"/>
            <a:r>
              <a:rPr lang="en-US" sz="2000" dirty="0"/>
              <a:t>Evidence from true words, ASR words, prosody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7922454"/>
              </p:ext>
            </p:extLst>
          </p:nvPr>
        </p:nvGraphicFramePr>
        <p:xfrm>
          <a:off x="234559" y="3433347"/>
          <a:ext cx="8724900" cy="312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3" imgW="4000500" imgH="1435100" progId="Equation.3">
                  <p:embed/>
                </p:oleObj>
              </mc:Choice>
              <mc:Fallback>
                <p:oleObj name="Equation" r:id="rId3" imgW="4000500" imgH="143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4559" y="3433347"/>
                        <a:ext cx="8724900" cy="3128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03014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 Classification - Prosody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Features:</a:t>
            </a:r>
          </a:p>
          <a:p>
            <a:pPr lvl="1"/>
            <a:r>
              <a:rPr lang="en-US" dirty="0"/>
              <a:t>Duration, pause, pitch, energy, rate, gender</a:t>
            </a:r>
          </a:p>
          <a:p>
            <a:pPr lvl="2"/>
            <a:r>
              <a:rPr lang="en-US" dirty="0"/>
              <a:t>Pitch accent, tone</a:t>
            </a:r>
          </a:p>
          <a:p>
            <a:r>
              <a:rPr lang="en-US" dirty="0"/>
              <a:t>Results:</a:t>
            </a:r>
          </a:p>
          <a:p>
            <a:pPr lvl="1"/>
            <a:r>
              <a:rPr lang="en-US" dirty="0"/>
              <a:t>Decision trees: 5 common classes	</a:t>
            </a:r>
          </a:p>
          <a:p>
            <a:pPr lvl="2"/>
            <a:r>
              <a:rPr lang="en-US" dirty="0"/>
              <a:t>45.4% - baseline=16.6</a:t>
            </a:r>
            <a:r>
              <a:rPr lang="en-US" dirty="0" smtClean="0"/>
              <a:t>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450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State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ideas, complex execution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57399"/>
            <a:ext cx="9373661" cy="4331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6255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Prosodic Decision Tree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306" r="306"/>
          <a:stretch>
            <a:fillRect/>
          </a:stretch>
        </p:blipFill>
        <p:spPr>
          <a:xfrm>
            <a:off x="0" y="1444532"/>
            <a:ext cx="9392597" cy="5072669"/>
          </a:xfrm>
        </p:spPr>
      </p:pic>
    </p:spTree>
    <p:extLst>
      <p:ext uri="{BB962C8B-B14F-4D97-AF65-F5344CB8AC3E}">
        <p14:creationId xmlns:p14="http://schemas.microsoft.com/office/powerpoint/2010/main" val="35990980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 Classification -Words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Words</a:t>
            </a:r>
          </a:p>
          <a:p>
            <a:pPr lvl="1"/>
            <a:r>
              <a:rPr lang="en-US" dirty="0"/>
              <a:t>Combines notion of discourse markers and collocations: </a:t>
            </a:r>
            <a:endParaRPr lang="en-US" dirty="0" smtClean="0"/>
          </a:p>
          <a:p>
            <a:pPr lvl="2"/>
            <a:r>
              <a:rPr lang="en-US" dirty="0" smtClean="0"/>
              <a:t>e.g</a:t>
            </a:r>
            <a:r>
              <a:rPr lang="en-US" dirty="0"/>
              <a:t>. uh-huh=Backchannel</a:t>
            </a:r>
          </a:p>
          <a:p>
            <a:pPr lvl="1"/>
            <a:r>
              <a:rPr lang="en-US" dirty="0"/>
              <a:t>Contrast: true words, ASR 1-best, ASR n-best</a:t>
            </a:r>
          </a:p>
          <a:p>
            <a:r>
              <a:rPr lang="en-US" dirty="0"/>
              <a:t>Results:</a:t>
            </a:r>
          </a:p>
          <a:p>
            <a:pPr lvl="1"/>
            <a:r>
              <a:rPr lang="en-US" dirty="0"/>
              <a:t>Best: 71%- true words, 65% ASR 1-best</a:t>
            </a:r>
          </a:p>
        </p:txBody>
      </p:sp>
    </p:spTree>
    <p:extLst>
      <p:ext uri="{BB962C8B-B14F-4D97-AF65-F5344CB8AC3E}">
        <p14:creationId xmlns:p14="http://schemas.microsoft.com/office/powerpoint/2010/main" val="37215302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 Classification - All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Combine word and prosodic information</a:t>
            </a:r>
          </a:p>
          <a:p>
            <a:pPr lvl="1"/>
            <a:r>
              <a:rPr lang="en-US" dirty="0"/>
              <a:t>Consider case with ASR words and </a:t>
            </a:r>
            <a:r>
              <a:rPr lang="en-US" dirty="0" smtClean="0"/>
              <a:t>acoustics</a:t>
            </a:r>
          </a:p>
        </p:txBody>
      </p:sp>
    </p:spTree>
    <p:extLst>
      <p:ext uri="{BB962C8B-B14F-4D97-AF65-F5344CB8AC3E}">
        <p14:creationId xmlns:p14="http://schemas.microsoft.com/office/powerpoint/2010/main" val="13979787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 Classification - All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Combine word and prosodic information</a:t>
            </a:r>
          </a:p>
          <a:p>
            <a:pPr lvl="1"/>
            <a:r>
              <a:rPr lang="en-US" dirty="0"/>
              <a:t>Consider case with ASR words and </a:t>
            </a:r>
            <a:r>
              <a:rPr lang="en-US" dirty="0" smtClean="0"/>
              <a:t>acoustics</a:t>
            </a:r>
          </a:p>
          <a:p>
            <a:pPr lvl="1"/>
            <a:r>
              <a:rPr lang="en-US" dirty="0" smtClean="0"/>
              <a:t>Prosody classified by decision trees</a:t>
            </a:r>
          </a:p>
          <a:p>
            <a:pPr lvl="2"/>
            <a:r>
              <a:rPr lang="en-US" dirty="0" smtClean="0"/>
              <a:t>Incorporate decision tree posteriors in model for P(</a:t>
            </a:r>
            <a:r>
              <a:rPr lang="en-US" dirty="0" err="1" smtClean="0"/>
              <a:t>f|d</a:t>
            </a:r>
            <a:r>
              <a:rPr lang="en-US" dirty="0" smtClean="0"/>
              <a:t>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42984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 Classification - All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Combine word and prosodic information</a:t>
            </a:r>
          </a:p>
          <a:p>
            <a:pPr lvl="1"/>
            <a:r>
              <a:rPr lang="en-US" dirty="0"/>
              <a:t>Consider case with ASR words and </a:t>
            </a:r>
            <a:r>
              <a:rPr lang="en-US" dirty="0" smtClean="0"/>
              <a:t>acoustics</a:t>
            </a:r>
          </a:p>
          <a:p>
            <a:pPr lvl="1"/>
            <a:r>
              <a:rPr lang="en-US" dirty="0" smtClean="0"/>
              <a:t>Prosody classified by decision trees</a:t>
            </a:r>
          </a:p>
          <a:p>
            <a:pPr lvl="2"/>
            <a:r>
              <a:rPr lang="en-US" dirty="0" smtClean="0"/>
              <a:t>Incorporate decision tree posteriors in model for P(</a:t>
            </a:r>
            <a:r>
              <a:rPr lang="en-US" dirty="0" err="1" smtClean="0"/>
              <a:t>f|d</a:t>
            </a:r>
            <a:r>
              <a:rPr lang="en-US" dirty="0" smtClean="0"/>
              <a:t>)</a:t>
            </a:r>
          </a:p>
          <a:p>
            <a:pPr lvl="2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Slightly </a:t>
            </a:r>
            <a:r>
              <a:rPr lang="en-US" dirty="0"/>
              <a:t>better than raw ASR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9889485"/>
              </p:ext>
            </p:extLst>
          </p:nvPr>
        </p:nvGraphicFramePr>
        <p:xfrm>
          <a:off x="1642858" y="3405814"/>
          <a:ext cx="5864700" cy="93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3" imgW="2870200" imgH="457200" progId="Equation.3">
                  <p:embed/>
                </p:oleObj>
              </mc:Choice>
              <mc:Fallback>
                <p:oleObj name="Equation" r:id="rId3" imgW="28702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42858" y="3405814"/>
                        <a:ext cx="5864700" cy="93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4275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Integrated Classification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Focused analysis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Prosodically</a:t>
            </a:r>
            <a:r>
              <a:rPr lang="en-US" dirty="0"/>
              <a:t> disambiguated classes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Statement/Question-Y/N and Agreement/Backchannel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Prosodic decision trees for agreement </a:t>
            </a:r>
            <a:r>
              <a:rPr lang="en-US" dirty="0" err="1"/>
              <a:t>vs</a:t>
            </a:r>
            <a:r>
              <a:rPr lang="en-US" dirty="0"/>
              <a:t> backchannel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Disambiguated by duration and </a:t>
            </a:r>
            <a:r>
              <a:rPr lang="en-US" dirty="0" smtClean="0"/>
              <a:t>loudness</a:t>
            </a:r>
          </a:p>
          <a:p>
            <a:pPr lvl="3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07186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Integrated Classification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Focused analysis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Prosodically</a:t>
            </a:r>
            <a:r>
              <a:rPr lang="en-US" dirty="0"/>
              <a:t> disambiguated classes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Statement/Question-Y/N and Agreement/Backchannel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Prosodic decision trees for agreement </a:t>
            </a:r>
            <a:r>
              <a:rPr lang="en-US" dirty="0" err="1"/>
              <a:t>vs</a:t>
            </a:r>
            <a:r>
              <a:rPr lang="en-US" dirty="0"/>
              <a:t> backchannel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Disambiguated by duration and </a:t>
            </a:r>
            <a:r>
              <a:rPr lang="en-US" dirty="0" smtClean="0"/>
              <a:t>loudness</a:t>
            </a:r>
          </a:p>
          <a:p>
            <a:pPr lvl="3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Substantial improvement for </a:t>
            </a:r>
            <a:r>
              <a:rPr lang="en-US" dirty="0" err="1"/>
              <a:t>prosody+words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True words: S/Q: 85.9%-&gt; 87.6; A/B: 81.0%-&gt;</a:t>
            </a:r>
            <a:r>
              <a:rPr lang="en-US" dirty="0" smtClean="0"/>
              <a:t>84.7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59272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Integrated Classification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Focused analysis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Prosodically</a:t>
            </a:r>
            <a:r>
              <a:rPr lang="en-US" dirty="0"/>
              <a:t> disambiguated classes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Statement/Question-Y/N and Agreement/Backchannel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Prosodic decision trees for agreement </a:t>
            </a:r>
            <a:r>
              <a:rPr lang="en-US" dirty="0" err="1"/>
              <a:t>vs</a:t>
            </a:r>
            <a:r>
              <a:rPr lang="en-US" dirty="0"/>
              <a:t> backchannel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Disambiguated by duration and </a:t>
            </a:r>
            <a:r>
              <a:rPr lang="en-US" dirty="0" smtClean="0"/>
              <a:t>loudness</a:t>
            </a:r>
          </a:p>
          <a:p>
            <a:pPr lvl="3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Substantial improvement for </a:t>
            </a:r>
            <a:r>
              <a:rPr lang="en-US" dirty="0" err="1"/>
              <a:t>prosody+words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True words: S/Q: 85.9%-&gt; 87.6; A/B: 81.0%-&gt;84.7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ASR words: S/Q: 75.4%-&gt;79.8; A/B: 78.2%-</a:t>
            </a:r>
            <a:r>
              <a:rPr lang="en-US"/>
              <a:t>&gt;</a:t>
            </a:r>
            <a:r>
              <a:rPr lang="en-US" smtClean="0"/>
              <a:t>81.7</a:t>
            </a:r>
          </a:p>
          <a:p>
            <a:pPr lvl="2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More useful when recognition is iffy</a:t>
            </a:r>
          </a:p>
        </p:txBody>
      </p:sp>
    </p:spTree>
    <p:extLst>
      <p:ext uri="{BB962C8B-B14F-4D97-AF65-F5344CB8AC3E}">
        <p14:creationId xmlns:p14="http://schemas.microsoft.com/office/powerpoint/2010/main" val="339494387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Maptask</a:t>
            </a:r>
            <a:r>
              <a:rPr lang="en-US" dirty="0" smtClean="0"/>
              <a:t>: (13 classes)</a:t>
            </a:r>
          </a:p>
          <a:p>
            <a:pPr lvl="1"/>
            <a:r>
              <a:rPr lang="en-US" dirty="0" err="1" smtClean="0"/>
              <a:t>Serafin</a:t>
            </a:r>
            <a:r>
              <a:rPr lang="en-US" dirty="0" smtClean="0"/>
              <a:t> &amp; </a:t>
            </a:r>
            <a:r>
              <a:rPr lang="en-US" dirty="0" err="1" smtClean="0"/>
              <a:t>DiEugenio</a:t>
            </a:r>
            <a:r>
              <a:rPr lang="en-US" dirty="0" smtClean="0"/>
              <a:t> 2004</a:t>
            </a:r>
          </a:p>
          <a:p>
            <a:pPr lvl="2"/>
            <a:r>
              <a:rPr lang="en-US" dirty="0" smtClean="0"/>
              <a:t>Latent Semantic analysis on utterance vectors</a:t>
            </a:r>
          </a:p>
          <a:p>
            <a:pPr lvl="2"/>
            <a:r>
              <a:rPr lang="en-US" dirty="0" smtClean="0"/>
              <a:t>Text only</a:t>
            </a:r>
          </a:p>
          <a:p>
            <a:pPr lvl="2"/>
            <a:r>
              <a:rPr lang="en-US" dirty="0" smtClean="0"/>
              <a:t>Game information; No improvement for DA history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34002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Maptask</a:t>
            </a:r>
            <a:r>
              <a:rPr lang="en-US" dirty="0" smtClean="0"/>
              <a:t>: (13 classes)</a:t>
            </a:r>
          </a:p>
          <a:p>
            <a:pPr lvl="1"/>
            <a:r>
              <a:rPr lang="en-US" dirty="0" err="1" smtClean="0"/>
              <a:t>Serafin</a:t>
            </a:r>
            <a:r>
              <a:rPr lang="en-US" dirty="0" smtClean="0"/>
              <a:t> &amp; </a:t>
            </a:r>
            <a:r>
              <a:rPr lang="en-US" dirty="0" err="1" smtClean="0"/>
              <a:t>DiEugenio</a:t>
            </a:r>
            <a:r>
              <a:rPr lang="en-US" dirty="0" smtClean="0"/>
              <a:t> 2004</a:t>
            </a:r>
          </a:p>
          <a:p>
            <a:pPr lvl="2"/>
            <a:r>
              <a:rPr lang="en-US" dirty="0" smtClean="0"/>
              <a:t>Latent Semantic analysis on utterance vectors</a:t>
            </a:r>
          </a:p>
          <a:p>
            <a:pPr lvl="2"/>
            <a:r>
              <a:rPr lang="en-US" dirty="0" smtClean="0"/>
              <a:t>Text only</a:t>
            </a:r>
          </a:p>
          <a:p>
            <a:pPr lvl="2"/>
            <a:r>
              <a:rPr lang="en-US" dirty="0" smtClean="0"/>
              <a:t>Game information; No improvement for DA history</a:t>
            </a:r>
          </a:p>
          <a:p>
            <a:pPr lvl="1"/>
            <a:r>
              <a:rPr lang="en-US" dirty="0" err="1" smtClean="0"/>
              <a:t>Surendran</a:t>
            </a:r>
            <a:r>
              <a:rPr lang="en-US" dirty="0" smtClean="0"/>
              <a:t> &amp; Levow 2006</a:t>
            </a:r>
          </a:p>
          <a:p>
            <a:pPr lvl="2"/>
            <a:r>
              <a:rPr lang="en-US" dirty="0" smtClean="0"/>
              <a:t>SVMs on term n-grams, prosody</a:t>
            </a:r>
          </a:p>
          <a:p>
            <a:pPr lvl="2"/>
            <a:r>
              <a:rPr lang="en-US" dirty="0" smtClean="0"/>
              <a:t>Posteriors incorporated in HMMs</a:t>
            </a:r>
          </a:p>
          <a:p>
            <a:pPr lvl="3"/>
            <a:r>
              <a:rPr lang="en-US" dirty="0" smtClean="0"/>
              <a:t>Prosody, sequence modeling improves</a:t>
            </a:r>
          </a:p>
        </p:txBody>
      </p:sp>
    </p:spTree>
    <p:extLst>
      <p:ext uri="{BB962C8B-B14F-4D97-AF65-F5344CB8AC3E}">
        <p14:creationId xmlns:p14="http://schemas.microsoft.com/office/powerpoint/2010/main" val="718725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Dialogue 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Extension of speech acts</a:t>
            </a:r>
          </a:p>
          <a:p>
            <a:pPr lvl="1"/>
            <a:r>
              <a:rPr lang="en-US" dirty="0" smtClean="0"/>
              <a:t>Adds structure related to conversational phenomena</a:t>
            </a:r>
          </a:p>
          <a:p>
            <a:pPr lvl="2"/>
            <a:r>
              <a:rPr lang="en-US" dirty="0" smtClean="0"/>
              <a:t>Grounding, adjacency pairs, </a:t>
            </a:r>
            <a:r>
              <a:rPr lang="en-US" dirty="0" err="1" smtClean="0"/>
              <a:t>etc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735901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Maptask</a:t>
            </a:r>
            <a:r>
              <a:rPr lang="en-US" dirty="0" smtClean="0"/>
              <a:t>: (13 classes)</a:t>
            </a:r>
          </a:p>
          <a:p>
            <a:pPr lvl="1"/>
            <a:r>
              <a:rPr lang="en-US" dirty="0" err="1" smtClean="0"/>
              <a:t>Serafin</a:t>
            </a:r>
            <a:r>
              <a:rPr lang="en-US" dirty="0" smtClean="0"/>
              <a:t> &amp; </a:t>
            </a:r>
            <a:r>
              <a:rPr lang="en-US" dirty="0" err="1" smtClean="0"/>
              <a:t>DiEugenio</a:t>
            </a:r>
            <a:r>
              <a:rPr lang="en-US" dirty="0" smtClean="0"/>
              <a:t> 2004</a:t>
            </a:r>
          </a:p>
          <a:p>
            <a:pPr lvl="2"/>
            <a:r>
              <a:rPr lang="en-US" dirty="0" smtClean="0"/>
              <a:t>Latent Semantic analysis on utterance vectors</a:t>
            </a:r>
          </a:p>
          <a:p>
            <a:pPr lvl="2"/>
            <a:r>
              <a:rPr lang="en-US" dirty="0" smtClean="0"/>
              <a:t>Text only</a:t>
            </a:r>
          </a:p>
          <a:p>
            <a:pPr lvl="2"/>
            <a:r>
              <a:rPr lang="en-US" dirty="0" smtClean="0"/>
              <a:t>Game information; No improvement for DA history</a:t>
            </a:r>
          </a:p>
          <a:p>
            <a:pPr lvl="1"/>
            <a:r>
              <a:rPr lang="en-US" dirty="0" err="1" smtClean="0"/>
              <a:t>Surendran</a:t>
            </a:r>
            <a:r>
              <a:rPr lang="en-US" dirty="0" smtClean="0"/>
              <a:t> &amp; Levow 2006</a:t>
            </a:r>
          </a:p>
          <a:p>
            <a:pPr lvl="2"/>
            <a:r>
              <a:rPr lang="en-US" dirty="0" smtClean="0"/>
              <a:t>SVMs on term n-grams, prosody</a:t>
            </a:r>
          </a:p>
          <a:p>
            <a:pPr lvl="2"/>
            <a:r>
              <a:rPr lang="en-US" dirty="0" smtClean="0"/>
              <a:t>Posteriors incorporated in HMMs</a:t>
            </a:r>
          </a:p>
          <a:p>
            <a:pPr lvl="3"/>
            <a:r>
              <a:rPr lang="en-US" dirty="0" smtClean="0"/>
              <a:t>Prosody, sequence modeling improves</a:t>
            </a:r>
          </a:p>
          <a:p>
            <a:r>
              <a:rPr lang="en-US" dirty="0" smtClean="0"/>
              <a:t>MRDA: Meeting tagging: 5 </a:t>
            </a:r>
            <a:r>
              <a:rPr lang="en-US" smtClean="0"/>
              <a:t>broad classes</a:t>
            </a: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19463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 classification can work on open domain</a:t>
            </a:r>
          </a:p>
          <a:p>
            <a:pPr lvl="1"/>
            <a:r>
              <a:rPr lang="en-US" dirty="0"/>
              <a:t>Exploits word model, DA context, prosody</a:t>
            </a:r>
          </a:p>
          <a:p>
            <a:pPr lvl="1"/>
            <a:r>
              <a:rPr lang="en-US" dirty="0"/>
              <a:t>Best results for  </a:t>
            </a:r>
            <a:r>
              <a:rPr lang="en-US" dirty="0" err="1"/>
              <a:t>prosody+words</a:t>
            </a:r>
            <a:endParaRPr lang="en-US" dirty="0"/>
          </a:p>
          <a:p>
            <a:pPr lvl="1"/>
            <a:r>
              <a:rPr lang="en-US" dirty="0"/>
              <a:t>Words are quite effective alone – even ASR</a:t>
            </a:r>
          </a:p>
          <a:p>
            <a:r>
              <a:rPr lang="en-US" dirty="0"/>
              <a:t>Questions: </a:t>
            </a:r>
          </a:p>
        </p:txBody>
      </p:sp>
    </p:spTree>
    <p:extLst>
      <p:ext uri="{BB962C8B-B14F-4D97-AF65-F5344CB8AC3E}">
        <p14:creationId xmlns:p14="http://schemas.microsoft.com/office/powerpoint/2010/main" val="182272349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 classification can work on open domain</a:t>
            </a:r>
          </a:p>
          <a:p>
            <a:pPr lvl="1"/>
            <a:r>
              <a:rPr lang="en-US"/>
              <a:t>Exploits word model, DA context, prosody</a:t>
            </a:r>
          </a:p>
          <a:p>
            <a:pPr lvl="1"/>
            <a:r>
              <a:rPr lang="en-US"/>
              <a:t>Best results for  prosody+words</a:t>
            </a:r>
          </a:p>
          <a:p>
            <a:pPr lvl="1"/>
            <a:r>
              <a:rPr lang="en-US"/>
              <a:t>Words are quite effective alone – even ASR</a:t>
            </a:r>
          </a:p>
          <a:p>
            <a:r>
              <a:rPr lang="en-US"/>
              <a:t>Questions: </a:t>
            </a:r>
          </a:p>
          <a:p>
            <a:pPr lvl="1"/>
            <a:r>
              <a:rPr lang="en-US"/>
              <a:t>Whole utterance models? – more fine-grained</a:t>
            </a:r>
          </a:p>
          <a:p>
            <a:pPr lvl="1"/>
            <a:r>
              <a:rPr lang="en-US"/>
              <a:t>Longer structure, long term features</a:t>
            </a:r>
          </a:p>
        </p:txBody>
      </p:sp>
    </p:spTree>
    <p:extLst>
      <p:ext uri="{BB962C8B-B14F-4D97-AF65-F5344CB8AC3E}">
        <p14:creationId xmlns:p14="http://schemas.microsoft.com/office/powerpoint/2010/main" val="236468937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Detecting Correction 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Miscommunication is common in SDS</a:t>
            </a:r>
          </a:p>
          <a:p>
            <a:pPr lvl="1"/>
            <a:r>
              <a:rPr lang="en-US" dirty="0" smtClean="0"/>
              <a:t>Utterances after errors misrecognized &gt;2x as often</a:t>
            </a:r>
          </a:p>
          <a:p>
            <a:pPr lvl="2"/>
            <a:r>
              <a:rPr lang="en-US" dirty="0" smtClean="0"/>
              <a:t>Frequently repetition or paraphrase of original input</a:t>
            </a:r>
          </a:p>
        </p:txBody>
      </p:sp>
    </p:spTree>
    <p:extLst>
      <p:ext uri="{BB962C8B-B14F-4D97-AF65-F5344CB8AC3E}">
        <p14:creationId xmlns:p14="http://schemas.microsoft.com/office/powerpoint/2010/main" val="274161105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Detecting Correction 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Miscommunication is common in SDS</a:t>
            </a:r>
          </a:p>
          <a:p>
            <a:pPr lvl="1"/>
            <a:r>
              <a:rPr lang="en-US" dirty="0" smtClean="0"/>
              <a:t>Utterances after errors misrecognized &gt;2x as often</a:t>
            </a:r>
          </a:p>
          <a:p>
            <a:pPr lvl="2"/>
            <a:r>
              <a:rPr lang="en-US" dirty="0" smtClean="0"/>
              <a:t>Frequently repetition or paraphrase of original input</a:t>
            </a:r>
          </a:p>
          <a:p>
            <a:r>
              <a:rPr lang="en-US" dirty="0" smtClean="0"/>
              <a:t>Systems need to detect, correct</a:t>
            </a:r>
          </a:p>
        </p:txBody>
      </p:sp>
    </p:spTree>
    <p:extLst>
      <p:ext uri="{BB962C8B-B14F-4D97-AF65-F5344CB8AC3E}">
        <p14:creationId xmlns:p14="http://schemas.microsoft.com/office/powerpoint/2010/main" val="808210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Detecting Correction 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Miscommunication is common in SDS</a:t>
            </a:r>
          </a:p>
          <a:p>
            <a:pPr lvl="1"/>
            <a:r>
              <a:rPr lang="en-US" dirty="0" smtClean="0"/>
              <a:t>Utterances after errors misrecognized &gt;2x as often</a:t>
            </a:r>
          </a:p>
          <a:p>
            <a:pPr lvl="2"/>
            <a:r>
              <a:rPr lang="en-US" dirty="0" smtClean="0"/>
              <a:t>Frequently repetition or paraphrase of original input</a:t>
            </a:r>
          </a:p>
          <a:p>
            <a:r>
              <a:rPr lang="en-US" dirty="0" smtClean="0"/>
              <a:t>Systems need to detect, correct</a:t>
            </a:r>
          </a:p>
          <a:p>
            <a:r>
              <a:rPr lang="en-US" dirty="0" smtClean="0"/>
              <a:t>Corrections are spoken differently:</a:t>
            </a:r>
          </a:p>
          <a:p>
            <a:pPr lvl="1"/>
            <a:r>
              <a:rPr lang="en-US" dirty="0" err="1" smtClean="0"/>
              <a:t>Hyperarticulated</a:t>
            </a:r>
            <a:r>
              <a:rPr lang="en-US" dirty="0" smtClean="0"/>
              <a:t> (slower, clearer) -&gt; lower ASR conf.</a:t>
            </a:r>
          </a:p>
        </p:txBody>
      </p:sp>
    </p:spTree>
    <p:extLst>
      <p:ext uri="{BB962C8B-B14F-4D97-AF65-F5344CB8AC3E}">
        <p14:creationId xmlns:p14="http://schemas.microsoft.com/office/powerpoint/2010/main" val="56902328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Detecting Correction 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Miscommunication is common in SDS</a:t>
            </a:r>
          </a:p>
          <a:p>
            <a:pPr lvl="1"/>
            <a:r>
              <a:rPr lang="en-US" dirty="0" smtClean="0"/>
              <a:t>Utterances after errors misrecognized &gt;2x as often</a:t>
            </a:r>
          </a:p>
          <a:p>
            <a:pPr lvl="2"/>
            <a:r>
              <a:rPr lang="en-US" dirty="0" smtClean="0"/>
              <a:t>Frequently repetition or paraphrase of original input</a:t>
            </a:r>
          </a:p>
          <a:p>
            <a:r>
              <a:rPr lang="en-US" dirty="0" smtClean="0"/>
              <a:t>Systems need to detect, correct</a:t>
            </a:r>
          </a:p>
          <a:p>
            <a:r>
              <a:rPr lang="en-US" dirty="0" smtClean="0"/>
              <a:t>Corrections are spoken differently:</a:t>
            </a:r>
          </a:p>
          <a:p>
            <a:pPr lvl="1"/>
            <a:r>
              <a:rPr lang="en-US" dirty="0" err="1" smtClean="0"/>
              <a:t>Hyperarticulated</a:t>
            </a:r>
            <a:r>
              <a:rPr lang="en-US" dirty="0" smtClean="0"/>
              <a:t> (slower, clearer) -&gt; lower ASR conf.</a:t>
            </a:r>
          </a:p>
          <a:p>
            <a:pPr lvl="1"/>
            <a:r>
              <a:rPr lang="en-US" dirty="0" smtClean="0"/>
              <a:t>Some word cues: ‘No’,’ I meant’, swearing..</a:t>
            </a:r>
          </a:p>
        </p:txBody>
      </p:sp>
    </p:spTree>
    <p:extLst>
      <p:ext uri="{BB962C8B-B14F-4D97-AF65-F5344CB8AC3E}">
        <p14:creationId xmlns:p14="http://schemas.microsoft.com/office/powerpoint/2010/main" val="422319805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Detecting Correction 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Miscommunication is common in SDS</a:t>
            </a:r>
          </a:p>
          <a:p>
            <a:pPr lvl="1"/>
            <a:r>
              <a:rPr lang="en-US" dirty="0" smtClean="0"/>
              <a:t>Utterances after errors misrecognized &gt;2x as often</a:t>
            </a:r>
          </a:p>
          <a:p>
            <a:pPr lvl="2"/>
            <a:r>
              <a:rPr lang="en-US" dirty="0" smtClean="0"/>
              <a:t>Frequently repetition or paraphrase of original input</a:t>
            </a:r>
          </a:p>
          <a:p>
            <a:r>
              <a:rPr lang="en-US" dirty="0" smtClean="0"/>
              <a:t>Systems need to detect, correct</a:t>
            </a:r>
          </a:p>
          <a:p>
            <a:r>
              <a:rPr lang="en-US" dirty="0" smtClean="0"/>
              <a:t>Corrections are spoken differently:</a:t>
            </a:r>
          </a:p>
          <a:p>
            <a:pPr lvl="1"/>
            <a:r>
              <a:rPr lang="en-US" dirty="0" err="1" smtClean="0"/>
              <a:t>Hyperarticulated</a:t>
            </a:r>
            <a:r>
              <a:rPr lang="en-US" dirty="0" smtClean="0"/>
              <a:t> (slower, clearer) -&gt; lower ASR conf.</a:t>
            </a:r>
          </a:p>
          <a:p>
            <a:pPr lvl="1"/>
            <a:r>
              <a:rPr lang="en-US" dirty="0" smtClean="0"/>
              <a:t>Some word cues: ‘No’,’ I meant’, swearing..</a:t>
            </a:r>
          </a:p>
          <a:p>
            <a:r>
              <a:rPr lang="en-US" dirty="0" smtClean="0"/>
              <a:t>Can train classifiers to recognize with good acc.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87015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Dialogue 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65569" cy="4343400"/>
          </a:xfrm>
        </p:spPr>
        <p:txBody>
          <a:bodyPr/>
          <a:lstStyle/>
          <a:p>
            <a:r>
              <a:rPr lang="en-US" dirty="0" smtClean="0"/>
              <a:t>Generation neglected relative to generation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14520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Dialogue 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65569" cy="4343400"/>
          </a:xfrm>
        </p:spPr>
        <p:txBody>
          <a:bodyPr/>
          <a:lstStyle/>
          <a:p>
            <a:r>
              <a:rPr lang="en-US" dirty="0" smtClean="0"/>
              <a:t>Generation neglected relative to generation</a:t>
            </a:r>
            <a:endParaRPr lang="en-US" dirty="0"/>
          </a:p>
          <a:p>
            <a:r>
              <a:rPr lang="en-US" dirty="0" smtClean="0"/>
              <a:t>Stent (2002) model: Conversation acts, Belief model</a:t>
            </a:r>
          </a:p>
          <a:p>
            <a:pPr lvl="1"/>
            <a:r>
              <a:rPr lang="en-US" dirty="0" smtClean="0"/>
              <a:t>Develops update rules for content planning, e.g.</a:t>
            </a:r>
          </a:p>
          <a:p>
            <a:pPr lvl="2"/>
            <a:r>
              <a:rPr lang="en-US" dirty="0" smtClean="0"/>
              <a:t>If user releases turn, system can do ‘TAKE-TURN’ act</a:t>
            </a:r>
          </a:p>
          <a:p>
            <a:pPr lvl="2"/>
            <a:r>
              <a:rPr lang="en-US" dirty="0" smtClean="0"/>
              <a:t>If system needs to summarize, use ASSERT act</a:t>
            </a:r>
          </a:p>
        </p:txBody>
      </p:sp>
    </p:spTree>
    <p:extLst>
      <p:ext uri="{BB962C8B-B14F-4D97-AF65-F5344CB8AC3E}">
        <p14:creationId xmlns:p14="http://schemas.microsoft.com/office/powerpoint/2010/main" val="2265640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Dialogue 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Extension of speech acts</a:t>
            </a:r>
          </a:p>
          <a:p>
            <a:pPr lvl="1"/>
            <a:r>
              <a:rPr lang="en-US" dirty="0" smtClean="0"/>
              <a:t>Adds structure related to conversational phenomena</a:t>
            </a:r>
          </a:p>
          <a:p>
            <a:pPr lvl="2"/>
            <a:r>
              <a:rPr lang="en-US" dirty="0" smtClean="0"/>
              <a:t>Grounding, adjacency pairs,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Many proposed </a:t>
            </a:r>
            <a:r>
              <a:rPr lang="en-US" dirty="0" err="1" smtClean="0"/>
              <a:t>tagsets</a:t>
            </a:r>
            <a:endParaRPr lang="en-US" dirty="0" smtClean="0"/>
          </a:p>
          <a:p>
            <a:pPr lvl="1"/>
            <a:r>
              <a:rPr lang="en-US" dirty="0" err="1" smtClean="0"/>
              <a:t>Verbmobil</a:t>
            </a:r>
            <a:r>
              <a:rPr lang="en-US" dirty="0" smtClean="0"/>
              <a:t>: acts specific to meeting </a:t>
            </a:r>
            <a:r>
              <a:rPr lang="en-US" dirty="0" err="1" smtClean="0"/>
              <a:t>sched</a:t>
            </a:r>
            <a:r>
              <a:rPr lang="en-US" dirty="0" smtClean="0"/>
              <a:t> domain</a:t>
            </a:r>
          </a:p>
        </p:txBody>
      </p:sp>
    </p:spTree>
    <p:extLst>
      <p:ext uri="{BB962C8B-B14F-4D97-AF65-F5344CB8AC3E}">
        <p14:creationId xmlns:p14="http://schemas.microsoft.com/office/powerpoint/2010/main" val="161367937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Dialogue 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65569" cy="4343400"/>
          </a:xfrm>
        </p:spPr>
        <p:txBody>
          <a:bodyPr/>
          <a:lstStyle/>
          <a:p>
            <a:r>
              <a:rPr lang="en-US" dirty="0" smtClean="0"/>
              <a:t>Generation neglected relative to generation</a:t>
            </a:r>
            <a:endParaRPr lang="en-US" dirty="0"/>
          </a:p>
          <a:p>
            <a:r>
              <a:rPr lang="en-US" dirty="0" smtClean="0"/>
              <a:t>Stent (2002) model: Conversation acts, Belief model</a:t>
            </a:r>
          </a:p>
          <a:p>
            <a:pPr lvl="1"/>
            <a:r>
              <a:rPr lang="en-US" dirty="0" smtClean="0"/>
              <a:t>Develops update rules for content planning, i.e.</a:t>
            </a:r>
          </a:p>
          <a:p>
            <a:pPr lvl="2"/>
            <a:r>
              <a:rPr lang="en-US" dirty="0" smtClean="0"/>
              <a:t>If user releases turn, system can do ‘TAKE-TURN’ act</a:t>
            </a:r>
          </a:p>
          <a:p>
            <a:pPr lvl="2"/>
            <a:r>
              <a:rPr lang="en-US" dirty="0" smtClean="0"/>
              <a:t>If system needs to summarize, use ASSERT act</a:t>
            </a:r>
          </a:p>
          <a:p>
            <a:pPr lvl="1"/>
            <a:r>
              <a:rPr lang="en-US" dirty="0" smtClean="0"/>
              <a:t>Identifies turn-taking as key aspect of dialogue gen.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274" y="4264018"/>
            <a:ext cx="8513754" cy="135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40612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Confirmation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4689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Simple systems use fixed confirmation strategy</a:t>
            </a:r>
          </a:p>
          <a:p>
            <a:pPr lvl="1"/>
            <a:r>
              <a:rPr lang="en-US" dirty="0" smtClean="0"/>
              <a:t>Implicit or explicit</a:t>
            </a:r>
          </a:p>
        </p:txBody>
      </p:sp>
    </p:spTree>
    <p:extLst>
      <p:ext uri="{BB962C8B-B14F-4D97-AF65-F5344CB8AC3E}">
        <p14:creationId xmlns:p14="http://schemas.microsoft.com/office/powerpoint/2010/main" val="387783243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Confirmation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4689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Simple systems use fixed confirmation strategy</a:t>
            </a:r>
          </a:p>
          <a:p>
            <a:pPr lvl="1"/>
            <a:r>
              <a:rPr lang="en-US" dirty="0" smtClean="0"/>
              <a:t>Implicit or explicit</a:t>
            </a:r>
          </a:p>
          <a:p>
            <a:r>
              <a:rPr lang="en-US" dirty="0" smtClean="0"/>
              <a:t>More complex systems can select dynamically</a:t>
            </a:r>
          </a:p>
          <a:p>
            <a:pPr lvl="1"/>
            <a:r>
              <a:rPr lang="en-US" dirty="0" smtClean="0"/>
              <a:t>Use information state and features to decide</a:t>
            </a:r>
          </a:p>
        </p:txBody>
      </p:sp>
    </p:spTree>
    <p:extLst>
      <p:ext uri="{BB962C8B-B14F-4D97-AF65-F5344CB8AC3E}">
        <p14:creationId xmlns:p14="http://schemas.microsoft.com/office/powerpoint/2010/main" val="290273063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Confirmation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4689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Simple systems use fixed confirmation strategy</a:t>
            </a:r>
          </a:p>
          <a:p>
            <a:pPr lvl="1"/>
            <a:r>
              <a:rPr lang="en-US" dirty="0" smtClean="0"/>
              <a:t>Implicit or explicit</a:t>
            </a:r>
          </a:p>
          <a:p>
            <a:r>
              <a:rPr lang="en-US" dirty="0" smtClean="0"/>
              <a:t>More complex systems can select dynamically</a:t>
            </a:r>
          </a:p>
          <a:p>
            <a:pPr lvl="1"/>
            <a:r>
              <a:rPr lang="en-US" dirty="0" smtClean="0"/>
              <a:t>Use information state and features to decide</a:t>
            </a:r>
          </a:p>
          <a:p>
            <a:pPr lvl="2"/>
            <a:r>
              <a:rPr lang="en-US" dirty="0" smtClean="0"/>
              <a:t>Likelihood of error:</a:t>
            </a:r>
          </a:p>
          <a:p>
            <a:pPr lvl="3"/>
            <a:r>
              <a:rPr lang="en-US" dirty="0" smtClean="0"/>
              <a:t>Low ASR confidence score</a:t>
            </a:r>
          </a:p>
          <a:p>
            <a:pPr lvl="4"/>
            <a:r>
              <a:rPr lang="en-US" dirty="0" smtClean="0"/>
              <a:t>If very low, can reject</a:t>
            </a:r>
          </a:p>
        </p:txBody>
      </p:sp>
    </p:spTree>
    <p:extLst>
      <p:ext uri="{BB962C8B-B14F-4D97-AF65-F5344CB8AC3E}">
        <p14:creationId xmlns:p14="http://schemas.microsoft.com/office/powerpoint/2010/main" val="385869364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Confirmation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4689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Simple systems use fixed confirmation strategy</a:t>
            </a:r>
          </a:p>
          <a:p>
            <a:pPr lvl="1"/>
            <a:r>
              <a:rPr lang="en-US" dirty="0" smtClean="0"/>
              <a:t>Implicit or explicit</a:t>
            </a:r>
          </a:p>
          <a:p>
            <a:r>
              <a:rPr lang="en-US" dirty="0" smtClean="0"/>
              <a:t>More complex systems can select dynamically</a:t>
            </a:r>
          </a:p>
          <a:p>
            <a:pPr lvl="1"/>
            <a:r>
              <a:rPr lang="en-US" dirty="0" smtClean="0"/>
              <a:t>Use information state and features to decide</a:t>
            </a:r>
          </a:p>
          <a:p>
            <a:pPr lvl="2"/>
            <a:r>
              <a:rPr lang="en-US" dirty="0" smtClean="0"/>
              <a:t>Likelihood of error:</a:t>
            </a:r>
          </a:p>
          <a:p>
            <a:pPr lvl="3"/>
            <a:r>
              <a:rPr lang="en-US" dirty="0" smtClean="0"/>
              <a:t>Low ASR confidence score</a:t>
            </a:r>
          </a:p>
          <a:p>
            <a:pPr lvl="4"/>
            <a:r>
              <a:rPr lang="en-US" dirty="0" smtClean="0"/>
              <a:t>If very low, can reject</a:t>
            </a:r>
          </a:p>
          <a:p>
            <a:pPr lvl="3"/>
            <a:r>
              <a:rPr lang="en-US" dirty="0" smtClean="0"/>
              <a:t>Sentence/prosodic features: longer, initial pause, pitch range</a:t>
            </a:r>
          </a:p>
        </p:txBody>
      </p:sp>
    </p:spTree>
    <p:extLst>
      <p:ext uri="{BB962C8B-B14F-4D97-AF65-F5344CB8AC3E}">
        <p14:creationId xmlns:p14="http://schemas.microsoft.com/office/powerpoint/2010/main" val="341374440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Confirmation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4689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Simple systems use fixed confirmation strategy</a:t>
            </a:r>
          </a:p>
          <a:p>
            <a:pPr lvl="1"/>
            <a:r>
              <a:rPr lang="en-US" dirty="0" smtClean="0"/>
              <a:t>Implicit or explicit</a:t>
            </a:r>
          </a:p>
          <a:p>
            <a:r>
              <a:rPr lang="en-US" dirty="0" smtClean="0"/>
              <a:t>More complex systems can select dynamically</a:t>
            </a:r>
          </a:p>
          <a:p>
            <a:pPr lvl="1"/>
            <a:r>
              <a:rPr lang="en-US" dirty="0" smtClean="0"/>
              <a:t>Use information state and features to decide</a:t>
            </a:r>
          </a:p>
          <a:p>
            <a:pPr lvl="2"/>
            <a:r>
              <a:rPr lang="en-US" dirty="0" smtClean="0"/>
              <a:t>Likelihood of error:</a:t>
            </a:r>
          </a:p>
          <a:p>
            <a:pPr lvl="3"/>
            <a:r>
              <a:rPr lang="en-US" dirty="0" smtClean="0"/>
              <a:t>Low ASR confidence score</a:t>
            </a:r>
          </a:p>
          <a:p>
            <a:pPr lvl="4"/>
            <a:r>
              <a:rPr lang="en-US" dirty="0" smtClean="0"/>
              <a:t>If very low, can reject</a:t>
            </a:r>
          </a:p>
          <a:p>
            <a:pPr lvl="3"/>
            <a:r>
              <a:rPr lang="en-US" dirty="0" smtClean="0"/>
              <a:t>Sentence/prosodic features: longer, initial pause, pitch range</a:t>
            </a:r>
          </a:p>
          <a:p>
            <a:pPr lvl="2"/>
            <a:r>
              <a:rPr lang="en-US" dirty="0" smtClean="0"/>
              <a:t>Cost of error:</a:t>
            </a:r>
          </a:p>
        </p:txBody>
      </p:sp>
    </p:spTree>
    <p:extLst>
      <p:ext uri="{BB962C8B-B14F-4D97-AF65-F5344CB8AC3E}">
        <p14:creationId xmlns:p14="http://schemas.microsoft.com/office/powerpoint/2010/main" val="12385361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Confirmation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46893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Simple systems use fixed confirmation strategy</a:t>
            </a:r>
          </a:p>
          <a:p>
            <a:pPr lvl="1"/>
            <a:r>
              <a:rPr lang="en-US" dirty="0" smtClean="0"/>
              <a:t>Implicit or explicit</a:t>
            </a:r>
          </a:p>
          <a:p>
            <a:r>
              <a:rPr lang="en-US" dirty="0" smtClean="0"/>
              <a:t>More complex systems can select dynamically</a:t>
            </a:r>
          </a:p>
          <a:p>
            <a:pPr lvl="1"/>
            <a:r>
              <a:rPr lang="en-US" dirty="0" smtClean="0"/>
              <a:t>Use information state and features to decide</a:t>
            </a:r>
          </a:p>
          <a:p>
            <a:pPr lvl="2"/>
            <a:r>
              <a:rPr lang="en-US" dirty="0" smtClean="0"/>
              <a:t>Likelihood of error:</a:t>
            </a:r>
          </a:p>
          <a:p>
            <a:pPr lvl="3"/>
            <a:r>
              <a:rPr lang="en-US" dirty="0" smtClean="0"/>
              <a:t>Low ASR confidence score</a:t>
            </a:r>
          </a:p>
          <a:p>
            <a:pPr lvl="4"/>
            <a:r>
              <a:rPr lang="en-US" dirty="0" smtClean="0"/>
              <a:t>If very low, can reject</a:t>
            </a:r>
          </a:p>
          <a:p>
            <a:pPr lvl="3"/>
            <a:r>
              <a:rPr lang="en-US" dirty="0" smtClean="0"/>
              <a:t>Sentence/prosodic features: longer, initial pause, pitch range</a:t>
            </a:r>
          </a:p>
          <a:p>
            <a:pPr lvl="2"/>
            <a:r>
              <a:rPr lang="en-US" dirty="0" smtClean="0"/>
              <a:t>Cost of error:</a:t>
            </a:r>
          </a:p>
          <a:p>
            <a:pPr lvl="3"/>
            <a:r>
              <a:rPr lang="en-US" dirty="0" smtClean="0"/>
              <a:t>Book a flight </a:t>
            </a:r>
            <a:r>
              <a:rPr lang="en-US" dirty="0" err="1" smtClean="0"/>
              <a:t>vs</a:t>
            </a:r>
            <a:r>
              <a:rPr lang="en-US" dirty="0" smtClean="0"/>
              <a:t>  looking up information</a:t>
            </a:r>
          </a:p>
          <a:p>
            <a:r>
              <a:rPr lang="en-US" dirty="0" smtClean="0"/>
              <a:t>Markov Decision Process models more detailed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8967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Dialogue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Pioneered by Steve Young’s group at Cambridge</a:t>
            </a:r>
          </a:p>
          <a:p>
            <a:r>
              <a:rPr lang="en-US" dirty="0" smtClean="0"/>
              <a:t>Model dialogue as probabilistic agent</a:t>
            </a:r>
          </a:p>
          <a:p>
            <a:pPr lvl="1"/>
            <a:r>
              <a:rPr lang="en-US" dirty="0" smtClean="0"/>
              <a:t>Markov Decision Process (MDP)</a:t>
            </a:r>
          </a:p>
        </p:txBody>
      </p:sp>
    </p:spTree>
    <p:extLst>
      <p:ext uri="{BB962C8B-B14F-4D97-AF65-F5344CB8AC3E}">
        <p14:creationId xmlns:p14="http://schemas.microsoft.com/office/powerpoint/2010/main" val="332877935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Dialogue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Pioneered by Steve Young’s group at Cambridge</a:t>
            </a:r>
          </a:p>
          <a:p>
            <a:r>
              <a:rPr lang="en-US" dirty="0" smtClean="0"/>
              <a:t>Model dialogue as probabilistic agent</a:t>
            </a:r>
          </a:p>
          <a:p>
            <a:pPr lvl="1"/>
            <a:r>
              <a:rPr lang="en-US" dirty="0" smtClean="0"/>
              <a:t>Markov Decision Process (MDP)</a:t>
            </a:r>
          </a:p>
          <a:p>
            <a:r>
              <a:rPr lang="en-US" dirty="0" smtClean="0"/>
              <a:t>Characterized by:</a:t>
            </a:r>
          </a:p>
          <a:p>
            <a:pPr lvl="1"/>
            <a:r>
              <a:rPr lang="en-US" dirty="0" smtClean="0"/>
              <a:t>S: set of </a:t>
            </a:r>
            <a:r>
              <a:rPr lang="en-US" b="1" dirty="0" smtClean="0"/>
              <a:t>states</a:t>
            </a:r>
            <a:r>
              <a:rPr lang="en-US" dirty="0" smtClean="0"/>
              <a:t> agent can be in</a:t>
            </a:r>
          </a:p>
          <a:p>
            <a:pPr lvl="1"/>
            <a:r>
              <a:rPr lang="en-US" dirty="0" smtClean="0"/>
              <a:t>A: set of </a:t>
            </a:r>
            <a:r>
              <a:rPr lang="en-US" b="1" dirty="0" smtClean="0"/>
              <a:t>actions</a:t>
            </a:r>
            <a:r>
              <a:rPr lang="en-US" dirty="0" smtClean="0"/>
              <a:t> the agent can take </a:t>
            </a:r>
          </a:p>
          <a:p>
            <a:pPr lvl="1"/>
            <a:r>
              <a:rPr lang="en-US" dirty="0" smtClean="0"/>
              <a:t>R(</a:t>
            </a:r>
            <a:r>
              <a:rPr lang="en-US" dirty="0" err="1" smtClean="0"/>
              <a:t>a,s</a:t>
            </a:r>
            <a:r>
              <a:rPr lang="en-US" dirty="0" smtClean="0"/>
              <a:t>): </a:t>
            </a:r>
            <a:r>
              <a:rPr lang="en-US" b="1" dirty="0" smtClean="0"/>
              <a:t>reward</a:t>
            </a:r>
            <a:r>
              <a:rPr lang="en-US" dirty="0" smtClean="0"/>
              <a:t> agent gets for action a in state s</a:t>
            </a:r>
          </a:p>
        </p:txBody>
      </p:sp>
    </p:spTree>
    <p:extLst>
      <p:ext uri="{BB962C8B-B14F-4D97-AF65-F5344CB8AC3E}">
        <p14:creationId xmlns:p14="http://schemas.microsoft.com/office/powerpoint/2010/main" val="244805975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Dialogue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Pioneered by Steve Young’s group at Cambridge</a:t>
            </a:r>
          </a:p>
          <a:p>
            <a:r>
              <a:rPr lang="en-US" dirty="0" smtClean="0"/>
              <a:t>Model dialogue as probabilistic agent</a:t>
            </a:r>
          </a:p>
          <a:p>
            <a:pPr lvl="1"/>
            <a:r>
              <a:rPr lang="en-US" dirty="0" smtClean="0"/>
              <a:t>Markov Decision Process (MDP)</a:t>
            </a:r>
          </a:p>
          <a:p>
            <a:r>
              <a:rPr lang="en-US" dirty="0" smtClean="0"/>
              <a:t>Characterized by:</a:t>
            </a:r>
          </a:p>
          <a:p>
            <a:pPr lvl="1"/>
            <a:r>
              <a:rPr lang="en-US" dirty="0" smtClean="0"/>
              <a:t>S: set of </a:t>
            </a:r>
            <a:r>
              <a:rPr lang="en-US" b="1" dirty="0" smtClean="0"/>
              <a:t>states</a:t>
            </a:r>
            <a:r>
              <a:rPr lang="en-US" dirty="0" smtClean="0"/>
              <a:t> agent can be in</a:t>
            </a:r>
          </a:p>
          <a:p>
            <a:pPr lvl="1"/>
            <a:r>
              <a:rPr lang="en-US" dirty="0" smtClean="0"/>
              <a:t>A: set of </a:t>
            </a:r>
            <a:r>
              <a:rPr lang="en-US" b="1" dirty="0" smtClean="0"/>
              <a:t>actions</a:t>
            </a:r>
            <a:r>
              <a:rPr lang="en-US" dirty="0" smtClean="0"/>
              <a:t> the agent can take </a:t>
            </a:r>
          </a:p>
          <a:p>
            <a:pPr lvl="1"/>
            <a:r>
              <a:rPr lang="en-US" dirty="0" smtClean="0"/>
              <a:t>R(</a:t>
            </a:r>
            <a:r>
              <a:rPr lang="en-US" dirty="0" err="1" smtClean="0"/>
              <a:t>a,s</a:t>
            </a:r>
            <a:r>
              <a:rPr lang="en-US" dirty="0" smtClean="0"/>
              <a:t>): </a:t>
            </a:r>
            <a:r>
              <a:rPr lang="en-US" b="1" dirty="0" smtClean="0"/>
              <a:t>reward</a:t>
            </a:r>
            <a:r>
              <a:rPr lang="en-US" dirty="0" smtClean="0"/>
              <a:t> agent gets for action a in state s</a:t>
            </a:r>
          </a:p>
          <a:p>
            <a:r>
              <a:rPr lang="en-US" dirty="0" smtClean="0"/>
              <a:t>Learn:</a:t>
            </a:r>
          </a:p>
          <a:p>
            <a:pPr lvl="1"/>
            <a:r>
              <a:rPr lang="el-GR" dirty="0" smtClean="0"/>
              <a:t>Π</a:t>
            </a:r>
            <a:r>
              <a:rPr lang="en-US" dirty="0" smtClean="0"/>
              <a:t>: </a:t>
            </a:r>
            <a:r>
              <a:rPr lang="en-US" b="1" dirty="0" smtClean="0"/>
              <a:t>Policy</a:t>
            </a:r>
            <a:r>
              <a:rPr lang="en-US" dirty="0" smtClean="0"/>
              <a:t>: </a:t>
            </a:r>
            <a:r>
              <a:rPr lang="en-US" dirty="0"/>
              <a:t>W</a:t>
            </a:r>
            <a:r>
              <a:rPr lang="en-US" dirty="0" smtClean="0"/>
              <a:t>hich action a should agent in state s take to achieve highest reward?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127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Dialogue 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Extension of speech acts</a:t>
            </a:r>
          </a:p>
          <a:p>
            <a:pPr lvl="1"/>
            <a:r>
              <a:rPr lang="en-US" dirty="0" smtClean="0"/>
              <a:t>Adds structure related to conversational phenomena</a:t>
            </a:r>
          </a:p>
          <a:p>
            <a:pPr lvl="2"/>
            <a:r>
              <a:rPr lang="en-US" dirty="0" smtClean="0"/>
              <a:t>Grounding, adjacency pairs,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Many proposed </a:t>
            </a:r>
            <a:r>
              <a:rPr lang="en-US" dirty="0" err="1" smtClean="0"/>
              <a:t>tagsets</a:t>
            </a:r>
            <a:endParaRPr lang="en-US" dirty="0" smtClean="0"/>
          </a:p>
          <a:p>
            <a:pPr lvl="1"/>
            <a:r>
              <a:rPr lang="en-US" dirty="0" err="1" smtClean="0"/>
              <a:t>Verbmobil</a:t>
            </a:r>
            <a:r>
              <a:rPr lang="en-US" dirty="0" smtClean="0"/>
              <a:t>: acts specific to meeting </a:t>
            </a:r>
            <a:r>
              <a:rPr lang="en-US" dirty="0" err="1" smtClean="0"/>
              <a:t>sched</a:t>
            </a:r>
            <a:r>
              <a:rPr lang="en-US" dirty="0" smtClean="0"/>
              <a:t> domain</a:t>
            </a:r>
          </a:p>
          <a:p>
            <a:pPr lvl="1"/>
            <a:r>
              <a:rPr lang="en-US" dirty="0" smtClean="0"/>
              <a:t>DAMSL: Dialogue Act Markup in Several Layers</a:t>
            </a:r>
          </a:p>
          <a:p>
            <a:pPr lvl="2"/>
            <a:r>
              <a:rPr lang="en-US" dirty="0" smtClean="0"/>
              <a:t>Forward looking functions: speech acts</a:t>
            </a:r>
          </a:p>
          <a:p>
            <a:pPr lvl="2"/>
            <a:r>
              <a:rPr lang="en-US" dirty="0" smtClean="0"/>
              <a:t>Backward looking function: grounding, answering</a:t>
            </a:r>
          </a:p>
        </p:txBody>
      </p:sp>
    </p:spTree>
    <p:extLst>
      <p:ext uri="{BB962C8B-B14F-4D97-AF65-F5344CB8AC3E}">
        <p14:creationId xmlns:p14="http://schemas.microsoft.com/office/powerpoint/2010/main" val="172512883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Dialogue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89786" cy="4343400"/>
          </a:xfrm>
        </p:spPr>
        <p:txBody>
          <a:bodyPr/>
          <a:lstStyle/>
          <a:p>
            <a:r>
              <a:rPr lang="en-US" dirty="0" smtClean="0"/>
              <a:t>Encapsulate information about current dialogue</a:t>
            </a:r>
          </a:p>
          <a:p>
            <a:pPr lvl="1"/>
            <a:r>
              <a:rPr lang="en-US" dirty="0" smtClean="0"/>
              <a:t>History:</a:t>
            </a:r>
          </a:p>
          <a:p>
            <a:pPr lvl="2"/>
            <a:r>
              <a:rPr lang="en-US" dirty="0" smtClean="0"/>
              <a:t>Everything (all states) so far?</a:t>
            </a:r>
          </a:p>
        </p:txBody>
      </p:sp>
    </p:spTree>
    <p:extLst>
      <p:ext uri="{BB962C8B-B14F-4D97-AF65-F5344CB8AC3E}">
        <p14:creationId xmlns:p14="http://schemas.microsoft.com/office/powerpoint/2010/main" val="188571870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Dialogue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89786" cy="4343400"/>
          </a:xfrm>
        </p:spPr>
        <p:txBody>
          <a:bodyPr/>
          <a:lstStyle/>
          <a:p>
            <a:r>
              <a:rPr lang="en-US" dirty="0" smtClean="0"/>
              <a:t>Encapsulate information about current dialogue</a:t>
            </a:r>
          </a:p>
          <a:p>
            <a:pPr lvl="1"/>
            <a:r>
              <a:rPr lang="en-US" dirty="0" smtClean="0"/>
              <a:t>History:</a:t>
            </a:r>
          </a:p>
          <a:p>
            <a:pPr lvl="2"/>
            <a:r>
              <a:rPr lang="en-US" dirty="0" smtClean="0"/>
              <a:t>Everything (all states) so far?</a:t>
            </a:r>
          </a:p>
          <a:p>
            <a:pPr lvl="3"/>
            <a:r>
              <a:rPr lang="en-US" dirty="0" smtClean="0"/>
              <a:t>Explosive</a:t>
            </a:r>
          </a:p>
        </p:txBody>
      </p:sp>
    </p:spTree>
    <p:extLst>
      <p:ext uri="{BB962C8B-B14F-4D97-AF65-F5344CB8AC3E}">
        <p14:creationId xmlns:p14="http://schemas.microsoft.com/office/powerpoint/2010/main" val="157781042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Dialogue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89786" cy="4343400"/>
          </a:xfrm>
        </p:spPr>
        <p:txBody>
          <a:bodyPr/>
          <a:lstStyle/>
          <a:p>
            <a:r>
              <a:rPr lang="en-US" dirty="0" smtClean="0"/>
              <a:t>Encapsulate information about current dialogue</a:t>
            </a:r>
          </a:p>
          <a:p>
            <a:pPr lvl="1"/>
            <a:r>
              <a:rPr lang="en-US" dirty="0" smtClean="0"/>
              <a:t>History:</a:t>
            </a:r>
          </a:p>
          <a:p>
            <a:pPr lvl="2"/>
            <a:r>
              <a:rPr lang="en-US" dirty="0" smtClean="0"/>
              <a:t>Everything (all states) so far?</a:t>
            </a:r>
          </a:p>
          <a:p>
            <a:pPr lvl="3"/>
            <a:r>
              <a:rPr lang="en-US" dirty="0" smtClean="0"/>
              <a:t>Explosive</a:t>
            </a:r>
          </a:p>
          <a:p>
            <a:pPr lvl="2"/>
            <a:r>
              <a:rPr lang="en-US" dirty="0" smtClean="0"/>
              <a:t>Markov assumptions</a:t>
            </a:r>
          </a:p>
          <a:p>
            <a:pPr lvl="1"/>
            <a:r>
              <a:rPr lang="en-US" dirty="0" smtClean="0"/>
              <a:t>Typically:</a:t>
            </a:r>
          </a:p>
          <a:p>
            <a:pPr lvl="2"/>
            <a:r>
              <a:rPr lang="en-US" dirty="0" smtClean="0"/>
              <a:t>Value of current frame slots, Most recent system question</a:t>
            </a:r>
          </a:p>
          <a:p>
            <a:pPr lvl="2"/>
            <a:r>
              <a:rPr lang="en-US" dirty="0" smtClean="0"/>
              <a:t>Most recent user answer, ASR confidence, </a:t>
            </a:r>
            <a:r>
              <a:rPr lang="en-US" dirty="0" err="1" smtClean="0"/>
              <a:t>etc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203783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Dialogue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89786" cy="4343400"/>
          </a:xfrm>
        </p:spPr>
        <p:txBody>
          <a:bodyPr/>
          <a:lstStyle/>
          <a:p>
            <a:r>
              <a:rPr lang="en-US" dirty="0" smtClean="0"/>
              <a:t>Encapsulate information about current dialogue</a:t>
            </a:r>
          </a:p>
          <a:p>
            <a:pPr lvl="1"/>
            <a:r>
              <a:rPr lang="en-US" dirty="0" smtClean="0"/>
              <a:t>History:</a:t>
            </a:r>
          </a:p>
          <a:p>
            <a:pPr lvl="2"/>
            <a:r>
              <a:rPr lang="en-US" dirty="0" smtClean="0"/>
              <a:t>Everything (all states) so far?</a:t>
            </a:r>
          </a:p>
          <a:p>
            <a:pPr lvl="3"/>
            <a:r>
              <a:rPr lang="en-US" dirty="0" smtClean="0"/>
              <a:t>Explosive</a:t>
            </a:r>
          </a:p>
          <a:p>
            <a:pPr lvl="2"/>
            <a:r>
              <a:rPr lang="en-US" dirty="0" smtClean="0"/>
              <a:t>Markov assumptions</a:t>
            </a:r>
          </a:p>
          <a:p>
            <a:pPr lvl="1"/>
            <a:r>
              <a:rPr lang="en-US" dirty="0" smtClean="0"/>
              <a:t>Typically:</a:t>
            </a:r>
          </a:p>
          <a:p>
            <a:pPr lvl="2"/>
            <a:r>
              <a:rPr lang="en-US" dirty="0" smtClean="0"/>
              <a:t>Value of current frame slots, Most recent system question</a:t>
            </a:r>
          </a:p>
          <a:p>
            <a:pPr lvl="2"/>
            <a:r>
              <a:rPr lang="en-US" dirty="0" smtClean="0"/>
              <a:t>Most recent user answer, ASR confidence,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For day, month frame: </a:t>
            </a:r>
          </a:p>
          <a:p>
            <a:pPr lvl="2"/>
            <a:r>
              <a:rPr lang="en-US" dirty="0" smtClean="0"/>
              <a:t>411 states!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122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&amp; Rewards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day, month input:</a:t>
            </a:r>
          </a:p>
        </p:txBody>
      </p:sp>
    </p:spTree>
    <p:extLst>
      <p:ext uri="{BB962C8B-B14F-4D97-AF65-F5344CB8AC3E}">
        <p14:creationId xmlns:p14="http://schemas.microsoft.com/office/powerpoint/2010/main" val="204959306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&amp; Rewards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day, month input:</a:t>
            </a:r>
          </a:p>
          <a:p>
            <a:pPr lvl="1"/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: question asking for day</a:t>
            </a:r>
          </a:p>
        </p:txBody>
      </p:sp>
    </p:spTree>
    <p:extLst>
      <p:ext uri="{BB962C8B-B14F-4D97-AF65-F5344CB8AC3E}">
        <p14:creationId xmlns:p14="http://schemas.microsoft.com/office/powerpoint/2010/main" val="337752872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&amp; Rewards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day, month input:</a:t>
            </a:r>
          </a:p>
          <a:p>
            <a:pPr lvl="1"/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: question asking for day</a:t>
            </a:r>
          </a:p>
          <a:p>
            <a:pPr lvl="1"/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: question asking for month</a:t>
            </a:r>
          </a:p>
          <a:p>
            <a:pPr lvl="1"/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r>
              <a:rPr lang="en-US" dirty="0" smtClean="0"/>
              <a:t>: question asking for day and month</a:t>
            </a:r>
          </a:p>
          <a:p>
            <a:pPr lvl="1"/>
            <a:r>
              <a:rPr lang="en-US" dirty="0" smtClean="0"/>
              <a:t>A</a:t>
            </a:r>
            <a:r>
              <a:rPr lang="en-US" baseline="-25000" dirty="0" smtClean="0"/>
              <a:t>4</a:t>
            </a:r>
            <a:r>
              <a:rPr lang="en-US" dirty="0" smtClean="0"/>
              <a:t>: submitting the form</a:t>
            </a:r>
          </a:p>
        </p:txBody>
      </p:sp>
    </p:spTree>
    <p:extLst>
      <p:ext uri="{BB962C8B-B14F-4D97-AF65-F5344CB8AC3E}">
        <p14:creationId xmlns:p14="http://schemas.microsoft.com/office/powerpoint/2010/main" val="97328982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&amp; Rewards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day, month input:</a:t>
            </a:r>
          </a:p>
          <a:p>
            <a:pPr lvl="1"/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: question asking for day</a:t>
            </a:r>
          </a:p>
          <a:p>
            <a:pPr lvl="1"/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: question asking for month</a:t>
            </a:r>
          </a:p>
          <a:p>
            <a:pPr lvl="1"/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r>
              <a:rPr lang="en-US" dirty="0" smtClean="0"/>
              <a:t>: question asking for day and month</a:t>
            </a:r>
          </a:p>
          <a:p>
            <a:pPr lvl="1"/>
            <a:r>
              <a:rPr lang="en-US" dirty="0" smtClean="0"/>
              <a:t>A</a:t>
            </a:r>
            <a:r>
              <a:rPr lang="en-US" baseline="-25000" dirty="0" smtClean="0"/>
              <a:t>4</a:t>
            </a:r>
            <a:r>
              <a:rPr lang="en-US" dirty="0" smtClean="0"/>
              <a:t>: submitting the form</a:t>
            </a:r>
          </a:p>
          <a:p>
            <a:r>
              <a:rPr lang="en-US" dirty="0" smtClean="0"/>
              <a:t>Reward:</a:t>
            </a:r>
          </a:p>
          <a:p>
            <a:pPr lvl="1"/>
            <a:r>
              <a:rPr lang="en-US" dirty="0" smtClean="0"/>
              <a:t>Correct answer with shortest interaction</a:t>
            </a:r>
          </a:p>
          <a:p>
            <a:pPr lvl="1"/>
            <a:r>
              <a:rPr lang="en-US" dirty="0" smtClean="0"/>
              <a:t>R = (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err="1" smtClean="0"/>
              <a:t>n</a:t>
            </a:r>
            <a:r>
              <a:rPr lang="en-US" baseline="-25000" dirty="0" err="1" smtClean="0"/>
              <a:t>i</a:t>
            </a:r>
            <a:r>
              <a:rPr lang="en-US" dirty="0" err="1" smtClean="0"/>
              <a:t>+w</a:t>
            </a:r>
            <a:r>
              <a:rPr lang="en-US" baseline="-25000" dirty="0" err="1" smtClean="0"/>
              <a:t>c</a:t>
            </a:r>
            <a:r>
              <a:rPr lang="en-US" dirty="0" err="1" smtClean="0"/>
              <a:t>n</a:t>
            </a:r>
            <a:r>
              <a:rPr lang="en-US" baseline="-25000" dirty="0" err="1" smtClean="0"/>
              <a:t>c</a:t>
            </a:r>
            <a:r>
              <a:rPr lang="en-US" dirty="0" err="1" smtClean="0"/>
              <a:t>+w</a:t>
            </a:r>
            <a:r>
              <a:rPr lang="en-US" baseline="-25000" dirty="0" err="1" smtClean="0"/>
              <a:t>f</a:t>
            </a:r>
            <a:r>
              <a:rPr lang="en-US" dirty="0" err="1" smtClean="0"/>
              <a:t>n</a:t>
            </a:r>
            <a:r>
              <a:rPr lang="en-US" baseline="-25000" dirty="0" err="1" smtClean="0"/>
              <a:t>f</a:t>
            </a:r>
            <a:r>
              <a:rPr lang="en-US" baseline="-25000" dirty="0" smtClean="0"/>
              <a:t>)</a:t>
            </a:r>
          </a:p>
          <a:p>
            <a:pPr lvl="2"/>
            <a:r>
              <a:rPr lang="en-US" dirty="0" smtClean="0"/>
              <a:t>N</a:t>
            </a:r>
            <a:r>
              <a:rPr lang="en-US" baseline="-25000" dirty="0" smtClean="0"/>
              <a:t>i</a:t>
            </a:r>
            <a:r>
              <a:rPr lang="en-US" dirty="0" smtClean="0"/>
              <a:t>:# interactions;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c</a:t>
            </a:r>
            <a:r>
              <a:rPr lang="en-US" dirty="0" smtClean="0"/>
              <a:t>:# errors;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f</a:t>
            </a:r>
            <a:r>
              <a:rPr lang="en-US" dirty="0" smtClean="0"/>
              <a:t>: # filled slots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53946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1) Asking for Day, Month together</a:t>
            </a:r>
          </a:p>
          <a:p>
            <a:pPr lvl="1"/>
            <a:r>
              <a:rPr lang="en-US" dirty="0" smtClean="0"/>
              <a:t>2) Asking for Day, Month separately</a:t>
            </a:r>
          </a:p>
          <a:p>
            <a:pPr lvl="1"/>
            <a:r>
              <a:rPr lang="en-US" dirty="0" smtClean="0"/>
              <a:t>Compute reward for each policy, given some P(error)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25445"/>
            <a:ext cx="9373550" cy="389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83096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Utility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A utility function </a:t>
            </a:r>
          </a:p>
          <a:p>
            <a:pPr lvl="1" eaLnBrk="1" hangingPunct="1"/>
            <a:r>
              <a:rPr lang="en-US" dirty="0">
                <a:latin typeface="Tahoma" charset="0"/>
                <a:ea typeface="ＭＳ Ｐゴシック" charset="0"/>
              </a:rPr>
              <a:t>maps a state or state sequence </a:t>
            </a:r>
          </a:p>
          <a:p>
            <a:pPr lvl="1" eaLnBrk="1" hangingPunct="1"/>
            <a:r>
              <a:rPr lang="en-US" dirty="0">
                <a:latin typeface="Tahoma" charset="0"/>
                <a:ea typeface="ＭＳ Ｐゴシック" charset="0"/>
              </a:rPr>
              <a:t>onto a real number </a:t>
            </a:r>
          </a:p>
          <a:p>
            <a:pPr lvl="1" eaLnBrk="1" hangingPunct="1"/>
            <a:r>
              <a:rPr lang="en-US" dirty="0">
                <a:latin typeface="Tahoma" charset="0"/>
                <a:ea typeface="ＭＳ Ｐゴシック" charset="0"/>
              </a:rPr>
              <a:t>describing the goodness of that state </a:t>
            </a:r>
          </a:p>
          <a:p>
            <a:pPr lvl="1" eaLnBrk="1" hangingPunct="1"/>
            <a:r>
              <a:rPr lang="en-US" dirty="0">
                <a:latin typeface="Tahoma" charset="0"/>
                <a:ea typeface="ＭＳ Ｐゴシック" charset="0"/>
              </a:rPr>
              <a:t>I.e. the resulting </a:t>
            </a:r>
            <a:r>
              <a:rPr lang="ja-JP" altLang="en-US" dirty="0">
                <a:latin typeface="Tahoma" charset="0"/>
                <a:ea typeface="ＭＳ Ｐゴシック" charset="0"/>
              </a:rPr>
              <a:t>“</a:t>
            </a:r>
            <a:r>
              <a:rPr lang="en-US" dirty="0">
                <a:latin typeface="Tahoma" charset="0"/>
                <a:ea typeface="ＭＳ Ｐゴシック" charset="0"/>
              </a:rPr>
              <a:t>happiness</a:t>
            </a:r>
            <a:r>
              <a:rPr lang="ja-JP" altLang="en-US" dirty="0">
                <a:latin typeface="Tahoma" charset="0"/>
                <a:ea typeface="ＭＳ Ｐゴシック" charset="0"/>
              </a:rPr>
              <a:t>”</a:t>
            </a:r>
            <a:r>
              <a:rPr lang="en-US" dirty="0">
                <a:latin typeface="Tahoma" charset="0"/>
                <a:ea typeface="ＭＳ Ｐゴシック" charset="0"/>
              </a:rPr>
              <a:t> of the </a:t>
            </a:r>
            <a:r>
              <a:rPr lang="en-US" dirty="0" smtClean="0">
                <a:latin typeface="Tahoma" charset="0"/>
                <a:ea typeface="ＭＳ Ｐゴシック" charset="0"/>
              </a:rPr>
              <a:t>agent</a:t>
            </a:r>
            <a:endParaRPr lang="en-US" dirty="0">
              <a:latin typeface="Tahoma" charset="0"/>
              <a:ea typeface="ＭＳ Ｐゴシック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>
                <a:solidFill>
                  <a:srgbClr val="721028"/>
                </a:solidFill>
                <a:latin typeface="Arial" charset="0"/>
                <a:cs typeface="Arial" charset="0"/>
              </a:rPr>
              <a:t>Speech and Language Processing -- Jurafsky and Martin  </a:t>
            </a:r>
          </a:p>
        </p:txBody>
      </p:sp>
    </p:spTree>
    <p:extLst>
      <p:ext uri="{BB962C8B-B14F-4D97-AF65-F5344CB8AC3E}">
        <p14:creationId xmlns:p14="http://schemas.microsoft.com/office/powerpoint/2010/main" val="4145077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Dialogue 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Extension of speech acts</a:t>
            </a:r>
          </a:p>
          <a:p>
            <a:pPr lvl="1"/>
            <a:r>
              <a:rPr lang="en-US" dirty="0" smtClean="0"/>
              <a:t>Adds structure related to conversational phenomena</a:t>
            </a:r>
          </a:p>
          <a:p>
            <a:pPr lvl="2"/>
            <a:r>
              <a:rPr lang="en-US" dirty="0" smtClean="0"/>
              <a:t>Grounding, adjacency pairs,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Many proposed </a:t>
            </a:r>
            <a:r>
              <a:rPr lang="en-US" dirty="0" err="1" smtClean="0"/>
              <a:t>tagsets</a:t>
            </a:r>
            <a:endParaRPr lang="en-US" dirty="0" smtClean="0"/>
          </a:p>
          <a:p>
            <a:pPr lvl="1"/>
            <a:r>
              <a:rPr lang="en-US" dirty="0" err="1" smtClean="0"/>
              <a:t>Verbmobil</a:t>
            </a:r>
            <a:r>
              <a:rPr lang="en-US" dirty="0" smtClean="0"/>
              <a:t>: acts specific to meeting </a:t>
            </a:r>
            <a:r>
              <a:rPr lang="en-US" dirty="0" err="1" smtClean="0"/>
              <a:t>sched</a:t>
            </a:r>
            <a:r>
              <a:rPr lang="en-US" dirty="0" smtClean="0"/>
              <a:t> domain</a:t>
            </a:r>
          </a:p>
          <a:p>
            <a:pPr lvl="1"/>
            <a:r>
              <a:rPr lang="en-US" dirty="0" smtClean="0"/>
              <a:t>DAMSL: Dialogue Act Markup in Several Layers</a:t>
            </a:r>
          </a:p>
          <a:p>
            <a:pPr lvl="2"/>
            <a:r>
              <a:rPr lang="en-US" dirty="0" smtClean="0"/>
              <a:t>Forward looking functions: speech acts</a:t>
            </a:r>
          </a:p>
          <a:p>
            <a:pPr lvl="2"/>
            <a:r>
              <a:rPr lang="en-US" dirty="0" smtClean="0"/>
              <a:t>Backward looking function: grounding, answering</a:t>
            </a:r>
          </a:p>
          <a:p>
            <a:pPr lvl="1"/>
            <a:r>
              <a:rPr lang="en-US" dirty="0" smtClean="0"/>
              <a:t>Conversation acts:</a:t>
            </a:r>
          </a:p>
          <a:p>
            <a:pPr lvl="2"/>
            <a:r>
              <a:rPr lang="en-US" dirty="0" smtClean="0"/>
              <a:t>Add turn-taking and argumentation relations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17312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Utility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A utility function </a:t>
            </a:r>
          </a:p>
          <a:p>
            <a:pPr lvl="1" eaLnBrk="1" hangingPunct="1"/>
            <a:r>
              <a:rPr lang="en-US" dirty="0">
                <a:latin typeface="Tahoma" charset="0"/>
                <a:ea typeface="ＭＳ Ｐゴシック" charset="0"/>
              </a:rPr>
              <a:t>maps a state or state sequence </a:t>
            </a:r>
          </a:p>
          <a:p>
            <a:pPr lvl="1" eaLnBrk="1" hangingPunct="1"/>
            <a:r>
              <a:rPr lang="en-US" dirty="0">
                <a:latin typeface="Tahoma" charset="0"/>
                <a:ea typeface="ＭＳ Ｐゴシック" charset="0"/>
              </a:rPr>
              <a:t>onto a real number </a:t>
            </a:r>
          </a:p>
          <a:p>
            <a:pPr lvl="1" eaLnBrk="1" hangingPunct="1"/>
            <a:r>
              <a:rPr lang="en-US" dirty="0">
                <a:latin typeface="Tahoma" charset="0"/>
                <a:ea typeface="ＭＳ Ｐゴシック" charset="0"/>
              </a:rPr>
              <a:t>describing the goodness of that state </a:t>
            </a:r>
          </a:p>
          <a:p>
            <a:pPr lvl="1" eaLnBrk="1" hangingPunct="1"/>
            <a:r>
              <a:rPr lang="en-US" dirty="0">
                <a:latin typeface="Tahoma" charset="0"/>
                <a:ea typeface="ＭＳ Ｐゴシック" charset="0"/>
              </a:rPr>
              <a:t>I.e. the resulting </a:t>
            </a:r>
            <a:r>
              <a:rPr lang="ja-JP" altLang="en-US" dirty="0">
                <a:latin typeface="Tahoma" charset="0"/>
                <a:ea typeface="ＭＳ Ｐゴシック" charset="0"/>
              </a:rPr>
              <a:t>“</a:t>
            </a:r>
            <a:r>
              <a:rPr lang="en-US" dirty="0">
                <a:latin typeface="Tahoma" charset="0"/>
                <a:ea typeface="ＭＳ Ｐゴシック" charset="0"/>
              </a:rPr>
              <a:t>happiness</a:t>
            </a:r>
            <a:r>
              <a:rPr lang="ja-JP" altLang="en-US" dirty="0">
                <a:latin typeface="Tahoma" charset="0"/>
                <a:ea typeface="ＭＳ Ｐゴシック" charset="0"/>
              </a:rPr>
              <a:t>”</a:t>
            </a:r>
            <a:r>
              <a:rPr lang="en-US" dirty="0">
                <a:latin typeface="Tahoma" charset="0"/>
                <a:ea typeface="ＭＳ Ｐゴシック" charset="0"/>
              </a:rPr>
              <a:t> of the agent</a:t>
            </a:r>
          </a:p>
          <a:p>
            <a:pPr eaLnBrk="1" hangingPunct="1"/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Principle of Maximum Expected Utility:</a:t>
            </a:r>
          </a:p>
          <a:p>
            <a:pPr lvl="1" eaLnBrk="1" hangingPunct="1"/>
            <a:r>
              <a:rPr lang="en-US" dirty="0">
                <a:latin typeface="Tahoma" charset="0"/>
                <a:ea typeface="ＭＳ Ｐゴシック" charset="0"/>
              </a:rPr>
              <a:t>A rational agent should choose an action that maximizes the agent</a:t>
            </a:r>
            <a:r>
              <a:rPr lang="ja-JP" altLang="en-US" dirty="0">
                <a:latin typeface="Tahoma" charset="0"/>
                <a:ea typeface="ＭＳ Ｐゴシック" charset="0"/>
              </a:rPr>
              <a:t>’</a:t>
            </a:r>
            <a:r>
              <a:rPr lang="en-US" dirty="0">
                <a:latin typeface="Tahoma" charset="0"/>
                <a:ea typeface="ＭＳ Ｐゴシック" charset="0"/>
              </a:rPr>
              <a:t>s expected utility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>
                <a:solidFill>
                  <a:srgbClr val="721028"/>
                </a:solidFill>
                <a:latin typeface="Arial" charset="0"/>
                <a:cs typeface="Arial" charset="0"/>
              </a:rPr>
              <a:t>Speech and Language Processing -- Jurafsky and Martin  </a:t>
            </a:r>
          </a:p>
        </p:txBody>
      </p:sp>
    </p:spTree>
    <p:extLst>
      <p:ext uri="{BB962C8B-B14F-4D97-AF65-F5344CB8AC3E}">
        <p14:creationId xmlns:p14="http://schemas.microsoft.com/office/powerpoint/2010/main" val="4254703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598" y="1600201"/>
            <a:ext cx="8621843" cy="4343400"/>
          </a:xfrm>
        </p:spPr>
        <p:txBody>
          <a:bodyPr/>
          <a:lstStyle/>
          <a:p>
            <a:r>
              <a:rPr lang="en-US" dirty="0" smtClean="0"/>
              <a:t>Simple system:</a:t>
            </a:r>
          </a:p>
          <a:p>
            <a:pPr lvl="1"/>
            <a:r>
              <a:rPr lang="en-US" dirty="0" smtClean="0"/>
              <a:t>Can enumerate policies and select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312188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598" y="1600201"/>
            <a:ext cx="8621843" cy="4343400"/>
          </a:xfrm>
        </p:spPr>
        <p:txBody>
          <a:bodyPr/>
          <a:lstStyle/>
          <a:p>
            <a:r>
              <a:rPr lang="en-US" dirty="0" smtClean="0"/>
              <a:t>Simple system:</a:t>
            </a:r>
          </a:p>
          <a:p>
            <a:pPr lvl="1"/>
            <a:r>
              <a:rPr lang="en-US" dirty="0" smtClean="0"/>
              <a:t>Can enumerate policies and select</a:t>
            </a:r>
          </a:p>
          <a:p>
            <a:r>
              <a:rPr lang="en-US" dirty="0" smtClean="0"/>
              <a:t>Complex system:</a:t>
            </a:r>
          </a:p>
        </p:txBody>
      </p:sp>
    </p:spTree>
    <p:extLst>
      <p:ext uri="{BB962C8B-B14F-4D97-AF65-F5344CB8AC3E}">
        <p14:creationId xmlns:p14="http://schemas.microsoft.com/office/powerpoint/2010/main" val="17503871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598" y="1600201"/>
            <a:ext cx="8621843" cy="4343400"/>
          </a:xfrm>
        </p:spPr>
        <p:txBody>
          <a:bodyPr/>
          <a:lstStyle/>
          <a:p>
            <a:r>
              <a:rPr lang="en-US" dirty="0" smtClean="0"/>
              <a:t>Simple system:</a:t>
            </a:r>
          </a:p>
          <a:p>
            <a:pPr lvl="1"/>
            <a:r>
              <a:rPr lang="en-US" dirty="0" smtClean="0"/>
              <a:t>Can enumerate policies and select</a:t>
            </a:r>
          </a:p>
          <a:p>
            <a:r>
              <a:rPr lang="en-US" dirty="0" smtClean="0"/>
              <a:t>Complex system:</a:t>
            </a:r>
          </a:p>
          <a:p>
            <a:pPr lvl="1"/>
            <a:r>
              <a:rPr lang="en-US" dirty="0" smtClean="0"/>
              <a:t>Huge number of actions, states, policies</a:t>
            </a:r>
          </a:p>
          <a:p>
            <a:pPr lvl="1"/>
            <a:r>
              <a:rPr lang="en-US" dirty="0" smtClean="0"/>
              <a:t>Selection is complex optimization problem</a:t>
            </a:r>
          </a:p>
          <a:p>
            <a:pPr lvl="1"/>
            <a:r>
              <a:rPr lang="en-US" dirty="0" smtClean="0"/>
              <a:t>Can describe expected cumulative reward w/Bellman </a:t>
            </a:r>
            <a:r>
              <a:rPr lang="en-US" dirty="0" err="1" smtClean="0"/>
              <a:t>eqn</a:t>
            </a:r>
            <a:endParaRPr lang="en-US" dirty="0" smtClean="0"/>
          </a:p>
          <a:p>
            <a:pPr lvl="2"/>
            <a:r>
              <a:rPr lang="en-US" dirty="0" smtClean="0"/>
              <a:t>Standard approach in reinforcement learning</a:t>
            </a:r>
          </a:p>
          <a:p>
            <a:pPr lvl="2"/>
            <a:r>
              <a:rPr lang="en-US" dirty="0" smtClean="0"/>
              <a:t>Solvable with value iteration algorithm</a:t>
            </a:r>
          </a:p>
          <a:p>
            <a:pPr lvl="1"/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0682152"/>
              </p:ext>
            </p:extLst>
          </p:nvPr>
        </p:nvGraphicFramePr>
        <p:xfrm>
          <a:off x="1273187" y="5144186"/>
          <a:ext cx="5761301" cy="799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1" name="Equation" r:id="rId3" imgW="2654300" imgH="368300" progId="Equation.3">
                  <p:embed/>
                </p:oleObj>
              </mc:Choice>
              <mc:Fallback>
                <p:oleObj name="Equation" r:id="rId3" imgW="2654300" imgH="368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73187" y="5144186"/>
                        <a:ext cx="5761301" cy="7994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408397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the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transition probabilities must be estimated</a:t>
            </a:r>
          </a:p>
          <a:p>
            <a:pPr lvl="1"/>
            <a:r>
              <a:rPr lang="en-US" dirty="0" smtClean="0"/>
              <a:t>For small corpus </a:t>
            </a:r>
          </a:p>
        </p:txBody>
      </p:sp>
    </p:spTree>
    <p:extLst>
      <p:ext uri="{BB962C8B-B14F-4D97-AF65-F5344CB8AC3E}">
        <p14:creationId xmlns:p14="http://schemas.microsoft.com/office/powerpoint/2010/main" val="169352191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the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transition probabilities must be estimated</a:t>
            </a:r>
          </a:p>
          <a:p>
            <a:pPr lvl="1"/>
            <a:r>
              <a:rPr lang="en-US" dirty="0" smtClean="0"/>
              <a:t>For small corpus </a:t>
            </a:r>
          </a:p>
          <a:p>
            <a:pPr lvl="2"/>
            <a:r>
              <a:rPr lang="en-US" dirty="0" smtClean="0"/>
              <a:t>Get real users for system</a:t>
            </a:r>
          </a:p>
          <a:p>
            <a:pPr lvl="2"/>
            <a:r>
              <a:rPr lang="en-US" dirty="0" smtClean="0"/>
              <a:t>Compute results for different choices (i.e. initiative)</a:t>
            </a:r>
          </a:p>
          <a:p>
            <a:pPr lvl="2"/>
            <a:r>
              <a:rPr lang="en-US" dirty="0" smtClean="0"/>
              <a:t>Directly collect empirical estimate</a:t>
            </a:r>
          </a:p>
          <a:p>
            <a:pPr lvl="1"/>
            <a:r>
              <a:rPr lang="en-US" dirty="0" smtClean="0"/>
              <a:t>For larger system, </a:t>
            </a:r>
          </a:p>
        </p:txBody>
      </p:sp>
    </p:spTree>
    <p:extLst>
      <p:ext uri="{BB962C8B-B14F-4D97-AF65-F5344CB8AC3E}">
        <p14:creationId xmlns:p14="http://schemas.microsoft.com/office/powerpoint/2010/main" val="274809052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the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transition probabilities must be estimated</a:t>
            </a:r>
          </a:p>
          <a:p>
            <a:pPr lvl="1"/>
            <a:r>
              <a:rPr lang="en-US" dirty="0" smtClean="0"/>
              <a:t>For small corpus </a:t>
            </a:r>
          </a:p>
          <a:p>
            <a:pPr lvl="2"/>
            <a:r>
              <a:rPr lang="en-US" dirty="0" smtClean="0"/>
              <a:t>Get real users for system</a:t>
            </a:r>
          </a:p>
          <a:p>
            <a:pPr lvl="2"/>
            <a:r>
              <a:rPr lang="en-US" dirty="0" smtClean="0"/>
              <a:t>Compute results for different choices (i.e. initiative)</a:t>
            </a:r>
          </a:p>
          <a:p>
            <a:pPr lvl="2"/>
            <a:r>
              <a:rPr lang="en-US" dirty="0" smtClean="0"/>
              <a:t>Directly collect empirical estimate</a:t>
            </a:r>
          </a:p>
          <a:p>
            <a:pPr lvl="1"/>
            <a:r>
              <a:rPr lang="en-US" dirty="0" smtClean="0"/>
              <a:t>For larger system, too many alternatives</a:t>
            </a:r>
          </a:p>
          <a:p>
            <a:pPr lvl="2"/>
            <a:r>
              <a:rPr lang="en-US" dirty="0" smtClean="0"/>
              <a:t>Need arbitrary number of users </a:t>
            </a:r>
          </a:p>
        </p:txBody>
      </p:sp>
    </p:spTree>
    <p:extLst>
      <p:ext uri="{BB962C8B-B14F-4D97-AF65-F5344CB8AC3E}">
        <p14:creationId xmlns:p14="http://schemas.microsoft.com/office/powerpoint/2010/main" val="165883892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the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transition probabilities must be estimated</a:t>
            </a:r>
          </a:p>
          <a:p>
            <a:pPr lvl="1"/>
            <a:r>
              <a:rPr lang="en-US" dirty="0" smtClean="0"/>
              <a:t>For small corpus </a:t>
            </a:r>
          </a:p>
          <a:p>
            <a:pPr lvl="2"/>
            <a:r>
              <a:rPr lang="en-US" dirty="0" smtClean="0"/>
              <a:t>Get real users for system</a:t>
            </a:r>
          </a:p>
          <a:p>
            <a:pPr lvl="2"/>
            <a:r>
              <a:rPr lang="en-US" dirty="0" smtClean="0"/>
              <a:t>Compute results for different choices (i.e. initiative)</a:t>
            </a:r>
          </a:p>
          <a:p>
            <a:pPr lvl="2"/>
            <a:r>
              <a:rPr lang="en-US" dirty="0" smtClean="0"/>
              <a:t>Directly collect empirical estimate</a:t>
            </a:r>
          </a:p>
          <a:p>
            <a:pPr lvl="1"/>
            <a:r>
              <a:rPr lang="en-US" dirty="0" smtClean="0"/>
              <a:t>For larger system, too many alternatives</a:t>
            </a:r>
          </a:p>
          <a:p>
            <a:pPr lvl="2"/>
            <a:r>
              <a:rPr lang="en-US" dirty="0" smtClean="0"/>
              <a:t>Need arbitrary number of users </a:t>
            </a:r>
          </a:p>
          <a:p>
            <a:pPr lvl="2"/>
            <a:r>
              <a:rPr lang="en-US" dirty="0" smtClean="0"/>
              <a:t>Simulation!!</a:t>
            </a:r>
          </a:p>
          <a:p>
            <a:pPr lvl="2"/>
            <a:r>
              <a:rPr lang="en-US" dirty="0" smtClean="0"/>
              <a:t>Stochastic state selection</a:t>
            </a:r>
          </a:p>
        </p:txBody>
      </p:sp>
    </p:spTree>
    <p:extLst>
      <p:ext uri="{BB962C8B-B14F-4D97-AF65-F5344CB8AC3E}">
        <p14:creationId xmlns:p14="http://schemas.microsoft.com/office/powerpoint/2010/main" val="355232169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the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transition probabilities must be estimated</a:t>
            </a:r>
          </a:p>
          <a:p>
            <a:pPr lvl="1"/>
            <a:r>
              <a:rPr lang="en-US" dirty="0" smtClean="0"/>
              <a:t>For small corpus </a:t>
            </a:r>
          </a:p>
          <a:p>
            <a:pPr lvl="2"/>
            <a:r>
              <a:rPr lang="en-US" dirty="0" smtClean="0"/>
              <a:t>Get real users for system</a:t>
            </a:r>
          </a:p>
          <a:p>
            <a:pPr lvl="2"/>
            <a:r>
              <a:rPr lang="en-US" dirty="0" smtClean="0"/>
              <a:t>Compute results for different choices (i.e. initiative)</a:t>
            </a:r>
          </a:p>
          <a:p>
            <a:pPr lvl="2"/>
            <a:r>
              <a:rPr lang="en-US" dirty="0" smtClean="0"/>
              <a:t>Directly collect empirical estimate</a:t>
            </a:r>
          </a:p>
          <a:p>
            <a:pPr lvl="1"/>
            <a:r>
              <a:rPr lang="en-US" dirty="0" smtClean="0"/>
              <a:t>For larger system, too many alternatives</a:t>
            </a:r>
          </a:p>
          <a:p>
            <a:pPr lvl="2"/>
            <a:r>
              <a:rPr lang="en-US" dirty="0" smtClean="0"/>
              <a:t>Need arbitrary number of users </a:t>
            </a:r>
          </a:p>
          <a:p>
            <a:pPr lvl="2"/>
            <a:r>
              <a:rPr lang="en-US" dirty="0" smtClean="0"/>
              <a:t>Simulation!!</a:t>
            </a:r>
          </a:p>
          <a:p>
            <a:pPr lvl="2"/>
            <a:r>
              <a:rPr lang="en-US" dirty="0" smtClean="0"/>
              <a:t>Stochastic state selection</a:t>
            </a:r>
          </a:p>
          <a:p>
            <a:r>
              <a:rPr lang="en-US" dirty="0" smtClean="0"/>
              <a:t>Learned policies can outperform hand-crafted</a:t>
            </a:r>
          </a:p>
        </p:txBody>
      </p:sp>
    </p:spTree>
    <p:extLst>
      <p:ext uri="{BB962C8B-B14F-4D97-AF65-F5344CB8AC3E}">
        <p14:creationId xmlns:p14="http://schemas.microsoft.com/office/powerpoint/2010/main" val="309233463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Politeness &amp; Speaking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992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Verbmobil</a:t>
            </a:r>
            <a:r>
              <a:rPr lang="en-US" dirty="0" smtClean="0"/>
              <a:t> 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 high level tags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275" y="2077008"/>
            <a:ext cx="7762242" cy="4780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902656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Motivation</a:t>
            </a:r>
          </a:p>
          <a:p>
            <a:r>
              <a:rPr lang="en-US"/>
              <a:t>Explaining politeness &amp; indirectness</a:t>
            </a:r>
          </a:p>
          <a:p>
            <a:pPr lvl="1"/>
            <a:r>
              <a:rPr lang="en-US"/>
              <a:t>Face &amp; rational reasoning</a:t>
            </a:r>
          </a:p>
          <a:p>
            <a:pPr lvl="1"/>
            <a:r>
              <a:rPr lang="en-US"/>
              <a:t>Defusing Face Threatening Acts</a:t>
            </a:r>
          </a:p>
          <a:p>
            <a:r>
              <a:rPr lang="en-US"/>
              <a:t>Selecting &amp; implementing speaking styles</a:t>
            </a:r>
          </a:p>
          <a:p>
            <a:pPr lvl="1"/>
            <a:r>
              <a:rPr lang="en-US"/>
              <a:t>Plan-based speech act modeling</a:t>
            </a:r>
          </a:p>
          <a:p>
            <a:pPr lvl="1"/>
            <a:r>
              <a:rPr lang="en-US"/>
              <a:t>Socially appropriate speaking styles</a:t>
            </a:r>
          </a:p>
        </p:txBody>
      </p:sp>
    </p:spTree>
    <p:extLst>
      <p:ext uri="{BB962C8B-B14F-4D97-AF65-F5344CB8AC3E}">
        <p14:creationId xmlns:p14="http://schemas.microsoft.com/office/powerpoint/2010/main" val="270342686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be Polite to Computers?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Computers don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t have feelings, status,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  <a:p>
            <a:r>
              <a:rPr lang="en-US" dirty="0"/>
              <a:t>Would people be polite to a machine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32868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be Polite to Computers?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Computers don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have feelings, status, etc</a:t>
            </a:r>
          </a:p>
          <a:p>
            <a:endParaRPr lang="en-US"/>
          </a:p>
          <a:p>
            <a:r>
              <a:rPr lang="en-US"/>
              <a:t>Would people be polite to a machine?</a:t>
            </a:r>
          </a:p>
          <a:p>
            <a:pPr lvl="1"/>
            <a:r>
              <a:rPr lang="en-US"/>
              <a:t>Range of politeness levels:</a:t>
            </a:r>
          </a:p>
          <a:p>
            <a:pPr lvl="1"/>
            <a:r>
              <a:rPr lang="en-US"/>
              <a:t>Direct &lt; Hinting &lt; Conventional Indirectness</a:t>
            </a:r>
          </a:p>
          <a:p>
            <a:pPr lvl="1"/>
            <a:endParaRPr lang="en-US"/>
          </a:p>
          <a:p>
            <a:r>
              <a:rPr lang="en-US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292157302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Varying Politeness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Direct Requests</a:t>
            </a:r>
            <a:r>
              <a:rPr lang="en-US" sz="2800" dirty="0" smtClean="0"/>
              <a:t>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206100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Varying Politeness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Direct Requests: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Read it to me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Go to the next group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Next message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Polite Requests: Conventional </a:t>
            </a:r>
            <a:r>
              <a:rPr lang="en-US" sz="2800" dirty="0" smtClean="0"/>
              <a:t>Indirectness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7753565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Varying Politeness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Direct Requests: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Read it to me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Go to the next group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Next message</a:t>
            </a:r>
          </a:p>
          <a:p>
            <a:pPr>
              <a:lnSpc>
                <a:spcPct val="90000"/>
              </a:lnSpc>
            </a:pPr>
            <a:r>
              <a:rPr lang="en-US" sz="2800"/>
              <a:t>Polite Requests: Conventional Indirectness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d like to check Nicole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s calendar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Could I have the short term forecast for Boston?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Weather please</a:t>
            </a:r>
          </a:p>
          <a:p>
            <a:pPr>
              <a:lnSpc>
                <a:spcPct val="90000"/>
              </a:lnSpc>
            </a:pPr>
            <a:r>
              <a:rPr lang="en-US" sz="2800"/>
              <a:t>Goodbye spirals</a:t>
            </a:r>
          </a:p>
        </p:txBody>
      </p:sp>
    </p:spTree>
    <p:extLst>
      <p:ext uri="{BB962C8B-B14F-4D97-AF65-F5344CB8AC3E}">
        <p14:creationId xmlns:p14="http://schemas.microsoft.com/office/powerpoint/2010/main" val="82040830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are People Polite to Each Other?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53789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are People Polite to Each Other?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Convention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Begs the question - why become convention?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Indirectness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76591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are People Polite to Each Other?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Convention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Begs the question - why become convention?</a:t>
            </a:r>
          </a:p>
          <a:p>
            <a:pPr>
              <a:lnSpc>
                <a:spcPct val="90000"/>
              </a:lnSpc>
            </a:pPr>
            <a:r>
              <a:rPr lang="en-US" dirty="0"/>
              <a:t>Indirectness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Not just adding as many hedges as possible</a:t>
            </a:r>
          </a:p>
          <a:p>
            <a:pPr lvl="2">
              <a:lnSpc>
                <a:spcPct val="90000"/>
              </a:lnSpc>
            </a:pP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Could someone maybe please possibly be able to..</a:t>
            </a:r>
            <a:r>
              <a:rPr lang="ja-JP" altLang="en-US" dirty="0" smtClean="0">
                <a:latin typeface="Arial"/>
              </a:rPr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139389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are People Polite to Each Other?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>
                <a:latin typeface="Arial"/>
              </a:rPr>
              <a:t>“</a:t>
            </a:r>
            <a:r>
              <a:rPr lang="en-US"/>
              <a:t>Convention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Begs the question - why become convention?</a:t>
            </a:r>
          </a:p>
          <a:p>
            <a:pPr>
              <a:lnSpc>
                <a:spcPct val="90000"/>
              </a:lnSpc>
            </a:pPr>
            <a:r>
              <a:rPr lang="en-US"/>
              <a:t>Indirectness</a:t>
            </a:r>
          </a:p>
          <a:p>
            <a:pPr lvl="1">
              <a:lnSpc>
                <a:spcPct val="90000"/>
              </a:lnSpc>
            </a:pPr>
            <a:r>
              <a:rPr lang="en-US"/>
              <a:t>Not just adding as many hedges as possible</a:t>
            </a:r>
          </a:p>
          <a:p>
            <a:pPr lvl="2">
              <a:lnSpc>
                <a:spcPct val="90000"/>
              </a:lnSpc>
            </a:pPr>
            <a:r>
              <a:rPr lang="ja-JP" altLang="en-US">
                <a:latin typeface="Arial"/>
              </a:rPr>
              <a:t>“</a:t>
            </a:r>
            <a:r>
              <a:rPr lang="en-US"/>
              <a:t>Could someone maybe please possibly be able to..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Social relation and rational agency</a:t>
            </a:r>
          </a:p>
          <a:p>
            <a:pPr lvl="1">
              <a:lnSpc>
                <a:spcPct val="90000"/>
              </a:lnSpc>
            </a:pPr>
            <a:r>
              <a:rPr lang="en-US"/>
              <a:t>Maintaining face, rational reasoning</a:t>
            </a:r>
          </a:p>
          <a:p>
            <a:pPr lvl="2">
              <a:lnSpc>
                <a:spcPct val="90000"/>
              </a:lnSpc>
            </a:pPr>
            <a:r>
              <a:rPr lang="en-US"/>
              <a:t>Pragmatic clarity </a:t>
            </a:r>
          </a:p>
        </p:txBody>
      </p:sp>
    </p:spTree>
    <p:extLst>
      <p:ext uri="{BB962C8B-B14F-4D97-AF65-F5344CB8AC3E}">
        <p14:creationId xmlns:p14="http://schemas.microsoft.com/office/powerpoint/2010/main" val="40463266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1075</TotalTime>
  <Words>5047</Words>
  <Application>Microsoft Macintosh PowerPoint</Application>
  <PresentationFormat>On-screen Show (4:3)</PresentationFormat>
  <Paragraphs>862</Paragraphs>
  <Slides>131</Slides>
  <Notes>2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131</vt:i4>
      </vt:variant>
    </vt:vector>
  </HeadingPairs>
  <TitlesOfParts>
    <vt:vector size="133" baseType="lpstr">
      <vt:lpstr>Breeze</vt:lpstr>
      <vt:lpstr>Microsoft Equation</vt:lpstr>
      <vt:lpstr>(Hidden) Information State Models</vt:lpstr>
      <vt:lpstr>Roadmap</vt:lpstr>
      <vt:lpstr>Information State Systems</vt:lpstr>
      <vt:lpstr>Information State Architecture</vt:lpstr>
      <vt:lpstr>Dialogue Acts</vt:lpstr>
      <vt:lpstr>Dialogue Acts</vt:lpstr>
      <vt:lpstr>Dialogue Acts</vt:lpstr>
      <vt:lpstr>Dialogue Acts</vt:lpstr>
      <vt:lpstr>Verbmobil DA</vt:lpstr>
      <vt:lpstr>Dialogue Act Interpretation</vt:lpstr>
      <vt:lpstr>Dialogue Act Interpretation</vt:lpstr>
      <vt:lpstr>Dialogue Act Interpretation</vt:lpstr>
      <vt:lpstr>Dialogue Act Interpretation</vt:lpstr>
      <vt:lpstr>Dialogue Act Interpretation</vt:lpstr>
      <vt:lpstr>Dialogue Act Interpretation</vt:lpstr>
      <vt:lpstr>Dialogue Act Ambiguity</vt:lpstr>
      <vt:lpstr>Dialogue Act Ambiguity</vt:lpstr>
      <vt:lpstr>Dialogue Act Ambiguity</vt:lpstr>
      <vt:lpstr>Dialogue Act Ambiguity</vt:lpstr>
      <vt:lpstr>Dialogue Act Ambiguity</vt:lpstr>
      <vt:lpstr>Dialogue Act Recognition</vt:lpstr>
      <vt:lpstr>Dialogue Act Recognition</vt:lpstr>
      <vt:lpstr>Dialogue Act Recognition</vt:lpstr>
      <vt:lpstr>Dialogue Act Recognition</vt:lpstr>
      <vt:lpstr>Dialogue Act Recognition</vt:lpstr>
      <vt:lpstr>Dialogue Act Recognition</vt:lpstr>
      <vt:lpstr>Task &amp; Corpus</vt:lpstr>
      <vt:lpstr>Task &amp; Corpus</vt:lpstr>
      <vt:lpstr>Dialogue Act Tagset</vt:lpstr>
      <vt:lpstr>Dialogue Act Tagset</vt:lpstr>
      <vt:lpstr>Dialogue Act Tagset</vt:lpstr>
      <vt:lpstr>Dialogue Act Tagset</vt:lpstr>
      <vt:lpstr>Common Tags</vt:lpstr>
      <vt:lpstr>Probabilistic Dialogue Models</vt:lpstr>
      <vt:lpstr>Probabilistic Dialogue Models</vt:lpstr>
      <vt:lpstr>Probabilistic Dialogue Models</vt:lpstr>
      <vt:lpstr>Probabilistic Dialogue Models</vt:lpstr>
      <vt:lpstr>Probabilistic Dialogue Models</vt:lpstr>
      <vt:lpstr>DA Classification - Prosody</vt:lpstr>
      <vt:lpstr>Prosodic Decision Tree</vt:lpstr>
      <vt:lpstr>DA Classification -Words</vt:lpstr>
      <vt:lpstr>DA Classification - All</vt:lpstr>
      <vt:lpstr>DA Classification - All</vt:lpstr>
      <vt:lpstr>DA Classification - All</vt:lpstr>
      <vt:lpstr>Integrated Classification</vt:lpstr>
      <vt:lpstr>Integrated Classification</vt:lpstr>
      <vt:lpstr>Integrated Classification</vt:lpstr>
      <vt:lpstr>Many Variants</vt:lpstr>
      <vt:lpstr>Many Variants</vt:lpstr>
      <vt:lpstr>Many Variants</vt:lpstr>
      <vt:lpstr>Observations</vt:lpstr>
      <vt:lpstr>Observations</vt:lpstr>
      <vt:lpstr>Detecting Correction Acts</vt:lpstr>
      <vt:lpstr>Detecting Correction Acts</vt:lpstr>
      <vt:lpstr>Detecting Correction Acts</vt:lpstr>
      <vt:lpstr>Detecting Correction Acts</vt:lpstr>
      <vt:lpstr>Detecting Correction Acts</vt:lpstr>
      <vt:lpstr>Generating Dialogue Acts</vt:lpstr>
      <vt:lpstr>Generating Dialogue Acts</vt:lpstr>
      <vt:lpstr>Generating Dialogue Acts</vt:lpstr>
      <vt:lpstr>Generating Confirmation</vt:lpstr>
      <vt:lpstr>Generating Confirmation</vt:lpstr>
      <vt:lpstr>Generating Confirmation</vt:lpstr>
      <vt:lpstr>Generating Confirmation</vt:lpstr>
      <vt:lpstr>Generating Confirmation</vt:lpstr>
      <vt:lpstr>Generating Confirmation</vt:lpstr>
      <vt:lpstr>Statistical Dialogue Management</vt:lpstr>
      <vt:lpstr>Statistical Dialogue Management</vt:lpstr>
      <vt:lpstr>Statistical Dialogue Management</vt:lpstr>
      <vt:lpstr>Dialogue States</vt:lpstr>
      <vt:lpstr>Dialogue States</vt:lpstr>
      <vt:lpstr>Dialogue States</vt:lpstr>
      <vt:lpstr>Dialogue States</vt:lpstr>
      <vt:lpstr>Actions &amp; Rewards</vt:lpstr>
      <vt:lpstr>Actions &amp; Rewards</vt:lpstr>
      <vt:lpstr>Actions &amp; Rewards</vt:lpstr>
      <vt:lpstr>Actions &amp; Rewards</vt:lpstr>
      <vt:lpstr>Policies</vt:lpstr>
      <vt:lpstr>Utility</vt:lpstr>
      <vt:lpstr>Utility</vt:lpstr>
      <vt:lpstr>Learning Policies</vt:lpstr>
      <vt:lpstr>Learning Policies</vt:lpstr>
      <vt:lpstr>Learning Policies</vt:lpstr>
      <vt:lpstr>Training the Model</vt:lpstr>
      <vt:lpstr>Training the Model</vt:lpstr>
      <vt:lpstr>Training the Model</vt:lpstr>
      <vt:lpstr>Training the Model</vt:lpstr>
      <vt:lpstr>Training the Model</vt:lpstr>
      <vt:lpstr>Politeness &amp; Speaking Style</vt:lpstr>
      <vt:lpstr>Agenda</vt:lpstr>
      <vt:lpstr>Why be Polite to Computers?</vt:lpstr>
      <vt:lpstr>Why be Polite to Computers?</vt:lpstr>
      <vt:lpstr>Varying Politeness</vt:lpstr>
      <vt:lpstr>Varying Politeness</vt:lpstr>
      <vt:lpstr>Varying Politeness</vt:lpstr>
      <vt:lpstr>Why are People Polite to Each Other?</vt:lpstr>
      <vt:lpstr>Why are People Polite to Each Other?</vt:lpstr>
      <vt:lpstr>Why are People Polite to Each Other?</vt:lpstr>
      <vt:lpstr>Why are People Polite to Each Other?</vt:lpstr>
      <vt:lpstr>Face</vt:lpstr>
      <vt:lpstr>Face</vt:lpstr>
      <vt:lpstr>Face</vt:lpstr>
      <vt:lpstr>Rational Reasoning</vt:lpstr>
      <vt:lpstr>Threatening &amp; Saving Face</vt:lpstr>
      <vt:lpstr>Threatening &amp; Saving Face</vt:lpstr>
      <vt:lpstr>Threatening &amp; Saving Face</vt:lpstr>
      <vt:lpstr>Threatening &amp; Saving Face</vt:lpstr>
      <vt:lpstr>How to be Polite</vt:lpstr>
      <vt:lpstr>How to be Polite</vt:lpstr>
      <vt:lpstr>How to be Polite</vt:lpstr>
      <vt:lpstr>How to be Polite</vt:lpstr>
      <vt:lpstr>How to be Polite</vt:lpstr>
      <vt:lpstr>Indirectness vs Politeness</vt:lpstr>
      <vt:lpstr>Generating Speaking Styles</vt:lpstr>
      <vt:lpstr>Dialogue Act Modeling</vt:lpstr>
      <vt:lpstr>Dialogue Act Modeling</vt:lpstr>
      <vt:lpstr>Dialogue Act Model</vt:lpstr>
      <vt:lpstr>Decomposition &amp; Realization</vt:lpstr>
      <vt:lpstr>Decomposition &amp; Realization</vt:lpstr>
      <vt:lpstr>Decomposition &amp; Realization</vt:lpstr>
      <vt:lpstr>Representing the Script</vt:lpstr>
      <vt:lpstr>Modeling Social Interaction</vt:lpstr>
      <vt:lpstr>Modeling Social Interaction</vt:lpstr>
      <vt:lpstr>Modeling Social Interaction</vt:lpstr>
      <vt:lpstr>Modeling Social Interaction</vt:lpstr>
      <vt:lpstr>Modeling Social Interaction</vt:lpstr>
      <vt:lpstr>Generating Appropriate Style</vt:lpstr>
      <vt:lpstr>Generating Appropriate Style</vt:lpstr>
      <vt:lpstr>Generating Appropriate Style</vt:lpstr>
      <vt:lpstr>Controlling Affect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Gina-Anne Levow</dc:creator>
  <cp:lastModifiedBy>Gina-Anne Levow</cp:lastModifiedBy>
  <cp:revision>15</cp:revision>
  <dcterms:created xsi:type="dcterms:W3CDTF">2011-05-25T02:58:55Z</dcterms:created>
  <dcterms:modified xsi:type="dcterms:W3CDTF">2011-05-25T20:54:41Z</dcterms:modified>
</cp:coreProperties>
</file>