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31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7" r:id="rId63"/>
    <p:sldId id="335" r:id="rId64"/>
    <p:sldId id="336" r:id="rId65"/>
    <p:sldId id="337" r:id="rId66"/>
    <p:sldId id="318" r:id="rId67"/>
    <p:sldId id="319" r:id="rId68"/>
    <p:sldId id="338" r:id="rId69"/>
    <p:sldId id="339" r:id="rId70"/>
    <p:sldId id="340" r:id="rId71"/>
    <p:sldId id="341" r:id="rId72"/>
    <p:sldId id="342" r:id="rId73"/>
    <p:sldId id="320" r:id="rId74"/>
    <p:sldId id="343" r:id="rId75"/>
    <p:sldId id="344" r:id="rId76"/>
    <p:sldId id="345" r:id="rId77"/>
    <p:sldId id="346" r:id="rId78"/>
    <p:sldId id="321" r:id="rId79"/>
    <p:sldId id="347" r:id="rId80"/>
    <p:sldId id="348" r:id="rId81"/>
    <p:sldId id="349" r:id="rId82"/>
    <p:sldId id="350" r:id="rId83"/>
    <p:sldId id="351" r:id="rId84"/>
    <p:sldId id="322" r:id="rId85"/>
    <p:sldId id="352" r:id="rId86"/>
    <p:sldId id="323" r:id="rId87"/>
    <p:sldId id="353" r:id="rId88"/>
    <p:sldId id="354" r:id="rId89"/>
    <p:sldId id="355" r:id="rId90"/>
    <p:sldId id="324" r:id="rId91"/>
    <p:sldId id="356" r:id="rId92"/>
    <p:sldId id="325" r:id="rId93"/>
    <p:sldId id="357" r:id="rId94"/>
    <p:sldId id="358" r:id="rId95"/>
    <p:sldId id="359" r:id="rId96"/>
    <p:sldId id="327" r:id="rId97"/>
    <p:sldId id="331" r:id="rId98"/>
    <p:sldId id="326" r:id="rId99"/>
    <p:sldId id="328" r:id="rId100"/>
    <p:sldId id="360" r:id="rId101"/>
    <p:sldId id="361" r:id="rId102"/>
    <p:sldId id="329" r:id="rId103"/>
    <p:sldId id="362" r:id="rId104"/>
    <p:sldId id="363" r:id="rId105"/>
    <p:sldId id="376" r:id="rId106"/>
    <p:sldId id="377" r:id="rId107"/>
    <p:sldId id="378" r:id="rId108"/>
    <p:sldId id="330" r:id="rId109"/>
    <p:sldId id="364" r:id="rId110"/>
    <p:sldId id="332" r:id="rId111"/>
    <p:sldId id="365" r:id="rId112"/>
    <p:sldId id="366" r:id="rId113"/>
    <p:sldId id="367" r:id="rId114"/>
    <p:sldId id="368" r:id="rId115"/>
    <p:sldId id="333" r:id="rId116"/>
    <p:sldId id="369" r:id="rId117"/>
    <p:sldId id="370" r:id="rId118"/>
    <p:sldId id="334" r:id="rId119"/>
    <p:sldId id="371" r:id="rId120"/>
    <p:sldId id="374" r:id="rId121"/>
    <p:sldId id="372" r:id="rId122"/>
    <p:sldId id="373" r:id="rId123"/>
    <p:sldId id="375" r:id="rId1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printerSettings" Target="printerSettings/printerSettings1.bin"/><Relationship Id="rId126" Type="http://schemas.openxmlformats.org/officeDocument/2006/relationships/presProps" Target="presProps.xml"/><Relationship Id="rId127" Type="http://schemas.openxmlformats.org/officeDocument/2006/relationships/viewProps" Target="viewProps.xml"/><Relationship Id="rId128" Type="http://schemas.openxmlformats.org/officeDocument/2006/relationships/theme" Target="theme/theme1.xml"/><Relationship Id="rId12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652F-FFFC-1C40-A47B-3D8B3C00EEA9}" type="datetimeFigureOut">
              <a:rPr lang="en-US" smtClean="0"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A11A-EBFD-ED46-AD50-BDC7EADCF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652F-FFFC-1C40-A47B-3D8B3C00EEA9}" type="datetimeFigureOut">
              <a:rPr lang="en-US" smtClean="0"/>
              <a:t>5/17/11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A11A-EBFD-ED46-AD50-BDC7EADCFC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652F-FFFC-1C40-A47B-3D8B3C00EEA9}" type="datetimeFigureOut">
              <a:rPr lang="en-US" smtClean="0"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A11A-EBFD-ED46-AD50-BDC7EADCF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652F-FFFC-1C40-A47B-3D8B3C00EEA9}" type="datetimeFigureOut">
              <a:rPr lang="en-US" smtClean="0"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A11A-EBFD-ED46-AD50-BDC7EADCF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50EEC7-8372-E54B-8F7B-74A6CF9D2B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5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652F-FFFC-1C40-A47B-3D8B3C00EEA9}" type="datetimeFigureOut">
              <a:rPr lang="en-US" smtClean="0"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A11A-EBFD-ED46-AD50-BDC7EADCF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652F-FFFC-1C40-A47B-3D8B3C00EEA9}" type="datetimeFigureOut">
              <a:rPr lang="en-US" smtClean="0"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A11A-EBFD-ED46-AD50-BDC7EADCFC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652F-FFFC-1C40-A47B-3D8B3C00EEA9}" type="datetimeFigureOut">
              <a:rPr lang="en-US" smtClean="0"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A11A-EBFD-ED46-AD50-BDC7EADCF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652F-FFFC-1C40-A47B-3D8B3C00EEA9}" type="datetimeFigureOut">
              <a:rPr lang="en-US" smtClean="0"/>
              <a:t>5/17/11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A11A-EBFD-ED46-AD50-BDC7EADCF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652F-FFFC-1C40-A47B-3D8B3C00EEA9}" type="datetimeFigureOut">
              <a:rPr lang="en-US" smtClean="0"/>
              <a:t>5/17/11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A11A-EBFD-ED46-AD50-BDC7EADCF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652F-FFFC-1C40-A47B-3D8B3C00EEA9}" type="datetimeFigureOut">
              <a:rPr lang="en-US" smtClean="0"/>
              <a:t>5/17/11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A11A-EBFD-ED46-AD50-BDC7EADCF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652F-FFFC-1C40-A47B-3D8B3C00EEA9}" type="datetimeFigureOut">
              <a:rPr lang="en-US" smtClean="0"/>
              <a:t>5/17/11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A11A-EBFD-ED46-AD50-BDC7EADCF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652F-FFFC-1C40-A47B-3D8B3C00EEA9}" type="datetimeFigureOut">
              <a:rPr lang="en-US" smtClean="0"/>
              <a:t>5/17/11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A11A-EBFD-ED46-AD50-BDC7EADCF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D5B652F-FFFC-1C40-A47B-3D8B3C00EEA9}" type="datetimeFigureOut">
              <a:rPr lang="en-US" smtClean="0"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5D8A11A-EBFD-ED46-AD50-BDC7EADCFC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Dialogue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Ling575</a:t>
            </a:r>
          </a:p>
          <a:p>
            <a:r>
              <a:rPr lang="en-US" dirty="0" smtClean="0"/>
              <a:t>Discourse and Dialogue</a:t>
            </a:r>
          </a:p>
          <a:p>
            <a:r>
              <a:rPr lang="en-US" dirty="0" smtClean="0"/>
              <a:t>May 18,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5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and Initiative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initiative systems:</a:t>
            </a:r>
          </a:p>
          <a:p>
            <a:pPr lvl="1"/>
            <a:r>
              <a:rPr lang="en-US" dirty="0" smtClean="0"/>
              <a:t>A) User/System can shift control arbitrarily, any time</a:t>
            </a:r>
          </a:p>
          <a:p>
            <a:pPr lvl="2"/>
            <a:r>
              <a:rPr lang="en-US" dirty="0" smtClean="0"/>
              <a:t>Difficult to achieve</a:t>
            </a:r>
          </a:p>
          <a:p>
            <a:pPr lvl="1"/>
            <a:r>
              <a:rPr lang="en-US" dirty="0" smtClean="0"/>
              <a:t>B) Mix of control based on prompt type</a:t>
            </a:r>
          </a:p>
          <a:p>
            <a:r>
              <a:rPr lang="en-US" dirty="0" smtClean="0"/>
              <a:t>Prompts:</a:t>
            </a:r>
          </a:p>
        </p:txBody>
      </p:sp>
    </p:spTree>
    <p:extLst>
      <p:ext uri="{BB962C8B-B14F-4D97-AF65-F5344CB8AC3E}">
        <p14:creationId xmlns:p14="http://schemas.microsoft.com/office/powerpoint/2010/main" val="26511399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 Classification - All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 word and prosodic information</a:t>
            </a:r>
          </a:p>
          <a:p>
            <a:pPr lvl="1"/>
            <a:r>
              <a:rPr lang="en-US" dirty="0"/>
              <a:t>Consider case with ASR words and </a:t>
            </a:r>
            <a:r>
              <a:rPr lang="en-US" dirty="0" smtClean="0"/>
              <a:t>acoustics</a:t>
            </a:r>
          </a:p>
          <a:p>
            <a:pPr lvl="1"/>
            <a:r>
              <a:rPr lang="en-US" dirty="0" smtClean="0"/>
              <a:t>Prosody classified by decision trees</a:t>
            </a:r>
          </a:p>
          <a:p>
            <a:pPr lvl="2"/>
            <a:r>
              <a:rPr lang="en-US" dirty="0" smtClean="0"/>
              <a:t>Incorporate decision tree posteriors in model for P(</a:t>
            </a:r>
            <a:r>
              <a:rPr lang="en-US" dirty="0" err="1" smtClean="0"/>
              <a:t>f|d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0351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 Classification - All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 word and prosodic information</a:t>
            </a:r>
          </a:p>
          <a:p>
            <a:pPr lvl="1"/>
            <a:r>
              <a:rPr lang="en-US" dirty="0"/>
              <a:t>Consider case with ASR words and </a:t>
            </a:r>
            <a:r>
              <a:rPr lang="en-US" dirty="0" smtClean="0"/>
              <a:t>acoustics</a:t>
            </a:r>
          </a:p>
          <a:p>
            <a:pPr lvl="1"/>
            <a:r>
              <a:rPr lang="en-US" dirty="0" smtClean="0"/>
              <a:t>Prosody classified by decision trees</a:t>
            </a:r>
          </a:p>
          <a:p>
            <a:pPr lvl="2"/>
            <a:r>
              <a:rPr lang="en-US" dirty="0" smtClean="0"/>
              <a:t>Incorporate decision tree posteriors in model for P(</a:t>
            </a:r>
            <a:r>
              <a:rPr lang="en-US" dirty="0" err="1" smtClean="0"/>
              <a:t>f|d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Slightly </a:t>
            </a:r>
            <a:r>
              <a:rPr lang="en-US" dirty="0"/>
              <a:t>better than raw ASR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293148"/>
              </p:ext>
            </p:extLst>
          </p:nvPr>
        </p:nvGraphicFramePr>
        <p:xfrm>
          <a:off x="1642858" y="3405814"/>
          <a:ext cx="5864700" cy="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3" imgW="2870200" imgH="457200" progId="Equation.3">
                  <p:embed/>
                </p:oleObj>
              </mc:Choice>
              <mc:Fallback>
                <p:oleObj name="Equation" r:id="rId3" imgW="2870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2858" y="3405814"/>
                        <a:ext cx="5864700" cy="93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078468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Integrated Classification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Focused analysis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Prosodically</a:t>
            </a:r>
            <a:r>
              <a:rPr lang="en-US" dirty="0"/>
              <a:t> disambiguated classes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Statement/Question-Y/N and Agreement/Backchannel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Prosodic decision trees for agreement </a:t>
            </a:r>
            <a:r>
              <a:rPr lang="en-US" dirty="0" err="1"/>
              <a:t>vs</a:t>
            </a:r>
            <a:r>
              <a:rPr lang="en-US" dirty="0"/>
              <a:t> backchannel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Disambiguated by duration and </a:t>
            </a:r>
            <a:r>
              <a:rPr lang="en-US" dirty="0" smtClean="0"/>
              <a:t>loudness</a:t>
            </a:r>
          </a:p>
          <a:p>
            <a:pPr lvl="3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404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Integrated Classification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Focused analysis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Prosodically</a:t>
            </a:r>
            <a:r>
              <a:rPr lang="en-US" dirty="0"/>
              <a:t> disambiguated classes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Statement/Question-Y/N and Agreement/Backchannel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Prosodic decision trees for agreement </a:t>
            </a:r>
            <a:r>
              <a:rPr lang="en-US" dirty="0" err="1"/>
              <a:t>vs</a:t>
            </a:r>
            <a:r>
              <a:rPr lang="en-US" dirty="0"/>
              <a:t> backchannel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Disambiguated by duration and </a:t>
            </a:r>
            <a:r>
              <a:rPr lang="en-US" dirty="0" smtClean="0"/>
              <a:t>loudness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Substantial improvement for </a:t>
            </a:r>
            <a:r>
              <a:rPr lang="en-US" dirty="0" err="1"/>
              <a:t>prosody+words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True words: S/Q: 85.9%-&gt; 87.6; A/B: 81.0%-&gt;</a:t>
            </a:r>
            <a:r>
              <a:rPr lang="en-US" dirty="0" smtClean="0"/>
              <a:t>84.7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486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Integrated Classification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Focused analysis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Prosodically</a:t>
            </a:r>
            <a:r>
              <a:rPr lang="en-US" dirty="0"/>
              <a:t> disambiguated classes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Statement/Question-Y/N and Agreement/Backchannel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Prosodic decision trees for agreement </a:t>
            </a:r>
            <a:r>
              <a:rPr lang="en-US" dirty="0" err="1"/>
              <a:t>vs</a:t>
            </a:r>
            <a:r>
              <a:rPr lang="en-US" dirty="0"/>
              <a:t> backchannel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Disambiguated by duration and </a:t>
            </a:r>
            <a:r>
              <a:rPr lang="en-US" dirty="0" smtClean="0"/>
              <a:t>loudness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Substantial improvement for </a:t>
            </a:r>
            <a:r>
              <a:rPr lang="en-US" dirty="0" err="1"/>
              <a:t>prosody+words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True words: S/Q: 85.9%-&gt; 87.6; A/B: 81.0%-&gt;84.7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ASR words: S/Q: 75.4%-&gt;79.8; A/B: 78.2%-</a:t>
            </a:r>
            <a:r>
              <a:rPr lang="en-US"/>
              <a:t>&gt;</a:t>
            </a:r>
            <a:r>
              <a:rPr lang="en-US" smtClean="0"/>
              <a:t>81.7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More useful when recognition is iffy</a:t>
            </a:r>
          </a:p>
        </p:txBody>
      </p:sp>
    </p:spTree>
    <p:extLst>
      <p:ext uri="{BB962C8B-B14F-4D97-AF65-F5344CB8AC3E}">
        <p14:creationId xmlns:p14="http://schemas.microsoft.com/office/powerpoint/2010/main" val="21592089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Maptask</a:t>
            </a:r>
            <a:r>
              <a:rPr lang="en-US" dirty="0" smtClean="0"/>
              <a:t>: (13 classes)</a:t>
            </a:r>
          </a:p>
          <a:p>
            <a:pPr lvl="1"/>
            <a:r>
              <a:rPr lang="en-US" dirty="0" err="1" smtClean="0"/>
              <a:t>Serafin</a:t>
            </a:r>
            <a:r>
              <a:rPr lang="en-US" dirty="0" smtClean="0"/>
              <a:t> &amp; </a:t>
            </a:r>
            <a:r>
              <a:rPr lang="en-US" dirty="0" err="1" smtClean="0"/>
              <a:t>DiEugenio</a:t>
            </a:r>
            <a:r>
              <a:rPr lang="en-US" dirty="0" smtClean="0"/>
              <a:t> 2004</a:t>
            </a:r>
          </a:p>
          <a:p>
            <a:pPr lvl="2"/>
            <a:r>
              <a:rPr lang="en-US" dirty="0" smtClean="0"/>
              <a:t>Latent Semantic analysis on utterance vectors</a:t>
            </a:r>
          </a:p>
          <a:p>
            <a:pPr lvl="2"/>
            <a:r>
              <a:rPr lang="en-US" dirty="0" smtClean="0"/>
              <a:t>Text only</a:t>
            </a:r>
          </a:p>
          <a:p>
            <a:pPr lvl="2"/>
            <a:r>
              <a:rPr lang="en-US" dirty="0" smtClean="0"/>
              <a:t>Game information; No improvement for DA history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9097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Maptask</a:t>
            </a:r>
            <a:r>
              <a:rPr lang="en-US" dirty="0" smtClean="0"/>
              <a:t>: (13 classes)</a:t>
            </a:r>
          </a:p>
          <a:p>
            <a:pPr lvl="1"/>
            <a:r>
              <a:rPr lang="en-US" dirty="0" err="1" smtClean="0"/>
              <a:t>Serafin</a:t>
            </a:r>
            <a:r>
              <a:rPr lang="en-US" dirty="0" smtClean="0"/>
              <a:t> &amp; </a:t>
            </a:r>
            <a:r>
              <a:rPr lang="en-US" dirty="0" err="1" smtClean="0"/>
              <a:t>DiEugenio</a:t>
            </a:r>
            <a:r>
              <a:rPr lang="en-US" dirty="0" smtClean="0"/>
              <a:t> 2004</a:t>
            </a:r>
          </a:p>
          <a:p>
            <a:pPr lvl="2"/>
            <a:r>
              <a:rPr lang="en-US" dirty="0" smtClean="0"/>
              <a:t>Latent Semantic analysis on utterance vectors</a:t>
            </a:r>
          </a:p>
          <a:p>
            <a:pPr lvl="2"/>
            <a:r>
              <a:rPr lang="en-US" dirty="0" smtClean="0"/>
              <a:t>Text only</a:t>
            </a:r>
          </a:p>
          <a:p>
            <a:pPr lvl="2"/>
            <a:r>
              <a:rPr lang="en-US" dirty="0" smtClean="0"/>
              <a:t>Game information; No improvement for DA history</a:t>
            </a:r>
          </a:p>
          <a:p>
            <a:pPr lvl="1"/>
            <a:r>
              <a:rPr lang="en-US" dirty="0" err="1" smtClean="0"/>
              <a:t>Surendran</a:t>
            </a:r>
            <a:r>
              <a:rPr lang="en-US" dirty="0" smtClean="0"/>
              <a:t> &amp; Levow 2006</a:t>
            </a:r>
          </a:p>
          <a:p>
            <a:pPr lvl="2"/>
            <a:r>
              <a:rPr lang="en-US" dirty="0" smtClean="0"/>
              <a:t>SVMs on term n-grams, prosody</a:t>
            </a:r>
          </a:p>
          <a:p>
            <a:pPr lvl="2"/>
            <a:r>
              <a:rPr lang="en-US" dirty="0" smtClean="0"/>
              <a:t>Posteriors incorporated in HMMs</a:t>
            </a:r>
          </a:p>
          <a:p>
            <a:pPr lvl="3"/>
            <a:r>
              <a:rPr lang="en-US" dirty="0" smtClean="0"/>
              <a:t>Prosody, sequence modeling improves</a:t>
            </a:r>
          </a:p>
        </p:txBody>
      </p:sp>
    </p:spTree>
    <p:extLst>
      <p:ext uri="{BB962C8B-B14F-4D97-AF65-F5344CB8AC3E}">
        <p14:creationId xmlns:p14="http://schemas.microsoft.com/office/powerpoint/2010/main" val="353833583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Maptask</a:t>
            </a:r>
            <a:r>
              <a:rPr lang="en-US" dirty="0" smtClean="0"/>
              <a:t>: (13 classes)</a:t>
            </a:r>
          </a:p>
          <a:p>
            <a:pPr lvl="1"/>
            <a:r>
              <a:rPr lang="en-US" dirty="0" err="1" smtClean="0"/>
              <a:t>Serafin</a:t>
            </a:r>
            <a:r>
              <a:rPr lang="en-US" dirty="0" smtClean="0"/>
              <a:t> &amp; </a:t>
            </a:r>
            <a:r>
              <a:rPr lang="en-US" dirty="0" err="1" smtClean="0"/>
              <a:t>DiEugenio</a:t>
            </a:r>
            <a:r>
              <a:rPr lang="en-US" dirty="0" smtClean="0"/>
              <a:t> 2004</a:t>
            </a:r>
          </a:p>
          <a:p>
            <a:pPr lvl="2"/>
            <a:r>
              <a:rPr lang="en-US" dirty="0" smtClean="0"/>
              <a:t>Latent Semantic analysis on utterance vectors</a:t>
            </a:r>
          </a:p>
          <a:p>
            <a:pPr lvl="2"/>
            <a:r>
              <a:rPr lang="en-US" dirty="0" smtClean="0"/>
              <a:t>Text only</a:t>
            </a:r>
          </a:p>
          <a:p>
            <a:pPr lvl="2"/>
            <a:r>
              <a:rPr lang="en-US" dirty="0" smtClean="0"/>
              <a:t>Game information; No improvement for DA history</a:t>
            </a:r>
          </a:p>
          <a:p>
            <a:pPr lvl="1"/>
            <a:r>
              <a:rPr lang="en-US" dirty="0" err="1" smtClean="0"/>
              <a:t>Surendran</a:t>
            </a:r>
            <a:r>
              <a:rPr lang="en-US" dirty="0" smtClean="0"/>
              <a:t> &amp; Levow 2006</a:t>
            </a:r>
          </a:p>
          <a:p>
            <a:pPr lvl="2"/>
            <a:r>
              <a:rPr lang="en-US" dirty="0" smtClean="0"/>
              <a:t>SVMs on term n-grams, prosody</a:t>
            </a:r>
          </a:p>
          <a:p>
            <a:pPr lvl="2"/>
            <a:r>
              <a:rPr lang="en-US" dirty="0" smtClean="0"/>
              <a:t>Posteriors incorporated in HMMs</a:t>
            </a:r>
          </a:p>
          <a:p>
            <a:pPr lvl="3"/>
            <a:r>
              <a:rPr lang="en-US" dirty="0" smtClean="0"/>
              <a:t>Prosody, sequence modeling improves</a:t>
            </a:r>
          </a:p>
          <a:p>
            <a:r>
              <a:rPr lang="en-US" dirty="0" smtClean="0"/>
              <a:t>MRDA: Meeting tagging: 5 </a:t>
            </a:r>
            <a:r>
              <a:rPr lang="en-US" smtClean="0"/>
              <a:t>broad classes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1930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 classification can work on open domain</a:t>
            </a:r>
          </a:p>
          <a:p>
            <a:pPr lvl="1"/>
            <a:r>
              <a:rPr lang="en-US" dirty="0"/>
              <a:t>Exploits word model, DA context, prosody</a:t>
            </a:r>
          </a:p>
          <a:p>
            <a:pPr lvl="1"/>
            <a:r>
              <a:rPr lang="en-US" dirty="0"/>
              <a:t>Best results for  </a:t>
            </a:r>
            <a:r>
              <a:rPr lang="en-US" dirty="0" err="1"/>
              <a:t>prosody+words</a:t>
            </a:r>
            <a:endParaRPr lang="en-US" dirty="0"/>
          </a:p>
          <a:p>
            <a:pPr lvl="1"/>
            <a:r>
              <a:rPr lang="en-US" dirty="0"/>
              <a:t>Words are quite effective alone – even ASR</a:t>
            </a:r>
          </a:p>
          <a:p>
            <a:r>
              <a:rPr lang="en-US" dirty="0"/>
              <a:t>Questions: </a:t>
            </a:r>
          </a:p>
        </p:txBody>
      </p:sp>
    </p:spTree>
    <p:extLst>
      <p:ext uri="{BB962C8B-B14F-4D97-AF65-F5344CB8AC3E}">
        <p14:creationId xmlns:p14="http://schemas.microsoft.com/office/powerpoint/2010/main" val="318079060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 classification can work on open domain</a:t>
            </a:r>
          </a:p>
          <a:p>
            <a:pPr lvl="1"/>
            <a:r>
              <a:rPr lang="en-US"/>
              <a:t>Exploits word model, DA context, prosody</a:t>
            </a:r>
          </a:p>
          <a:p>
            <a:pPr lvl="1"/>
            <a:r>
              <a:rPr lang="en-US"/>
              <a:t>Best results for  prosody+words</a:t>
            </a:r>
          </a:p>
          <a:p>
            <a:pPr lvl="1"/>
            <a:r>
              <a:rPr lang="en-US"/>
              <a:t>Words are quite effective alone – even ASR</a:t>
            </a:r>
          </a:p>
          <a:p>
            <a:r>
              <a:rPr lang="en-US"/>
              <a:t>Questions: </a:t>
            </a:r>
          </a:p>
          <a:p>
            <a:pPr lvl="1"/>
            <a:r>
              <a:rPr lang="en-US"/>
              <a:t>Whole utterance models? – more fine-grained</a:t>
            </a:r>
          </a:p>
          <a:p>
            <a:pPr lvl="1"/>
            <a:r>
              <a:rPr lang="en-US"/>
              <a:t>Longer structure, long term features</a:t>
            </a:r>
          </a:p>
        </p:txBody>
      </p:sp>
    </p:spTree>
    <p:extLst>
      <p:ext uri="{BB962C8B-B14F-4D97-AF65-F5344CB8AC3E}">
        <p14:creationId xmlns:p14="http://schemas.microsoft.com/office/powerpoint/2010/main" val="386341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and Initiative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initiative systems:</a:t>
            </a:r>
          </a:p>
          <a:p>
            <a:pPr lvl="1"/>
            <a:r>
              <a:rPr lang="en-US" dirty="0" smtClean="0"/>
              <a:t>A) User/System can shift control arbitrarily, any time</a:t>
            </a:r>
          </a:p>
          <a:p>
            <a:pPr lvl="2"/>
            <a:r>
              <a:rPr lang="en-US" dirty="0" smtClean="0"/>
              <a:t>Difficult to achieve</a:t>
            </a:r>
          </a:p>
          <a:p>
            <a:pPr lvl="1"/>
            <a:r>
              <a:rPr lang="en-US" dirty="0" smtClean="0"/>
              <a:t>B) Mix of control based on prompt type</a:t>
            </a:r>
          </a:p>
          <a:p>
            <a:r>
              <a:rPr lang="en-US" dirty="0" smtClean="0"/>
              <a:t>Prompts:</a:t>
            </a:r>
          </a:p>
          <a:p>
            <a:pPr lvl="1"/>
            <a:r>
              <a:rPr lang="en-US" dirty="0" smtClean="0"/>
              <a:t>Open prompt: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5313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Correction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Miscommunication is common in SDS</a:t>
            </a:r>
          </a:p>
          <a:p>
            <a:pPr lvl="1"/>
            <a:r>
              <a:rPr lang="en-US" dirty="0" smtClean="0"/>
              <a:t>Utterances after errors misrecognized &gt;2x as often</a:t>
            </a:r>
          </a:p>
          <a:p>
            <a:pPr lvl="2"/>
            <a:r>
              <a:rPr lang="en-US" dirty="0" smtClean="0"/>
              <a:t>Frequently repetition or paraphrase of original input</a:t>
            </a:r>
          </a:p>
        </p:txBody>
      </p:sp>
    </p:spTree>
    <p:extLst>
      <p:ext uri="{BB962C8B-B14F-4D97-AF65-F5344CB8AC3E}">
        <p14:creationId xmlns:p14="http://schemas.microsoft.com/office/powerpoint/2010/main" val="181742509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Correction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Miscommunication is common in SDS</a:t>
            </a:r>
          </a:p>
          <a:p>
            <a:pPr lvl="1"/>
            <a:r>
              <a:rPr lang="en-US" dirty="0" smtClean="0"/>
              <a:t>Utterances after errors misrecognized &gt;2x as often</a:t>
            </a:r>
          </a:p>
          <a:p>
            <a:pPr lvl="2"/>
            <a:r>
              <a:rPr lang="en-US" dirty="0" smtClean="0"/>
              <a:t>Frequently repetition or paraphrase of original input</a:t>
            </a:r>
          </a:p>
          <a:p>
            <a:r>
              <a:rPr lang="en-US" dirty="0" smtClean="0"/>
              <a:t>Systems need to detect, correct</a:t>
            </a:r>
          </a:p>
        </p:txBody>
      </p:sp>
    </p:spTree>
    <p:extLst>
      <p:ext uri="{BB962C8B-B14F-4D97-AF65-F5344CB8AC3E}">
        <p14:creationId xmlns:p14="http://schemas.microsoft.com/office/powerpoint/2010/main" val="13633696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Correction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Miscommunication is common in SDS</a:t>
            </a:r>
          </a:p>
          <a:p>
            <a:pPr lvl="1"/>
            <a:r>
              <a:rPr lang="en-US" dirty="0" smtClean="0"/>
              <a:t>Utterances after errors misrecognized &gt;2x as often</a:t>
            </a:r>
          </a:p>
          <a:p>
            <a:pPr lvl="2"/>
            <a:r>
              <a:rPr lang="en-US" dirty="0" smtClean="0"/>
              <a:t>Frequently repetition or paraphrase of original input</a:t>
            </a:r>
          </a:p>
          <a:p>
            <a:r>
              <a:rPr lang="en-US" dirty="0" smtClean="0"/>
              <a:t>Systems need to detect, correct</a:t>
            </a:r>
          </a:p>
          <a:p>
            <a:r>
              <a:rPr lang="en-US" dirty="0" smtClean="0"/>
              <a:t>Corrections are spoken differently:</a:t>
            </a:r>
          </a:p>
          <a:p>
            <a:pPr lvl="1"/>
            <a:r>
              <a:rPr lang="en-US" dirty="0" err="1" smtClean="0"/>
              <a:t>Hyperarticulated</a:t>
            </a:r>
            <a:r>
              <a:rPr lang="en-US" dirty="0" smtClean="0"/>
              <a:t> (slower, clearer) -&gt; lower ASR conf.</a:t>
            </a:r>
          </a:p>
        </p:txBody>
      </p:sp>
    </p:spTree>
    <p:extLst>
      <p:ext uri="{BB962C8B-B14F-4D97-AF65-F5344CB8AC3E}">
        <p14:creationId xmlns:p14="http://schemas.microsoft.com/office/powerpoint/2010/main" val="374391724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Correction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Miscommunication is common in SDS</a:t>
            </a:r>
          </a:p>
          <a:p>
            <a:pPr lvl="1"/>
            <a:r>
              <a:rPr lang="en-US" dirty="0" smtClean="0"/>
              <a:t>Utterances after errors misrecognized &gt;2x as often</a:t>
            </a:r>
          </a:p>
          <a:p>
            <a:pPr lvl="2"/>
            <a:r>
              <a:rPr lang="en-US" dirty="0" smtClean="0"/>
              <a:t>Frequently repetition or paraphrase of original input</a:t>
            </a:r>
          </a:p>
          <a:p>
            <a:r>
              <a:rPr lang="en-US" dirty="0" smtClean="0"/>
              <a:t>Systems need to detect, correct</a:t>
            </a:r>
          </a:p>
          <a:p>
            <a:r>
              <a:rPr lang="en-US" dirty="0" smtClean="0"/>
              <a:t>Corrections are spoken differently:</a:t>
            </a:r>
          </a:p>
          <a:p>
            <a:pPr lvl="1"/>
            <a:r>
              <a:rPr lang="en-US" dirty="0" err="1" smtClean="0"/>
              <a:t>Hyperarticulated</a:t>
            </a:r>
            <a:r>
              <a:rPr lang="en-US" dirty="0" smtClean="0"/>
              <a:t> (slower, clearer) -&gt; lower ASR conf.</a:t>
            </a:r>
          </a:p>
          <a:p>
            <a:pPr lvl="1"/>
            <a:r>
              <a:rPr lang="en-US" dirty="0" smtClean="0"/>
              <a:t>Some word cues: ‘No’,’ I meant’, swearing..</a:t>
            </a:r>
          </a:p>
        </p:txBody>
      </p:sp>
    </p:spTree>
    <p:extLst>
      <p:ext uri="{BB962C8B-B14F-4D97-AF65-F5344CB8AC3E}">
        <p14:creationId xmlns:p14="http://schemas.microsoft.com/office/powerpoint/2010/main" val="152296688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Correction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Miscommunication is common in SDS</a:t>
            </a:r>
          </a:p>
          <a:p>
            <a:pPr lvl="1"/>
            <a:r>
              <a:rPr lang="en-US" dirty="0" smtClean="0"/>
              <a:t>Utterances after errors misrecognized &gt;2x as often</a:t>
            </a:r>
          </a:p>
          <a:p>
            <a:pPr lvl="2"/>
            <a:r>
              <a:rPr lang="en-US" dirty="0" smtClean="0"/>
              <a:t>Frequently repetition or paraphrase of original input</a:t>
            </a:r>
          </a:p>
          <a:p>
            <a:r>
              <a:rPr lang="en-US" dirty="0" smtClean="0"/>
              <a:t>Systems need to detect, correct</a:t>
            </a:r>
          </a:p>
          <a:p>
            <a:r>
              <a:rPr lang="en-US" dirty="0" smtClean="0"/>
              <a:t>Corrections are spoken differently:</a:t>
            </a:r>
          </a:p>
          <a:p>
            <a:pPr lvl="1"/>
            <a:r>
              <a:rPr lang="en-US" dirty="0" err="1" smtClean="0"/>
              <a:t>Hyperarticulated</a:t>
            </a:r>
            <a:r>
              <a:rPr lang="en-US" dirty="0" smtClean="0"/>
              <a:t> (slower, clearer) -&gt; lower ASR conf.</a:t>
            </a:r>
          </a:p>
          <a:p>
            <a:pPr lvl="1"/>
            <a:r>
              <a:rPr lang="en-US" dirty="0" smtClean="0"/>
              <a:t>Some word cues: ‘No’,’ I meant’, swearing..</a:t>
            </a:r>
          </a:p>
          <a:p>
            <a:r>
              <a:rPr lang="en-US" dirty="0" smtClean="0"/>
              <a:t>Can train classifiers to recognize with good acc.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3613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Dialogue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65569" cy="4343400"/>
          </a:xfrm>
        </p:spPr>
        <p:txBody>
          <a:bodyPr/>
          <a:lstStyle/>
          <a:p>
            <a:r>
              <a:rPr lang="en-US" dirty="0" smtClean="0"/>
              <a:t>Generation neglected relative to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7704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Dialogue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65569" cy="4343400"/>
          </a:xfrm>
        </p:spPr>
        <p:txBody>
          <a:bodyPr/>
          <a:lstStyle/>
          <a:p>
            <a:r>
              <a:rPr lang="en-US" dirty="0" smtClean="0"/>
              <a:t>Generation neglected relative to generation</a:t>
            </a:r>
            <a:endParaRPr lang="en-US" dirty="0"/>
          </a:p>
          <a:p>
            <a:r>
              <a:rPr lang="en-US" dirty="0" smtClean="0"/>
              <a:t>Stent (2002) model: Conversation acts, Belief model</a:t>
            </a:r>
          </a:p>
          <a:p>
            <a:pPr lvl="1"/>
            <a:r>
              <a:rPr lang="en-US" dirty="0" smtClean="0"/>
              <a:t>Develops update rules for content planning, e.g.</a:t>
            </a:r>
          </a:p>
          <a:p>
            <a:pPr lvl="2"/>
            <a:r>
              <a:rPr lang="en-US" dirty="0" smtClean="0"/>
              <a:t>If user releases turn, system can do ‘TAKE-TURN’ act</a:t>
            </a:r>
          </a:p>
          <a:p>
            <a:pPr lvl="2"/>
            <a:r>
              <a:rPr lang="en-US" dirty="0" smtClean="0"/>
              <a:t>If system needs to summarize, use ASSERT act</a:t>
            </a:r>
          </a:p>
        </p:txBody>
      </p:sp>
    </p:spTree>
    <p:extLst>
      <p:ext uri="{BB962C8B-B14F-4D97-AF65-F5344CB8AC3E}">
        <p14:creationId xmlns:p14="http://schemas.microsoft.com/office/powerpoint/2010/main" val="363631046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Dialogue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65569" cy="4343400"/>
          </a:xfrm>
        </p:spPr>
        <p:txBody>
          <a:bodyPr/>
          <a:lstStyle/>
          <a:p>
            <a:r>
              <a:rPr lang="en-US" dirty="0" smtClean="0"/>
              <a:t>Generation neglected relative to generation</a:t>
            </a:r>
            <a:endParaRPr lang="en-US" dirty="0"/>
          </a:p>
          <a:p>
            <a:r>
              <a:rPr lang="en-US" dirty="0" smtClean="0"/>
              <a:t>Stent (2002) model: Conversation acts, Belief model</a:t>
            </a:r>
          </a:p>
          <a:p>
            <a:pPr lvl="1"/>
            <a:r>
              <a:rPr lang="en-US" dirty="0" smtClean="0"/>
              <a:t>Develops update rules for content planning, i.e.</a:t>
            </a:r>
          </a:p>
          <a:p>
            <a:pPr lvl="2"/>
            <a:r>
              <a:rPr lang="en-US" dirty="0" smtClean="0"/>
              <a:t>If user releases turn, system can do ‘TAKE-TURN’ act</a:t>
            </a:r>
          </a:p>
          <a:p>
            <a:pPr lvl="2"/>
            <a:r>
              <a:rPr lang="en-US" dirty="0" smtClean="0"/>
              <a:t>If system needs to summarize, use ASSERT act</a:t>
            </a:r>
          </a:p>
          <a:p>
            <a:pPr lvl="1"/>
            <a:r>
              <a:rPr lang="en-US" dirty="0" smtClean="0"/>
              <a:t>Identifies turn-taking as key aspect of dialogue gen.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4" y="4264018"/>
            <a:ext cx="8513754" cy="13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649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46893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Simple systems use fixed confirmation strategy</a:t>
            </a:r>
          </a:p>
          <a:p>
            <a:pPr lvl="1"/>
            <a:r>
              <a:rPr lang="en-US" dirty="0" smtClean="0"/>
              <a:t>Implicit or explicit</a:t>
            </a:r>
          </a:p>
        </p:txBody>
      </p:sp>
    </p:spTree>
    <p:extLst>
      <p:ext uri="{BB962C8B-B14F-4D97-AF65-F5344CB8AC3E}">
        <p14:creationId xmlns:p14="http://schemas.microsoft.com/office/powerpoint/2010/main" val="381176232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46893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Simple systems use fixed confirmation strategy</a:t>
            </a:r>
          </a:p>
          <a:p>
            <a:pPr lvl="1"/>
            <a:r>
              <a:rPr lang="en-US" dirty="0" smtClean="0"/>
              <a:t>Implicit or explicit</a:t>
            </a:r>
          </a:p>
          <a:p>
            <a:r>
              <a:rPr lang="en-US" dirty="0" smtClean="0"/>
              <a:t>More complex systems can select dynamically</a:t>
            </a:r>
          </a:p>
          <a:p>
            <a:pPr lvl="1"/>
            <a:r>
              <a:rPr lang="en-US" dirty="0" smtClean="0"/>
              <a:t>Use information state and features to decide</a:t>
            </a:r>
          </a:p>
        </p:txBody>
      </p:sp>
    </p:spTree>
    <p:extLst>
      <p:ext uri="{BB962C8B-B14F-4D97-AF65-F5344CB8AC3E}">
        <p14:creationId xmlns:p14="http://schemas.microsoft.com/office/powerpoint/2010/main" val="264717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and Initiative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initiative systems:</a:t>
            </a:r>
          </a:p>
          <a:p>
            <a:pPr lvl="1"/>
            <a:r>
              <a:rPr lang="en-US" dirty="0" smtClean="0"/>
              <a:t>A) User/System can shift control arbitrarily, any time</a:t>
            </a:r>
          </a:p>
          <a:p>
            <a:pPr lvl="2"/>
            <a:r>
              <a:rPr lang="en-US" dirty="0" smtClean="0"/>
              <a:t>Difficult to achieve</a:t>
            </a:r>
          </a:p>
          <a:p>
            <a:pPr lvl="1"/>
            <a:r>
              <a:rPr lang="en-US" dirty="0" smtClean="0"/>
              <a:t>B) Mix of control based on prompt type</a:t>
            </a:r>
          </a:p>
          <a:p>
            <a:r>
              <a:rPr lang="en-US" dirty="0" smtClean="0"/>
              <a:t>Prompts:</a:t>
            </a:r>
          </a:p>
          <a:p>
            <a:pPr lvl="1"/>
            <a:r>
              <a:rPr lang="en-US" dirty="0" smtClean="0"/>
              <a:t>Open prompt: ‘How may I help you?’</a:t>
            </a:r>
          </a:p>
          <a:p>
            <a:pPr lvl="2"/>
            <a:r>
              <a:rPr lang="en-US" dirty="0" smtClean="0"/>
              <a:t>Open-ended, user can respond in any way</a:t>
            </a:r>
          </a:p>
          <a:p>
            <a:pPr lvl="1"/>
            <a:r>
              <a:rPr lang="en-US" dirty="0" smtClean="0"/>
              <a:t>Directive prompt: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6700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46893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Simple systems use fixed confirmation strategy</a:t>
            </a:r>
          </a:p>
          <a:p>
            <a:pPr lvl="1"/>
            <a:r>
              <a:rPr lang="en-US" dirty="0" smtClean="0"/>
              <a:t>Implicit or explicit</a:t>
            </a:r>
          </a:p>
          <a:p>
            <a:r>
              <a:rPr lang="en-US" dirty="0" smtClean="0"/>
              <a:t>More complex systems can select dynamically</a:t>
            </a:r>
          </a:p>
          <a:p>
            <a:pPr lvl="1"/>
            <a:r>
              <a:rPr lang="en-US" dirty="0" smtClean="0"/>
              <a:t>Use information state and features to decide</a:t>
            </a:r>
          </a:p>
          <a:p>
            <a:pPr lvl="2"/>
            <a:r>
              <a:rPr lang="en-US" dirty="0" smtClean="0"/>
              <a:t>Likelihood of error:</a:t>
            </a:r>
          </a:p>
          <a:p>
            <a:pPr lvl="3"/>
            <a:r>
              <a:rPr lang="en-US" dirty="0" smtClean="0"/>
              <a:t>Low ASR confidence score</a:t>
            </a:r>
          </a:p>
          <a:p>
            <a:pPr lvl="4"/>
            <a:r>
              <a:rPr lang="en-US" dirty="0" smtClean="0"/>
              <a:t>If very low, can reject</a:t>
            </a:r>
          </a:p>
        </p:txBody>
      </p:sp>
    </p:spTree>
    <p:extLst>
      <p:ext uri="{BB962C8B-B14F-4D97-AF65-F5344CB8AC3E}">
        <p14:creationId xmlns:p14="http://schemas.microsoft.com/office/powerpoint/2010/main" val="6217583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46893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Simple systems use fixed confirmation strategy</a:t>
            </a:r>
          </a:p>
          <a:p>
            <a:pPr lvl="1"/>
            <a:r>
              <a:rPr lang="en-US" dirty="0" smtClean="0"/>
              <a:t>Implicit or explicit</a:t>
            </a:r>
          </a:p>
          <a:p>
            <a:r>
              <a:rPr lang="en-US" dirty="0" smtClean="0"/>
              <a:t>More complex systems can select dynamically</a:t>
            </a:r>
          </a:p>
          <a:p>
            <a:pPr lvl="1"/>
            <a:r>
              <a:rPr lang="en-US" dirty="0" smtClean="0"/>
              <a:t>Use information state and features to decide</a:t>
            </a:r>
          </a:p>
          <a:p>
            <a:pPr lvl="2"/>
            <a:r>
              <a:rPr lang="en-US" dirty="0" smtClean="0"/>
              <a:t>Likelihood of error:</a:t>
            </a:r>
          </a:p>
          <a:p>
            <a:pPr lvl="3"/>
            <a:r>
              <a:rPr lang="en-US" dirty="0" smtClean="0"/>
              <a:t>Low ASR confidence score</a:t>
            </a:r>
          </a:p>
          <a:p>
            <a:pPr lvl="4"/>
            <a:r>
              <a:rPr lang="en-US" dirty="0" smtClean="0"/>
              <a:t>If very low, can reject</a:t>
            </a:r>
          </a:p>
          <a:p>
            <a:pPr lvl="3"/>
            <a:r>
              <a:rPr lang="en-US" dirty="0" smtClean="0"/>
              <a:t>Sentence/prosodic features: longer, initial pause, pitch range</a:t>
            </a:r>
          </a:p>
        </p:txBody>
      </p:sp>
    </p:spTree>
    <p:extLst>
      <p:ext uri="{BB962C8B-B14F-4D97-AF65-F5344CB8AC3E}">
        <p14:creationId xmlns:p14="http://schemas.microsoft.com/office/powerpoint/2010/main" val="252016764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46893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Simple systems use fixed confirmation strategy</a:t>
            </a:r>
          </a:p>
          <a:p>
            <a:pPr lvl="1"/>
            <a:r>
              <a:rPr lang="en-US" dirty="0" smtClean="0"/>
              <a:t>Implicit or explicit</a:t>
            </a:r>
          </a:p>
          <a:p>
            <a:r>
              <a:rPr lang="en-US" dirty="0" smtClean="0"/>
              <a:t>More complex systems can select dynamically</a:t>
            </a:r>
          </a:p>
          <a:p>
            <a:pPr lvl="1"/>
            <a:r>
              <a:rPr lang="en-US" dirty="0" smtClean="0"/>
              <a:t>Use information state and features to decide</a:t>
            </a:r>
          </a:p>
          <a:p>
            <a:pPr lvl="2"/>
            <a:r>
              <a:rPr lang="en-US" dirty="0" smtClean="0"/>
              <a:t>Likelihood of error:</a:t>
            </a:r>
          </a:p>
          <a:p>
            <a:pPr lvl="3"/>
            <a:r>
              <a:rPr lang="en-US" dirty="0" smtClean="0"/>
              <a:t>Low ASR confidence score</a:t>
            </a:r>
          </a:p>
          <a:p>
            <a:pPr lvl="4"/>
            <a:r>
              <a:rPr lang="en-US" dirty="0" smtClean="0"/>
              <a:t>If very low, can reject</a:t>
            </a:r>
          </a:p>
          <a:p>
            <a:pPr lvl="3"/>
            <a:r>
              <a:rPr lang="en-US" dirty="0" smtClean="0"/>
              <a:t>Sentence/prosodic features: longer, initial pause, pitch range</a:t>
            </a:r>
          </a:p>
          <a:p>
            <a:pPr lvl="2"/>
            <a:r>
              <a:rPr lang="en-US" dirty="0" smtClean="0"/>
              <a:t>Cost of error:</a:t>
            </a:r>
          </a:p>
        </p:txBody>
      </p:sp>
    </p:spTree>
    <p:extLst>
      <p:ext uri="{BB962C8B-B14F-4D97-AF65-F5344CB8AC3E}">
        <p14:creationId xmlns:p14="http://schemas.microsoft.com/office/powerpoint/2010/main" val="100949230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46893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Simple systems use fixed confirmation strategy</a:t>
            </a:r>
          </a:p>
          <a:p>
            <a:pPr lvl="1"/>
            <a:r>
              <a:rPr lang="en-US" dirty="0" smtClean="0"/>
              <a:t>Implicit or explicit</a:t>
            </a:r>
          </a:p>
          <a:p>
            <a:r>
              <a:rPr lang="en-US" dirty="0" smtClean="0"/>
              <a:t>More complex systems can select dynamically</a:t>
            </a:r>
          </a:p>
          <a:p>
            <a:pPr lvl="1"/>
            <a:r>
              <a:rPr lang="en-US" dirty="0" smtClean="0"/>
              <a:t>Use information state and features to decide</a:t>
            </a:r>
          </a:p>
          <a:p>
            <a:pPr lvl="2"/>
            <a:r>
              <a:rPr lang="en-US" dirty="0" smtClean="0"/>
              <a:t>Likelihood of error:</a:t>
            </a:r>
          </a:p>
          <a:p>
            <a:pPr lvl="3"/>
            <a:r>
              <a:rPr lang="en-US" dirty="0" smtClean="0"/>
              <a:t>Low ASR confidence score</a:t>
            </a:r>
          </a:p>
          <a:p>
            <a:pPr lvl="4"/>
            <a:r>
              <a:rPr lang="en-US" dirty="0" smtClean="0"/>
              <a:t>If very low, can reject</a:t>
            </a:r>
          </a:p>
          <a:p>
            <a:pPr lvl="3"/>
            <a:r>
              <a:rPr lang="en-US" dirty="0" smtClean="0"/>
              <a:t>Sentence/prosodic features: longer, initial pause, pitch range</a:t>
            </a:r>
          </a:p>
          <a:p>
            <a:pPr lvl="2"/>
            <a:r>
              <a:rPr lang="en-US" dirty="0" smtClean="0"/>
              <a:t>Cost of error:</a:t>
            </a:r>
          </a:p>
          <a:p>
            <a:pPr lvl="3"/>
            <a:r>
              <a:rPr lang="en-US" dirty="0" smtClean="0"/>
              <a:t>Book a flight </a:t>
            </a:r>
            <a:r>
              <a:rPr lang="en-US" dirty="0" err="1" smtClean="0"/>
              <a:t>vs</a:t>
            </a:r>
            <a:r>
              <a:rPr lang="en-US" dirty="0" smtClean="0"/>
              <a:t>  looking up information</a:t>
            </a:r>
          </a:p>
          <a:p>
            <a:r>
              <a:rPr lang="en-US" dirty="0" smtClean="0"/>
              <a:t>Markov Decision Process models more detailed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2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and Initiative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initiative systems:</a:t>
            </a:r>
          </a:p>
          <a:p>
            <a:pPr lvl="1"/>
            <a:r>
              <a:rPr lang="en-US" dirty="0" smtClean="0"/>
              <a:t>A) User/System can shift control arbitrarily, any time</a:t>
            </a:r>
          </a:p>
          <a:p>
            <a:pPr lvl="2"/>
            <a:r>
              <a:rPr lang="en-US" dirty="0" smtClean="0"/>
              <a:t>Difficult to achieve</a:t>
            </a:r>
          </a:p>
          <a:p>
            <a:pPr lvl="1"/>
            <a:r>
              <a:rPr lang="en-US" dirty="0" smtClean="0"/>
              <a:t>B) Mix of control based on prompt type</a:t>
            </a:r>
          </a:p>
          <a:p>
            <a:r>
              <a:rPr lang="en-US" dirty="0" smtClean="0"/>
              <a:t>Prompts:</a:t>
            </a:r>
          </a:p>
          <a:p>
            <a:pPr lvl="1"/>
            <a:r>
              <a:rPr lang="en-US" dirty="0" smtClean="0"/>
              <a:t>Open prompt: ‘How may I help you?’</a:t>
            </a:r>
          </a:p>
          <a:p>
            <a:pPr lvl="2"/>
            <a:r>
              <a:rPr lang="en-US" dirty="0" smtClean="0"/>
              <a:t>Open-ended, user can respond in any way</a:t>
            </a:r>
          </a:p>
          <a:p>
            <a:pPr lvl="1"/>
            <a:r>
              <a:rPr lang="en-US" dirty="0" smtClean="0"/>
              <a:t>Directive prompt: ‘Say yes to accept call, or no </a:t>
            </a:r>
            <a:r>
              <a:rPr lang="en-US" dirty="0" err="1" smtClean="0"/>
              <a:t>o.w</a:t>
            </a:r>
            <a:r>
              <a:rPr lang="en-US" dirty="0" smtClean="0"/>
              <a:t>.’</a:t>
            </a:r>
          </a:p>
          <a:p>
            <a:pPr lvl="2"/>
            <a:r>
              <a:rPr lang="en-US" dirty="0" smtClean="0"/>
              <a:t>Stipulates user response type,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0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Initiative, Prompts,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Prompt type tied to active grammar</a:t>
            </a:r>
          </a:p>
          <a:p>
            <a:pPr lvl="1"/>
            <a:r>
              <a:rPr lang="en-US" dirty="0" smtClean="0"/>
              <a:t>System must recognize suitable input</a:t>
            </a:r>
          </a:p>
          <a:p>
            <a:pPr lvl="2"/>
            <a:r>
              <a:rPr lang="en-US" dirty="0" smtClean="0"/>
              <a:t>Restrictive </a:t>
            </a:r>
            <a:r>
              <a:rPr lang="en-US" dirty="0" err="1" smtClean="0"/>
              <a:t>vs</a:t>
            </a:r>
            <a:r>
              <a:rPr lang="en-US" dirty="0" smtClean="0"/>
              <a:t> open-ended</a:t>
            </a:r>
          </a:p>
        </p:txBody>
      </p:sp>
    </p:spTree>
    <p:extLst>
      <p:ext uri="{BB962C8B-B14F-4D97-AF65-F5344CB8AC3E}">
        <p14:creationId xmlns:p14="http://schemas.microsoft.com/office/powerpoint/2010/main" val="826566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Initiative, Prompts,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Prompt type tied to active grammar</a:t>
            </a:r>
          </a:p>
          <a:p>
            <a:pPr lvl="1"/>
            <a:r>
              <a:rPr lang="en-US" dirty="0" smtClean="0"/>
              <a:t>System must recognize suitable input</a:t>
            </a:r>
          </a:p>
          <a:p>
            <a:pPr lvl="2"/>
            <a:r>
              <a:rPr lang="en-US" dirty="0" smtClean="0"/>
              <a:t>Restrictive </a:t>
            </a:r>
            <a:r>
              <a:rPr lang="en-US" dirty="0" err="1" smtClean="0"/>
              <a:t>vs</a:t>
            </a:r>
            <a:r>
              <a:rPr lang="en-US" dirty="0" smtClean="0"/>
              <a:t> open-ended</a:t>
            </a:r>
          </a:p>
          <a:p>
            <a:r>
              <a:rPr lang="en-US" dirty="0" smtClean="0"/>
              <a:t>Shift from restrictive to open</a:t>
            </a:r>
          </a:p>
          <a:p>
            <a:pPr lvl="1"/>
            <a:r>
              <a:rPr lang="en-US" dirty="0" smtClean="0"/>
              <a:t>Tune to user: Novice </a:t>
            </a:r>
            <a:r>
              <a:rPr lang="en-US" dirty="0" err="1" smtClean="0"/>
              <a:t>vs</a:t>
            </a:r>
            <a:r>
              <a:rPr lang="en-US" dirty="0" smtClean="0"/>
              <a:t> Expert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0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Initiative, Prompts,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Prompt type tied to active grammar</a:t>
            </a:r>
          </a:p>
          <a:p>
            <a:pPr lvl="1"/>
            <a:r>
              <a:rPr lang="en-US" dirty="0" smtClean="0"/>
              <a:t>System must recognize suitable input</a:t>
            </a:r>
          </a:p>
          <a:p>
            <a:pPr lvl="2"/>
            <a:r>
              <a:rPr lang="en-US" dirty="0" smtClean="0"/>
              <a:t>Restrictive </a:t>
            </a:r>
            <a:r>
              <a:rPr lang="en-US" dirty="0" err="1" smtClean="0"/>
              <a:t>vs</a:t>
            </a:r>
            <a:r>
              <a:rPr lang="en-US" dirty="0" smtClean="0"/>
              <a:t> open-ended</a:t>
            </a:r>
          </a:p>
          <a:p>
            <a:r>
              <a:rPr lang="en-US" dirty="0" smtClean="0"/>
              <a:t>Shift from restrictive to open</a:t>
            </a:r>
          </a:p>
          <a:p>
            <a:pPr lvl="1"/>
            <a:r>
              <a:rPr lang="en-US" dirty="0" smtClean="0"/>
              <a:t>Tune to user: Novice </a:t>
            </a:r>
            <a:r>
              <a:rPr lang="en-US" dirty="0" err="1" smtClean="0"/>
              <a:t>vs</a:t>
            </a:r>
            <a:r>
              <a:rPr lang="en-US" dirty="0" smtClean="0"/>
              <a:t> Expert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6" y="4346042"/>
            <a:ext cx="9041504" cy="15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66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Management:</a:t>
            </a:r>
            <a:br>
              <a:rPr lang="en-US" dirty="0" smtClean="0"/>
            </a:br>
            <a:r>
              <a:rPr lang="en-US" dirty="0" smtClean="0"/>
              <a:t>Confirmation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Miscommunication common in SDS</a:t>
            </a:r>
          </a:p>
          <a:p>
            <a:pPr lvl="1"/>
            <a:r>
              <a:rPr lang="en-US" dirty="0" smtClean="0"/>
              <a:t>“Error spirals” of sequential errors</a:t>
            </a:r>
          </a:p>
          <a:p>
            <a:pPr lvl="2"/>
            <a:r>
              <a:rPr lang="en-US" dirty="0" smtClean="0"/>
              <a:t>Highly problematic</a:t>
            </a:r>
          </a:p>
          <a:p>
            <a:pPr lvl="1"/>
            <a:r>
              <a:rPr lang="en-US" dirty="0" smtClean="0"/>
              <a:t>Recognition, recovery crucial</a:t>
            </a:r>
          </a:p>
          <a:p>
            <a:r>
              <a:rPr lang="en-US" dirty="0" smtClean="0"/>
              <a:t>Confirmation strategies can detect, mitigate</a:t>
            </a:r>
          </a:p>
          <a:p>
            <a:pPr lvl="1"/>
            <a:r>
              <a:rPr lang="en-US" dirty="0" smtClean="0"/>
              <a:t>Explicit confirmation:</a:t>
            </a:r>
          </a:p>
        </p:txBody>
      </p:sp>
    </p:spTree>
    <p:extLst>
      <p:ext uri="{BB962C8B-B14F-4D97-AF65-F5344CB8AC3E}">
        <p14:creationId xmlns:p14="http://schemas.microsoft.com/office/powerpoint/2010/main" val="383683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Management:</a:t>
            </a:r>
            <a:br>
              <a:rPr lang="en-US" dirty="0" smtClean="0"/>
            </a:br>
            <a:r>
              <a:rPr lang="en-US" dirty="0" smtClean="0"/>
              <a:t>Confirmation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Miscommunication common in SDS</a:t>
            </a:r>
          </a:p>
          <a:p>
            <a:pPr lvl="1"/>
            <a:r>
              <a:rPr lang="en-US" dirty="0" smtClean="0"/>
              <a:t>“Error spirals” of sequential errors</a:t>
            </a:r>
          </a:p>
          <a:p>
            <a:pPr lvl="2"/>
            <a:r>
              <a:rPr lang="en-US" dirty="0" smtClean="0"/>
              <a:t>Highly problematic</a:t>
            </a:r>
          </a:p>
          <a:p>
            <a:pPr lvl="1"/>
            <a:r>
              <a:rPr lang="en-US" dirty="0" smtClean="0"/>
              <a:t>Recognition, recovery crucial</a:t>
            </a:r>
          </a:p>
          <a:p>
            <a:r>
              <a:rPr lang="en-US" dirty="0" smtClean="0"/>
              <a:t>Confirmation strategies can detect, mitigate</a:t>
            </a:r>
          </a:p>
          <a:p>
            <a:pPr lvl="1"/>
            <a:r>
              <a:rPr lang="en-US" dirty="0" smtClean="0"/>
              <a:t>Explicit confirmation:</a:t>
            </a:r>
          </a:p>
          <a:p>
            <a:pPr lvl="2"/>
            <a:r>
              <a:rPr lang="en-US" dirty="0" smtClean="0"/>
              <a:t>Ask for verification of each input</a:t>
            </a:r>
          </a:p>
          <a:p>
            <a:pPr lvl="1"/>
            <a:r>
              <a:rPr lang="en-US" dirty="0" smtClean="0"/>
              <a:t>Implicit confirmation:</a:t>
            </a:r>
          </a:p>
        </p:txBody>
      </p:sp>
    </p:spTree>
    <p:extLst>
      <p:ext uri="{BB962C8B-B14F-4D97-AF65-F5344CB8AC3E}">
        <p14:creationId xmlns:p14="http://schemas.microsoft.com/office/powerpoint/2010/main" val="747635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Management:</a:t>
            </a:r>
            <a:br>
              <a:rPr lang="en-US" dirty="0" smtClean="0"/>
            </a:br>
            <a:r>
              <a:rPr lang="en-US" dirty="0" smtClean="0"/>
              <a:t>Confirmation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Miscommunication common in SDS</a:t>
            </a:r>
          </a:p>
          <a:p>
            <a:pPr lvl="1"/>
            <a:r>
              <a:rPr lang="en-US" dirty="0" smtClean="0"/>
              <a:t>“Error spirals” of sequential errors</a:t>
            </a:r>
          </a:p>
          <a:p>
            <a:pPr lvl="2"/>
            <a:r>
              <a:rPr lang="en-US" dirty="0" smtClean="0"/>
              <a:t>Highly problematic</a:t>
            </a:r>
          </a:p>
          <a:p>
            <a:pPr lvl="1"/>
            <a:r>
              <a:rPr lang="en-US" dirty="0" smtClean="0"/>
              <a:t>Recognition, recovery crucial</a:t>
            </a:r>
          </a:p>
          <a:p>
            <a:r>
              <a:rPr lang="en-US" dirty="0" smtClean="0"/>
              <a:t>Confirmation strategies can detect, mitigate</a:t>
            </a:r>
          </a:p>
          <a:p>
            <a:pPr lvl="1"/>
            <a:r>
              <a:rPr lang="en-US" dirty="0" smtClean="0"/>
              <a:t>Explicit confirmation:</a:t>
            </a:r>
          </a:p>
          <a:p>
            <a:pPr lvl="2"/>
            <a:r>
              <a:rPr lang="en-US" dirty="0" smtClean="0"/>
              <a:t>Ask for verification of each input</a:t>
            </a:r>
          </a:p>
          <a:p>
            <a:pPr lvl="1"/>
            <a:r>
              <a:rPr lang="en-US" dirty="0" smtClean="0"/>
              <a:t>Implicit confirmation:</a:t>
            </a:r>
          </a:p>
          <a:p>
            <a:pPr lvl="2"/>
            <a:r>
              <a:rPr lang="en-US" dirty="0" smtClean="0"/>
              <a:t>Include input information in subsequent prompt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8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Management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Finite-State Dialog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Management</a:t>
            </a:r>
            <a:endParaRPr lang="en-US" dirty="0"/>
          </a:p>
          <a:p>
            <a:r>
              <a:rPr lang="en-US" dirty="0" smtClean="0"/>
              <a:t>Frame-based Dialog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Initiative</a:t>
            </a:r>
          </a:p>
          <a:p>
            <a:pPr lvl="1"/>
            <a:r>
              <a:rPr lang="en-US" dirty="0" err="1" smtClean="0"/>
              <a:t>VoiceXML</a:t>
            </a:r>
            <a:endParaRPr lang="en-US" dirty="0" smtClean="0"/>
          </a:p>
          <a:p>
            <a:pPr lvl="1"/>
            <a:r>
              <a:rPr lang="en-US" dirty="0" smtClean="0"/>
              <a:t>Design and evaluation</a:t>
            </a:r>
            <a:endParaRPr lang="en-US" dirty="0"/>
          </a:p>
          <a:p>
            <a:r>
              <a:rPr lang="en-US" dirty="0" smtClean="0"/>
              <a:t>Information State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Dialogue Acts</a:t>
            </a:r>
          </a:p>
          <a:p>
            <a:pPr lvl="2"/>
            <a:r>
              <a:rPr lang="en-US" dirty="0" smtClean="0"/>
              <a:t>Recognition &amp; generation</a:t>
            </a:r>
            <a:endParaRPr lang="en-US" dirty="0"/>
          </a:p>
          <a:p>
            <a:r>
              <a:rPr lang="en-US" dirty="0" smtClean="0"/>
              <a:t>Statistical Dialogue </a:t>
            </a:r>
            <a:r>
              <a:rPr lang="en-US" dirty="0" err="1" smtClean="0"/>
              <a:t>Managemant</a:t>
            </a:r>
            <a:r>
              <a:rPr lang="en-US" dirty="0" smtClean="0"/>
              <a:t> (POMDPs)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21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45" y="2129997"/>
            <a:ext cx="7735506" cy="329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98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Confirmation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2416602"/>
            <a:ext cx="7802363" cy="159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20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5" cy="4343400"/>
          </a:xfrm>
        </p:spPr>
        <p:txBody>
          <a:bodyPr/>
          <a:lstStyle/>
          <a:p>
            <a:r>
              <a:rPr lang="en-US" dirty="0" smtClean="0"/>
              <a:t>Grounding of user input</a:t>
            </a:r>
          </a:p>
          <a:p>
            <a:pPr lvl="1"/>
            <a:r>
              <a:rPr lang="en-US" dirty="0" smtClean="0"/>
              <a:t>Weakest grounding </a:t>
            </a:r>
          </a:p>
          <a:p>
            <a:pPr lvl="2"/>
            <a:r>
              <a:rPr lang="en-US" dirty="0" smtClean="0"/>
              <a:t>I.e. continued </a:t>
            </a:r>
            <a:r>
              <a:rPr lang="en-US" dirty="0" err="1" smtClean="0"/>
              <a:t>att’n</a:t>
            </a:r>
            <a:r>
              <a:rPr lang="en-US" dirty="0" smtClean="0"/>
              <a:t>, next relevant </a:t>
            </a:r>
            <a:r>
              <a:rPr lang="en-US" dirty="0" err="1" smtClean="0"/>
              <a:t>contibution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6906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5" cy="4343400"/>
          </a:xfrm>
        </p:spPr>
        <p:txBody>
          <a:bodyPr/>
          <a:lstStyle/>
          <a:p>
            <a:r>
              <a:rPr lang="en-US" dirty="0" smtClean="0"/>
              <a:t>Grounding of user input</a:t>
            </a:r>
          </a:p>
          <a:p>
            <a:pPr lvl="1"/>
            <a:r>
              <a:rPr lang="en-US" dirty="0" smtClean="0"/>
              <a:t>Weakest grounding insufficient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.e. continued </a:t>
            </a:r>
            <a:r>
              <a:rPr lang="en-US" dirty="0" err="1" smtClean="0"/>
              <a:t>att’n</a:t>
            </a:r>
            <a:r>
              <a:rPr lang="en-US" dirty="0" smtClean="0"/>
              <a:t>, next relevant </a:t>
            </a:r>
            <a:r>
              <a:rPr lang="en-US" dirty="0" err="1" smtClean="0"/>
              <a:t>contibution</a:t>
            </a:r>
            <a:endParaRPr lang="en-US" dirty="0" smtClean="0"/>
          </a:p>
          <a:p>
            <a:pPr lvl="1"/>
            <a:r>
              <a:rPr lang="en-US" dirty="0" smtClean="0"/>
              <a:t>Explicit: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92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5" cy="4343400"/>
          </a:xfrm>
        </p:spPr>
        <p:txBody>
          <a:bodyPr/>
          <a:lstStyle/>
          <a:p>
            <a:r>
              <a:rPr lang="en-US" dirty="0" smtClean="0"/>
              <a:t>Grounding of user input</a:t>
            </a:r>
          </a:p>
          <a:p>
            <a:pPr lvl="1"/>
            <a:r>
              <a:rPr lang="en-US" dirty="0" smtClean="0"/>
              <a:t>Weakest grounding insufficient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.e. continued </a:t>
            </a:r>
            <a:r>
              <a:rPr lang="en-US" dirty="0" err="1" smtClean="0"/>
              <a:t>att’n</a:t>
            </a:r>
            <a:r>
              <a:rPr lang="en-US" dirty="0" smtClean="0"/>
              <a:t>, next relevant </a:t>
            </a:r>
            <a:r>
              <a:rPr lang="en-US" dirty="0" err="1" smtClean="0"/>
              <a:t>contibution</a:t>
            </a:r>
            <a:endParaRPr lang="en-US" dirty="0" smtClean="0"/>
          </a:p>
          <a:p>
            <a:pPr lvl="1"/>
            <a:r>
              <a:rPr lang="en-US" dirty="0" smtClean="0"/>
              <a:t>Explicit: highest: repetition</a:t>
            </a:r>
          </a:p>
          <a:p>
            <a:pPr lvl="1"/>
            <a:r>
              <a:rPr lang="en-US" dirty="0" smtClean="0"/>
              <a:t>Implicit: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71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5" cy="4343400"/>
          </a:xfrm>
        </p:spPr>
        <p:txBody>
          <a:bodyPr/>
          <a:lstStyle/>
          <a:p>
            <a:r>
              <a:rPr lang="en-US" dirty="0" smtClean="0"/>
              <a:t>Grounding of user input</a:t>
            </a:r>
          </a:p>
          <a:p>
            <a:pPr lvl="1"/>
            <a:r>
              <a:rPr lang="en-US" dirty="0" smtClean="0"/>
              <a:t>Weakest grounding insufficient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.e. continued </a:t>
            </a:r>
            <a:r>
              <a:rPr lang="en-US" dirty="0" err="1" smtClean="0"/>
              <a:t>att’n</a:t>
            </a:r>
            <a:r>
              <a:rPr lang="en-US" dirty="0" smtClean="0"/>
              <a:t>, next relevant </a:t>
            </a:r>
            <a:r>
              <a:rPr lang="en-US" dirty="0" err="1" smtClean="0"/>
              <a:t>contibution</a:t>
            </a:r>
            <a:endParaRPr lang="en-US" dirty="0" smtClean="0"/>
          </a:p>
          <a:p>
            <a:pPr lvl="1"/>
            <a:r>
              <a:rPr lang="en-US" dirty="0" smtClean="0"/>
              <a:t>Explicit: highest: repetition</a:t>
            </a:r>
          </a:p>
          <a:p>
            <a:pPr lvl="1"/>
            <a:r>
              <a:rPr lang="en-US" dirty="0" smtClean="0"/>
              <a:t>Implicit: demonstration, display</a:t>
            </a:r>
          </a:p>
          <a:p>
            <a:r>
              <a:rPr lang="en-US" dirty="0" smtClean="0"/>
              <a:t>Explicit;</a:t>
            </a:r>
          </a:p>
        </p:txBody>
      </p:sp>
    </p:spTree>
    <p:extLst>
      <p:ext uri="{BB962C8B-B14F-4D97-AF65-F5344CB8AC3E}">
        <p14:creationId xmlns:p14="http://schemas.microsoft.com/office/powerpoint/2010/main" val="1740258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5" cy="4343400"/>
          </a:xfrm>
        </p:spPr>
        <p:txBody>
          <a:bodyPr/>
          <a:lstStyle/>
          <a:p>
            <a:r>
              <a:rPr lang="en-US" dirty="0" smtClean="0"/>
              <a:t>Grounding of user input</a:t>
            </a:r>
          </a:p>
          <a:p>
            <a:pPr lvl="1"/>
            <a:r>
              <a:rPr lang="en-US" dirty="0" smtClean="0"/>
              <a:t>Weakest grounding insufficient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.e. continued </a:t>
            </a:r>
            <a:r>
              <a:rPr lang="en-US" dirty="0" err="1" smtClean="0"/>
              <a:t>att’n</a:t>
            </a:r>
            <a:r>
              <a:rPr lang="en-US" dirty="0" smtClean="0"/>
              <a:t>, next relevant </a:t>
            </a:r>
            <a:r>
              <a:rPr lang="en-US" dirty="0" err="1" smtClean="0"/>
              <a:t>contibution</a:t>
            </a:r>
            <a:endParaRPr lang="en-US" dirty="0" smtClean="0"/>
          </a:p>
          <a:p>
            <a:pPr lvl="1"/>
            <a:r>
              <a:rPr lang="en-US" dirty="0" smtClean="0"/>
              <a:t>Explicit: highest: repetition</a:t>
            </a:r>
          </a:p>
          <a:p>
            <a:pPr lvl="1"/>
            <a:r>
              <a:rPr lang="en-US" dirty="0" smtClean="0"/>
              <a:t>Implicit: demonstration, display</a:t>
            </a:r>
          </a:p>
          <a:p>
            <a:r>
              <a:rPr lang="en-US" dirty="0" smtClean="0"/>
              <a:t>Explicit;</a:t>
            </a:r>
          </a:p>
          <a:p>
            <a:pPr lvl="1"/>
            <a:r>
              <a:rPr lang="en-US" dirty="0" smtClean="0"/>
              <a:t>Pro: easier to correct; Con: verbose, awkward, non-human</a:t>
            </a:r>
          </a:p>
          <a:p>
            <a:r>
              <a:rPr lang="en-US" dirty="0" smtClean="0"/>
              <a:t>Implicit: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5" cy="4343400"/>
          </a:xfrm>
        </p:spPr>
        <p:txBody>
          <a:bodyPr/>
          <a:lstStyle/>
          <a:p>
            <a:r>
              <a:rPr lang="en-US" dirty="0" smtClean="0"/>
              <a:t>Grounding of user input</a:t>
            </a:r>
          </a:p>
          <a:p>
            <a:pPr lvl="1"/>
            <a:r>
              <a:rPr lang="en-US" dirty="0" smtClean="0"/>
              <a:t>Weakest grounding insufficient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.e. continued </a:t>
            </a:r>
            <a:r>
              <a:rPr lang="en-US" dirty="0" err="1" smtClean="0"/>
              <a:t>att’n</a:t>
            </a:r>
            <a:r>
              <a:rPr lang="en-US" dirty="0" smtClean="0"/>
              <a:t>, next relevant </a:t>
            </a:r>
            <a:r>
              <a:rPr lang="en-US" dirty="0" err="1" smtClean="0"/>
              <a:t>contibution</a:t>
            </a:r>
            <a:endParaRPr lang="en-US" dirty="0" smtClean="0"/>
          </a:p>
          <a:p>
            <a:pPr lvl="1"/>
            <a:r>
              <a:rPr lang="en-US" dirty="0" smtClean="0"/>
              <a:t>Explicit: highest: repetition</a:t>
            </a:r>
          </a:p>
          <a:p>
            <a:pPr lvl="1"/>
            <a:r>
              <a:rPr lang="en-US" dirty="0" smtClean="0"/>
              <a:t>Implicit: demonstration, display</a:t>
            </a:r>
          </a:p>
          <a:p>
            <a:r>
              <a:rPr lang="en-US" dirty="0" smtClean="0"/>
              <a:t>Explicit;</a:t>
            </a:r>
          </a:p>
          <a:p>
            <a:pPr lvl="1"/>
            <a:r>
              <a:rPr lang="en-US" dirty="0" smtClean="0"/>
              <a:t>Pro: easier to correct; Con: verbose, awkward, non-human</a:t>
            </a:r>
          </a:p>
          <a:p>
            <a:r>
              <a:rPr lang="en-US" dirty="0" smtClean="0"/>
              <a:t>Implicit:</a:t>
            </a:r>
          </a:p>
          <a:p>
            <a:pPr lvl="1"/>
            <a:r>
              <a:rPr lang="en-US" dirty="0" smtClean="0"/>
              <a:t>Pro: more natural, efficient; Con: less easy to correct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06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recognition confidence is too low</a:t>
            </a:r>
          </a:p>
          <a:p>
            <a:r>
              <a:rPr lang="en-US" dirty="0" smtClean="0"/>
              <a:t>System needs to </a:t>
            </a:r>
            <a:r>
              <a:rPr lang="en-US" dirty="0" err="1" smtClean="0"/>
              <a:t>reprompt</a:t>
            </a:r>
            <a:endParaRPr lang="en-US" dirty="0" smtClean="0"/>
          </a:p>
          <a:p>
            <a:pPr lvl="1"/>
            <a:r>
              <a:rPr lang="en-US" dirty="0" smtClean="0"/>
              <a:t>Often repeatedly</a:t>
            </a:r>
          </a:p>
        </p:txBody>
      </p:sp>
    </p:spTree>
    <p:extLst>
      <p:ext uri="{BB962C8B-B14F-4D97-AF65-F5344CB8AC3E}">
        <p14:creationId xmlns:p14="http://schemas.microsoft.com/office/powerpoint/2010/main" val="1806372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recognition confidence is too low</a:t>
            </a:r>
          </a:p>
          <a:p>
            <a:r>
              <a:rPr lang="en-US" dirty="0" smtClean="0"/>
              <a:t>System needs to </a:t>
            </a:r>
            <a:r>
              <a:rPr lang="en-US" dirty="0" err="1" smtClean="0"/>
              <a:t>reprompt</a:t>
            </a:r>
            <a:endParaRPr lang="en-US" dirty="0" smtClean="0"/>
          </a:p>
          <a:p>
            <a:pPr lvl="1"/>
            <a:r>
              <a:rPr lang="en-US" dirty="0" smtClean="0"/>
              <a:t>Often repeatedly</a:t>
            </a:r>
          </a:p>
          <a:p>
            <a:pPr lvl="2"/>
            <a:r>
              <a:rPr lang="en-US" dirty="0" smtClean="0"/>
              <a:t>Out-of-vocabulary, out-of-grammar inputs</a:t>
            </a:r>
          </a:p>
          <a:p>
            <a:r>
              <a:rPr lang="en-US" dirty="0" smtClean="0"/>
              <a:t>Strategies: Progressive prompting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4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Finite-State Management</a:t>
            </a:r>
            <a:endParaRPr lang="en-US" dirty="0"/>
          </a:p>
        </p:txBody>
      </p:sp>
      <p:pic>
        <p:nvPicPr>
          <p:cNvPr id="4" name="Content Placeholder 11" descr="simplefsadialogue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8"/>
          <a:stretch/>
        </p:blipFill>
        <p:spPr>
          <a:xfrm>
            <a:off x="549275" y="1444532"/>
            <a:ext cx="8042276" cy="5413467"/>
          </a:xfrm>
        </p:spPr>
      </p:pic>
    </p:spTree>
    <p:extLst>
      <p:ext uri="{BB962C8B-B14F-4D97-AF65-F5344CB8AC3E}">
        <p14:creationId xmlns:p14="http://schemas.microsoft.com/office/powerpoint/2010/main" val="1522589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recognition confidence is too low</a:t>
            </a:r>
          </a:p>
          <a:p>
            <a:r>
              <a:rPr lang="en-US" dirty="0" smtClean="0"/>
              <a:t>System needs to </a:t>
            </a:r>
            <a:r>
              <a:rPr lang="en-US" dirty="0" err="1" smtClean="0"/>
              <a:t>reprompt</a:t>
            </a:r>
            <a:endParaRPr lang="en-US" dirty="0" smtClean="0"/>
          </a:p>
          <a:p>
            <a:pPr lvl="1"/>
            <a:r>
              <a:rPr lang="en-US" dirty="0" smtClean="0"/>
              <a:t>Often repeatedly</a:t>
            </a:r>
          </a:p>
          <a:p>
            <a:pPr lvl="2"/>
            <a:r>
              <a:rPr lang="en-US" dirty="0" smtClean="0"/>
              <a:t>Out-of-vocabulary, out-of-grammar inputs</a:t>
            </a:r>
          </a:p>
          <a:p>
            <a:r>
              <a:rPr lang="en-US" dirty="0" smtClean="0"/>
              <a:t>Strategies: Progressive prompting</a:t>
            </a:r>
          </a:p>
          <a:p>
            <a:pPr lvl="1"/>
            <a:r>
              <a:rPr lang="en-US" dirty="0" smtClean="0"/>
              <a:t>Initially: ‘rapid </a:t>
            </a:r>
            <a:r>
              <a:rPr lang="en-US" dirty="0" err="1" smtClean="0"/>
              <a:t>reprompting</a:t>
            </a:r>
            <a:r>
              <a:rPr lang="en-US" dirty="0" smtClean="0"/>
              <a:t>’: ‘What?’, ‘Sorry?’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25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recognition confidence is too low</a:t>
            </a:r>
          </a:p>
          <a:p>
            <a:r>
              <a:rPr lang="en-US" dirty="0" smtClean="0"/>
              <a:t>System needs to </a:t>
            </a:r>
            <a:r>
              <a:rPr lang="en-US" dirty="0" err="1" smtClean="0"/>
              <a:t>reprompt</a:t>
            </a:r>
            <a:endParaRPr lang="en-US" dirty="0" smtClean="0"/>
          </a:p>
          <a:p>
            <a:pPr lvl="1"/>
            <a:r>
              <a:rPr lang="en-US" dirty="0" smtClean="0"/>
              <a:t>Often repeatedly</a:t>
            </a:r>
          </a:p>
          <a:p>
            <a:pPr lvl="2"/>
            <a:r>
              <a:rPr lang="en-US" dirty="0" smtClean="0"/>
              <a:t>Out-of-vocabulary, out-of-grammar inputs</a:t>
            </a:r>
          </a:p>
          <a:p>
            <a:r>
              <a:rPr lang="en-US" dirty="0" smtClean="0"/>
              <a:t>Strategies: Progressive prompting</a:t>
            </a:r>
          </a:p>
          <a:p>
            <a:pPr lvl="1"/>
            <a:r>
              <a:rPr lang="en-US" dirty="0" smtClean="0"/>
              <a:t>Initially: ‘rapid </a:t>
            </a:r>
            <a:r>
              <a:rPr lang="en-US" dirty="0" err="1" smtClean="0"/>
              <a:t>reprompting</a:t>
            </a:r>
            <a:r>
              <a:rPr lang="en-US" dirty="0" smtClean="0"/>
              <a:t>’: ‘What?’, ‘Sorry?’</a:t>
            </a:r>
          </a:p>
          <a:p>
            <a:pPr lvl="1"/>
            <a:r>
              <a:rPr lang="en-US" dirty="0" smtClean="0"/>
              <a:t>Later: increasing detail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24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Progressive prompting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68" y="2857499"/>
            <a:ext cx="7853983" cy="17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58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VoiceXML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W3C standard for simple frame-based dialogues</a:t>
            </a:r>
          </a:p>
          <a:p>
            <a:pPr lvl="1"/>
            <a:r>
              <a:rPr lang="en-US" dirty="0" smtClean="0"/>
              <a:t>Fairly common in commercial settings</a:t>
            </a:r>
          </a:p>
          <a:p>
            <a:r>
              <a:rPr lang="en-US" dirty="0" smtClean="0"/>
              <a:t>Construct forms, menus</a:t>
            </a:r>
          </a:p>
          <a:p>
            <a:pPr lvl="1"/>
            <a:r>
              <a:rPr lang="en-US" dirty="0" smtClean="0"/>
              <a:t>Forms get field data</a:t>
            </a:r>
          </a:p>
          <a:p>
            <a:pPr lvl="2"/>
            <a:r>
              <a:rPr lang="en-US" dirty="0" smtClean="0"/>
              <a:t>Using attached prompts</a:t>
            </a:r>
          </a:p>
          <a:p>
            <a:pPr lvl="2"/>
            <a:r>
              <a:rPr lang="en-US" dirty="0" smtClean="0"/>
              <a:t>With specified grammar (CFG)</a:t>
            </a:r>
          </a:p>
          <a:p>
            <a:pPr lvl="2"/>
            <a:r>
              <a:rPr lang="en-US" dirty="0" smtClean="0"/>
              <a:t>With simple semantic attachments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77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VoiceXML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7" y="1831263"/>
            <a:ext cx="10003599" cy="411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28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Frame-based Systems:</a:t>
            </a:r>
            <a:br>
              <a:rPr lang="en-US" dirty="0" smtClean="0"/>
            </a:br>
            <a:r>
              <a:rPr lang="en-US" dirty="0" smtClean="0"/>
              <a:t>Pros </a:t>
            </a:r>
            <a:r>
              <a:rPr lang="en-US" dirty="0"/>
              <a:t>and Cons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14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Frame-based </a:t>
            </a:r>
            <a:r>
              <a:rPr lang="en-US" smtClean="0"/>
              <a:t>Systems:</a:t>
            </a:r>
            <a:br>
              <a:rPr lang="en-US" smtClean="0"/>
            </a:br>
            <a:r>
              <a:rPr lang="en-US" smtClean="0"/>
              <a:t>Pros </a:t>
            </a:r>
            <a:r>
              <a:rPr lang="en-US" dirty="0"/>
              <a:t>and Cons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Advantages</a:t>
            </a:r>
            <a:endParaRPr lang="en-US" dirty="0"/>
          </a:p>
          <a:p>
            <a:pPr lvl="1"/>
            <a:r>
              <a:rPr lang="en-US" dirty="0"/>
              <a:t>Relatively flexible input – multiple inputs, orders</a:t>
            </a:r>
          </a:p>
          <a:p>
            <a:pPr lvl="1"/>
            <a:r>
              <a:rPr lang="en-US" dirty="0"/>
              <a:t>Well-suited to complex information access (air)</a:t>
            </a:r>
          </a:p>
          <a:p>
            <a:pPr lvl="1"/>
            <a:r>
              <a:rPr lang="en-US" dirty="0"/>
              <a:t>Supports different types of initiative</a:t>
            </a:r>
          </a:p>
          <a:p>
            <a:pPr lvl="1"/>
            <a:endParaRPr lang="en-US" dirty="0"/>
          </a:p>
          <a:p>
            <a:r>
              <a:rPr lang="en-US" dirty="0" smtClean="0"/>
              <a:t>Disadvantages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97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Frame-based </a:t>
            </a:r>
            <a:r>
              <a:rPr lang="en-US" smtClean="0"/>
              <a:t>Systems:</a:t>
            </a:r>
            <a:br>
              <a:rPr lang="en-US" smtClean="0"/>
            </a:br>
            <a:r>
              <a:rPr lang="en-US" smtClean="0"/>
              <a:t>Pros </a:t>
            </a:r>
            <a:r>
              <a:rPr lang="en-US" dirty="0"/>
              <a:t>and Cons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Advantages</a:t>
            </a:r>
            <a:endParaRPr lang="en-US" dirty="0"/>
          </a:p>
          <a:p>
            <a:pPr lvl="1"/>
            <a:r>
              <a:rPr lang="en-US" dirty="0"/>
              <a:t>Relatively flexible input – multiple inputs, orders</a:t>
            </a:r>
          </a:p>
          <a:p>
            <a:pPr lvl="1"/>
            <a:r>
              <a:rPr lang="en-US" dirty="0"/>
              <a:t>Well-suited to complex information access (air)</a:t>
            </a:r>
          </a:p>
          <a:p>
            <a:pPr lvl="1"/>
            <a:r>
              <a:rPr lang="en-US" dirty="0"/>
              <a:t>Supports different types of initiative</a:t>
            </a:r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Ill-suited to more complex problem-solving</a:t>
            </a:r>
          </a:p>
          <a:p>
            <a:pPr lvl="2"/>
            <a:r>
              <a:rPr lang="en-US" dirty="0"/>
              <a:t>Form-filling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65941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Dialogue Manager Tradeoffs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Flexibility </a:t>
            </a:r>
            <a:r>
              <a:rPr lang="en-US" dirty="0" err="1"/>
              <a:t>vs</a:t>
            </a:r>
            <a:r>
              <a:rPr lang="en-US" dirty="0"/>
              <a:t> Simplicity/Predictability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System </a:t>
            </a:r>
            <a:r>
              <a:rPr lang="en-US" dirty="0" err="1"/>
              <a:t>vs</a:t>
            </a:r>
            <a:r>
              <a:rPr lang="en-US" dirty="0"/>
              <a:t> User </a:t>
            </a:r>
            <a:r>
              <a:rPr lang="en-US" dirty="0" err="1"/>
              <a:t>vs</a:t>
            </a:r>
            <a:r>
              <a:rPr lang="en-US" dirty="0"/>
              <a:t> Mixed </a:t>
            </a:r>
            <a:r>
              <a:rPr lang="en-US" dirty="0" smtClean="0"/>
              <a:t>Initiative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Order of dialogue </a:t>
            </a:r>
            <a:r>
              <a:rPr lang="en-US" dirty="0" smtClean="0"/>
              <a:t>interaction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Conversational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naturalness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Accuracy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Cost of model construction, generalization, learning,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8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Systems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38055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User-centered design approach:</a:t>
            </a:r>
          </a:p>
          <a:p>
            <a:pPr lvl="1"/>
            <a:r>
              <a:rPr lang="en-US" dirty="0" smtClean="0"/>
              <a:t>Study user and task:</a:t>
            </a:r>
          </a:p>
          <a:p>
            <a:pPr lvl="2"/>
            <a:r>
              <a:rPr lang="en-US" dirty="0" smtClean="0"/>
              <a:t>Interview users; record human-human interactions;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0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Straightforward to encode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Clear mapping of interaction to model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Well-suited to simple information access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System initiative</a:t>
            </a:r>
          </a:p>
          <a:p>
            <a:pPr>
              <a:lnSpc>
                <a:spcPct val="90000"/>
              </a:lnSpc>
            </a:pPr>
            <a:r>
              <a:rPr lang="en-US" sz="2800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Limited flexibility of interaction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Constrained input – single item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Fully system controlled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Restrictive dialogue structure, order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Ill-suited to complex problem-solving</a:t>
            </a:r>
          </a:p>
        </p:txBody>
      </p:sp>
    </p:spTree>
    <p:extLst>
      <p:ext uri="{BB962C8B-B14F-4D97-AF65-F5344CB8AC3E}">
        <p14:creationId xmlns:p14="http://schemas.microsoft.com/office/powerpoint/2010/main" val="642905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Systems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38055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User-centered design approach:</a:t>
            </a:r>
          </a:p>
          <a:p>
            <a:pPr lvl="1"/>
            <a:r>
              <a:rPr lang="en-US" dirty="0" smtClean="0"/>
              <a:t>Study user and task:</a:t>
            </a:r>
          </a:p>
          <a:p>
            <a:pPr lvl="2"/>
            <a:r>
              <a:rPr lang="en-US" dirty="0" smtClean="0"/>
              <a:t>Interview users; record human-human interactions; systems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Build simulations and prototypes:</a:t>
            </a:r>
          </a:p>
          <a:p>
            <a:pPr lvl="2"/>
            <a:r>
              <a:rPr lang="en-US" dirty="0" smtClean="0"/>
              <a:t>Wizard-of-Oz systems (WOZ): Human replaces system</a:t>
            </a:r>
          </a:p>
          <a:p>
            <a:pPr lvl="3"/>
            <a:r>
              <a:rPr lang="en-US" dirty="0" smtClean="0"/>
              <a:t>Can assess issues in partial system; simulate errors,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422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Systems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38055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User-centered design approach:</a:t>
            </a:r>
          </a:p>
          <a:p>
            <a:pPr lvl="1"/>
            <a:r>
              <a:rPr lang="en-US" dirty="0" smtClean="0"/>
              <a:t>Study user and task:</a:t>
            </a:r>
          </a:p>
          <a:p>
            <a:pPr lvl="2"/>
            <a:r>
              <a:rPr lang="en-US" dirty="0" smtClean="0"/>
              <a:t>Interview users; record human-human interactions; systems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Build simulations and prototypes:</a:t>
            </a:r>
          </a:p>
          <a:p>
            <a:pPr lvl="2"/>
            <a:r>
              <a:rPr lang="en-US" dirty="0" smtClean="0"/>
              <a:t>Wizard-of-Oz systems (WOZ): Human replaces system</a:t>
            </a:r>
          </a:p>
          <a:p>
            <a:pPr lvl="3"/>
            <a:r>
              <a:rPr lang="en-US" dirty="0" smtClean="0"/>
              <a:t>Can assess issues in partial system; simulate errors,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Iteratively test on users: </a:t>
            </a:r>
          </a:p>
          <a:p>
            <a:pPr lvl="2"/>
            <a:r>
              <a:rPr lang="en-US" dirty="0" smtClean="0"/>
              <a:t>Redesign prompts (email </a:t>
            </a:r>
            <a:r>
              <a:rPr lang="en-US" dirty="0" err="1" smtClean="0"/>
              <a:t>subdialog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Identify need for barge-in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05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SDS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Determine overall user satisfaction</a:t>
            </a:r>
          </a:p>
          <a:p>
            <a:pPr lvl="1"/>
            <a:r>
              <a:rPr lang="en-US" dirty="0" smtClean="0"/>
              <a:t>Highlight systems problems; help tune</a:t>
            </a:r>
          </a:p>
          <a:p>
            <a:r>
              <a:rPr lang="en-US" dirty="0" smtClean="0"/>
              <a:t>Classically: Conduct user surveys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8172"/>
            <a:ext cx="8927252" cy="273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82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SDS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26" y="1600201"/>
            <a:ext cx="8819615" cy="4343400"/>
          </a:xfrm>
        </p:spPr>
        <p:txBody>
          <a:bodyPr/>
          <a:lstStyle/>
          <a:p>
            <a:r>
              <a:rPr lang="en-US" dirty="0" smtClean="0"/>
              <a:t>User evaluation issues:</a:t>
            </a:r>
          </a:p>
        </p:txBody>
      </p:sp>
    </p:spTree>
    <p:extLst>
      <p:ext uri="{BB962C8B-B14F-4D97-AF65-F5344CB8AC3E}">
        <p14:creationId xmlns:p14="http://schemas.microsoft.com/office/powerpoint/2010/main" val="2037396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SDS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26" y="1600201"/>
            <a:ext cx="8819615" cy="4343400"/>
          </a:xfrm>
        </p:spPr>
        <p:txBody>
          <a:bodyPr/>
          <a:lstStyle/>
          <a:p>
            <a:r>
              <a:rPr lang="en-US" dirty="0" smtClean="0"/>
              <a:t>User evaluation issues:</a:t>
            </a:r>
          </a:p>
          <a:p>
            <a:pPr lvl="1"/>
            <a:r>
              <a:rPr lang="en-US" dirty="0" smtClean="0"/>
              <a:t>Expensive; often unrealistic; hard to get real user to do</a:t>
            </a:r>
          </a:p>
          <a:p>
            <a:r>
              <a:rPr lang="en-US" dirty="0" smtClean="0"/>
              <a:t>Create model correlated with human satisfaction</a:t>
            </a:r>
          </a:p>
          <a:p>
            <a:r>
              <a:rPr lang="en-US" dirty="0" smtClean="0"/>
              <a:t>Criteria:</a:t>
            </a:r>
          </a:p>
        </p:txBody>
      </p:sp>
    </p:spTree>
    <p:extLst>
      <p:ext uri="{BB962C8B-B14F-4D97-AF65-F5344CB8AC3E}">
        <p14:creationId xmlns:p14="http://schemas.microsoft.com/office/powerpoint/2010/main" val="3574624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SDS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26" y="1600201"/>
            <a:ext cx="8819615" cy="4343400"/>
          </a:xfrm>
        </p:spPr>
        <p:txBody>
          <a:bodyPr/>
          <a:lstStyle/>
          <a:p>
            <a:r>
              <a:rPr lang="en-US" dirty="0" smtClean="0"/>
              <a:t>User evaluation issues:</a:t>
            </a:r>
          </a:p>
          <a:p>
            <a:pPr lvl="1"/>
            <a:r>
              <a:rPr lang="en-US" dirty="0" smtClean="0"/>
              <a:t>Expensive; often unrealistic; hard to get real user to do</a:t>
            </a:r>
          </a:p>
          <a:p>
            <a:r>
              <a:rPr lang="en-US" dirty="0" smtClean="0"/>
              <a:t>Create model correlated with human satisfaction</a:t>
            </a:r>
          </a:p>
          <a:p>
            <a:r>
              <a:rPr lang="en-US" dirty="0" smtClean="0"/>
              <a:t>Criteria:</a:t>
            </a:r>
          </a:p>
          <a:p>
            <a:pPr lvl="1"/>
            <a:r>
              <a:rPr lang="en-US" dirty="0" smtClean="0"/>
              <a:t>Maximize task success</a:t>
            </a:r>
          </a:p>
          <a:p>
            <a:pPr lvl="2"/>
            <a:r>
              <a:rPr lang="en-US" dirty="0" smtClean="0"/>
              <a:t>Measure task completion: % </a:t>
            </a:r>
            <a:r>
              <a:rPr lang="en-US" dirty="0" err="1" smtClean="0"/>
              <a:t>subgoals</a:t>
            </a:r>
            <a:r>
              <a:rPr lang="en-US" dirty="0" smtClean="0"/>
              <a:t>; Kappa of frame values</a:t>
            </a:r>
          </a:p>
        </p:txBody>
      </p:sp>
    </p:spTree>
    <p:extLst>
      <p:ext uri="{BB962C8B-B14F-4D97-AF65-F5344CB8AC3E}">
        <p14:creationId xmlns:p14="http://schemas.microsoft.com/office/powerpoint/2010/main" val="2648255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SDS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26" y="1600201"/>
            <a:ext cx="8819615" cy="4343400"/>
          </a:xfrm>
        </p:spPr>
        <p:txBody>
          <a:bodyPr/>
          <a:lstStyle/>
          <a:p>
            <a:r>
              <a:rPr lang="en-US" dirty="0" smtClean="0"/>
              <a:t>User evaluation issues:</a:t>
            </a:r>
          </a:p>
          <a:p>
            <a:pPr lvl="1"/>
            <a:r>
              <a:rPr lang="en-US" dirty="0" smtClean="0"/>
              <a:t>Expensive; often unrealistic; hard to get real user to do</a:t>
            </a:r>
          </a:p>
          <a:p>
            <a:r>
              <a:rPr lang="en-US" dirty="0" smtClean="0"/>
              <a:t>Create model correlated with human satisfaction</a:t>
            </a:r>
          </a:p>
          <a:p>
            <a:r>
              <a:rPr lang="en-US" dirty="0" smtClean="0"/>
              <a:t>Criteria:</a:t>
            </a:r>
          </a:p>
          <a:p>
            <a:pPr lvl="1"/>
            <a:r>
              <a:rPr lang="en-US" dirty="0" smtClean="0"/>
              <a:t>Maximize task success</a:t>
            </a:r>
          </a:p>
          <a:p>
            <a:pPr lvl="2"/>
            <a:r>
              <a:rPr lang="en-US" dirty="0" smtClean="0"/>
              <a:t>Measure task completion: % </a:t>
            </a:r>
            <a:r>
              <a:rPr lang="en-US" dirty="0" err="1" smtClean="0"/>
              <a:t>subgoals</a:t>
            </a:r>
            <a:r>
              <a:rPr lang="en-US" dirty="0" smtClean="0"/>
              <a:t>; Kappa of frame values</a:t>
            </a:r>
          </a:p>
          <a:p>
            <a:pPr lvl="1"/>
            <a:r>
              <a:rPr lang="en-US" dirty="0" smtClean="0"/>
              <a:t>Minimize task costs</a:t>
            </a:r>
          </a:p>
          <a:p>
            <a:pPr lvl="2"/>
            <a:r>
              <a:rPr lang="en-US" dirty="0" smtClean="0"/>
              <a:t>Efficiency costs: time elapsed; # turns; # error correction turns</a:t>
            </a:r>
          </a:p>
          <a:p>
            <a:pPr lvl="2"/>
            <a:r>
              <a:rPr lang="en-US" dirty="0" smtClean="0"/>
              <a:t>Quality costs:  # rejections; # barge-in; concept error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75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PARADISE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-30121"/>
          <a:stretch/>
        </p:blipFill>
        <p:spPr/>
      </p:pic>
    </p:spTree>
    <p:extLst>
      <p:ext uri="{BB962C8B-B14F-4D97-AF65-F5344CB8AC3E}">
        <p14:creationId xmlns:p14="http://schemas.microsoft.com/office/powerpoint/2010/main" val="115407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user satisfaction with questionnaires</a:t>
            </a:r>
          </a:p>
        </p:txBody>
      </p:sp>
    </p:spTree>
    <p:extLst>
      <p:ext uri="{BB962C8B-B14F-4D97-AF65-F5344CB8AC3E}">
        <p14:creationId xmlns:p14="http://schemas.microsoft.com/office/powerpoint/2010/main" val="2209845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user satisfaction with questionnaires</a:t>
            </a:r>
          </a:p>
          <a:p>
            <a:r>
              <a:rPr lang="en-US" dirty="0" smtClean="0"/>
              <a:t>Extract task success and costs measures from corresponding dialogs</a:t>
            </a:r>
          </a:p>
          <a:p>
            <a:pPr lvl="1"/>
            <a:r>
              <a:rPr lang="en-US" dirty="0" smtClean="0"/>
              <a:t>Automatically or manually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0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Frame-based Dialogue</a:t>
            </a:r>
            <a:br>
              <a:rPr lang="en-US" dirty="0" smtClean="0"/>
            </a:b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Finite-state too limited, stilted, irritating</a:t>
            </a:r>
          </a:p>
          <a:p>
            <a:r>
              <a:rPr lang="en-US" dirty="0" smtClean="0"/>
              <a:t>More flexible dialogue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579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user satisfaction with questionnaires</a:t>
            </a:r>
          </a:p>
          <a:p>
            <a:r>
              <a:rPr lang="en-US" dirty="0" smtClean="0"/>
              <a:t>Extract task success and costs measures from corresponding dialogs</a:t>
            </a:r>
          </a:p>
          <a:p>
            <a:pPr lvl="1"/>
            <a:r>
              <a:rPr lang="en-US" dirty="0" smtClean="0"/>
              <a:t>Automatically or manually</a:t>
            </a:r>
          </a:p>
          <a:p>
            <a:pPr lvl="1"/>
            <a:endParaRPr lang="en-US" dirty="0"/>
          </a:p>
          <a:p>
            <a:r>
              <a:rPr lang="en-US" dirty="0" smtClean="0"/>
              <a:t>Perform multiple regression:</a:t>
            </a:r>
          </a:p>
          <a:p>
            <a:pPr lvl="1"/>
            <a:r>
              <a:rPr lang="en-US" dirty="0" smtClean="0"/>
              <a:t>Assign weights to all factors of contribution to </a:t>
            </a:r>
            <a:r>
              <a:rPr lang="en-US" dirty="0" err="1" smtClean="0"/>
              <a:t>Usat</a:t>
            </a:r>
            <a:endParaRPr lang="en-US" dirty="0" smtClean="0"/>
          </a:p>
          <a:p>
            <a:pPr lvl="1"/>
            <a:r>
              <a:rPr lang="en-US" dirty="0" smtClean="0"/>
              <a:t>Task success, Concept accuracy key</a:t>
            </a:r>
          </a:p>
        </p:txBody>
      </p:sp>
    </p:spTree>
    <p:extLst>
      <p:ext uri="{BB962C8B-B14F-4D97-AF65-F5344CB8AC3E}">
        <p14:creationId xmlns:p14="http://schemas.microsoft.com/office/powerpoint/2010/main" val="28786144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user satisfaction with questionnaires</a:t>
            </a:r>
          </a:p>
          <a:p>
            <a:r>
              <a:rPr lang="en-US" dirty="0" smtClean="0"/>
              <a:t>Extract task success and costs measures from corresponding dialogs</a:t>
            </a:r>
          </a:p>
          <a:p>
            <a:pPr lvl="1"/>
            <a:r>
              <a:rPr lang="en-US" dirty="0" smtClean="0"/>
              <a:t>Automatically or manually</a:t>
            </a:r>
          </a:p>
          <a:p>
            <a:pPr lvl="1"/>
            <a:endParaRPr lang="en-US" dirty="0"/>
          </a:p>
          <a:p>
            <a:r>
              <a:rPr lang="en-US" dirty="0" smtClean="0"/>
              <a:t>Perform multiple regression:</a:t>
            </a:r>
          </a:p>
          <a:p>
            <a:pPr lvl="1"/>
            <a:r>
              <a:rPr lang="en-US" dirty="0" smtClean="0"/>
              <a:t>Assign weights to all factors of contribution to </a:t>
            </a:r>
            <a:r>
              <a:rPr lang="en-US" dirty="0" err="1" smtClean="0"/>
              <a:t>Usat</a:t>
            </a:r>
            <a:endParaRPr lang="en-US" dirty="0" smtClean="0"/>
          </a:p>
          <a:p>
            <a:pPr lvl="1"/>
            <a:r>
              <a:rPr lang="en-US" dirty="0" smtClean="0"/>
              <a:t>Task success, Concept accuracy key</a:t>
            </a:r>
          </a:p>
          <a:p>
            <a:r>
              <a:rPr lang="en-US" dirty="0" smtClean="0"/>
              <a:t>Allows prediction of accuracy on new dialog w/Q&amp;A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7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 </a:t>
            </a:r>
            <a:br>
              <a:rPr lang="en-US" dirty="0" smtClean="0"/>
            </a:br>
            <a:r>
              <a:rPr lang="en-US" dirty="0" smtClean="0"/>
              <a:t>Dialogue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Not every task is equivalent to form-filling</a:t>
            </a:r>
          </a:p>
          <a:p>
            <a:r>
              <a:rPr lang="en-US" dirty="0" smtClean="0"/>
              <a:t>Real tasks require:</a:t>
            </a:r>
          </a:p>
        </p:txBody>
      </p:sp>
    </p:spTree>
    <p:extLst>
      <p:ext uri="{BB962C8B-B14F-4D97-AF65-F5344CB8AC3E}">
        <p14:creationId xmlns:p14="http://schemas.microsoft.com/office/powerpoint/2010/main" val="6790243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 </a:t>
            </a:r>
            <a:br>
              <a:rPr lang="en-US" dirty="0" smtClean="0"/>
            </a:br>
            <a:r>
              <a:rPr lang="en-US" dirty="0" smtClean="0"/>
              <a:t>Dialogue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Not every task is equivalent to form-filling</a:t>
            </a:r>
          </a:p>
          <a:p>
            <a:r>
              <a:rPr lang="en-US" dirty="0" smtClean="0"/>
              <a:t>Real tasks require:</a:t>
            </a:r>
          </a:p>
          <a:p>
            <a:pPr lvl="1"/>
            <a:r>
              <a:rPr lang="en-US" dirty="0" smtClean="0"/>
              <a:t>Proposing ideas, refinement, rejection, grounding, clarification, elaboration,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67693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 </a:t>
            </a:r>
            <a:br>
              <a:rPr lang="en-US" dirty="0" smtClean="0"/>
            </a:br>
            <a:r>
              <a:rPr lang="en-US" dirty="0" smtClean="0"/>
              <a:t>Dialogue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Problem: Not every task is equivalent to form-filling</a:t>
            </a:r>
          </a:p>
          <a:p>
            <a:r>
              <a:rPr lang="en-US" dirty="0" smtClean="0"/>
              <a:t>Real tasks require:</a:t>
            </a:r>
          </a:p>
          <a:p>
            <a:pPr lvl="1"/>
            <a:r>
              <a:rPr lang="en-US" dirty="0" smtClean="0"/>
              <a:t>Proposing ideas, refinement, rejection, grounding, clarification, elaboration,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Information state models include:</a:t>
            </a:r>
          </a:p>
          <a:p>
            <a:pPr lvl="1"/>
            <a:r>
              <a:rPr lang="en-US" dirty="0" smtClean="0"/>
              <a:t>Information state </a:t>
            </a:r>
          </a:p>
          <a:p>
            <a:pPr lvl="1"/>
            <a:r>
              <a:rPr lang="en-US" dirty="0" smtClean="0"/>
              <a:t>Dialogue act interpreter</a:t>
            </a:r>
          </a:p>
          <a:p>
            <a:pPr lvl="1"/>
            <a:r>
              <a:rPr lang="en-US" dirty="0" smtClean="0"/>
              <a:t>Dialogue act generator</a:t>
            </a:r>
          </a:p>
          <a:p>
            <a:pPr lvl="1"/>
            <a:r>
              <a:rPr lang="en-US" dirty="0" smtClean="0"/>
              <a:t>Update rules</a:t>
            </a:r>
          </a:p>
          <a:p>
            <a:pPr lvl="1"/>
            <a:r>
              <a:rPr lang="en-US" dirty="0" smtClean="0"/>
              <a:t>Control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697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state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Discourse context, grounding state, intentions, plans.</a:t>
            </a:r>
          </a:p>
        </p:txBody>
      </p:sp>
    </p:spTree>
    <p:extLst>
      <p:ext uri="{BB962C8B-B14F-4D97-AF65-F5344CB8AC3E}">
        <p14:creationId xmlns:p14="http://schemas.microsoft.com/office/powerpoint/2010/main" val="23211367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state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Discourse context, grounding state, intentions, plans.</a:t>
            </a:r>
          </a:p>
          <a:p>
            <a:r>
              <a:rPr lang="en-US" dirty="0" smtClean="0"/>
              <a:t>Dialogue acts:</a:t>
            </a:r>
          </a:p>
          <a:p>
            <a:pPr lvl="1"/>
            <a:r>
              <a:rPr lang="en-US" dirty="0" smtClean="0"/>
              <a:t>Extension of speech acts, to include grounding acts</a:t>
            </a:r>
          </a:p>
          <a:p>
            <a:pPr lvl="2"/>
            <a:r>
              <a:rPr lang="en-US" dirty="0" smtClean="0"/>
              <a:t>Request-inform; Confirmation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822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state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Discourse context, grounding state, intentions, plans.</a:t>
            </a:r>
          </a:p>
          <a:p>
            <a:r>
              <a:rPr lang="en-US" dirty="0" smtClean="0"/>
              <a:t>Dialogue acts:</a:t>
            </a:r>
          </a:p>
          <a:p>
            <a:pPr lvl="1"/>
            <a:r>
              <a:rPr lang="en-US" dirty="0" smtClean="0"/>
              <a:t>Extension of speech acts, to include grounding acts</a:t>
            </a:r>
          </a:p>
          <a:p>
            <a:pPr lvl="2"/>
            <a:r>
              <a:rPr lang="en-US" dirty="0" smtClean="0"/>
              <a:t>Request-inform; Confirmation</a:t>
            </a:r>
            <a:endParaRPr lang="en-US" dirty="0"/>
          </a:p>
          <a:p>
            <a:r>
              <a:rPr lang="en-US" dirty="0"/>
              <a:t>Update rules</a:t>
            </a:r>
          </a:p>
          <a:p>
            <a:pPr lvl="1"/>
            <a:r>
              <a:rPr lang="en-US" dirty="0" smtClean="0"/>
              <a:t>Modify information state based on DAs</a:t>
            </a:r>
          </a:p>
        </p:txBody>
      </p:sp>
    </p:spTree>
    <p:extLst>
      <p:ext uri="{BB962C8B-B14F-4D97-AF65-F5344CB8AC3E}">
        <p14:creationId xmlns:p14="http://schemas.microsoft.com/office/powerpoint/2010/main" val="15900979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state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Discourse context, grounding state, intentions, plans.</a:t>
            </a:r>
          </a:p>
          <a:p>
            <a:r>
              <a:rPr lang="en-US" dirty="0" smtClean="0"/>
              <a:t>Dialogue acts:</a:t>
            </a:r>
          </a:p>
          <a:p>
            <a:pPr lvl="1"/>
            <a:r>
              <a:rPr lang="en-US" dirty="0" smtClean="0"/>
              <a:t>Extension of speech acts, to include grounding acts</a:t>
            </a:r>
          </a:p>
          <a:p>
            <a:pPr lvl="2"/>
            <a:r>
              <a:rPr lang="en-US" dirty="0" smtClean="0"/>
              <a:t>Request-inform; Confirmation</a:t>
            </a:r>
            <a:endParaRPr lang="en-US" dirty="0"/>
          </a:p>
          <a:p>
            <a:r>
              <a:rPr lang="en-US" dirty="0"/>
              <a:t>Update rules</a:t>
            </a:r>
          </a:p>
          <a:p>
            <a:pPr lvl="1"/>
            <a:r>
              <a:rPr lang="en-US" dirty="0" smtClean="0"/>
              <a:t>Modify information state based on DAs</a:t>
            </a:r>
          </a:p>
          <a:p>
            <a:pPr lvl="2"/>
            <a:r>
              <a:rPr lang="en-US" dirty="0" smtClean="0"/>
              <a:t>When a question is asked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296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state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Discourse context, grounding state, intentions, plans.</a:t>
            </a:r>
          </a:p>
          <a:p>
            <a:r>
              <a:rPr lang="en-US" dirty="0" smtClean="0"/>
              <a:t>Dialogue acts:</a:t>
            </a:r>
          </a:p>
          <a:p>
            <a:pPr lvl="1"/>
            <a:r>
              <a:rPr lang="en-US" dirty="0" smtClean="0"/>
              <a:t>Extension of speech acts, to include grounding acts</a:t>
            </a:r>
          </a:p>
          <a:p>
            <a:pPr lvl="2"/>
            <a:r>
              <a:rPr lang="en-US" dirty="0" smtClean="0"/>
              <a:t>Request-inform; Confirmation</a:t>
            </a:r>
            <a:endParaRPr lang="en-US" dirty="0"/>
          </a:p>
          <a:p>
            <a:r>
              <a:rPr lang="en-US" dirty="0"/>
              <a:t>Update rules</a:t>
            </a:r>
          </a:p>
          <a:p>
            <a:pPr lvl="1"/>
            <a:r>
              <a:rPr lang="en-US" dirty="0" smtClean="0"/>
              <a:t>Modify information state based on DAs</a:t>
            </a:r>
          </a:p>
          <a:p>
            <a:pPr lvl="2"/>
            <a:r>
              <a:rPr lang="en-US" dirty="0" smtClean="0"/>
              <a:t>When a question is asked, answer it</a:t>
            </a:r>
          </a:p>
          <a:p>
            <a:pPr lvl="2"/>
            <a:r>
              <a:rPr lang="en-US" dirty="0" smtClean="0"/>
              <a:t>When an assertion is made,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8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Frame-based Dialogue Management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Essentially form-filling</a:t>
            </a:r>
          </a:p>
          <a:p>
            <a:pPr lvl="1"/>
            <a:r>
              <a:rPr lang="en-US" sz="2400" dirty="0"/>
              <a:t>User can include any/all of the pieces of form</a:t>
            </a:r>
          </a:p>
          <a:p>
            <a:pPr lvl="1"/>
            <a:r>
              <a:rPr lang="en-US" sz="2400" dirty="0"/>
              <a:t>System must determine which entered, remain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170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Information state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Discourse context, grounding state, intentions, plans.</a:t>
            </a:r>
          </a:p>
          <a:p>
            <a:r>
              <a:rPr lang="en-US" dirty="0" smtClean="0"/>
              <a:t>Dialogue acts:</a:t>
            </a:r>
          </a:p>
          <a:p>
            <a:pPr lvl="1"/>
            <a:r>
              <a:rPr lang="en-US" dirty="0" smtClean="0"/>
              <a:t>Extension of speech acts, to include grounding acts</a:t>
            </a:r>
          </a:p>
          <a:p>
            <a:pPr lvl="2"/>
            <a:r>
              <a:rPr lang="en-US" dirty="0" smtClean="0"/>
              <a:t>Request-inform; Confirmation</a:t>
            </a:r>
            <a:endParaRPr lang="en-US" dirty="0"/>
          </a:p>
          <a:p>
            <a:r>
              <a:rPr lang="en-US" dirty="0"/>
              <a:t>Update rules</a:t>
            </a:r>
          </a:p>
          <a:p>
            <a:pPr lvl="1"/>
            <a:r>
              <a:rPr lang="en-US" dirty="0" smtClean="0"/>
              <a:t>Modify information state based on DAs</a:t>
            </a:r>
          </a:p>
          <a:p>
            <a:pPr lvl="2"/>
            <a:r>
              <a:rPr lang="en-US" dirty="0" smtClean="0"/>
              <a:t>When a question is asked, answer it</a:t>
            </a:r>
          </a:p>
          <a:p>
            <a:pPr lvl="2"/>
            <a:r>
              <a:rPr lang="en-US" dirty="0" smtClean="0"/>
              <a:t>When an assertion is made,</a:t>
            </a:r>
          </a:p>
          <a:p>
            <a:pPr lvl="3"/>
            <a:r>
              <a:rPr lang="en-US" dirty="0" smtClean="0"/>
              <a:t>Add information to context, grounding state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304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ideas, complex execution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399"/>
            <a:ext cx="9373661" cy="43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627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speech acts</a:t>
            </a:r>
          </a:p>
          <a:p>
            <a:pPr lvl="1"/>
            <a:r>
              <a:rPr lang="en-US" dirty="0" smtClean="0"/>
              <a:t>Adds structure related to conversational phenomena</a:t>
            </a:r>
          </a:p>
          <a:p>
            <a:pPr lvl="2"/>
            <a:r>
              <a:rPr lang="en-US" dirty="0" smtClean="0"/>
              <a:t>Grounding, adjacency pairs,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98138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speech acts</a:t>
            </a:r>
          </a:p>
          <a:p>
            <a:pPr lvl="1"/>
            <a:r>
              <a:rPr lang="en-US" dirty="0" smtClean="0"/>
              <a:t>Adds structure related to conversational phenomena</a:t>
            </a:r>
          </a:p>
          <a:p>
            <a:pPr lvl="2"/>
            <a:r>
              <a:rPr lang="en-US" dirty="0" smtClean="0"/>
              <a:t>Grounding, adjacency pairs,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Many proposed </a:t>
            </a:r>
            <a:r>
              <a:rPr lang="en-US" dirty="0" err="1" smtClean="0"/>
              <a:t>tagsets</a:t>
            </a:r>
            <a:endParaRPr lang="en-US" dirty="0" smtClean="0"/>
          </a:p>
          <a:p>
            <a:pPr lvl="1"/>
            <a:r>
              <a:rPr lang="en-US" dirty="0" err="1" smtClean="0"/>
              <a:t>Verbmobil</a:t>
            </a:r>
            <a:r>
              <a:rPr lang="en-US" dirty="0" smtClean="0"/>
              <a:t>: acts specific to meeting </a:t>
            </a:r>
            <a:r>
              <a:rPr lang="en-US" dirty="0" err="1" smtClean="0"/>
              <a:t>sched</a:t>
            </a:r>
            <a:r>
              <a:rPr lang="en-US" dirty="0" smtClean="0"/>
              <a:t> domain</a:t>
            </a:r>
          </a:p>
        </p:txBody>
      </p:sp>
    </p:spTree>
    <p:extLst>
      <p:ext uri="{BB962C8B-B14F-4D97-AF65-F5344CB8AC3E}">
        <p14:creationId xmlns:p14="http://schemas.microsoft.com/office/powerpoint/2010/main" val="4661239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speech acts</a:t>
            </a:r>
          </a:p>
          <a:p>
            <a:pPr lvl="1"/>
            <a:r>
              <a:rPr lang="en-US" dirty="0" smtClean="0"/>
              <a:t>Adds structure related to conversational phenomena</a:t>
            </a:r>
          </a:p>
          <a:p>
            <a:pPr lvl="2"/>
            <a:r>
              <a:rPr lang="en-US" dirty="0" smtClean="0"/>
              <a:t>Grounding, adjacency pairs,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Many proposed </a:t>
            </a:r>
            <a:r>
              <a:rPr lang="en-US" dirty="0" err="1" smtClean="0"/>
              <a:t>tagsets</a:t>
            </a:r>
            <a:endParaRPr lang="en-US" dirty="0" smtClean="0"/>
          </a:p>
          <a:p>
            <a:pPr lvl="1"/>
            <a:r>
              <a:rPr lang="en-US" dirty="0" err="1" smtClean="0"/>
              <a:t>Verbmobil</a:t>
            </a:r>
            <a:r>
              <a:rPr lang="en-US" dirty="0" smtClean="0"/>
              <a:t>: acts specific to meeting </a:t>
            </a:r>
            <a:r>
              <a:rPr lang="en-US" dirty="0" err="1" smtClean="0"/>
              <a:t>sched</a:t>
            </a:r>
            <a:r>
              <a:rPr lang="en-US" dirty="0" smtClean="0"/>
              <a:t> domain</a:t>
            </a:r>
          </a:p>
          <a:p>
            <a:pPr lvl="1"/>
            <a:r>
              <a:rPr lang="en-US" dirty="0" smtClean="0"/>
              <a:t>DAMSL: Dialogue Act Markup in Several Layers</a:t>
            </a:r>
          </a:p>
          <a:p>
            <a:pPr lvl="2"/>
            <a:r>
              <a:rPr lang="en-US" dirty="0" smtClean="0"/>
              <a:t>Forward looking functions: speech acts</a:t>
            </a:r>
          </a:p>
          <a:p>
            <a:pPr lvl="2"/>
            <a:r>
              <a:rPr lang="en-US" dirty="0" smtClean="0"/>
              <a:t>Backward looking function: grounding, answering</a:t>
            </a:r>
          </a:p>
        </p:txBody>
      </p:sp>
    </p:spTree>
    <p:extLst>
      <p:ext uri="{BB962C8B-B14F-4D97-AF65-F5344CB8AC3E}">
        <p14:creationId xmlns:p14="http://schemas.microsoft.com/office/powerpoint/2010/main" val="30451320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speech acts</a:t>
            </a:r>
          </a:p>
          <a:p>
            <a:pPr lvl="1"/>
            <a:r>
              <a:rPr lang="en-US" dirty="0" smtClean="0"/>
              <a:t>Adds structure related to conversational phenomena</a:t>
            </a:r>
          </a:p>
          <a:p>
            <a:pPr lvl="2"/>
            <a:r>
              <a:rPr lang="en-US" dirty="0" smtClean="0"/>
              <a:t>Grounding, adjacency pairs,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Many proposed </a:t>
            </a:r>
            <a:r>
              <a:rPr lang="en-US" dirty="0" err="1" smtClean="0"/>
              <a:t>tagsets</a:t>
            </a:r>
            <a:endParaRPr lang="en-US" dirty="0" smtClean="0"/>
          </a:p>
          <a:p>
            <a:pPr lvl="1"/>
            <a:r>
              <a:rPr lang="en-US" dirty="0" err="1" smtClean="0"/>
              <a:t>Verbmobil</a:t>
            </a:r>
            <a:r>
              <a:rPr lang="en-US" dirty="0" smtClean="0"/>
              <a:t>: acts specific to meeting </a:t>
            </a:r>
            <a:r>
              <a:rPr lang="en-US" dirty="0" err="1" smtClean="0"/>
              <a:t>sched</a:t>
            </a:r>
            <a:r>
              <a:rPr lang="en-US" dirty="0" smtClean="0"/>
              <a:t> domain</a:t>
            </a:r>
          </a:p>
          <a:p>
            <a:pPr lvl="1"/>
            <a:r>
              <a:rPr lang="en-US" dirty="0" smtClean="0"/>
              <a:t>DAMSL: Dialogue Act Markup in Several Layers</a:t>
            </a:r>
          </a:p>
          <a:p>
            <a:pPr lvl="2"/>
            <a:r>
              <a:rPr lang="en-US" dirty="0" smtClean="0"/>
              <a:t>Forward looking functions: speech acts</a:t>
            </a:r>
          </a:p>
          <a:p>
            <a:pPr lvl="2"/>
            <a:r>
              <a:rPr lang="en-US" dirty="0" smtClean="0"/>
              <a:t>Backward looking function: grounding, answering</a:t>
            </a:r>
          </a:p>
          <a:p>
            <a:pPr lvl="1"/>
            <a:r>
              <a:rPr lang="en-US" dirty="0" smtClean="0"/>
              <a:t>Conversation acts:</a:t>
            </a:r>
          </a:p>
          <a:p>
            <a:pPr lvl="2"/>
            <a:r>
              <a:rPr lang="en-US" dirty="0" smtClean="0"/>
              <a:t>Add turn-taking and argumentation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760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Verbmobil</a:t>
            </a:r>
            <a:r>
              <a:rPr lang="en-US" dirty="0" smtClean="0"/>
              <a:t> 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 high level tags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2077008"/>
            <a:ext cx="7762242" cy="478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736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Automatically tag utterances in dialogue</a:t>
            </a:r>
          </a:p>
          <a:p>
            <a:r>
              <a:rPr lang="en-US" dirty="0" smtClean="0"/>
              <a:t>Some simple cases:</a:t>
            </a:r>
          </a:p>
          <a:p>
            <a:pPr lvl="1"/>
            <a:r>
              <a:rPr lang="en-US" dirty="0" smtClean="0"/>
              <a:t>Will breakfast be served on USAir 1557?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035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Automatically tag utterances in dialogue</a:t>
            </a:r>
          </a:p>
          <a:p>
            <a:r>
              <a:rPr lang="en-US" dirty="0" smtClean="0"/>
              <a:t>Some simple cases:</a:t>
            </a:r>
          </a:p>
          <a:p>
            <a:pPr lvl="1"/>
            <a:r>
              <a:rPr lang="en-US" b="1" dirty="0" smtClean="0"/>
              <a:t>YES-NO-Q</a:t>
            </a:r>
            <a:r>
              <a:rPr lang="en-US" dirty="0" smtClean="0"/>
              <a:t>: Will breakfast be served on USAir 1557?</a:t>
            </a:r>
          </a:p>
          <a:p>
            <a:pPr lvl="1"/>
            <a:r>
              <a:rPr lang="en-US" dirty="0" smtClean="0"/>
              <a:t>I don’t care about lunch.</a:t>
            </a:r>
          </a:p>
        </p:txBody>
      </p:sp>
    </p:spTree>
    <p:extLst>
      <p:ext uri="{BB962C8B-B14F-4D97-AF65-F5344CB8AC3E}">
        <p14:creationId xmlns:p14="http://schemas.microsoft.com/office/powerpoint/2010/main" val="31939099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Automatically tag utterances in dialogue</a:t>
            </a:r>
          </a:p>
          <a:p>
            <a:r>
              <a:rPr lang="en-US" dirty="0" smtClean="0"/>
              <a:t>Some simple cases:</a:t>
            </a:r>
          </a:p>
          <a:p>
            <a:pPr lvl="1"/>
            <a:r>
              <a:rPr lang="en-US" b="1" dirty="0" smtClean="0"/>
              <a:t>YES-NO-Q: </a:t>
            </a:r>
            <a:r>
              <a:rPr lang="en-US" dirty="0" smtClean="0"/>
              <a:t>Will breakfast be served on USAir 1557?</a:t>
            </a:r>
          </a:p>
          <a:p>
            <a:pPr lvl="1"/>
            <a:r>
              <a:rPr lang="en-US" b="1" dirty="0" smtClean="0"/>
              <a:t>Statement: </a:t>
            </a:r>
            <a:r>
              <a:rPr lang="en-US" dirty="0" smtClean="0"/>
              <a:t>I don’t care about lunch.</a:t>
            </a:r>
          </a:p>
          <a:p>
            <a:pPr lvl="1"/>
            <a:r>
              <a:rPr lang="en-US" dirty="0" smtClean="0"/>
              <a:t>Show be flights from L.A. to Orlando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4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Frame-based Dialogue Management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Essentially form-filling</a:t>
            </a:r>
          </a:p>
          <a:p>
            <a:pPr lvl="1"/>
            <a:r>
              <a:rPr lang="en-US" sz="2400" dirty="0"/>
              <a:t>User can include any/all of the pieces of form</a:t>
            </a:r>
          </a:p>
          <a:p>
            <a:pPr lvl="1"/>
            <a:r>
              <a:rPr lang="en-US" sz="2400" dirty="0"/>
              <a:t>System must determine which entered, remain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6188" y="2949477"/>
            <a:ext cx="5715000" cy="16462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104139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Automatically tag utterances in dialogue</a:t>
            </a:r>
          </a:p>
          <a:p>
            <a:r>
              <a:rPr lang="en-US" dirty="0" smtClean="0"/>
              <a:t>Some simple cases:</a:t>
            </a:r>
          </a:p>
          <a:p>
            <a:pPr lvl="1"/>
            <a:r>
              <a:rPr lang="en-US" b="1" dirty="0" smtClean="0"/>
              <a:t>YES-NO-Q: </a:t>
            </a:r>
            <a:r>
              <a:rPr lang="en-US" dirty="0" smtClean="0"/>
              <a:t>Will breakfast be served on USAir 1557?</a:t>
            </a:r>
          </a:p>
          <a:p>
            <a:pPr lvl="1"/>
            <a:r>
              <a:rPr lang="en-US" b="1" dirty="0" smtClean="0"/>
              <a:t>Statement: </a:t>
            </a:r>
            <a:r>
              <a:rPr lang="en-US" dirty="0" smtClean="0"/>
              <a:t>I don’t care about lunch.</a:t>
            </a:r>
          </a:p>
          <a:p>
            <a:pPr lvl="1"/>
            <a:r>
              <a:rPr lang="en-US" b="1" dirty="0" smtClean="0"/>
              <a:t>Command: </a:t>
            </a:r>
            <a:r>
              <a:rPr lang="en-US" dirty="0" smtClean="0"/>
              <a:t>Show be flights from L.A. to Orlando</a:t>
            </a:r>
          </a:p>
          <a:p>
            <a:r>
              <a:rPr lang="en-US" dirty="0" smtClean="0"/>
              <a:t>Is it always that easy?</a:t>
            </a:r>
          </a:p>
          <a:p>
            <a:pPr lvl="1"/>
            <a:r>
              <a:rPr lang="en-US" dirty="0" smtClean="0"/>
              <a:t>Can you give me the flights from Atlanta to Boston?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876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Automatically tag utterances in dialogue</a:t>
            </a:r>
          </a:p>
          <a:p>
            <a:r>
              <a:rPr lang="en-US" dirty="0" smtClean="0"/>
              <a:t>Some simple cases:</a:t>
            </a:r>
          </a:p>
          <a:p>
            <a:pPr lvl="1"/>
            <a:r>
              <a:rPr lang="en-US" b="1" dirty="0" smtClean="0"/>
              <a:t>YES-NO-Q: </a:t>
            </a:r>
            <a:r>
              <a:rPr lang="en-US" dirty="0" smtClean="0"/>
              <a:t>Will breakfast be served on USAir 1557?</a:t>
            </a:r>
          </a:p>
          <a:p>
            <a:pPr lvl="1"/>
            <a:r>
              <a:rPr lang="en-US" b="1" dirty="0" smtClean="0"/>
              <a:t>Statement: </a:t>
            </a:r>
            <a:r>
              <a:rPr lang="en-US" dirty="0" smtClean="0"/>
              <a:t>I don’t care about lunch.</a:t>
            </a:r>
          </a:p>
          <a:p>
            <a:pPr lvl="1"/>
            <a:r>
              <a:rPr lang="en-US" b="1" dirty="0" smtClean="0"/>
              <a:t>Command: </a:t>
            </a:r>
            <a:r>
              <a:rPr lang="en-US" dirty="0" smtClean="0"/>
              <a:t>Show be flights from L.A. to Orlando</a:t>
            </a:r>
          </a:p>
          <a:p>
            <a:r>
              <a:rPr lang="en-US" dirty="0" smtClean="0"/>
              <a:t>Is it always that easy?</a:t>
            </a:r>
          </a:p>
          <a:p>
            <a:pPr lvl="1"/>
            <a:r>
              <a:rPr lang="en-US" dirty="0" smtClean="0"/>
              <a:t>Can you give me the flights from Atlanta to Boston?</a:t>
            </a:r>
          </a:p>
          <a:p>
            <a:pPr lvl="2"/>
            <a:r>
              <a:rPr lang="en-US" dirty="0" smtClean="0"/>
              <a:t>Syntactic form: question; Act: request/command</a:t>
            </a:r>
          </a:p>
          <a:p>
            <a:pPr lvl="1"/>
            <a:r>
              <a:rPr lang="en-US" dirty="0" smtClean="0"/>
              <a:t>Yeah.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824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30292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Automatically tag utterances in dialogue</a:t>
            </a:r>
          </a:p>
          <a:p>
            <a:r>
              <a:rPr lang="en-US" dirty="0" smtClean="0"/>
              <a:t>Some simple cases:</a:t>
            </a:r>
          </a:p>
          <a:p>
            <a:pPr lvl="1"/>
            <a:r>
              <a:rPr lang="en-US" b="1" dirty="0" smtClean="0"/>
              <a:t>YES-NO-Q: </a:t>
            </a:r>
            <a:r>
              <a:rPr lang="en-US" dirty="0" smtClean="0"/>
              <a:t>Will breakfast be served on USAir 1557?</a:t>
            </a:r>
          </a:p>
          <a:p>
            <a:pPr lvl="1"/>
            <a:r>
              <a:rPr lang="en-US" b="1" dirty="0" smtClean="0"/>
              <a:t>Statement: </a:t>
            </a:r>
            <a:r>
              <a:rPr lang="en-US" dirty="0" smtClean="0"/>
              <a:t>I don’t care about lunch.</a:t>
            </a:r>
          </a:p>
          <a:p>
            <a:pPr lvl="1"/>
            <a:r>
              <a:rPr lang="en-US" b="1" dirty="0" smtClean="0"/>
              <a:t>Command: </a:t>
            </a:r>
            <a:r>
              <a:rPr lang="en-US" dirty="0" smtClean="0"/>
              <a:t>Show be flights from L.A. to Orlando</a:t>
            </a:r>
          </a:p>
          <a:p>
            <a:r>
              <a:rPr lang="en-US" dirty="0" smtClean="0"/>
              <a:t>Is it always that easy?</a:t>
            </a:r>
          </a:p>
          <a:p>
            <a:pPr lvl="1"/>
            <a:r>
              <a:rPr lang="en-US" dirty="0" smtClean="0"/>
              <a:t>Can you give me the flights from Atlanta to Boston?</a:t>
            </a:r>
          </a:p>
          <a:p>
            <a:pPr lvl="1"/>
            <a:r>
              <a:rPr lang="en-US" dirty="0" smtClean="0"/>
              <a:t>Yeah.</a:t>
            </a:r>
          </a:p>
          <a:p>
            <a:pPr lvl="2"/>
            <a:r>
              <a:rPr lang="en-US" dirty="0" smtClean="0"/>
              <a:t>Depends on context: Y/N answer; agreement; back-channel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756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speech acts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2226303"/>
            <a:ext cx="7704860" cy="1620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2584" y="2300999"/>
            <a:ext cx="1344637" cy="1452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496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speech acts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2226303"/>
            <a:ext cx="7704860" cy="1620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2584" y="2689046"/>
            <a:ext cx="1344637" cy="10644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07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speech acts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2226303"/>
            <a:ext cx="7704860" cy="1620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2584" y="3118546"/>
            <a:ext cx="1344637" cy="6349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129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speech acts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2226303"/>
            <a:ext cx="7704860" cy="1620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2584" y="3473351"/>
            <a:ext cx="1344637" cy="2801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703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speech acts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2226303"/>
            <a:ext cx="7704860" cy="162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67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8947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classify dialogue acts?</a:t>
            </a:r>
          </a:p>
          <a:p>
            <a:r>
              <a:rPr lang="en-US" dirty="0" smtClean="0"/>
              <a:t>Sources of information:</a:t>
            </a:r>
          </a:p>
        </p:txBody>
      </p:sp>
    </p:spTree>
    <p:extLst>
      <p:ext uri="{BB962C8B-B14F-4D97-AF65-F5344CB8AC3E}">
        <p14:creationId xmlns:p14="http://schemas.microsoft.com/office/powerpoint/2010/main" val="3697489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8947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classify dialogue acts?</a:t>
            </a:r>
          </a:p>
          <a:p>
            <a:r>
              <a:rPr lang="en-US" dirty="0" smtClean="0"/>
              <a:t>Sources of information:</a:t>
            </a:r>
          </a:p>
          <a:p>
            <a:pPr lvl="1"/>
            <a:r>
              <a:rPr lang="en-US" dirty="0" smtClean="0"/>
              <a:t>Word information: </a:t>
            </a:r>
          </a:p>
          <a:p>
            <a:pPr lvl="2"/>
            <a:r>
              <a:rPr lang="en-US" i="1" dirty="0"/>
              <a:t>Please, would you</a:t>
            </a:r>
            <a:r>
              <a:rPr lang="en-US" dirty="0"/>
              <a:t>: request; </a:t>
            </a:r>
            <a:r>
              <a:rPr lang="en-US" i="1" dirty="0"/>
              <a:t>are you</a:t>
            </a:r>
            <a:r>
              <a:rPr lang="en-US" dirty="0"/>
              <a:t>: yes-no </a:t>
            </a:r>
            <a:r>
              <a:rPr lang="en-US" dirty="0" smtClean="0"/>
              <a:t>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2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Frame-based Dialogue Management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Essentially form-filling</a:t>
            </a:r>
          </a:p>
          <a:p>
            <a:pPr lvl="1"/>
            <a:r>
              <a:rPr lang="en-US" sz="2400" dirty="0"/>
              <a:t>User can include any/all of the pieces of form</a:t>
            </a:r>
          </a:p>
          <a:p>
            <a:pPr lvl="1"/>
            <a:r>
              <a:rPr lang="en-US" sz="2400" dirty="0"/>
              <a:t>System must determine which entered, remain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System </a:t>
            </a:r>
            <a:r>
              <a:rPr lang="en-US" sz="2800" dirty="0"/>
              <a:t>may have multiple </a:t>
            </a:r>
            <a:r>
              <a:rPr lang="en-US" sz="2800" dirty="0" smtClean="0"/>
              <a:t>frames</a:t>
            </a:r>
          </a:p>
          <a:p>
            <a:pPr lvl="1"/>
            <a:r>
              <a:rPr lang="en-US" sz="2600" dirty="0" smtClean="0"/>
              <a:t>E.g. flights </a:t>
            </a:r>
            <a:r>
              <a:rPr lang="en-US" sz="2600" dirty="0" err="1" smtClean="0"/>
              <a:t>vs</a:t>
            </a:r>
            <a:r>
              <a:rPr lang="en-US" sz="2600" dirty="0" smtClean="0"/>
              <a:t> restrictions </a:t>
            </a:r>
            <a:r>
              <a:rPr lang="en-US" sz="2600" dirty="0" err="1" smtClean="0"/>
              <a:t>vs</a:t>
            </a:r>
            <a:r>
              <a:rPr lang="en-US" sz="2600" dirty="0" smtClean="0"/>
              <a:t> car </a:t>
            </a:r>
            <a:r>
              <a:rPr lang="en-US" sz="2600" dirty="0" err="1" smtClean="0"/>
              <a:t>vs</a:t>
            </a:r>
            <a:r>
              <a:rPr lang="en-US" sz="2600" dirty="0" smtClean="0"/>
              <a:t> hotel</a:t>
            </a:r>
            <a:endParaRPr lang="en-US" sz="2600" dirty="0"/>
          </a:p>
          <a:p>
            <a:pPr lvl="1"/>
            <a:r>
              <a:rPr lang="en-US" sz="2400" dirty="0"/>
              <a:t>Rules determine next action, question, information presentation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6188" y="2949477"/>
            <a:ext cx="5715000" cy="16462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34289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8947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classify dialogue acts?</a:t>
            </a:r>
          </a:p>
          <a:p>
            <a:r>
              <a:rPr lang="en-US" dirty="0" smtClean="0"/>
              <a:t>Sources of information:</a:t>
            </a:r>
          </a:p>
          <a:p>
            <a:pPr lvl="1"/>
            <a:r>
              <a:rPr lang="en-US" dirty="0" smtClean="0"/>
              <a:t>Word information: </a:t>
            </a:r>
          </a:p>
          <a:p>
            <a:pPr lvl="2"/>
            <a:r>
              <a:rPr lang="en-US" i="1" dirty="0"/>
              <a:t>Please, would you</a:t>
            </a:r>
            <a:r>
              <a:rPr lang="en-US" dirty="0"/>
              <a:t>: request; </a:t>
            </a:r>
            <a:r>
              <a:rPr lang="en-US" i="1" dirty="0"/>
              <a:t>are you</a:t>
            </a:r>
            <a:r>
              <a:rPr lang="en-US" dirty="0"/>
              <a:t>: yes-no question</a:t>
            </a:r>
          </a:p>
          <a:p>
            <a:pPr lvl="2"/>
            <a:r>
              <a:rPr lang="en-US" dirty="0" smtClean="0"/>
              <a:t>N-gram grammars</a:t>
            </a:r>
          </a:p>
          <a:p>
            <a:pPr lvl="1"/>
            <a:r>
              <a:rPr lang="en-US" dirty="0" smtClean="0"/>
              <a:t>Prosody: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31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8947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classify dialogue acts?</a:t>
            </a:r>
          </a:p>
          <a:p>
            <a:r>
              <a:rPr lang="en-US" dirty="0" smtClean="0"/>
              <a:t>Sources of information:</a:t>
            </a:r>
          </a:p>
          <a:p>
            <a:pPr lvl="1"/>
            <a:r>
              <a:rPr lang="en-US" dirty="0" smtClean="0"/>
              <a:t>Word information: </a:t>
            </a:r>
          </a:p>
          <a:p>
            <a:pPr lvl="2"/>
            <a:r>
              <a:rPr lang="en-US" i="1" dirty="0"/>
              <a:t>Please, would you</a:t>
            </a:r>
            <a:r>
              <a:rPr lang="en-US" dirty="0"/>
              <a:t>: request; </a:t>
            </a:r>
            <a:r>
              <a:rPr lang="en-US" i="1" dirty="0"/>
              <a:t>are you</a:t>
            </a:r>
            <a:r>
              <a:rPr lang="en-US" dirty="0"/>
              <a:t>: yes-no question</a:t>
            </a:r>
          </a:p>
          <a:p>
            <a:pPr lvl="2"/>
            <a:r>
              <a:rPr lang="en-US" dirty="0" smtClean="0"/>
              <a:t>N-gram grammars</a:t>
            </a:r>
          </a:p>
          <a:p>
            <a:pPr lvl="1"/>
            <a:r>
              <a:rPr lang="en-US" dirty="0" smtClean="0"/>
              <a:t>Prosody:</a:t>
            </a:r>
          </a:p>
          <a:p>
            <a:pPr lvl="2"/>
            <a:r>
              <a:rPr lang="en-US" dirty="0" smtClean="0"/>
              <a:t>Final rising pitch: question; final lowering: statement</a:t>
            </a:r>
          </a:p>
          <a:p>
            <a:pPr lvl="2"/>
            <a:r>
              <a:rPr lang="en-US" dirty="0" smtClean="0"/>
              <a:t>Reduced intensity: </a:t>
            </a:r>
            <a:r>
              <a:rPr lang="en-US" i="1" dirty="0" smtClean="0"/>
              <a:t>Yeah: </a:t>
            </a:r>
            <a:r>
              <a:rPr lang="en-US" dirty="0" smtClean="0"/>
              <a:t>agreement </a:t>
            </a:r>
            <a:r>
              <a:rPr lang="en-US" dirty="0" err="1" smtClean="0"/>
              <a:t>vs</a:t>
            </a:r>
            <a:r>
              <a:rPr lang="en-US" dirty="0" smtClean="0"/>
              <a:t> backchannel</a:t>
            </a:r>
          </a:p>
        </p:txBody>
      </p:sp>
    </p:spTree>
    <p:extLst>
      <p:ext uri="{BB962C8B-B14F-4D97-AF65-F5344CB8AC3E}">
        <p14:creationId xmlns:p14="http://schemas.microsoft.com/office/powerpoint/2010/main" val="15496758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8947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classify dialogue acts?</a:t>
            </a:r>
          </a:p>
          <a:p>
            <a:r>
              <a:rPr lang="en-US" dirty="0" smtClean="0"/>
              <a:t>Sources of information:</a:t>
            </a:r>
          </a:p>
          <a:p>
            <a:pPr lvl="1"/>
            <a:r>
              <a:rPr lang="en-US" dirty="0" smtClean="0"/>
              <a:t>Word information: </a:t>
            </a:r>
          </a:p>
          <a:p>
            <a:pPr lvl="2"/>
            <a:r>
              <a:rPr lang="en-US" i="1" dirty="0"/>
              <a:t>Please, would you</a:t>
            </a:r>
            <a:r>
              <a:rPr lang="en-US" dirty="0"/>
              <a:t>: request; </a:t>
            </a:r>
            <a:r>
              <a:rPr lang="en-US" i="1" dirty="0"/>
              <a:t>are you</a:t>
            </a:r>
            <a:r>
              <a:rPr lang="en-US" dirty="0"/>
              <a:t>: yes-no question</a:t>
            </a:r>
          </a:p>
          <a:p>
            <a:pPr lvl="2"/>
            <a:r>
              <a:rPr lang="en-US" dirty="0" smtClean="0"/>
              <a:t>N-gram grammars</a:t>
            </a:r>
          </a:p>
          <a:p>
            <a:pPr lvl="1"/>
            <a:r>
              <a:rPr lang="en-US" dirty="0" smtClean="0"/>
              <a:t>Prosody:</a:t>
            </a:r>
          </a:p>
          <a:p>
            <a:pPr lvl="2"/>
            <a:r>
              <a:rPr lang="en-US" dirty="0" smtClean="0"/>
              <a:t>Final rising pitch: question; final lowering: statement</a:t>
            </a:r>
          </a:p>
          <a:p>
            <a:pPr lvl="2"/>
            <a:r>
              <a:rPr lang="en-US" dirty="0" smtClean="0"/>
              <a:t>Reduced intensity: </a:t>
            </a:r>
            <a:r>
              <a:rPr lang="en-US" i="1" dirty="0" smtClean="0"/>
              <a:t>Yeah: </a:t>
            </a:r>
            <a:r>
              <a:rPr lang="en-US" dirty="0" smtClean="0"/>
              <a:t>agreement </a:t>
            </a:r>
            <a:r>
              <a:rPr lang="en-US" dirty="0" err="1" smtClean="0"/>
              <a:t>vs</a:t>
            </a:r>
            <a:r>
              <a:rPr lang="en-US" dirty="0" smtClean="0"/>
              <a:t> backchannel</a:t>
            </a:r>
          </a:p>
          <a:p>
            <a:pPr lvl="1"/>
            <a:r>
              <a:rPr lang="en-US" dirty="0" smtClean="0"/>
              <a:t>Adjacency pairs: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139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8947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can we classify dialogue acts?</a:t>
            </a:r>
          </a:p>
          <a:p>
            <a:r>
              <a:rPr lang="en-US" dirty="0" smtClean="0"/>
              <a:t>Sources of information:</a:t>
            </a:r>
          </a:p>
          <a:p>
            <a:pPr lvl="1"/>
            <a:r>
              <a:rPr lang="en-US" dirty="0" smtClean="0"/>
              <a:t>Word information: </a:t>
            </a:r>
          </a:p>
          <a:p>
            <a:pPr lvl="2"/>
            <a:r>
              <a:rPr lang="en-US" i="1" dirty="0"/>
              <a:t>Please, would you</a:t>
            </a:r>
            <a:r>
              <a:rPr lang="en-US" dirty="0"/>
              <a:t>: request; </a:t>
            </a:r>
            <a:r>
              <a:rPr lang="en-US" i="1" dirty="0"/>
              <a:t>are you</a:t>
            </a:r>
            <a:r>
              <a:rPr lang="en-US" dirty="0"/>
              <a:t>: yes-no question</a:t>
            </a:r>
          </a:p>
          <a:p>
            <a:pPr lvl="2"/>
            <a:r>
              <a:rPr lang="en-US" dirty="0" smtClean="0"/>
              <a:t>N-gram grammars</a:t>
            </a:r>
          </a:p>
          <a:p>
            <a:pPr lvl="1"/>
            <a:r>
              <a:rPr lang="en-US" dirty="0" smtClean="0"/>
              <a:t>Prosody:</a:t>
            </a:r>
          </a:p>
          <a:p>
            <a:pPr lvl="2"/>
            <a:r>
              <a:rPr lang="en-US" dirty="0" smtClean="0"/>
              <a:t>Final rising pitch: question; final lowering: statement</a:t>
            </a:r>
          </a:p>
          <a:p>
            <a:pPr lvl="2"/>
            <a:r>
              <a:rPr lang="en-US" dirty="0" smtClean="0"/>
              <a:t>Reduced intensity: </a:t>
            </a:r>
            <a:r>
              <a:rPr lang="en-US" i="1" dirty="0" smtClean="0"/>
              <a:t>Yeah: </a:t>
            </a:r>
            <a:r>
              <a:rPr lang="en-US" dirty="0" smtClean="0"/>
              <a:t>agreement </a:t>
            </a:r>
            <a:r>
              <a:rPr lang="en-US" dirty="0" err="1" smtClean="0"/>
              <a:t>vs</a:t>
            </a:r>
            <a:r>
              <a:rPr lang="en-US" dirty="0" smtClean="0"/>
              <a:t> backchannel</a:t>
            </a:r>
          </a:p>
          <a:p>
            <a:pPr lvl="1"/>
            <a:r>
              <a:rPr lang="en-US" dirty="0" smtClean="0"/>
              <a:t>Adjacency pairs:</a:t>
            </a:r>
          </a:p>
          <a:p>
            <a:pPr lvl="2"/>
            <a:r>
              <a:rPr lang="en-US" dirty="0" smtClean="0"/>
              <a:t>Y/N question, agreement </a:t>
            </a:r>
            <a:r>
              <a:rPr lang="en-US" dirty="0" err="1" smtClean="0"/>
              <a:t>vs</a:t>
            </a:r>
            <a:r>
              <a:rPr lang="en-US" dirty="0" smtClean="0"/>
              <a:t> Y/N question, backchannel</a:t>
            </a:r>
          </a:p>
          <a:p>
            <a:pPr lvl="2"/>
            <a:r>
              <a:rPr lang="en-US" dirty="0" smtClean="0"/>
              <a:t>DA bi-grams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011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&amp; Corpus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</a:t>
            </a:r>
          </a:p>
          <a:p>
            <a:pPr lvl="1"/>
            <a:r>
              <a:rPr lang="en-US" dirty="0"/>
              <a:t>Identify dialogue acts in conversational </a:t>
            </a:r>
            <a:r>
              <a:rPr lang="en-US" dirty="0" smtClean="0"/>
              <a:t>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468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&amp; Corpus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Goal: </a:t>
            </a:r>
          </a:p>
          <a:p>
            <a:pPr lvl="1"/>
            <a:r>
              <a:rPr lang="en-US"/>
              <a:t>Identify dialogue acts in conversational speech</a:t>
            </a:r>
          </a:p>
          <a:p>
            <a:r>
              <a:rPr lang="en-US"/>
              <a:t>Spoken corpus: Switchboard</a:t>
            </a:r>
          </a:p>
          <a:p>
            <a:pPr lvl="1"/>
            <a:r>
              <a:rPr lang="en-US"/>
              <a:t>Telephone conversations between strangers</a:t>
            </a:r>
          </a:p>
          <a:p>
            <a:pPr lvl="1"/>
            <a:r>
              <a:rPr lang="en-US"/>
              <a:t>Not task oriented; topics suggested</a:t>
            </a:r>
          </a:p>
          <a:p>
            <a:pPr lvl="1"/>
            <a:r>
              <a:rPr lang="en-US"/>
              <a:t>1000s of conversations</a:t>
            </a:r>
          </a:p>
          <a:p>
            <a:pPr lvl="2"/>
            <a:r>
              <a:rPr lang="en-US"/>
              <a:t> recorded, transcribed, segmented</a:t>
            </a:r>
          </a:p>
        </p:txBody>
      </p:sp>
    </p:spTree>
    <p:extLst>
      <p:ext uri="{BB962C8B-B14F-4D97-AF65-F5344CB8AC3E}">
        <p14:creationId xmlns:p14="http://schemas.microsoft.com/office/powerpoint/2010/main" val="37574235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Dialogue Act Tagset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Cover general conversational dialogue acts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particular task/domain </a:t>
            </a:r>
            <a:r>
              <a:rPr lang="en-US" dirty="0" smtClean="0"/>
              <a:t>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687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Dialogue Act Tagset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Cover general conversational dialogue acts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particular task/domain constraints</a:t>
            </a:r>
          </a:p>
          <a:p>
            <a:pPr>
              <a:lnSpc>
                <a:spcPct val="90000"/>
              </a:lnSpc>
            </a:pPr>
            <a:r>
              <a:rPr lang="en-US" dirty="0"/>
              <a:t>Original set: ~50 tags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Augmented with flags for task, </a:t>
            </a:r>
            <a:r>
              <a:rPr lang="en-US" dirty="0" err="1"/>
              <a:t>conv</a:t>
            </a:r>
            <a:r>
              <a:rPr lang="en-US" dirty="0"/>
              <a:t> </a:t>
            </a:r>
            <a:r>
              <a:rPr lang="en-US" dirty="0" err="1"/>
              <a:t>mgmt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220 tags in labeling: some </a:t>
            </a:r>
            <a:r>
              <a:rPr lang="en-US" dirty="0" smtClean="0"/>
              <a:t>rare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364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Dialogue Act Tagset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Cover general conversational dialogue acts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particular task/domain constraints</a:t>
            </a:r>
          </a:p>
          <a:p>
            <a:pPr>
              <a:lnSpc>
                <a:spcPct val="90000"/>
              </a:lnSpc>
            </a:pPr>
            <a:r>
              <a:rPr lang="en-US" dirty="0"/>
              <a:t>Original set: ~50 tags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Augmented with flags for task, </a:t>
            </a:r>
            <a:r>
              <a:rPr lang="en-US" dirty="0" err="1"/>
              <a:t>conv</a:t>
            </a:r>
            <a:r>
              <a:rPr lang="en-US" dirty="0"/>
              <a:t> </a:t>
            </a:r>
            <a:r>
              <a:rPr lang="en-US" dirty="0" err="1"/>
              <a:t>mgmt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220 tags in labeling: some rare</a:t>
            </a:r>
          </a:p>
          <a:p>
            <a:pPr>
              <a:lnSpc>
                <a:spcPct val="90000"/>
              </a:lnSpc>
            </a:pPr>
            <a:r>
              <a:rPr lang="en-US" dirty="0"/>
              <a:t>Final set: 42 tags, mutually </a:t>
            </a:r>
            <a:r>
              <a:rPr lang="en-US" dirty="0" smtClean="0"/>
              <a:t>exclusive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SWBD-DAMSL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Agreement: K=0.80 (high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913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Dialogue Act Tagset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Cover general conversational dialogue acts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particular task/domain constraints</a:t>
            </a:r>
          </a:p>
          <a:p>
            <a:pPr>
              <a:lnSpc>
                <a:spcPct val="90000"/>
              </a:lnSpc>
            </a:pPr>
            <a:r>
              <a:rPr lang="en-US" dirty="0"/>
              <a:t>Original set: ~50 tags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Augmented with flags for task, </a:t>
            </a:r>
            <a:r>
              <a:rPr lang="en-US" dirty="0" err="1"/>
              <a:t>conv</a:t>
            </a:r>
            <a:r>
              <a:rPr lang="en-US" dirty="0"/>
              <a:t> </a:t>
            </a:r>
            <a:r>
              <a:rPr lang="en-US" dirty="0" err="1"/>
              <a:t>mgmt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220 tags in labeling: some rare</a:t>
            </a:r>
          </a:p>
          <a:p>
            <a:pPr>
              <a:lnSpc>
                <a:spcPct val="90000"/>
              </a:lnSpc>
            </a:pPr>
            <a:r>
              <a:rPr lang="en-US" dirty="0"/>
              <a:t>Final set: 42 tags, mutually </a:t>
            </a:r>
            <a:r>
              <a:rPr lang="en-US" dirty="0" smtClean="0"/>
              <a:t>exclusive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SWBD-DAMSL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Agreement: K=0.80 (high)</a:t>
            </a:r>
          </a:p>
          <a:p>
            <a:pPr>
              <a:lnSpc>
                <a:spcPct val="90000"/>
              </a:lnSpc>
            </a:pPr>
            <a:r>
              <a:rPr lang="en-US" dirty="0"/>
              <a:t>1,155 </a:t>
            </a:r>
            <a:r>
              <a:rPr lang="en-US" dirty="0" err="1"/>
              <a:t>conv</a:t>
            </a:r>
            <a:r>
              <a:rPr lang="en-US" dirty="0"/>
              <a:t> labeled: split into train/test</a:t>
            </a:r>
          </a:p>
        </p:txBody>
      </p:sp>
    </p:spTree>
    <p:extLst>
      <p:ext uri="{BB962C8B-B14F-4D97-AF65-F5344CB8AC3E}">
        <p14:creationId xmlns:p14="http://schemas.microsoft.com/office/powerpoint/2010/main" val="200616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and Initiative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initiative systems:</a:t>
            </a:r>
          </a:p>
          <a:p>
            <a:pPr lvl="1"/>
            <a:r>
              <a:rPr lang="en-US" dirty="0" smtClean="0"/>
              <a:t>A) User/System can shift control arbitrarily, any time</a:t>
            </a:r>
          </a:p>
          <a:p>
            <a:pPr lvl="2"/>
            <a:r>
              <a:rPr lang="en-US" dirty="0" smtClean="0"/>
              <a:t>Difficult to achieve</a:t>
            </a:r>
          </a:p>
        </p:txBody>
      </p:sp>
    </p:spTree>
    <p:extLst>
      <p:ext uri="{BB962C8B-B14F-4D97-AF65-F5344CB8AC3E}">
        <p14:creationId xmlns:p14="http://schemas.microsoft.com/office/powerpoint/2010/main" val="12341801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Tags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b="1"/>
              <a:t>Statement</a:t>
            </a:r>
            <a:r>
              <a:rPr lang="en-US"/>
              <a:t> &amp; </a:t>
            </a:r>
            <a:r>
              <a:rPr lang="en-US" b="1"/>
              <a:t>Opinion</a:t>
            </a:r>
            <a:r>
              <a:rPr lang="en-US"/>
              <a:t>: declarative +/- op</a:t>
            </a:r>
          </a:p>
          <a:p>
            <a:r>
              <a:rPr lang="en-US" b="1"/>
              <a:t>Question</a:t>
            </a:r>
            <a:r>
              <a:rPr lang="en-US"/>
              <a:t>: Yes/No&amp;Declarative: form, force</a:t>
            </a:r>
          </a:p>
          <a:p>
            <a:r>
              <a:rPr lang="en-US" b="1"/>
              <a:t>Backchannel: </a:t>
            </a:r>
            <a:r>
              <a:rPr lang="en-US"/>
              <a:t>Continuers like uh-huh, yeah</a:t>
            </a:r>
          </a:p>
          <a:p>
            <a:r>
              <a:rPr lang="en-US" b="1"/>
              <a:t>Turn Exit/Adandon: </a:t>
            </a:r>
            <a:r>
              <a:rPr lang="en-US"/>
              <a:t>break off, +/- pass</a:t>
            </a:r>
          </a:p>
          <a:p>
            <a:r>
              <a:rPr lang="en-US" b="1"/>
              <a:t>Answer :</a:t>
            </a:r>
            <a:r>
              <a:rPr lang="en-US"/>
              <a:t> Yes/No, follow questions</a:t>
            </a:r>
          </a:p>
          <a:p>
            <a:r>
              <a:rPr lang="en-US" b="1"/>
              <a:t>Agreement</a:t>
            </a:r>
            <a:r>
              <a:rPr lang="en-US"/>
              <a:t>: Accept/Reject/Maybe</a:t>
            </a:r>
            <a:endParaRPr lang="en-US" b="1"/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185361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Dialogue Models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HMM dialogue </a:t>
            </a:r>
            <a:r>
              <a:rPr lang="en-US" sz="2800" dirty="0" smtClean="0"/>
              <a:t>models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24996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Dialogue Models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HMM dialogue </a:t>
            </a:r>
            <a:r>
              <a:rPr lang="en-US" sz="2800" dirty="0" smtClean="0"/>
              <a:t>models</a:t>
            </a:r>
          </a:p>
          <a:p>
            <a:pPr lvl="1"/>
            <a:r>
              <a:rPr lang="en-US" sz="2200" dirty="0" smtClean="0"/>
              <a:t>States = Dialogue acts; Observations: Utterances</a:t>
            </a:r>
            <a:endParaRPr lang="en-US" sz="2200" dirty="0"/>
          </a:p>
          <a:p>
            <a:pPr lvl="2"/>
            <a:r>
              <a:rPr lang="en-US" sz="2000" dirty="0"/>
              <a:t>Assume decomposable by utterance</a:t>
            </a:r>
          </a:p>
          <a:p>
            <a:pPr lvl="2"/>
            <a:r>
              <a:rPr lang="en-US" sz="2000" dirty="0"/>
              <a:t>Evidence from true words, ASR words, prosody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444775"/>
              </p:ext>
            </p:extLst>
          </p:nvPr>
        </p:nvGraphicFramePr>
        <p:xfrm>
          <a:off x="234950" y="4333875"/>
          <a:ext cx="8724900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4000500" imgH="609600" progId="Equation.3">
                  <p:embed/>
                </p:oleObj>
              </mc:Choice>
              <mc:Fallback>
                <p:oleObj name="Equation" r:id="rId3" imgW="40005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" y="4333875"/>
                        <a:ext cx="8724900" cy="132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758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Dialogue Models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HMM dialogue </a:t>
            </a:r>
            <a:r>
              <a:rPr lang="en-US" sz="2800" dirty="0" smtClean="0"/>
              <a:t>models</a:t>
            </a:r>
          </a:p>
          <a:p>
            <a:pPr lvl="1"/>
            <a:r>
              <a:rPr lang="en-US" sz="2200" dirty="0" smtClean="0"/>
              <a:t>States = Dialogue acts; Observations: Utterances</a:t>
            </a:r>
            <a:endParaRPr lang="en-US" sz="2200" dirty="0"/>
          </a:p>
          <a:p>
            <a:pPr lvl="2"/>
            <a:r>
              <a:rPr lang="en-US" sz="2000" dirty="0"/>
              <a:t>Assume decomposable by utterance</a:t>
            </a:r>
          </a:p>
          <a:p>
            <a:pPr lvl="2"/>
            <a:r>
              <a:rPr lang="en-US" sz="2000" dirty="0"/>
              <a:t>Evidence from true words, ASR words, prosody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403023"/>
              </p:ext>
            </p:extLst>
          </p:nvPr>
        </p:nvGraphicFramePr>
        <p:xfrm>
          <a:off x="234950" y="4305300"/>
          <a:ext cx="8724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3" imgW="4000500" imgH="635000" progId="Equation.3">
                  <p:embed/>
                </p:oleObj>
              </mc:Choice>
              <mc:Fallback>
                <p:oleObj name="Equation" r:id="rId3" imgW="40005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" y="4305300"/>
                        <a:ext cx="87249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6781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Dialogue Models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HMM dialogue </a:t>
            </a:r>
            <a:r>
              <a:rPr lang="en-US" sz="2800" dirty="0" smtClean="0"/>
              <a:t>models</a:t>
            </a:r>
          </a:p>
          <a:p>
            <a:pPr lvl="1"/>
            <a:r>
              <a:rPr lang="en-US" sz="2200" dirty="0" smtClean="0"/>
              <a:t>States = Dialogue acts; Observations: Utterances</a:t>
            </a:r>
            <a:endParaRPr lang="en-US" sz="2200" dirty="0"/>
          </a:p>
          <a:p>
            <a:pPr lvl="2"/>
            <a:r>
              <a:rPr lang="en-US" sz="2000" dirty="0"/>
              <a:t>Assume decomposable by utterance</a:t>
            </a:r>
          </a:p>
          <a:p>
            <a:pPr lvl="2"/>
            <a:r>
              <a:rPr lang="en-US" sz="2000" dirty="0"/>
              <a:t>Evidence from true words, ASR words, prosody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923235"/>
              </p:ext>
            </p:extLst>
          </p:nvPr>
        </p:nvGraphicFramePr>
        <p:xfrm>
          <a:off x="234950" y="3779838"/>
          <a:ext cx="8724900" cy="243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3" imgW="4000500" imgH="1117600" progId="Equation.3">
                  <p:embed/>
                </p:oleObj>
              </mc:Choice>
              <mc:Fallback>
                <p:oleObj name="Equation" r:id="rId3" imgW="4000500" imgH="1117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" y="3779838"/>
                        <a:ext cx="8724900" cy="243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72381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Dialogue Models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HMM dialogue </a:t>
            </a:r>
            <a:r>
              <a:rPr lang="en-US" sz="2800" dirty="0" smtClean="0"/>
              <a:t>models</a:t>
            </a:r>
          </a:p>
          <a:p>
            <a:pPr lvl="1"/>
            <a:r>
              <a:rPr lang="en-US" sz="2200" dirty="0" smtClean="0"/>
              <a:t>States = Dialogue acts; Observations: Utterances</a:t>
            </a:r>
            <a:endParaRPr lang="en-US" sz="2200" dirty="0"/>
          </a:p>
          <a:p>
            <a:pPr lvl="2"/>
            <a:r>
              <a:rPr lang="en-US" sz="2000" dirty="0"/>
              <a:t>Assume decomposable by utterance</a:t>
            </a:r>
          </a:p>
          <a:p>
            <a:pPr lvl="2"/>
            <a:r>
              <a:rPr lang="en-US" sz="2000" dirty="0"/>
              <a:t>Evidence from true words, ASR words, prosody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681006"/>
              </p:ext>
            </p:extLst>
          </p:nvPr>
        </p:nvGraphicFramePr>
        <p:xfrm>
          <a:off x="234559" y="3433347"/>
          <a:ext cx="8724900" cy="312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3" imgW="4000500" imgH="1435100" progId="Equation.3">
                  <p:embed/>
                </p:oleObj>
              </mc:Choice>
              <mc:Fallback>
                <p:oleObj name="Equation" r:id="rId3" imgW="4000500" imgH="143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559" y="3433347"/>
                        <a:ext cx="8724900" cy="312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1370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 Classification - Prosody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Duration, pause, pitch, energy, rate, gender</a:t>
            </a:r>
          </a:p>
          <a:p>
            <a:pPr lvl="2"/>
            <a:r>
              <a:rPr lang="en-US" dirty="0"/>
              <a:t>Pitch accent, tone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Decision trees: 5 common classes	</a:t>
            </a:r>
          </a:p>
          <a:p>
            <a:pPr lvl="2"/>
            <a:r>
              <a:rPr lang="en-US" dirty="0"/>
              <a:t>45.4% - baseline=16.6</a:t>
            </a:r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1667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Prosodic Decision Tree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06" r="306"/>
          <a:stretch>
            <a:fillRect/>
          </a:stretch>
        </p:blipFill>
        <p:spPr>
          <a:xfrm>
            <a:off x="0" y="1444532"/>
            <a:ext cx="9392597" cy="5072669"/>
          </a:xfrm>
        </p:spPr>
      </p:pic>
    </p:spTree>
    <p:extLst>
      <p:ext uri="{BB962C8B-B14F-4D97-AF65-F5344CB8AC3E}">
        <p14:creationId xmlns:p14="http://schemas.microsoft.com/office/powerpoint/2010/main" val="32817224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 Classification -Words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Words</a:t>
            </a:r>
          </a:p>
          <a:p>
            <a:pPr lvl="1"/>
            <a:r>
              <a:rPr lang="en-US" dirty="0"/>
              <a:t>Combines notion of discourse markers and collocations: </a:t>
            </a:r>
            <a:endParaRPr lang="en-US" dirty="0" smtClean="0"/>
          </a:p>
          <a:p>
            <a:pPr lvl="2"/>
            <a:r>
              <a:rPr lang="en-US" dirty="0" smtClean="0"/>
              <a:t>e.g</a:t>
            </a:r>
            <a:r>
              <a:rPr lang="en-US" dirty="0"/>
              <a:t>. uh-huh=Backchannel</a:t>
            </a:r>
          </a:p>
          <a:p>
            <a:pPr lvl="1"/>
            <a:r>
              <a:rPr lang="en-US" dirty="0"/>
              <a:t>Contrast: true words, ASR 1-best, ASR n-best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Best: 71%- true words, 65% ASR 1-best</a:t>
            </a:r>
          </a:p>
        </p:txBody>
      </p:sp>
    </p:spTree>
    <p:extLst>
      <p:ext uri="{BB962C8B-B14F-4D97-AF65-F5344CB8AC3E}">
        <p14:creationId xmlns:p14="http://schemas.microsoft.com/office/powerpoint/2010/main" val="44868758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 Classification - All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 word and prosodic information</a:t>
            </a:r>
          </a:p>
          <a:p>
            <a:pPr lvl="1"/>
            <a:r>
              <a:rPr lang="en-US" dirty="0"/>
              <a:t>Consider case with ASR words and </a:t>
            </a:r>
            <a:r>
              <a:rPr lang="en-US" dirty="0" smtClean="0"/>
              <a:t>acoustics</a:t>
            </a:r>
          </a:p>
        </p:txBody>
      </p:sp>
    </p:spTree>
    <p:extLst>
      <p:ext uri="{BB962C8B-B14F-4D97-AF65-F5344CB8AC3E}">
        <p14:creationId xmlns:p14="http://schemas.microsoft.com/office/powerpoint/2010/main" val="211587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1137</TotalTime>
  <Words>4225</Words>
  <Application>Microsoft Macintosh PowerPoint</Application>
  <PresentationFormat>On-screen Show (4:3)</PresentationFormat>
  <Paragraphs>776</Paragraphs>
  <Slides>123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5" baseType="lpstr">
      <vt:lpstr>Breeze</vt:lpstr>
      <vt:lpstr>Microsoft Equation</vt:lpstr>
      <vt:lpstr>Dialogue Management</vt:lpstr>
      <vt:lpstr>Dialog Management Types</vt:lpstr>
      <vt:lpstr>Finite-State Management</vt:lpstr>
      <vt:lpstr>Pros and Cons</vt:lpstr>
      <vt:lpstr>Frame-based Dialogue Management</vt:lpstr>
      <vt:lpstr>Frame-based Dialogue Management</vt:lpstr>
      <vt:lpstr>Frame-based Dialogue Management</vt:lpstr>
      <vt:lpstr>Frame-based Dialogue Management</vt:lpstr>
      <vt:lpstr>Frames and Initiative</vt:lpstr>
      <vt:lpstr>Frames and Initiative</vt:lpstr>
      <vt:lpstr>Frames and Initiative</vt:lpstr>
      <vt:lpstr>Frames and Initiative</vt:lpstr>
      <vt:lpstr>Frames and Initiative</vt:lpstr>
      <vt:lpstr>Initiative, Prompts, Grammar</vt:lpstr>
      <vt:lpstr>Initiative, Prompts, Grammar</vt:lpstr>
      <vt:lpstr>Initiative, Prompts, Grammar</vt:lpstr>
      <vt:lpstr>Dialogue Management: Confirmation </vt:lpstr>
      <vt:lpstr>Dialogue Management: Confirmation </vt:lpstr>
      <vt:lpstr>Dialogue Management: Confirmation </vt:lpstr>
      <vt:lpstr>Confirmation Strategies</vt:lpstr>
      <vt:lpstr>Confirmation Strategy </vt:lpstr>
      <vt:lpstr>Pros and Cons</vt:lpstr>
      <vt:lpstr>Pros and Cons</vt:lpstr>
      <vt:lpstr>Pros and Cons</vt:lpstr>
      <vt:lpstr>Pros and Cons</vt:lpstr>
      <vt:lpstr>Pros and Cons</vt:lpstr>
      <vt:lpstr>Pros and Cons</vt:lpstr>
      <vt:lpstr>Rejection </vt:lpstr>
      <vt:lpstr>Rejection </vt:lpstr>
      <vt:lpstr>Rejection </vt:lpstr>
      <vt:lpstr>Rejection </vt:lpstr>
      <vt:lpstr>PowerPoint Presentation</vt:lpstr>
      <vt:lpstr>VoiceXML</vt:lpstr>
      <vt:lpstr>Simple VoiceXML Example</vt:lpstr>
      <vt:lpstr>Frame-based Systems: Pros and Cons</vt:lpstr>
      <vt:lpstr>Frame-based Systems: Pros and Cons</vt:lpstr>
      <vt:lpstr>Frame-based Systems: Pros and Cons</vt:lpstr>
      <vt:lpstr>Dialogue Manager Tradeoffs</vt:lpstr>
      <vt:lpstr>Dialog Systems Design</vt:lpstr>
      <vt:lpstr>Dialog Systems Design</vt:lpstr>
      <vt:lpstr>Dialog Systems Design</vt:lpstr>
      <vt:lpstr>SDS Evaluation</vt:lpstr>
      <vt:lpstr>SDS Evaluation</vt:lpstr>
      <vt:lpstr>SDS Evaluation</vt:lpstr>
      <vt:lpstr>SDS Evaluation</vt:lpstr>
      <vt:lpstr>SDS Evaluation</vt:lpstr>
      <vt:lpstr>PARADISE Model</vt:lpstr>
      <vt:lpstr>PARADISE Model</vt:lpstr>
      <vt:lpstr>PARADISE Model</vt:lpstr>
      <vt:lpstr>PARADISE Model</vt:lpstr>
      <vt:lpstr>PARADISE Model</vt:lpstr>
      <vt:lpstr>Information State  Dialogue Management</vt:lpstr>
      <vt:lpstr>Information State  Dialogue Management</vt:lpstr>
      <vt:lpstr>Information State  Dialogue Management</vt:lpstr>
      <vt:lpstr>Information State Systems</vt:lpstr>
      <vt:lpstr>Information State Systems</vt:lpstr>
      <vt:lpstr>Information State Systems</vt:lpstr>
      <vt:lpstr>Information State Systems</vt:lpstr>
      <vt:lpstr>Information State Systems</vt:lpstr>
      <vt:lpstr>Information State Systems</vt:lpstr>
      <vt:lpstr>Information State Architecture</vt:lpstr>
      <vt:lpstr>Dialogue Acts</vt:lpstr>
      <vt:lpstr>Dialogue Acts</vt:lpstr>
      <vt:lpstr>Dialogue Acts</vt:lpstr>
      <vt:lpstr>Dialogue Acts</vt:lpstr>
      <vt:lpstr>Verbmobil DA</vt:lpstr>
      <vt:lpstr>Dialogue Act Interpretation</vt:lpstr>
      <vt:lpstr>Dialogue Act Interpretation</vt:lpstr>
      <vt:lpstr>Dialogue Act Interpretation</vt:lpstr>
      <vt:lpstr>Dialogue Act Interpretation</vt:lpstr>
      <vt:lpstr>Dialogue Act Interpretation</vt:lpstr>
      <vt:lpstr>Dialogue Act Interpretation</vt:lpstr>
      <vt:lpstr>Dialogue Act Ambiguity</vt:lpstr>
      <vt:lpstr>Dialogue Act Ambiguity</vt:lpstr>
      <vt:lpstr>Dialogue Act Ambiguity</vt:lpstr>
      <vt:lpstr>Dialogue Act Ambiguity</vt:lpstr>
      <vt:lpstr>Dialogue Act Ambiguity</vt:lpstr>
      <vt:lpstr>Dialogue Act Recognition</vt:lpstr>
      <vt:lpstr>Dialogue Act Recognition</vt:lpstr>
      <vt:lpstr>Dialogue Act Recognition</vt:lpstr>
      <vt:lpstr>Dialogue Act Recognition</vt:lpstr>
      <vt:lpstr>Dialogue Act Recognition</vt:lpstr>
      <vt:lpstr>Dialogue Act Recognition</vt:lpstr>
      <vt:lpstr>Task &amp; Corpus</vt:lpstr>
      <vt:lpstr>Task &amp; Corpus</vt:lpstr>
      <vt:lpstr>Dialogue Act Tagset</vt:lpstr>
      <vt:lpstr>Dialogue Act Tagset</vt:lpstr>
      <vt:lpstr>Dialogue Act Tagset</vt:lpstr>
      <vt:lpstr>Dialogue Act Tagset</vt:lpstr>
      <vt:lpstr>Common Tags</vt:lpstr>
      <vt:lpstr>Probabilistic Dialogue Models</vt:lpstr>
      <vt:lpstr>Probabilistic Dialogue Models</vt:lpstr>
      <vt:lpstr>Probabilistic Dialogue Models</vt:lpstr>
      <vt:lpstr>Probabilistic Dialogue Models</vt:lpstr>
      <vt:lpstr>Probabilistic Dialogue Models</vt:lpstr>
      <vt:lpstr>DA Classification - Prosody</vt:lpstr>
      <vt:lpstr>Prosodic Decision Tree</vt:lpstr>
      <vt:lpstr>DA Classification -Words</vt:lpstr>
      <vt:lpstr>DA Classification - All</vt:lpstr>
      <vt:lpstr>DA Classification - All</vt:lpstr>
      <vt:lpstr>DA Classification - All</vt:lpstr>
      <vt:lpstr>Integrated Classification</vt:lpstr>
      <vt:lpstr>Integrated Classification</vt:lpstr>
      <vt:lpstr>Integrated Classification</vt:lpstr>
      <vt:lpstr>Many Variants</vt:lpstr>
      <vt:lpstr>Many Variants</vt:lpstr>
      <vt:lpstr>Many Variants</vt:lpstr>
      <vt:lpstr>Observations</vt:lpstr>
      <vt:lpstr>Observations</vt:lpstr>
      <vt:lpstr>Detecting Correction Acts</vt:lpstr>
      <vt:lpstr>Detecting Correction Acts</vt:lpstr>
      <vt:lpstr>Detecting Correction Acts</vt:lpstr>
      <vt:lpstr>Detecting Correction Acts</vt:lpstr>
      <vt:lpstr>Detecting Correction Acts</vt:lpstr>
      <vt:lpstr>Generating Dialogue Acts</vt:lpstr>
      <vt:lpstr>Generating Dialogue Acts</vt:lpstr>
      <vt:lpstr>Generating Dialogue Acts</vt:lpstr>
      <vt:lpstr>Generating Confirmation</vt:lpstr>
      <vt:lpstr>Generating Confirmation</vt:lpstr>
      <vt:lpstr>Generating Confirmation</vt:lpstr>
      <vt:lpstr>Generating Confirmation</vt:lpstr>
      <vt:lpstr>Generating Confirmation</vt:lpstr>
      <vt:lpstr>Generating Confirmation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Dialogue Management</dc:title>
  <dc:creator>Gina-Anne Levow</dc:creator>
  <cp:lastModifiedBy>Gina-Anne Levow</cp:lastModifiedBy>
  <cp:revision>16</cp:revision>
  <dcterms:created xsi:type="dcterms:W3CDTF">2011-05-18T02:49:41Z</dcterms:created>
  <dcterms:modified xsi:type="dcterms:W3CDTF">2011-05-18T21:47:09Z</dcterms:modified>
</cp:coreProperties>
</file>