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9"/>
  </p:notesMasterIdLst>
  <p:sldIdLst>
    <p:sldId id="257" r:id="rId2"/>
    <p:sldId id="345"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46" r:id="rId61"/>
    <p:sldId id="367" r:id="rId62"/>
    <p:sldId id="368" r:id="rId63"/>
    <p:sldId id="369" r:id="rId64"/>
    <p:sldId id="347" r:id="rId65"/>
    <p:sldId id="370" r:id="rId66"/>
    <p:sldId id="371" r:id="rId67"/>
    <p:sldId id="372" r:id="rId68"/>
    <p:sldId id="373" r:id="rId69"/>
    <p:sldId id="325" r:id="rId70"/>
    <p:sldId id="349" r:id="rId71"/>
    <p:sldId id="374" r:id="rId72"/>
    <p:sldId id="375" r:id="rId73"/>
    <p:sldId id="350" r:id="rId74"/>
    <p:sldId id="352" r:id="rId75"/>
    <p:sldId id="376" r:id="rId76"/>
    <p:sldId id="377" r:id="rId77"/>
    <p:sldId id="353" r:id="rId78"/>
    <p:sldId id="378" r:id="rId79"/>
    <p:sldId id="379" r:id="rId80"/>
    <p:sldId id="380" r:id="rId81"/>
    <p:sldId id="381" r:id="rId82"/>
    <p:sldId id="354" r:id="rId83"/>
    <p:sldId id="382" r:id="rId84"/>
    <p:sldId id="383" r:id="rId85"/>
    <p:sldId id="356" r:id="rId86"/>
    <p:sldId id="384" r:id="rId87"/>
    <p:sldId id="385" r:id="rId88"/>
    <p:sldId id="357" r:id="rId89"/>
    <p:sldId id="358" r:id="rId90"/>
    <p:sldId id="388" r:id="rId91"/>
    <p:sldId id="359" r:id="rId92"/>
    <p:sldId id="386" r:id="rId93"/>
    <p:sldId id="387" r:id="rId94"/>
    <p:sldId id="389" r:id="rId95"/>
    <p:sldId id="390" r:id="rId96"/>
    <p:sldId id="360" r:id="rId97"/>
    <p:sldId id="391" r:id="rId98"/>
    <p:sldId id="392" r:id="rId99"/>
    <p:sldId id="393" r:id="rId100"/>
    <p:sldId id="361" r:id="rId101"/>
    <p:sldId id="362" r:id="rId102"/>
    <p:sldId id="363" r:id="rId103"/>
    <p:sldId id="355" r:id="rId104"/>
    <p:sldId id="394" r:id="rId105"/>
    <p:sldId id="395" r:id="rId106"/>
    <p:sldId id="326" r:id="rId107"/>
    <p:sldId id="327" r:id="rId108"/>
    <p:sldId id="328" r:id="rId109"/>
    <p:sldId id="329" r:id="rId110"/>
    <p:sldId id="330" r:id="rId111"/>
    <p:sldId id="331" r:id="rId112"/>
    <p:sldId id="332" r:id="rId113"/>
    <p:sldId id="333" r:id="rId114"/>
    <p:sldId id="334" r:id="rId115"/>
    <p:sldId id="335" r:id="rId116"/>
    <p:sldId id="336" r:id="rId117"/>
    <p:sldId id="396" r:id="rId118"/>
    <p:sldId id="397" r:id="rId119"/>
    <p:sldId id="398" r:id="rId120"/>
    <p:sldId id="364" r:id="rId121"/>
    <p:sldId id="399" r:id="rId122"/>
    <p:sldId id="400" r:id="rId123"/>
    <p:sldId id="365" r:id="rId124"/>
    <p:sldId id="401" r:id="rId125"/>
    <p:sldId id="402" r:id="rId126"/>
    <p:sldId id="403" r:id="rId127"/>
    <p:sldId id="404" r:id="rId128"/>
    <p:sldId id="405" r:id="rId129"/>
    <p:sldId id="366" r:id="rId130"/>
    <p:sldId id="337" r:id="rId131"/>
    <p:sldId id="338" r:id="rId132"/>
    <p:sldId id="339" r:id="rId133"/>
    <p:sldId id="340" r:id="rId134"/>
    <p:sldId id="341" r:id="rId135"/>
    <p:sldId id="342" r:id="rId136"/>
    <p:sldId id="343" r:id="rId137"/>
    <p:sldId id="344" r:id="rId1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3" d="100"/>
          <a:sy n="63" d="100"/>
        </p:scale>
        <p:origin x="-173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248"/>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printerSettings" Target="printerSettings/printerSettings1.bin"/><Relationship Id="rId141" Type="http://schemas.openxmlformats.org/officeDocument/2006/relationships/presProps" Target="presProps.xml"/><Relationship Id="rId142" Type="http://schemas.openxmlformats.org/officeDocument/2006/relationships/viewProps" Target="viewProps.xml"/><Relationship Id="rId143" Type="http://schemas.openxmlformats.org/officeDocument/2006/relationships/theme" Target="theme/theme1.xml"/><Relationship Id="rId1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A5FE4E-E596-494B-927E-F2462BF7022E}" type="datetimeFigureOut">
              <a:rPr lang="en-US" smtClean="0"/>
              <a:t>5/9/11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F871ED-3B74-D040-9A9A-5F314C41314B}" type="slidenum">
              <a:rPr lang="en-US" smtClean="0"/>
              <a:t>‹#›</a:t>
            </a:fld>
            <a:endParaRPr lang="en-US"/>
          </a:p>
        </p:txBody>
      </p:sp>
    </p:spTree>
    <p:extLst>
      <p:ext uri="{BB962C8B-B14F-4D97-AF65-F5344CB8AC3E}">
        <p14:creationId xmlns:p14="http://schemas.microsoft.com/office/powerpoint/2010/main" val="38385640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0C3106E6-6C76-6D4B-9F17-BBBCDD1E0576}" type="slidenum">
              <a:rPr lang="en-US" sz="1200"/>
              <a:pPr eaLnBrk="1" hangingPunct="1"/>
              <a:t>23</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0C3106E6-6C76-6D4B-9F17-BBBCDD1E0576}" type="slidenum">
              <a:rPr lang="en-US" sz="1200"/>
              <a:pPr eaLnBrk="1" hangingPunct="1"/>
              <a:t>24</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0C3106E6-6C76-6D4B-9F17-BBBCDD1E0576}" type="slidenum">
              <a:rPr lang="en-US" sz="1200"/>
              <a:pPr eaLnBrk="1" hangingPunct="1"/>
              <a:t>25</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17D98A5F-D663-534D-BE65-8F1396529ED8}" type="slidenum">
              <a:rPr lang="en-US" sz="1200"/>
              <a:pPr eaLnBrk="1" hangingPunct="1"/>
              <a:t>26</a:t>
            </a:fld>
            <a:endParaRPr lang="en-US" sz="1200"/>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17D98A5F-D663-534D-BE65-8F1396529ED8}" type="slidenum">
              <a:rPr lang="en-US" sz="1200"/>
              <a:pPr eaLnBrk="1" hangingPunct="1"/>
              <a:t>27</a:t>
            </a:fld>
            <a:endParaRPr lang="en-US" sz="1200"/>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17D98A5F-D663-534D-BE65-8F1396529ED8}" type="slidenum">
              <a:rPr lang="en-US" sz="1200"/>
              <a:pPr eaLnBrk="1" hangingPunct="1"/>
              <a:t>28</a:t>
            </a:fld>
            <a:endParaRPr lang="en-US" sz="1200"/>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CAE250C9-E3A9-EE41-B441-97262F87AD57}" type="datetimeFigureOut">
              <a:rPr lang="en-US" smtClean="0"/>
              <a:t>5/9/11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DB873-037E-FE43-826A-417770DFAE3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E250C9-E3A9-EE41-B441-97262F87AD57}" type="datetimeFigureOut">
              <a:rPr lang="en-US" smtClean="0"/>
              <a:t>5/9/11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DB873-037E-FE43-826A-417770DFAE35}"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AE250C9-E3A9-EE41-B441-97262F87AD57}" type="datetimeFigureOut">
              <a:rPr lang="en-US" smtClean="0"/>
              <a:t>5/9/11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DB873-037E-FE43-826A-417770DFAE3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AE250C9-E3A9-EE41-B441-97262F87AD57}" type="datetimeFigureOut">
              <a:rPr lang="en-US" smtClean="0"/>
              <a:t>5/9/11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DB873-037E-FE43-826A-417770DFAE3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850EEC7-8372-E54B-8F7B-74A6CF9D2B6D}" type="slidenum">
              <a:rPr lang="en-US"/>
              <a:pPr/>
              <a:t>‹#›</a:t>
            </a:fld>
            <a:endParaRPr lang="en-US"/>
          </a:p>
        </p:txBody>
      </p:sp>
    </p:spTree>
    <p:extLst>
      <p:ext uri="{BB962C8B-B14F-4D97-AF65-F5344CB8AC3E}">
        <p14:creationId xmlns:p14="http://schemas.microsoft.com/office/powerpoint/2010/main" val="3537447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AE250C9-E3A9-EE41-B441-97262F87AD57}" type="datetimeFigureOut">
              <a:rPr lang="en-US" smtClean="0"/>
              <a:t>5/9/11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DB873-037E-FE43-826A-417770DFAE3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CAE250C9-E3A9-EE41-B441-97262F87AD57}" type="datetimeFigureOut">
              <a:rPr lang="en-US" smtClean="0"/>
              <a:t>5/9/11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DB873-037E-FE43-826A-417770DFAE35}"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E250C9-E3A9-EE41-B441-97262F87AD57}" type="datetimeFigureOut">
              <a:rPr lang="en-US" smtClean="0"/>
              <a:t>5/9/11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DB873-037E-FE43-826A-417770DFAE3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AE250C9-E3A9-EE41-B441-97262F87AD57}" type="datetimeFigureOut">
              <a:rPr lang="en-US" smtClean="0"/>
              <a:t>5/9/11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DB873-037E-FE43-826A-417770DFAE3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CAE250C9-E3A9-EE41-B441-97262F87AD57}" type="datetimeFigureOut">
              <a:rPr lang="en-US" smtClean="0"/>
              <a:t>5/9/11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DB873-037E-FE43-826A-417770DFAE3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AE250C9-E3A9-EE41-B441-97262F87AD57}" type="datetimeFigureOut">
              <a:rPr lang="en-US" smtClean="0"/>
              <a:t>5/9/11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DB873-037E-FE43-826A-417770DFAE3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250C9-E3A9-EE41-B441-97262F87AD57}" type="datetimeFigureOut">
              <a:rPr lang="en-US" smtClean="0"/>
              <a:t>5/9/11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DB873-037E-FE43-826A-417770DFAE3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E250C9-E3A9-EE41-B441-97262F87AD57}" type="datetimeFigureOut">
              <a:rPr lang="en-US" smtClean="0"/>
              <a:t>5/9/11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DB873-037E-FE43-826A-417770DFAE3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CAE250C9-E3A9-EE41-B441-97262F87AD57}" type="datetimeFigureOut">
              <a:rPr lang="en-US" smtClean="0"/>
              <a:t>5/9/11</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511DB873-037E-FE43-826A-417770DFAE3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Challenges in </a:t>
            </a:r>
            <a:br>
              <a:rPr lang="en-US" dirty="0" smtClean="0"/>
            </a:br>
            <a:r>
              <a:rPr lang="en-US" dirty="0" smtClean="0"/>
              <a:t>Dialog &amp; Dialog Systems</a:t>
            </a:r>
            <a:endParaRPr lang="en-US" dirty="0"/>
          </a:p>
        </p:txBody>
      </p:sp>
      <p:sp>
        <p:nvSpPr>
          <p:cNvPr id="3" name="Subtitle 2"/>
          <p:cNvSpPr>
            <a:spLocks noGrp="1"/>
          </p:cNvSpPr>
          <p:nvPr>
            <p:ph type="subTitle" idx="1"/>
          </p:nvPr>
        </p:nvSpPr>
        <p:spPr/>
        <p:txBody>
          <a:bodyPr>
            <a:normAutofit lnSpcReduction="10000"/>
          </a:bodyPr>
          <a:lstStyle/>
          <a:p>
            <a:r>
              <a:rPr lang="en-US" dirty="0" smtClean="0"/>
              <a:t>Ling575</a:t>
            </a:r>
          </a:p>
          <a:p>
            <a:r>
              <a:rPr lang="en-US" dirty="0" smtClean="0"/>
              <a:t>Discourse and Dialog</a:t>
            </a:r>
          </a:p>
          <a:p>
            <a:r>
              <a:rPr lang="en-US" dirty="0" smtClean="0"/>
              <a:t>May 11</a:t>
            </a:r>
            <a:r>
              <a:rPr lang="en-US" dirty="0" smtClean="0"/>
              <a:t>, </a:t>
            </a:r>
            <a:r>
              <a:rPr lang="en-US" dirty="0" smtClean="0"/>
              <a:t>2011</a:t>
            </a:r>
            <a:endParaRPr lang="en-US" dirty="0"/>
          </a:p>
        </p:txBody>
      </p:sp>
    </p:spTree>
    <p:extLst>
      <p:ext uri="{BB962C8B-B14F-4D97-AF65-F5344CB8AC3E}">
        <p14:creationId xmlns:p14="http://schemas.microsoft.com/office/powerpoint/2010/main" val="3675985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Grounding in HCI</a:t>
            </a:r>
            <a:endParaRPr lang="en-US" dirty="0"/>
          </a:p>
        </p:txBody>
      </p:sp>
      <p:sp>
        <p:nvSpPr>
          <p:cNvPr id="3" name="Content Placeholder 2"/>
          <p:cNvSpPr>
            <a:spLocks noGrp="1"/>
          </p:cNvSpPr>
          <p:nvPr>
            <p:ph idx="1"/>
          </p:nvPr>
        </p:nvSpPr>
        <p:spPr/>
        <p:txBody>
          <a:bodyPr/>
          <a:lstStyle/>
          <a:p>
            <a:r>
              <a:rPr lang="en-US" dirty="0" smtClean="0"/>
              <a:t>Key factor in HCI:</a:t>
            </a:r>
          </a:p>
          <a:p>
            <a:pPr lvl="1"/>
            <a:r>
              <a:rPr lang="en-US" dirty="0" smtClean="0"/>
              <a:t>Users confused if system fails to ground, confirm</a:t>
            </a:r>
          </a:p>
          <a:p>
            <a:pPr lvl="2"/>
            <a:r>
              <a:rPr lang="en-US" dirty="0" smtClean="0"/>
              <a:t>(</a:t>
            </a:r>
            <a:r>
              <a:rPr lang="en-US" dirty="0" err="1" smtClean="0"/>
              <a:t>Stifelman</a:t>
            </a:r>
            <a:r>
              <a:rPr lang="en-US" dirty="0" smtClean="0"/>
              <a:t> et al., 1993), (</a:t>
            </a:r>
            <a:r>
              <a:rPr lang="en-US" dirty="0" err="1" smtClean="0"/>
              <a:t>Yankelovich</a:t>
            </a:r>
            <a:r>
              <a:rPr lang="en-US" dirty="0"/>
              <a:t> </a:t>
            </a:r>
            <a:r>
              <a:rPr lang="en-US" dirty="0" smtClean="0"/>
              <a:t>et al, 1995)</a:t>
            </a:r>
          </a:p>
          <a:p>
            <a:pPr lvl="2"/>
            <a:endParaRPr lang="en-US" dirty="0"/>
          </a:p>
        </p:txBody>
      </p:sp>
    </p:spTree>
    <p:extLst>
      <p:ext uri="{BB962C8B-B14F-4D97-AF65-F5344CB8AC3E}">
        <p14:creationId xmlns:p14="http://schemas.microsoft.com/office/powerpoint/2010/main" val="29759382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Progressive prompting</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737568" y="2857499"/>
            <a:ext cx="7853983" cy="1778328"/>
          </a:xfrm>
          <a:prstGeom prst="rect">
            <a:avLst/>
          </a:prstGeom>
        </p:spPr>
      </p:pic>
    </p:spTree>
    <p:extLst>
      <p:ext uri="{BB962C8B-B14F-4D97-AF65-F5344CB8AC3E}">
        <p14:creationId xmlns:p14="http://schemas.microsoft.com/office/powerpoint/2010/main" val="467305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VoiceXML</a:t>
            </a:r>
            <a:endParaRPr lang="en-US" dirty="0"/>
          </a:p>
        </p:txBody>
      </p:sp>
      <p:sp>
        <p:nvSpPr>
          <p:cNvPr id="3" name="Content Placeholder 2"/>
          <p:cNvSpPr>
            <a:spLocks noGrp="1"/>
          </p:cNvSpPr>
          <p:nvPr>
            <p:ph idx="1"/>
          </p:nvPr>
        </p:nvSpPr>
        <p:spPr/>
        <p:txBody>
          <a:bodyPr/>
          <a:lstStyle/>
          <a:p>
            <a:r>
              <a:rPr lang="en-US" dirty="0" smtClean="0"/>
              <a:t>W3C standard for simple frame-based dialogues</a:t>
            </a:r>
          </a:p>
          <a:p>
            <a:pPr lvl="1"/>
            <a:r>
              <a:rPr lang="en-US" dirty="0" smtClean="0"/>
              <a:t>Fairly common in commercial settings</a:t>
            </a:r>
          </a:p>
          <a:p>
            <a:r>
              <a:rPr lang="en-US" dirty="0" smtClean="0"/>
              <a:t>Construct forms, menus</a:t>
            </a:r>
          </a:p>
          <a:p>
            <a:pPr lvl="1"/>
            <a:r>
              <a:rPr lang="en-US" dirty="0" smtClean="0"/>
              <a:t>Forms get field data</a:t>
            </a:r>
          </a:p>
          <a:p>
            <a:pPr lvl="2"/>
            <a:r>
              <a:rPr lang="en-US" dirty="0" smtClean="0"/>
              <a:t>Using attached prompts</a:t>
            </a:r>
          </a:p>
          <a:p>
            <a:pPr lvl="2"/>
            <a:r>
              <a:rPr lang="en-US" dirty="0" smtClean="0"/>
              <a:t>With specified grammar (CFG)</a:t>
            </a:r>
          </a:p>
          <a:p>
            <a:pPr lvl="2"/>
            <a:r>
              <a:rPr lang="en-US" dirty="0" smtClean="0"/>
              <a:t>With simple semantic attachments</a:t>
            </a:r>
            <a:endParaRPr lang="en-US" dirty="0"/>
          </a:p>
        </p:txBody>
      </p:sp>
    </p:spTree>
    <p:extLst>
      <p:ext uri="{BB962C8B-B14F-4D97-AF65-F5344CB8AC3E}">
        <p14:creationId xmlns:p14="http://schemas.microsoft.com/office/powerpoint/2010/main" val="17890352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a:t>
            </a:r>
            <a:r>
              <a:rPr lang="en-US" dirty="0" err="1" smtClean="0"/>
              <a:t>VoiceXML</a:t>
            </a:r>
            <a:r>
              <a:rPr lang="en-US" dirty="0" smtClean="0"/>
              <a:t> Example</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4" name="Picture 3"/>
          <p:cNvPicPr>
            <a:picLocks noChangeAspect="1"/>
          </p:cNvPicPr>
          <p:nvPr/>
        </p:nvPicPr>
        <p:blipFill>
          <a:blip r:embed="rId2"/>
          <a:stretch>
            <a:fillRect/>
          </a:stretch>
        </p:blipFill>
        <p:spPr>
          <a:xfrm>
            <a:off x="184097" y="1831263"/>
            <a:ext cx="10003599" cy="4112338"/>
          </a:xfrm>
          <a:prstGeom prst="rect">
            <a:avLst/>
          </a:prstGeom>
        </p:spPr>
      </p:pic>
    </p:spTree>
    <p:extLst>
      <p:ext uri="{BB962C8B-B14F-4D97-AF65-F5344CB8AC3E}">
        <p14:creationId xmlns:p14="http://schemas.microsoft.com/office/powerpoint/2010/main" val="7417803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smtClean="0"/>
              <a:t>Frame-based Systems:</a:t>
            </a:r>
            <a:br>
              <a:rPr lang="en-US" dirty="0" smtClean="0"/>
            </a:br>
            <a:r>
              <a:rPr lang="en-US" dirty="0" smtClean="0"/>
              <a:t>Pros </a:t>
            </a:r>
            <a:r>
              <a:rPr lang="en-US" dirty="0"/>
              <a:t>and Cons</a:t>
            </a:r>
          </a:p>
        </p:txBody>
      </p:sp>
      <p:sp>
        <p:nvSpPr>
          <p:cNvPr id="20483" name="Rectangle 3"/>
          <p:cNvSpPr>
            <a:spLocks noGrp="1" noChangeArrowheads="1"/>
          </p:cNvSpPr>
          <p:nvPr>
            <p:ph type="body" idx="1"/>
          </p:nvPr>
        </p:nvSpPr>
        <p:spPr>
          <a:xfrm>
            <a:off x="457200" y="1600200"/>
            <a:ext cx="8458200" cy="4525963"/>
          </a:xfrm>
        </p:spPr>
        <p:txBody>
          <a:bodyPr/>
          <a:lstStyle/>
          <a:p>
            <a:pPr marL="0" indent="0">
              <a:buNone/>
            </a:pPr>
            <a:endParaRPr lang="en-US" dirty="0" smtClean="0"/>
          </a:p>
          <a:p>
            <a:r>
              <a:rPr lang="en-US" dirty="0" smtClean="0"/>
              <a:t>Advantages</a:t>
            </a:r>
            <a:endParaRPr lang="en-US" dirty="0"/>
          </a:p>
        </p:txBody>
      </p:sp>
    </p:spTree>
    <p:extLst>
      <p:ext uri="{BB962C8B-B14F-4D97-AF65-F5344CB8AC3E}">
        <p14:creationId xmlns:p14="http://schemas.microsoft.com/office/powerpoint/2010/main" val="30410238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smtClean="0"/>
              <a:t>Frame-based </a:t>
            </a:r>
            <a:r>
              <a:rPr lang="en-US" smtClean="0"/>
              <a:t>Systems:</a:t>
            </a:r>
            <a:br>
              <a:rPr lang="en-US" smtClean="0"/>
            </a:br>
            <a:r>
              <a:rPr lang="en-US" smtClean="0"/>
              <a:t>Pros </a:t>
            </a:r>
            <a:r>
              <a:rPr lang="en-US" dirty="0"/>
              <a:t>and Cons</a:t>
            </a:r>
          </a:p>
        </p:txBody>
      </p:sp>
      <p:sp>
        <p:nvSpPr>
          <p:cNvPr id="20483" name="Rectangle 3"/>
          <p:cNvSpPr>
            <a:spLocks noGrp="1" noChangeArrowheads="1"/>
          </p:cNvSpPr>
          <p:nvPr>
            <p:ph type="body" idx="1"/>
          </p:nvPr>
        </p:nvSpPr>
        <p:spPr>
          <a:xfrm>
            <a:off x="457200" y="1600200"/>
            <a:ext cx="8458200" cy="4525963"/>
          </a:xfrm>
        </p:spPr>
        <p:txBody>
          <a:bodyPr/>
          <a:lstStyle/>
          <a:p>
            <a:pPr marL="0" indent="0">
              <a:buNone/>
            </a:pPr>
            <a:endParaRPr lang="en-US" dirty="0" smtClean="0"/>
          </a:p>
          <a:p>
            <a:r>
              <a:rPr lang="en-US" dirty="0" smtClean="0"/>
              <a:t>Advantages</a:t>
            </a:r>
            <a:endParaRPr lang="en-US" dirty="0"/>
          </a:p>
          <a:p>
            <a:pPr lvl="1"/>
            <a:r>
              <a:rPr lang="en-US" dirty="0"/>
              <a:t>Relatively flexible input – multiple inputs, orders</a:t>
            </a:r>
          </a:p>
          <a:p>
            <a:pPr lvl="1"/>
            <a:r>
              <a:rPr lang="en-US" dirty="0"/>
              <a:t>Well-suited to complex information access (air)</a:t>
            </a:r>
          </a:p>
          <a:p>
            <a:pPr lvl="1"/>
            <a:r>
              <a:rPr lang="en-US" dirty="0"/>
              <a:t>Supports different types of initiative</a:t>
            </a:r>
          </a:p>
          <a:p>
            <a:pPr lvl="1"/>
            <a:endParaRPr lang="en-US" dirty="0"/>
          </a:p>
          <a:p>
            <a:r>
              <a:rPr lang="en-US" dirty="0" smtClean="0"/>
              <a:t>Disadvantages</a:t>
            </a:r>
            <a:endParaRPr lang="en-US" dirty="0"/>
          </a:p>
        </p:txBody>
      </p:sp>
    </p:spTree>
    <p:extLst>
      <p:ext uri="{BB962C8B-B14F-4D97-AF65-F5344CB8AC3E}">
        <p14:creationId xmlns:p14="http://schemas.microsoft.com/office/powerpoint/2010/main" val="34294745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smtClean="0"/>
              <a:t>Frame-based </a:t>
            </a:r>
            <a:r>
              <a:rPr lang="en-US" smtClean="0"/>
              <a:t>Systems:</a:t>
            </a:r>
            <a:br>
              <a:rPr lang="en-US" smtClean="0"/>
            </a:br>
            <a:r>
              <a:rPr lang="en-US" smtClean="0"/>
              <a:t>Pros </a:t>
            </a:r>
            <a:r>
              <a:rPr lang="en-US" dirty="0"/>
              <a:t>and Cons</a:t>
            </a:r>
          </a:p>
        </p:txBody>
      </p:sp>
      <p:sp>
        <p:nvSpPr>
          <p:cNvPr id="20483" name="Rectangle 3"/>
          <p:cNvSpPr>
            <a:spLocks noGrp="1" noChangeArrowheads="1"/>
          </p:cNvSpPr>
          <p:nvPr>
            <p:ph type="body" idx="1"/>
          </p:nvPr>
        </p:nvSpPr>
        <p:spPr>
          <a:xfrm>
            <a:off x="457200" y="1600200"/>
            <a:ext cx="8458200" cy="4525963"/>
          </a:xfrm>
        </p:spPr>
        <p:txBody>
          <a:bodyPr/>
          <a:lstStyle/>
          <a:p>
            <a:pPr marL="0" indent="0">
              <a:buNone/>
            </a:pPr>
            <a:endParaRPr lang="en-US" dirty="0" smtClean="0"/>
          </a:p>
          <a:p>
            <a:r>
              <a:rPr lang="en-US" dirty="0" smtClean="0"/>
              <a:t>Advantages</a:t>
            </a:r>
            <a:endParaRPr lang="en-US" dirty="0"/>
          </a:p>
          <a:p>
            <a:pPr lvl="1"/>
            <a:r>
              <a:rPr lang="en-US" dirty="0"/>
              <a:t>Relatively flexible input – multiple inputs, orders</a:t>
            </a:r>
          </a:p>
          <a:p>
            <a:pPr lvl="1"/>
            <a:r>
              <a:rPr lang="en-US" dirty="0"/>
              <a:t>Well-suited to complex information access (air)</a:t>
            </a:r>
          </a:p>
          <a:p>
            <a:pPr lvl="1"/>
            <a:r>
              <a:rPr lang="en-US" dirty="0"/>
              <a:t>Supports different types of initiative</a:t>
            </a:r>
          </a:p>
          <a:p>
            <a:pPr lvl="1"/>
            <a:endParaRPr lang="en-US" dirty="0"/>
          </a:p>
          <a:p>
            <a:r>
              <a:rPr lang="en-US" dirty="0"/>
              <a:t>Disadvantages</a:t>
            </a:r>
          </a:p>
          <a:p>
            <a:pPr lvl="1"/>
            <a:r>
              <a:rPr lang="en-US" dirty="0"/>
              <a:t>Ill-suited to more complex problem-solving</a:t>
            </a:r>
          </a:p>
          <a:p>
            <a:pPr lvl="2"/>
            <a:r>
              <a:rPr lang="en-US" dirty="0"/>
              <a:t>Form-filling applications</a:t>
            </a:r>
          </a:p>
        </p:txBody>
      </p:sp>
    </p:spTree>
    <p:extLst>
      <p:ext uri="{BB962C8B-B14F-4D97-AF65-F5344CB8AC3E}">
        <p14:creationId xmlns:p14="http://schemas.microsoft.com/office/powerpoint/2010/main" val="8335016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Dialogue Manager Tradeoffs</a:t>
            </a:r>
          </a:p>
        </p:txBody>
      </p:sp>
      <p:sp>
        <p:nvSpPr>
          <p:cNvPr id="18435" name="Rectangle 3"/>
          <p:cNvSpPr>
            <a:spLocks noGrp="1" noChangeArrowheads="1"/>
          </p:cNvSpPr>
          <p:nvPr>
            <p:ph type="body" idx="1"/>
          </p:nvPr>
        </p:nvSpPr>
        <p:spPr/>
        <p:txBody>
          <a:bodyPr/>
          <a:lstStyle/>
          <a:p>
            <a:pPr>
              <a:lnSpc>
                <a:spcPct val="90000"/>
              </a:lnSpc>
            </a:pPr>
            <a:r>
              <a:rPr lang="en-US" dirty="0"/>
              <a:t>Flexibility </a:t>
            </a:r>
            <a:r>
              <a:rPr lang="en-US" dirty="0" err="1"/>
              <a:t>vs</a:t>
            </a:r>
            <a:r>
              <a:rPr lang="en-US" dirty="0"/>
              <a:t> Simplicity/Predictability</a:t>
            </a:r>
          </a:p>
          <a:p>
            <a:pPr lvl="1">
              <a:lnSpc>
                <a:spcPct val="90000"/>
              </a:lnSpc>
            </a:pPr>
            <a:r>
              <a:rPr lang="en-US" dirty="0"/>
              <a:t>System </a:t>
            </a:r>
            <a:r>
              <a:rPr lang="en-US" dirty="0" err="1"/>
              <a:t>vs</a:t>
            </a:r>
            <a:r>
              <a:rPr lang="en-US" dirty="0"/>
              <a:t> User </a:t>
            </a:r>
            <a:r>
              <a:rPr lang="en-US" dirty="0" err="1"/>
              <a:t>vs</a:t>
            </a:r>
            <a:r>
              <a:rPr lang="en-US" dirty="0"/>
              <a:t> Mixed </a:t>
            </a:r>
            <a:r>
              <a:rPr lang="en-US" dirty="0" smtClean="0"/>
              <a:t>Initiative</a:t>
            </a:r>
          </a:p>
          <a:p>
            <a:pPr lvl="1">
              <a:lnSpc>
                <a:spcPct val="90000"/>
              </a:lnSpc>
            </a:pPr>
            <a:endParaRPr lang="en-US" dirty="0"/>
          </a:p>
          <a:p>
            <a:pPr lvl="1">
              <a:lnSpc>
                <a:spcPct val="90000"/>
              </a:lnSpc>
            </a:pPr>
            <a:r>
              <a:rPr lang="en-US" dirty="0"/>
              <a:t>Order of dialogue </a:t>
            </a:r>
            <a:r>
              <a:rPr lang="en-US" dirty="0" smtClean="0"/>
              <a:t>interaction</a:t>
            </a:r>
          </a:p>
          <a:p>
            <a:pPr lvl="1">
              <a:lnSpc>
                <a:spcPct val="90000"/>
              </a:lnSpc>
            </a:pPr>
            <a:endParaRPr lang="en-US" dirty="0"/>
          </a:p>
          <a:p>
            <a:pPr lvl="1">
              <a:lnSpc>
                <a:spcPct val="90000"/>
              </a:lnSpc>
            </a:pPr>
            <a:r>
              <a:rPr lang="en-US" dirty="0"/>
              <a:t>Conversational </a:t>
            </a:r>
            <a:r>
              <a:rPr lang="ja-JP" altLang="en-US" dirty="0">
                <a:latin typeface="Arial"/>
              </a:rPr>
              <a:t>“</a:t>
            </a:r>
            <a:r>
              <a:rPr lang="en-US" dirty="0"/>
              <a:t>naturalness</a:t>
            </a:r>
            <a:r>
              <a:rPr lang="ja-JP" altLang="en-US" dirty="0">
                <a:latin typeface="Arial"/>
              </a:rPr>
              <a:t>”</a:t>
            </a:r>
            <a:r>
              <a:rPr lang="en-US" dirty="0"/>
              <a:t> </a:t>
            </a:r>
            <a:r>
              <a:rPr lang="en-US" dirty="0" err="1"/>
              <a:t>vs</a:t>
            </a:r>
            <a:r>
              <a:rPr lang="en-US" dirty="0"/>
              <a:t> </a:t>
            </a:r>
            <a:r>
              <a:rPr lang="en-US" dirty="0" smtClean="0"/>
              <a:t>Accuracy</a:t>
            </a:r>
          </a:p>
          <a:p>
            <a:pPr lvl="1">
              <a:lnSpc>
                <a:spcPct val="90000"/>
              </a:lnSpc>
            </a:pPr>
            <a:endParaRPr lang="en-US" dirty="0"/>
          </a:p>
          <a:p>
            <a:pPr lvl="1">
              <a:lnSpc>
                <a:spcPct val="90000"/>
              </a:lnSpc>
            </a:pPr>
            <a:r>
              <a:rPr lang="en-US" dirty="0"/>
              <a:t>Cost of model construction, generalization, learning, </a:t>
            </a:r>
            <a:r>
              <a:rPr lang="en-US" dirty="0" err="1" smtClean="0"/>
              <a:t>etc</a:t>
            </a:r>
            <a:endParaRPr lang="en-US" dirty="0"/>
          </a:p>
        </p:txBody>
      </p:sp>
    </p:spTree>
    <p:extLst>
      <p:ext uri="{BB962C8B-B14F-4D97-AF65-F5344CB8AC3E}">
        <p14:creationId xmlns:p14="http://schemas.microsoft.com/office/powerpoint/2010/main" val="38793604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 Systems Design</a:t>
            </a:r>
            <a:endParaRPr lang="en-US" dirty="0"/>
          </a:p>
        </p:txBody>
      </p:sp>
      <p:sp>
        <p:nvSpPr>
          <p:cNvPr id="3" name="Content Placeholder 2"/>
          <p:cNvSpPr>
            <a:spLocks noGrp="1"/>
          </p:cNvSpPr>
          <p:nvPr>
            <p:ph idx="1"/>
          </p:nvPr>
        </p:nvSpPr>
        <p:spPr>
          <a:xfrm>
            <a:off x="549275" y="1600201"/>
            <a:ext cx="8380550" cy="4343400"/>
          </a:xfrm>
        </p:spPr>
        <p:txBody>
          <a:bodyPr>
            <a:normAutofit/>
          </a:bodyPr>
          <a:lstStyle/>
          <a:p>
            <a:r>
              <a:rPr lang="en-US" dirty="0" smtClean="0"/>
              <a:t>User-centered design approach:</a:t>
            </a:r>
          </a:p>
          <a:p>
            <a:pPr lvl="1"/>
            <a:r>
              <a:rPr lang="en-US" dirty="0" smtClean="0"/>
              <a:t>Study user and task:</a:t>
            </a:r>
          </a:p>
          <a:p>
            <a:pPr lvl="2"/>
            <a:r>
              <a:rPr lang="en-US" dirty="0" smtClean="0"/>
              <a:t>Interview users; record human-human interactions; systems</a:t>
            </a:r>
          </a:p>
          <a:p>
            <a:pPr lvl="1"/>
            <a:endParaRPr lang="en-US" dirty="0"/>
          </a:p>
        </p:txBody>
      </p:sp>
    </p:spTree>
    <p:extLst>
      <p:ext uri="{BB962C8B-B14F-4D97-AF65-F5344CB8AC3E}">
        <p14:creationId xmlns:p14="http://schemas.microsoft.com/office/powerpoint/2010/main" val="40890084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 Systems Design</a:t>
            </a:r>
            <a:endParaRPr lang="en-US" dirty="0"/>
          </a:p>
        </p:txBody>
      </p:sp>
      <p:sp>
        <p:nvSpPr>
          <p:cNvPr id="3" name="Content Placeholder 2"/>
          <p:cNvSpPr>
            <a:spLocks noGrp="1"/>
          </p:cNvSpPr>
          <p:nvPr>
            <p:ph idx="1"/>
          </p:nvPr>
        </p:nvSpPr>
        <p:spPr>
          <a:xfrm>
            <a:off x="549275" y="1600201"/>
            <a:ext cx="8380550" cy="4343400"/>
          </a:xfrm>
        </p:spPr>
        <p:txBody>
          <a:bodyPr>
            <a:normAutofit/>
          </a:bodyPr>
          <a:lstStyle/>
          <a:p>
            <a:r>
              <a:rPr lang="en-US" dirty="0" smtClean="0"/>
              <a:t>User-centered design approach:</a:t>
            </a:r>
          </a:p>
          <a:p>
            <a:pPr lvl="1"/>
            <a:r>
              <a:rPr lang="en-US" dirty="0" smtClean="0"/>
              <a:t>Study user and task:</a:t>
            </a:r>
          </a:p>
          <a:p>
            <a:pPr lvl="2"/>
            <a:r>
              <a:rPr lang="en-US" dirty="0" smtClean="0"/>
              <a:t>Interview users; record human-human interactions; systems</a:t>
            </a:r>
          </a:p>
          <a:p>
            <a:pPr lvl="1"/>
            <a:endParaRPr lang="en-US" dirty="0"/>
          </a:p>
          <a:p>
            <a:pPr lvl="1"/>
            <a:r>
              <a:rPr lang="en-US" dirty="0" smtClean="0"/>
              <a:t>Build simulations and prototypes:</a:t>
            </a:r>
          </a:p>
          <a:p>
            <a:pPr lvl="2"/>
            <a:r>
              <a:rPr lang="en-US" dirty="0" smtClean="0"/>
              <a:t>Wizard-of-Oz systems (WOZ): Human replaces system</a:t>
            </a:r>
          </a:p>
          <a:p>
            <a:pPr lvl="3"/>
            <a:r>
              <a:rPr lang="en-US" dirty="0" smtClean="0"/>
              <a:t>Can assess issues in partial system; simulate errors, </a:t>
            </a:r>
            <a:r>
              <a:rPr lang="en-US" dirty="0" err="1" smtClean="0"/>
              <a:t>etc</a:t>
            </a:r>
            <a:endParaRPr lang="en-US" dirty="0" smtClean="0"/>
          </a:p>
          <a:p>
            <a:pPr marL="349250" lvl="1" indent="0">
              <a:buNone/>
            </a:pPr>
            <a:endParaRPr lang="en-US" dirty="0" smtClean="0"/>
          </a:p>
        </p:txBody>
      </p:sp>
    </p:spTree>
    <p:extLst>
      <p:ext uri="{BB962C8B-B14F-4D97-AF65-F5344CB8AC3E}">
        <p14:creationId xmlns:p14="http://schemas.microsoft.com/office/powerpoint/2010/main" val="15761659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 Systems Design</a:t>
            </a:r>
            <a:endParaRPr lang="en-US" dirty="0"/>
          </a:p>
        </p:txBody>
      </p:sp>
      <p:sp>
        <p:nvSpPr>
          <p:cNvPr id="3" name="Content Placeholder 2"/>
          <p:cNvSpPr>
            <a:spLocks noGrp="1"/>
          </p:cNvSpPr>
          <p:nvPr>
            <p:ph idx="1"/>
          </p:nvPr>
        </p:nvSpPr>
        <p:spPr>
          <a:xfrm>
            <a:off x="549275" y="1600201"/>
            <a:ext cx="8380550" cy="4343400"/>
          </a:xfrm>
        </p:spPr>
        <p:txBody>
          <a:bodyPr>
            <a:normAutofit lnSpcReduction="10000"/>
          </a:bodyPr>
          <a:lstStyle/>
          <a:p>
            <a:r>
              <a:rPr lang="en-US" dirty="0" smtClean="0"/>
              <a:t>User-centered design approach:</a:t>
            </a:r>
          </a:p>
          <a:p>
            <a:pPr lvl="1"/>
            <a:r>
              <a:rPr lang="en-US" dirty="0" smtClean="0"/>
              <a:t>Study user and task:</a:t>
            </a:r>
          </a:p>
          <a:p>
            <a:pPr lvl="2"/>
            <a:r>
              <a:rPr lang="en-US" dirty="0" smtClean="0"/>
              <a:t>Interview users; record human-human interactions; systems</a:t>
            </a:r>
          </a:p>
          <a:p>
            <a:pPr lvl="1"/>
            <a:endParaRPr lang="en-US" dirty="0"/>
          </a:p>
          <a:p>
            <a:pPr lvl="1"/>
            <a:r>
              <a:rPr lang="en-US" dirty="0" smtClean="0"/>
              <a:t>Build simulations and prototypes:</a:t>
            </a:r>
          </a:p>
          <a:p>
            <a:pPr lvl="2"/>
            <a:r>
              <a:rPr lang="en-US" dirty="0" smtClean="0"/>
              <a:t>Wizard-of-Oz systems (WOZ): Human replaces system</a:t>
            </a:r>
          </a:p>
          <a:p>
            <a:pPr lvl="3"/>
            <a:r>
              <a:rPr lang="en-US" dirty="0" smtClean="0"/>
              <a:t>Can assess issues in partial system; simulate errors, </a:t>
            </a:r>
            <a:r>
              <a:rPr lang="en-US" dirty="0" err="1" smtClean="0"/>
              <a:t>etc</a:t>
            </a:r>
            <a:endParaRPr lang="en-US" dirty="0" smtClean="0"/>
          </a:p>
          <a:p>
            <a:pPr marL="349250" lvl="1" indent="0">
              <a:buNone/>
            </a:pPr>
            <a:endParaRPr lang="en-US" dirty="0" smtClean="0"/>
          </a:p>
          <a:p>
            <a:pPr lvl="1"/>
            <a:r>
              <a:rPr lang="en-US" dirty="0" smtClean="0"/>
              <a:t>Iteratively test on users: </a:t>
            </a:r>
          </a:p>
          <a:p>
            <a:pPr lvl="2"/>
            <a:r>
              <a:rPr lang="en-US" dirty="0" smtClean="0"/>
              <a:t>Redesign prompts (email </a:t>
            </a:r>
            <a:r>
              <a:rPr lang="en-US" dirty="0" err="1" smtClean="0"/>
              <a:t>subdialog</a:t>
            </a:r>
            <a:r>
              <a:rPr lang="en-US" dirty="0" smtClean="0"/>
              <a:t>)</a:t>
            </a:r>
          </a:p>
          <a:p>
            <a:pPr lvl="2"/>
            <a:r>
              <a:rPr lang="en-US" dirty="0" smtClean="0"/>
              <a:t>Identify need for barge-in</a:t>
            </a:r>
            <a:endParaRPr lang="en-US" dirty="0"/>
          </a:p>
        </p:txBody>
      </p:sp>
    </p:spTree>
    <p:extLst>
      <p:ext uri="{BB962C8B-B14F-4D97-AF65-F5344CB8AC3E}">
        <p14:creationId xmlns:p14="http://schemas.microsoft.com/office/powerpoint/2010/main" val="2078000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Grounding in HCI</a:t>
            </a:r>
            <a:endParaRPr lang="en-US" dirty="0"/>
          </a:p>
        </p:txBody>
      </p:sp>
      <p:sp>
        <p:nvSpPr>
          <p:cNvPr id="3" name="Content Placeholder 2"/>
          <p:cNvSpPr>
            <a:spLocks noGrp="1"/>
          </p:cNvSpPr>
          <p:nvPr>
            <p:ph idx="1"/>
          </p:nvPr>
        </p:nvSpPr>
        <p:spPr/>
        <p:txBody>
          <a:bodyPr/>
          <a:lstStyle/>
          <a:p>
            <a:r>
              <a:rPr lang="en-US" dirty="0" smtClean="0"/>
              <a:t>Key factor in HCI:</a:t>
            </a:r>
          </a:p>
          <a:p>
            <a:pPr lvl="1"/>
            <a:r>
              <a:rPr lang="en-US" dirty="0" smtClean="0"/>
              <a:t>Users confused if system fails to ground, confirm</a:t>
            </a:r>
          </a:p>
          <a:p>
            <a:pPr lvl="2"/>
            <a:r>
              <a:rPr lang="en-US" dirty="0" smtClean="0"/>
              <a:t>(</a:t>
            </a:r>
            <a:r>
              <a:rPr lang="en-US" dirty="0" err="1" smtClean="0"/>
              <a:t>Stifelman</a:t>
            </a:r>
            <a:r>
              <a:rPr lang="en-US" dirty="0" smtClean="0"/>
              <a:t> et al., 1993), (</a:t>
            </a:r>
            <a:r>
              <a:rPr lang="en-US" dirty="0" err="1" smtClean="0"/>
              <a:t>Yankelovich</a:t>
            </a:r>
            <a:r>
              <a:rPr lang="en-US" dirty="0"/>
              <a:t> </a:t>
            </a:r>
            <a:r>
              <a:rPr lang="en-US" dirty="0" smtClean="0"/>
              <a:t>et al, 1995)</a:t>
            </a:r>
          </a:p>
          <a:p>
            <a:pPr lvl="2"/>
            <a:endParaRPr lang="en-US" dirty="0"/>
          </a:p>
          <a:p>
            <a:pPr lvl="2"/>
            <a:r>
              <a:rPr lang="en-US" dirty="0" smtClean="0"/>
              <a:t>S: Did you want to review some more of your profile?</a:t>
            </a:r>
          </a:p>
          <a:p>
            <a:pPr lvl="2"/>
            <a:r>
              <a:rPr lang="en-US" dirty="0" smtClean="0"/>
              <a:t>U: No.</a:t>
            </a:r>
          </a:p>
          <a:p>
            <a:pPr lvl="2"/>
            <a:r>
              <a:rPr lang="en-US" dirty="0" smtClean="0"/>
              <a:t>S: Okay, what’s next?</a:t>
            </a:r>
          </a:p>
          <a:p>
            <a:pPr lvl="2"/>
            <a:endParaRPr lang="en-US" dirty="0"/>
          </a:p>
          <a:p>
            <a:pPr lvl="2"/>
            <a:endParaRPr lang="en-US" dirty="0"/>
          </a:p>
        </p:txBody>
      </p:sp>
    </p:spTree>
    <p:extLst>
      <p:ext uri="{BB962C8B-B14F-4D97-AF65-F5344CB8AC3E}">
        <p14:creationId xmlns:p14="http://schemas.microsoft.com/office/powerpoint/2010/main" val="37124279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Evaluation</a:t>
            </a:r>
            <a:endParaRPr lang="en-US" dirty="0"/>
          </a:p>
        </p:txBody>
      </p:sp>
      <p:sp>
        <p:nvSpPr>
          <p:cNvPr id="3" name="Content Placeholder 2"/>
          <p:cNvSpPr>
            <a:spLocks noGrp="1"/>
          </p:cNvSpPr>
          <p:nvPr>
            <p:ph idx="1"/>
          </p:nvPr>
        </p:nvSpPr>
        <p:spPr/>
        <p:txBody>
          <a:bodyPr/>
          <a:lstStyle/>
          <a:p>
            <a:r>
              <a:rPr lang="en-US" dirty="0" smtClean="0"/>
              <a:t>Goal: Determine overall user satisfaction</a:t>
            </a:r>
          </a:p>
          <a:p>
            <a:pPr lvl="1"/>
            <a:r>
              <a:rPr lang="en-US" dirty="0" smtClean="0"/>
              <a:t>Highlight systems problems; help tune</a:t>
            </a:r>
          </a:p>
          <a:p>
            <a:r>
              <a:rPr lang="en-US" dirty="0" smtClean="0"/>
              <a:t>Classically: Conduct user surveys</a:t>
            </a:r>
            <a:endParaRPr lang="en-US" dirty="0"/>
          </a:p>
        </p:txBody>
      </p:sp>
      <p:pic>
        <p:nvPicPr>
          <p:cNvPr id="4" name="Picture 3"/>
          <p:cNvPicPr>
            <a:picLocks noChangeAspect="1"/>
          </p:cNvPicPr>
          <p:nvPr/>
        </p:nvPicPr>
        <p:blipFill>
          <a:blip r:embed="rId2"/>
          <a:stretch>
            <a:fillRect/>
          </a:stretch>
        </p:blipFill>
        <p:spPr>
          <a:xfrm>
            <a:off x="0" y="3208172"/>
            <a:ext cx="8927252" cy="2735429"/>
          </a:xfrm>
          <a:prstGeom prst="rect">
            <a:avLst/>
          </a:prstGeom>
        </p:spPr>
      </p:pic>
    </p:spTree>
    <p:extLst>
      <p:ext uri="{BB962C8B-B14F-4D97-AF65-F5344CB8AC3E}">
        <p14:creationId xmlns:p14="http://schemas.microsoft.com/office/powerpoint/2010/main" val="29820900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Evaluation</a:t>
            </a:r>
            <a:endParaRPr lang="en-US" dirty="0"/>
          </a:p>
        </p:txBody>
      </p:sp>
      <p:sp>
        <p:nvSpPr>
          <p:cNvPr id="3" name="Content Placeholder 2"/>
          <p:cNvSpPr>
            <a:spLocks noGrp="1"/>
          </p:cNvSpPr>
          <p:nvPr>
            <p:ph idx="1"/>
          </p:nvPr>
        </p:nvSpPr>
        <p:spPr>
          <a:xfrm>
            <a:off x="150526" y="1600201"/>
            <a:ext cx="8819615" cy="4343400"/>
          </a:xfrm>
        </p:spPr>
        <p:txBody>
          <a:bodyPr/>
          <a:lstStyle/>
          <a:p>
            <a:r>
              <a:rPr lang="en-US" dirty="0" smtClean="0"/>
              <a:t>User evaluation issues:</a:t>
            </a:r>
          </a:p>
        </p:txBody>
      </p:sp>
    </p:spTree>
    <p:extLst>
      <p:ext uri="{BB962C8B-B14F-4D97-AF65-F5344CB8AC3E}">
        <p14:creationId xmlns:p14="http://schemas.microsoft.com/office/powerpoint/2010/main" val="15826834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Evaluation</a:t>
            </a:r>
            <a:endParaRPr lang="en-US" dirty="0"/>
          </a:p>
        </p:txBody>
      </p:sp>
      <p:sp>
        <p:nvSpPr>
          <p:cNvPr id="3" name="Content Placeholder 2"/>
          <p:cNvSpPr>
            <a:spLocks noGrp="1"/>
          </p:cNvSpPr>
          <p:nvPr>
            <p:ph idx="1"/>
          </p:nvPr>
        </p:nvSpPr>
        <p:spPr>
          <a:xfrm>
            <a:off x="150526" y="1600201"/>
            <a:ext cx="8819615" cy="4343400"/>
          </a:xfrm>
        </p:spPr>
        <p:txBody>
          <a:bodyPr/>
          <a:lstStyle/>
          <a:p>
            <a:r>
              <a:rPr lang="en-US" dirty="0" smtClean="0"/>
              <a:t>User evaluation issues:</a:t>
            </a:r>
          </a:p>
          <a:p>
            <a:pPr lvl="1"/>
            <a:r>
              <a:rPr lang="en-US" dirty="0" smtClean="0"/>
              <a:t>Expensive; often unrealistic; hard to get real user to do</a:t>
            </a:r>
          </a:p>
          <a:p>
            <a:r>
              <a:rPr lang="en-US" dirty="0" smtClean="0"/>
              <a:t>Create model correlated with human satisfaction</a:t>
            </a:r>
          </a:p>
          <a:p>
            <a:r>
              <a:rPr lang="en-US" dirty="0" smtClean="0"/>
              <a:t>Criteria:</a:t>
            </a:r>
          </a:p>
        </p:txBody>
      </p:sp>
    </p:spTree>
    <p:extLst>
      <p:ext uri="{BB962C8B-B14F-4D97-AF65-F5344CB8AC3E}">
        <p14:creationId xmlns:p14="http://schemas.microsoft.com/office/powerpoint/2010/main" val="30483251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Evaluation</a:t>
            </a:r>
            <a:endParaRPr lang="en-US" dirty="0"/>
          </a:p>
        </p:txBody>
      </p:sp>
      <p:sp>
        <p:nvSpPr>
          <p:cNvPr id="3" name="Content Placeholder 2"/>
          <p:cNvSpPr>
            <a:spLocks noGrp="1"/>
          </p:cNvSpPr>
          <p:nvPr>
            <p:ph idx="1"/>
          </p:nvPr>
        </p:nvSpPr>
        <p:spPr>
          <a:xfrm>
            <a:off x="150526" y="1600201"/>
            <a:ext cx="8819615" cy="4343400"/>
          </a:xfrm>
        </p:spPr>
        <p:txBody>
          <a:bodyPr/>
          <a:lstStyle/>
          <a:p>
            <a:r>
              <a:rPr lang="en-US" dirty="0" smtClean="0"/>
              <a:t>User evaluation issues:</a:t>
            </a:r>
          </a:p>
          <a:p>
            <a:pPr lvl="1"/>
            <a:r>
              <a:rPr lang="en-US" dirty="0" smtClean="0"/>
              <a:t>Expensive; often unrealistic; hard to get real user to do</a:t>
            </a:r>
          </a:p>
          <a:p>
            <a:r>
              <a:rPr lang="en-US" dirty="0" smtClean="0"/>
              <a:t>Create model correlated with human satisfaction</a:t>
            </a:r>
          </a:p>
          <a:p>
            <a:r>
              <a:rPr lang="en-US" dirty="0" smtClean="0"/>
              <a:t>Criteria:</a:t>
            </a:r>
          </a:p>
          <a:p>
            <a:pPr lvl="1"/>
            <a:r>
              <a:rPr lang="en-US" dirty="0" smtClean="0"/>
              <a:t>Maximize task success</a:t>
            </a:r>
          </a:p>
          <a:p>
            <a:pPr lvl="2"/>
            <a:r>
              <a:rPr lang="en-US" dirty="0" smtClean="0"/>
              <a:t>Measure task completion: % </a:t>
            </a:r>
            <a:r>
              <a:rPr lang="en-US" dirty="0" err="1" smtClean="0"/>
              <a:t>subgoals</a:t>
            </a:r>
            <a:r>
              <a:rPr lang="en-US" dirty="0" smtClean="0"/>
              <a:t>; Kappa of frame values</a:t>
            </a:r>
          </a:p>
        </p:txBody>
      </p:sp>
    </p:spTree>
    <p:extLst>
      <p:ext uri="{BB962C8B-B14F-4D97-AF65-F5344CB8AC3E}">
        <p14:creationId xmlns:p14="http://schemas.microsoft.com/office/powerpoint/2010/main" val="17331624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Evaluation</a:t>
            </a:r>
            <a:endParaRPr lang="en-US" dirty="0"/>
          </a:p>
        </p:txBody>
      </p:sp>
      <p:sp>
        <p:nvSpPr>
          <p:cNvPr id="3" name="Content Placeholder 2"/>
          <p:cNvSpPr>
            <a:spLocks noGrp="1"/>
          </p:cNvSpPr>
          <p:nvPr>
            <p:ph idx="1"/>
          </p:nvPr>
        </p:nvSpPr>
        <p:spPr>
          <a:xfrm>
            <a:off x="150526" y="1600201"/>
            <a:ext cx="8819615" cy="4343400"/>
          </a:xfrm>
        </p:spPr>
        <p:txBody>
          <a:bodyPr/>
          <a:lstStyle/>
          <a:p>
            <a:r>
              <a:rPr lang="en-US" dirty="0" smtClean="0"/>
              <a:t>User evaluation issues:</a:t>
            </a:r>
          </a:p>
          <a:p>
            <a:pPr lvl="1"/>
            <a:r>
              <a:rPr lang="en-US" dirty="0" smtClean="0"/>
              <a:t>Expensive; often unrealistic; hard to get real user to do</a:t>
            </a:r>
          </a:p>
          <a:p>
            <a:r>
              <a:rPr lang="en-US" dirty="0" smtClean="0"/>
              <a:t>Create model correlated with human satisfaction</a:t>
            </a:r>
          </a:p>
          <a:p>
            <a:r>
              <a:rPr lang="en-US" dirty="0" smtClean="0"/>
              <a:t>Criteria:</a:t>
            </a:r>
          </a:p>
          <a:p>
            <a:pPr lvl="1"/>
            <a:r>
              <a:rPr lang="en-US" dirty="0" smtClean="0"/>
              <a:t>Maximize task success</a:t>
            </a:r>
          </a:p>
          <a:p>
            <a:pPr lvl="2"/>
            <a:r>
              <a:rPr lang="en-US" dirty="0" smtClean="0"/>
              <a:t>Measure task completion: % </a:t>
            </a:r>
            <a:r>
              <a:rPr lang="en-US" dirty="0" err="1" smtClean="0"/>
              <a:t>subgoals</a:t>
            </a:r>
            <a:r>
              <a:rPr lang="en-US" dirty="0" smtClean="0"/>
              <a:t>; Kappa of frame values</a:t>
            </a:r>
          </a:p>
          <a:p>
            <a:pPr lvl="1"/>
            <a:r>
              <a:rPr lang="en-US" dirty="0" smtClean="0"/>
              <a:t>Minimize task costs</a:t>
            </a:r>
          </a:p>
          <a:p>
            <a:pPr lvl="2"/>
            <a:r>
              <a:rPr lang="en-US" dirty="0" smtClean="0"/>
              <a:t>Efficiency costs: time elapsed; # turns; # error correction turns</a:t>
            </a:r>
          </a:p>
          <a:p>
            <a:pPr lvl="2"/>
            <a:r>
              <a:rPr lang="en-US" dirty="0" smtClean="0"/>
              <a:t>Quality costs:  # rejections; # barge-in; concept error rate</a:t>
            </a:r>
            <a:endParaRPr lang="en-US" dirty="0"/>
          </a:p>
        </p:txBody>
      </p:sp>
    </p:spTree>
    <p:extLst>
      <p:ext uri="{BB962C8B-B14F-4D97-AF65-F5344CB8AC3E}">
        <p14:creationId xmlns:p14="http://schemas.microsoft.com/office/powerpoint/2010/main" val="31313071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PARADISE Model</a:t>
            </a:r>
            <a:endParaRPr lang="en-US" dirty="0"/>
          </a:p>
        </p:txBody>
      </p:sp>
      <p:pic>
        <p:nvPicPr>
          <p:cNvPr id="4" name="Content Placeholder 3"/>
          <p:cNvPicPr>
            <a:picLocks noGrp="1" noChangeAspect="1"/>
          </p:cNvPicPr>
          <p:nvPr>
            <p:ph idx="1"/>
          </p:nvPr>
        </p:nvPicPr>
        <p:blipFill rotWithShape="1">
          <a:blip r:embed="rId2"/>
          <a:srcRect t="-1" b="-30121"/>
          <a:stretch/>
        </p:blipFill>
        <p:spPr/>
      </p:pic>
    </p:spTree>
    <p:extLst>
      <p:ext uri="{BB962C8B-B14F-4D97-AF65-F5344CB8AC3E}">
        <p14:creationId xmlns:p14="http://schemas.microsoft.com/office/powerpoint/2010/main" val="36201544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PARADISE Model</a:t>
            </a:r>
            <a:endParaRPr lang="en-US" dirty="0"/>
          </a:p>
        </p:txBody>
      </p:sp>
      <p:sp>
        <p:nvSpPr>
          <p:cNvPr id="3" name="Content Placeholder 2"/>
          <p:cNvSpPr>
            <a:spLocks noGrp="1"/>
          </p:cNvSpPr>
          <p:nvPr>
            <p:ph idx="1"/>
          </p:nvPr>
        </p:nvSpPr>
        <p:spPr/>
        <p:txBody>
          <a:bodyPr/>
          <a:lstStyle/>
          <a:p>
            <a:r>
              <a:rPr lang="en-US" dirty="0" smtClean="0"/>
              <a:t>Compute user satisfaction with </a:t>
            </a:r>
            <a:r>
              <a:rPr lang="en-US" dirty="0" smtClean="0"/>
              <a:t>questionnaires</a:t>
            </a:r>
            <a:endParaRPr lang="en-US" dirty="0" smtClean="0"/>
          </a:p>
        </p:txBody>
      </p:sp>
    </p:spTree>
    <p:extLst>
      <p:ext uri="{BB962C8B-B14F-4D97-AF65-F5344CB8AC3E}">
        <p14:creationId xmlns:p14="http://schemas.microsoft.com/office/powerpoint/2010/main" val="14173781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PARADISE Model</a:t>
            </a:r>
            <a:endParaRPr lang="en-US" dirty="0"/>
          </a:p>
        </p:txBody>
      </p:sp>
      <p:sp>
        <p:nvSpPr>
          <p:cNvPr id="3" name="Content Placeholder 2"/>
          <p:cNvSpPr>
            <a:spLocks noGrp="1"/>
          </p:cNvSpPr>
          <p:nvPr>
            <p:ph idx="1"/>
          </p:nvPr>
        </p:nvSpPr>
        <p:spPr/>
        <p:txBody>
          <a:bodyPr/>
          <a:lstStyle/>
          <a:p>
            <a:r>
              <a:rPr lang="en-US" dirty="0" smtClean="0"/>
              <a:t>Compute user satisfaction with questionnaires</a:t>
            </a:r>
          </a:p>
          <a:p>
            <a:r>
              <a:rPr lang="en-US" dirty="0" smtClean="0"/>
              <a:t>Extract task success and costs measures from corresponding dialogs</a:t>
            </a:r>
          </a:p>
          <a:p>
            <a:pPr lvl="1"/>
            <a:r>
              <a:rPr lang="en-US" dirty="0" smtClean="0"/>
              <a:t>Automatically or manually</a:t>
            </a:r>
          </a:p>
          <a:p>
            <a:pPr lvl="1"/>
            <a:endParaRPr lang="en-US" dirty="0"/>
          </a:p>
        </p:txBody>
      </p:sp>
    </p:spTree>
    <p:extLst>
      <p:ext uri="{BB962C8B-B14F-4D97-AF65-F5344CB8AC3E}">
        <p14:creationId xmlns:p14="http://schemas.microsoft.com/office/powerpoint/2010/main" val="18258711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PARADISE Model</a:t>
            </a:r>
            <a:endParaRPr lang="en-US" dirty="0"/>
          </a:p>
        </p:txBody>
      </p:sp>
      <p:sp>
        <p:nvSpPr>
          <p:cNvPr id="3" name="Content Placeholder 2"/>
          <p:cNvSpPr>
            <a:spLocks noGrp="1"/>
          </p:cNvSpPr>
          <p:nvPr>
            <p:ph idx="1"/>
          </p:nvPr>
        </p:nvSpPr>
        <p:spPr/>
        <p:txBody>
          <a:bodyPr/>
          <a:lstStyle/>
          <a:p>
            <a:r>
              <a:rPr lang="en-US" dirty="0" smtClean="0"/>
              <a:t>Compute user satisfaction with questionnaires</a:t>
            </a:r>
          </a:p>
          <a:p>
            <a:r>
              <a:rPr lang="en-US" dirty="0" smtClean="0"/>
              <a:t>Extract task success and costs measures from corresponding dialogs</a:t>
            </a:r>
          </a:p>
          <a:p>
            <a:pPr lvl="1"/>
            <a:r>
              <a:rPr lang="en-US" dirty="0" smtClean="0"/>
              <a:t>Automatically or manually</a:t>
            </a:r>
          </a:p>
          <a:p>
            <a:pPr lvl="1"/>
            <a:endParaRPr lang="en-US" dirty="0"/>
          </a:p>
          <a:p>
            <a:r>
              <a:rPr lang="en-US" dirty="0" smtClean="0"/>
              <a:t>Perform multiple regression:</a:t>
            </a:r>
          </a:p>
          <a:p>
            <a:pPr lvl="1"/>
            <a:r>
              <a:rPr lang="en-US" dirty="0" smtClean="0"/>
              <a:t>Assign weights to all factors of contribution to </a:t>
            </a:r>
            <a:r>
              <a:rPr lang="en-US" dirty="0" err="1" smtClean="0"/>
              <a:t>Usat</a:t>
            </a:r>
            <a:endParaRPr lang="en-US" dirty="0" smtClean="0"/>
          </a:p>
          <a:p>
            <a:pPr lvl="1"/>
            <a:r>
              <a:rPr lang="en-US" dirty="0" smtClean="0"/>
              <a:t>Task success, Concept accuracy </a:t>
            </a:r>
            <a:r>
              <a:rPr lang="en-US" dirty="0" smtClean="0"/>
              <a:t>key</a:t>
            </a:r>
            <a:endParaRPr lang="en-US" dirty="0" smtClean="0"/>
          </a:p>
        </p:txBody>
      </p:sp>
    </p:spTree>
    <p:extLst>
      <p:ext uri="{BB962C8B-B14F-4D97-AF65-F5344CB8AC3E}">
        <p14:creationId xmlns:p14="http://schemas.microsoft.com/office/powerpoint/2010/main" val="25877407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PARADISE Model</a:t>
            </a:r>
            <a:endParaRPr lang="en-US" dirty="0"/>
          </a:p>
        </p:txBody>
      </p:sp>
      <p:sp>
        <p:nvSpPr>
          <p:cNvPr id="3" name="Content Placeholder 2"/>
          <p:cNvSpPr>
            <a:spLocks noGrp="1"/>
          </p:cNvSpPr>
          <p:nvPr>
            <p:ph idx="1"/>
          </p:nvPr>
        </p:nvSpPr>
        <p:spPr/>
        <p:txBody>
          <a:bodyPr/>
          <a:lstStyle/>
          <a:p>
            <a:r>
              <a:rPr lang="en-US" dirty="0" smtClean="0"/>
              <a:t>Compute user satisfaction with questionnaires</a:t>
            </a:r>
          </a:p>
          <a:p>
            <a:r>
              <a:rPr lang="en-US" dirty="0" smtClean="0"/>
              <a:t>Extract task success and costs measures from corresponding dialogs</a:t>
            </a:r>
          </a:p>
          <a:p>
            <a:pPr lvl="1"/>
            <a:r>
              <a:rPr lang="en-US" dirty="0" smtClean="0"/>
              <a:t>Automatically or manually</a:t>
            </a:r>
          </a:p>
          <a:p>
            <a:pPr lvl="1"/>
            <a:endParaRPr lang="en-US" dirty="0"/>
          </a:p>
          <a:p>
            <a:r>
              <a:rPr lang="en-US" dirty="0" smtClean="0"/>
              <a:t>Perform multiple regression:</a:t>
            </a:r>
          </a:p>
          <a:p>
            <a:pPr lvl="1"/>
            <a:r>
              <a:rPr lang="en-US" dirty="0" smtClean="0"/>
              <a:t>Assign weights to all factors of contribution to </a:t>
            </a:r>
            <a:r>
              <a:rPr lang="en-US" dirty="0" err="1" smtClean="0"/>
              <a:t>Usat</a:t>
            </a:r>
            <a:endParaRPr lang="en-US" dirty="0" smtClean="0"/>
          </a:p>
          <a:p>
            <a:pPr lvl="1"/>
            <a:r>
              <a:rPr lang="en-US" dirty="0" smtClean="0"/>
              <a:t>Task success, Concept accuracy key</a:t>
            </a:r>
          </a:p>
          <a:p>
            <a:r>
              <a:rPr lang="en-US" dirty="0" smtClean="0"/>
              <a:t>Allows prediction of accuracy on new dialog w/Q&amp;A</a:t>
            </a:r>
            <a:endParaRPr lang="en-US" dirty="0"/>
          </a:p>
        </p:txBody>
      </p:sp>
    </p:spTree>
    <p:extLst>
      <p:ext uri="{BB962C8B-B14F-4D97-AF65-F5344CB8AC3E}">
        <p14:creationId xmlns:p14="http://schemas.microsoft.com/office/powerpoint/2010/main" val="1460919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Grounding in HCI</a:t>
            </a:r>
            <a:endParaRPr lang="en-US" dirty="0"/>
          </a:p>
        </p:txBody>
      </p:sp>
      <p:sp>
        <p:nvSpPr>
          <p:cNvPr id="3" name="Content Placeholder 2"/>
          <p:cNvSpPr>
            <a:spLocks noGrp="1"/>
          </p:cNvSpPr>
          <p:nvPr>
            <p:ph idx="1"/>
          </p:nvPr>
        </p:nvSpPr>
        <p:spPr/>
        <p:txBody>
          <a:bodyPr/>
          <a:lstStyle/>
          <a:p>
            <a:r>
              <a:rPr lang="en-US" dirty="0" smtClean="0"/>
              <a:t>Key factor in HCI:</a:t>
            </a:r>
          </a:p>
          <a:p>
            <a:pPr lvl="1"/>
            <a:r>
              <a:rPr lang="en-US" dirty="0" smtClean="0"/>
              <a:t>Users confused if system fails to ground, confirm</a:t>
            </a:r>
          </a:p>
          <a:p>
            <a:pPr lvl="2"/>
            <a:r>
              <a:rPr lang="en-US" dirty="0" smtClean="0"/>
              <a:t>(</a:t>
            </a:r>
            <a:r>
              <a:rPr lang="en-US" dirty="0" err="1" smtClean="0"/>
              <a:t>Stifelman</a:t>
            </a:r>
            <a:r>
              <a:rPr lang="en-US" dirty="0" smtClean="0"/>
              <a:t> et al., 1993), (</a:t>
            </a:r>
            <a:r>
              <a:rPr lang="en-US" dirty="0" err="1" smtClean="0"/>
              <a:t>Yankelovich</a:t>
            </a:r>
            <a:r>
              <a:rPr lang="en-US" dirty="0"/>
              <a:t> </a:t>
            </a:r>
            <a:r>
              <a:rPr lang="en-US" dirty="0" smtClean="0"/>
              <a:t>et al, 1995)</a:t>
            </a:r>
          </a:p>
          <a:p>
            <a:pPr lvl="2"/>
            <a:endParaRPr lang="en-US" dirty="0"/>
          </a:p>
          <a:p>
            <a:pPr lvl="2"/>
            <a:r>
              <a:rPr lang="en-US" dirty="0" smtClean="0"/>
              <a:t>S: Did you want to review some more of your profile?</a:t>
            </a:r>
          </a:p>
          <a:p>
            <a:pPr lvl="2"/>
            <a:r>
              <a:rPr lang="en-US" dirty="0" smtClean="0"/>
              <a:t>U: No.</a:t>
            </a:r>
          </a:p>
          <a:p>
            <a:pPr lvl="2"/>
            <a:r>
              <a:rPr lang="en-US" dirty="0" smtClean="0"/>
              <a:t>S: Okay, what’s next?</a:t>
            </a:r>
          </a:p>
          <a:p>
            <a:pPr lvl="2"/>
            <a:endParaRPr lang="en-US" dirty="0"/>
          </a:p>
          <a:p>
            <a:pPr lvl="2"/>
            <a:r>
              <a:rPr lang="en-US" dirty="0"/>
              <a:t>S: Did you want to review some more of your profile?</a:t>
            </a:r>
          </a:p>
          <a:p>
            <a:pPr lvl="2"/>
            <a:r>
              <a:rPr lang="en-US" dirty="0"/>
              <a:t>U: No.</a:t>
            </a:r>
          </a:p>
          <a:p>
            <a:pPr lvl="2"/>
            <a:r>
              <a:rPr lang="en-US" dirty="0"/>
              <a:t>S: W</a:t>
            </a:r>
            <a:r>
              <a:rPr lang="en-US" dirty="0" smtClean="0"/>
              <a:t>hat’s </a:t>
            </a:r>
            <a:r>
              <a:rPr lang="en-US" dirty="0"/>
              <a:t>next?</a:t>
            </a:r>
          </a:p>
          <a:p>
            <a:pPr lvl="2"/>
            <a:endParaRPr lang="en-US" dirty="0"/>
          </a:p>
          <a:p>
            <a:pPr lvl="2"/>
            <a:endParaRPr lang="en-US" dirty="0"/>
          </a:p>
        </p:txBody>
      </p:sp>
    </p:spTree>
    <p:extLst>
      <p:ext uri="{BB962C8B-B14F-4D97-AF65-F5344CB8AC3E}">
        <p14:creationId xmlns:p14="http://schemas.microsoft.com/office/powerpoint/2010/main" val="61795303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State </a:t>
            </a:r>
            <a:br>
              <a:rPr lang="en-US" dirty="0" smtClean="0"/>
            </a:br>
            <a:r>
              <a:rPr lang="en-US" dirty="0" smtClean="0"/>
              <a:t>Dialogue Management</a:t>
            </a:r>
            <a:endParaRPr lang="en-US" dirty="0"/>
          </a:p>
        </p:txBody>
      </p:sp>
      <p:sp>
        <p:nvSpPr>
          <p:cNvPr id="3" name="Content Placeholder 2"/>
          <p:cNvSpPr>
            <a:spLocks noGrp="1"/>
          </p:cNvSpPr>
          <p:nvPr>
            <p:ph idx="1"/>
          </p:nvPr>
        </p:nvSpPr>
        <p:spPr/>
        <p:txBody>
          <a:bodyPr>
            <a:normAutofit/>
          </a:bodyPr>
          <a:lstStyle/>
          <a:p>
            <a:r>
              <a:rPr lang="en-US" dirty="0" smtClean="0"/>
              <a:t>Problem: Not every task is equivalent to form-filling</a:t>
            </a:r>
          </a:p>
          <a:p>
            <a:r>
              <a:rPr lang="en-US" dirty="0" smtClean="0"/>
              <a:t>Real tasks require:</a:t>
            </a:r>
          </a:p>
        </p:txBody>
      </p:sp>
    </p:spTree>
    <p:extLst>
      <p:ext uri="{BB962C8B-B14F-4D97-AF65-F5344CB8AC3E}">
        <p14:creationId xmlns:p14="http://schemas.microsoft.com/office/powerpoint/2010/main" val="24276789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State </a:t>
            </a:r>
            <a:br>
              <a:rPr lang="en-US" dirty="0" smtClean="0"/>
            </a:br>
            <a:r>
              <a:rPr lang="en-US" dirty="0" smtClean="0"/>
              <a:t>Dialogue Management</a:t>
            </a:r>
            <a:endParaRPr lang="en-US" dirty="0"/>
          </a:p>
        </p:txBody>
      </p:sp>
      <p:sp>
        <p:nvSpPr>
          <p:cNvPr id="3" name="Content Placeholder 2"/>
          <p:cNvSpPr>
            <a:spLocks noGrp="1"/>
          </p:cNvSpPr>
          <p:nvPr>
            <p:ph idx="1"/>
          </p:nvPr>
        </p:nvSpPr>
        <p:spPr/>
        <p:txBody>
          <a:bodyPr>
            <a:normAutofit/>
          </a:bodyPr>
          <a:lstStyle/>
          <a:p>
            <a:r>
              <a:rPr lang="en-US" dirty="0" smtClean="0"/>
              <a:t>Problem: Not every task is equivalent to form-filling</a:t>
            </a:r>
          </a:p>
          <a:p>
            <a:r>
              <a:rPr lang="en-US" dirty="0" smtClean="0"/>
              <a:t>Real tasks require:</a:t>
            </a:r>
          </a:p>
          <a:p>
            <a:pPr lvl="1"/>
            <a:r>
              <a:rPr lang="en-US" dirty="0" smtClean="0"/>
              <a:t>Proposing ideas, refinement, rejection, grounding, clarification, elaboration, </a:t>
            </a:r>
            <a:r>
              <a:rPr lang="en-US" dirty="0" err="1" smtClean="0"/>
              <a:t>etc</a:t>
            </a:r>
            <a:endParaRPr lang="en-US" dirty="0" smtClean="0"/>
          </a:p>
        </p:txBody>
      </p:sp>
    </p:spTree>
    <p:extLst>
      <p:ext uri="{BB962C8B-B14F-4D97-AF65-F5344CB8AC3E}">
        <p14:creationId xmlns:p14="http://schemas.microsoft.com/office/powerpoint/2010/main" val="4658094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State </a:t>
            </a:r>
            <a:br>
              <a:rPr lang="en-US" dirty="0" smtClean="0"/>
            </a:br>
            <a:r>
              <a:rPr lang="en-US" dirty="0" smtClean="0"/>
              <a:t>Dialogue Management</a:t>
            </a:r>
            <a:endParaRPr lang="en-US" dirty="0"/>
          </a:p>
        </p:txBody>
      </p:sp>
      <p:sp>
        <p:nvSpPr>
          <p:cNvPr id="3" name="Content Placeholder 2"/>
          <p:cNvSpPr>
            <a:spLocks noGrp="1"/>
          </p:cNvSpPr>
          <p:nvPr>
            <p:ph idx="1"/>
          </p:nvPr>
        </p:nvSpPr>
        <p:spPr/>
        <p:txBody>
          <a:bodyPr>
            <a:normAutofit lnSpcReduction="10000"/>
          </a:bodyPr>
          <a:lstStyle/>
          <a:p>
            <a:r>
              <a:rPr lang="en-US" dirty="0" smtClean="0"/>
              <a:t>Problem: Not every task is equivalent to form-filling</a:t>
            </a:r>
          </a:p>
          <a:p>
            <a:r>
              <a:rPr lang="en-US" dirty="0" smtClean="0"/>
              <a:t>Real tasks require:</a:t>
            </a:r>
          </a:p>
          <a:p>
            <a:pPr lvl="1"/>
            <a:r>
              <a:rPr lang="en-US" dirty="0" smtClean="0"/>
              <a:t>Proposing ideas, refinement, rejection, grounding, clarification, elaboration, </a:t>
            </a:r>
            <a:r>
              <a:rPr lang="en-US" dirty="0" err="1" smtClean="0"/>
              <a:t>etc</a:t>
            </a:r>
            <a:endParaRPr lang="en-US" dirty="0" smtClean="0"/>
          </a:p>
          <a:p>
            <a:r>
              <a:rPr lang="en-US" dirty="0" smtClean="0"/>
              <a:t>Information state models include:</a:t>
            </a:r>
          </a:p>
          <a:p>
            <a:pPr lvl="1"/>
            <a:r>
              <a:rPr lang="en-US" dirty="0" smtClean="0"/>
              <a:t>Information state </a:t>
            </a:r>
          </a:p>
          <a:p>
            <a:pPr lvl="1"/>
            <a:r>
              <a:rPr lang="en-US" dirty="0" smtClean="0"/>
              <a:t>Dialogue act interpreter</a:t>
            </a:r>
          </a:p>
          <a:p>
            <a:pPr lvl="1"/>
            <a:r>
              <a:rPr lang="en-US" dirty="0" smtClean="0"/>
              <a:t>Dialogue act generator</a:t>
            </a:r>
          </a:p>
          <a:p>
            <a:pPr lvl="1"/>
            <a:r>
              <a:rPr lang="en-US" dirty="0" smtClean="0"/>
              <a:t>Update rules</a:t>
            </a:r>
          </a:p>
          <a:p>
            <a:pPr lvl="1"/>
            <a:r>
              <a:rPr lang="en-US" dirty="0" smtClean="0"/>
              <a:t>Control structure</a:t>
            </a:r>
            <a:endParaRPr lang="en-US" dirty="0"/>
          </a:p>
        </p:txBody>
      </p:sp>
    </p:spTree>
    <p:extLst>
      <p:ext uri="{BB962C8B-B14F-4D97-AF65-F5344CB8AC3E}">
        <p14:creationId xmlns:p14="http://schemas.microsoft.com/office/powerpoint/2010/main" val="13627673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State Systems</a:t>
            </a:r>
            <a:endParaRPr lang="en-US" dirty="0"/>
          </a:p>
        </p:txBody>
      </p:sp>
      <p:sp>
        <p:nvSpPr>
          <p:cNvPr id="3" name="Content Placeholder 2"/>
          <p:cNvSpPr>
            <a:spLocks noGrp="1"/>
          </p:cNvSpPr>
          <p:nvPr>
            <p:ph idx="1"/>
          </p:nvPr>
        </p:nvSpPr>
        <p:spPr/>
        <p:txBody>
          <a:bodyPr>
            <a:normAutofit/>
          </a:bodyPr>
          <a:lstStyle/>
          <a:p>
            <a:r>
              <a:rPr lang="en-US" dirty="0"/>
              <a:t>Information state </a:t>
            </a:r>
            <a:r>
              <a:rPr lang="en-US" dirty="0" smtClean="0"/>
              <a:t>:</a:t>
            </a:r>
          </a:p>
          <a:p>
            <a:pPr lvl="1"/>
            <a:r>
              <a:rPr lang="en-US" dirty="0" smtClean="0"/>
              <a:t>Discourse context, grounding state, intentions, plans.</a:t>
            </a:r>
          </a:p>
        </p:txBody>
      </p:sp>
    </p:spTree>
    <p:extLst>
      <p:ext uri="{BB962C8B-B14F-4D97-AF65-F5344CB8AC3E}">
        <p14:creationId xmlns:p14="http://schemas.microsoft.com/office/powerpoint/2010/main" val="13826253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State Systems</a:t>
            </a:r>
            <a:endParaRPr lang="en-US" dirty="0"/>
          </a:p>
        </p:txBody>
      </p:sp>
      <p:sp>
        <p:nvSpPr>
          <p:cNvPr id="3" name="Content Placeholder 2"/>
          <p:cNvSpPr>
            <a:spLocks noGrp="1"/>
          </p:cNvSpPr>
          <p:nvPr>
            <p:ph idx="1"/>
          </p:nvPr>
        </p:nvSpPr>
        <p:spPr/>
        <p:txBody>
          <a:bodyPr>
            <a:normAutofit/>
          </a:bodyPr>
          <a:lstStyle/>
          <a:p>
            <a:r>
              <a:rPr lang="en-US" dirty="0"/>
              <a:t>Information state </a:t>
            </a:r>
            <a:r>
              <a:rPr lang="en-US" dirty="0" smtClean="0"/>
              <a:t>:</a:t>
            </a:r>
          </a:p>
          <a:p>
            <a:pPr lvl="1"/>
            <a:r>
              <a:rPr lang="en-US" dirty="0" smtClean="0"/>
              <a:t>Discourse context, grounding state, intentions, plans.</a:t>
            </a:r>
          </a:p>
          <a:p>
            <a:r>
              <a:rPr lang="en-US" dirty="0" smtClean="0"/>
              <a:t>Dialogue acts:</a:t>
            </a:r>
          </a:p>
          <a:p>
            <a:pPr lvl="1"/>
            <a:r>
              <a:rPr lang="en-US" dirty="0" smtClean="0"/>
              <a:t>Extension of speech acts, to include grounding acts</a:t>
            </a:r>
          </a:p>
          <a:p>
            <a:pPr lvl="2"/>
            <a:r>
              <a:rPr lang="en-US" dirty="0" smtClean="0"/>
              <a:t>Request-inform; Confirmation</a:t>
            </a:r>
            <a:endParaRPr lang="en-US" dirty="0"/>
          </a:p>
          <a:p>
            <a:endParaRPr lang="en-US" dirty="0"/>
          </a:p>
        </p:txBody>
      </p:sp>
    </p:spTree>
    <p:extLst>
      <p:ext uri="{BB962C8B-B14F-4D97-AF65-F5344CB8AC3E}">
        <p14:creationId xmlns:p14="http://schemas.microsoft.com/office/powerpoint/2010/main" val="15131365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State Systems</a:t>
            </a:r>
            <a:endParaRPr lang="en-US" dirty="0"/>
          </a:p>
        </p:txBody>
      </p:sp>
      <p:sp>
        <p:nvSpPr>
          <p:cNvPr id="3" name="Content Placeholder 2"/>
          <p:cNvSpPr>
            <a:spLocks noGrp="1"/>
          </p:cNvSpPr>
          <p:nvPr>
            <p:ph idx="1"/>
          </p:nvPr>
        </p:nvSpPr>
        <p:spPr/>
        <p:txBody>
          <a:bodyPr>
            <a:normAutofit/>
          </a:bodyPr>
          <a:lstStyle/>
          <a:p>
            <a:r>
              <a:rPr lang="en-US" dirty="0"/>
              <a:t>Information state </a:t>
            </a:r>
            <a:r>
              <a:rPr lang="en-US" dirty="0" smtClean="0"/>
              <a:t>:</a:t>
            </a:r>
          </a:p>
          <a:p>
            <a:pPr lvl="1"/>
            <a:r>
              <a:rPr lang="en-US" dirty="0" smtClean="0"/>
              <a:t>Discourse context, grounding state, intentions, plans.</a:t>
            </a:r>
          </a:p>
          <a:p>
            <a:r>
              <a:rPr lang="en-US" dirty="0" smtClean="0"/>
              <a:t>Dialogue acts:</a:t>
            </a:r>
          </a:p>
          <a:p>
            <a:pPr lvl="1"/>
            <a:r>
              <a:rPr lang="en-US" dirty="0" smtClean="0"/>
              <a:t>Extension of speech acts, to include grounding acts</a:t>
            </a:r>
          </a:p>
          <a:p>
            <a:pPr lvl="2"/>
            <a:r>
              <a:rPr lang="en-US" dirty="0" smtClean="0"/>
              <a:t>Request-inform; Confirmation</a:t>
            </a:r>
            <a:endParaRPr lang="en-US" dirty="0"/>
          </a:p>
          <a:p>
            <a:r>
              <a:rPr lang="en-US" dirty="0"/>
              <a:t>Update rules</a:t>
            </a:r>
          </a:p>
          <a:p>
            <a:pPr lvl="1"/>
            <a:r>
              <a:rPr lang="en-US" dirty="0" smtClean="0"/>
              <a:t>Modify information state based on DAs</a:t>
            </a:r>
          </a:p>
        </p:txBody>
      </p:sp>
    </p:spTree>
    <p:extLst>
      <p:ext uri="{BB962C8B-B14F-4D97-AF65-F5344CB8AC3E}">
        <p14:creationId xmlns:p14="http://schemas.microsoft.com/office/powerpoint/2010/main" val="33060265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State Systems</a:t>
            </a:r>
            <a:endParaRPr lang="en-US" dirty="0"/>
          </a:p>
        </p:txBody>
      </p:sp>
      <p:sp>
        <p:nvSpPr>
          <p:cNvPr id="3" name="Content Placeholder 2"/>
          <p:cNvSpPr>
            <a:spLocks noGrp="1"/>
          </p:cNvSpPr>
          <p:nvPr>
            <p:ph idx="1"/>
          </p:nvPr>
        </p:nvSpPr>
        <p:spPr/>
        <p:txBody>
          <a:bodyPr>
            <a:normAutofit/>
          </a:bodyPr>
          <a:lstStyle/>
          <a:p>
            <a:r>
              <a:rPr lang="en-US" dirty="0"/>
              <a:t>Information state </a:t>
            </a:r>
            <a:r>
              <a:rPr lang="en-US" dirty="0" smtClean="0"/>
              <a:t>:</a:t>
            </a:r>
          </a:p>
          <a:p>
            <a:pPr lvl="1"/>
            <a:r>
              <a:rPr lang="en-US" dirty="0" smtClean="0"/>
              <a:t>Discourse context, grounding state, intentions, plans.</a:t>
            </a:r>
          </a:p>
          <a:p>
            <a:r>
              <a:rPr lang="en-US" dirty="0" smtClean="0"/>
              <a:t>Dialogue acts:</a:t>
            </a:r>
          </a:p>
          <a:p>
            <a:pPr lvl="1"/>
            <a:r>
              <a:rPr lang="en-US" dirty="0" smtClean="0"/>
              <a:t>Extension of speech acts, to include grounding acts</a:t>
            </a:r>
          </a:p>
          <a:p>
            <a:pPr lvl="2"/>
            <a:r>
              <a:rPr lang="en-US" dirty="0" smtClean="0"/>
              <a:t>Request-inform; Confirmation</a:t>
            </a:r>
            <a:endParaRPr lang="en-US" dirty="0"/>
          </a:p>
          <a:p>
            <a:r>
              <a:rPr lang="en-US" dirty="0"/>
              <a:t>Update rules</a:t>
            </a:r>
          </a:p>
          <a:p>
            <a:pPr lvl="1"/>
            <a:r>
              <a:rPr lang="en-US" dirty="0" smtClean="0"/>
              <a:t>Modify information state based on DAs</a:t>
            </a:r>
          </a:p>
          <a:p>
            <a:pPr lvl="2"/>
            <a:r>
              <a:rPr lang="en-US" dirty="0" smtClean="0"/>
              <a:t>When a question is asked</a:t>
            </a:r>
            <a:endParaRPr lang="en-US" dirty="0"/>
          </a:p>
          <a:p>
            <a:endParaRPr lang="en-US" dirty="0"/>
          </a:p>
        </p:txBody>
      </p:sp>
    </p:spTree>
    <p:extLst>
      <p:ext uri="{BB962C8B-B14F-4D97-AF65-F5344CB8AC3E}">
        <p14:creationId xmlns:p14="http://schemas.microsoft.com/office/powerpoint/2010/main" val="39329084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State Systems</a:t>
            </a:r>
            <a:endParaRPr lang="en-US" dirty="0"/>
          </a:p>
        </p:txBody>
      </p:sp>
      <p:sp>
        <p:nvSpPr>
          <p:cNvPr id="3" name="Content Placeholder 2"/>
          <p:cNvSpPr>
            <a:spLocks noGrp="1"/>
          </p:cNvSpPr>
          <p:nvPr>
            <p:ph idx="1"/>
          </p:nvPr>
        </p:nvSpPr>
        <p:spPr/>
        <p:txBody>
          <a:bodyPr>
            <a:normAutofit/>
          </a:bodyPr>
          <a:lstStyle/>
          <a:p>
            <a:r>
              <a:rPr lang="en-US" dirty="0"/>
              <a:t>Information state </a:t>
            </a:r>
            <a:r>
              <a:rPr lang="en-US" dirty="0" smtClean="0"/>
              <a:t>:</a:t>
            </a:r>
          </a:p>
          <a:p>
            <a:pPr lvl="1"/>
            <a:r>
              <a:rPr lang="en-US" dirty="0" smtClean="0"/>
              <a:t>Discourse context, grounding state, intentions, plans.</a:t>
            </a:r>
          </a:p>
          <a:p>
            <a:r>
              <a:rPr lang="en-US" dirty="0" smtClean="0"/>
              <a:t>Dialogue acts:</a:t>
            </a:r>
          </a:p>
          <a:p>
            <a:pPr lvl="1"/>
            <a:r>
              <a:rPr lang="en-US" dirty="0" smtClean="0"/>
              <a:t>Extension of speech acts, to include grounding acts</a:t>
            </a:r>
          </a:p>
          <a:p>
            <a:pPr lvl="2"/>
            <a:r>
              <a:rPr lang="en-US" dirty="0" smtClean="0"/>
              <a:t>Request-inform; Confirmation</a:t>
            </a:r>
            <a:endParaRPr lang="en-US" dirty="0"/>
          </a:p>
          <a:p>
            <a:r>
              <a:rPr lang="en-US" dirty="0"/>
              <a:t>Update rules</a:t>
            </a:r>
          </a:p>
          <a:p>
            <a:pPr lvl="1"/>
            <a:r>
              <a:rPr lang="en-US" dirty="0" smtClean="0"/>
              <a:t>Modify information state based on DAs</a:t>
            </a:r>
          </a:p>
          <a:p>
            <a:pPr lvl="2"/>
            <a:r>
              <a:rPr lang="en-US" dirty="0" smtClean="0"/>
              <a:t>When a question is asked, answer it</a:t>
            </a:r>
          </a:p>
          <a:p>
            <a:pPr lvl="2"/>
            <a:r>
              <a:rPr lang="en-US" dirty="0" smtClean="0"/>
              <a:t>When an assertion is made,</a:t>
            </a:r>
          </a:p>
          <a:p>
            <a:pPr lvl="2"/>
            <a:endParaRPr lang="en-US" dirty="0"/>
          </a:p>
          <a:p>
            <a:endParaRPr lang="en-US" dirty="0"/>
          </a:p>
        </p:txBody>
      </p:sp>
    </p:spTree>
    <p:extLst>
      <p:ext uri="{BB962C8B-B14F-4D97-AF65-F5344CB8AC3E}">
        <p14:creationId xmlns:p14="http://schemas.microsoft.com/office/powerpoint/2010/main" val="19873207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State Systems</a:t>
            </a:r>
            <a:endParaRPr lang="en-US" dirty="0"/>
          </a:p>
        </p:txBody>
      </p:sp>
      <p:sp>
        <p:nvSpPr>
          <p:cNvPr id="3" name="Content Placeholder 2"/>
          <p:cNvSpPr>
            <a:spLocks noGrp="1"/>
          </p:cNvSpPr>
          <p:nvPr>
            <p:ph idx="1"/>
          </p:nvPr>
        </p:nvSpPr>
        <p:spPr/>
        <p:txBody>
          <a:bodyPr>
            <a:normAutofit lnSpcReduction="10000"/>
          </a:bodyPr>
          <a:lstStyle/>
          <a:p>
            <a:r>
              <a:rPr lang="en-US" dirty="0"/>
              <a:t>Information state </a:t>
            </a:r>
            <a:r>
              <a:rPr lang="en-US" dirty="0" smtClean="0"/>
              <a:t>:</a:t>
            </a:r>
          </a:p>
          <a:p>
            <a:pPr lvl="1"/>
            <a:r>
              <a:rPr lang="en-US" dirty="0" smtClean="0"/>
              <a:t>Discourse context, grounding state, intentions, plans.</a:t>
            </a:r>
          </a:p>
          <a:p>
            <a:r>
              <a:rPr lang="en-US" dirty="0" smtClean="0"/>
              <a:t>Dialogue acts:</a:t>
            </a:r>
          </a:p>
          <a:p>
            <a:pPr lvl="1"/>
            <a:r>
              <a:rPr lang="en-US" dirty="0" smtClean="0"/>
              <a:t>Extension of speech acts, to include grounding acts</a:t>
            </a:r>
          </a:p>
          <a:p>
            <a:pPr lvl="2"/>
            <a:r>
              <a:rPr lang="en-US" dirty="0" smtClean="0"/>
              <a:t>Request-inform; Confirmation</a:t>
            </a:r>
            <a:endParaRPr lang="en-US" dirty="0"/>
          </a:p>
          <a:p>
            <a:r>
              <a:rPr lang="en-US" dirty="0"/>
              <a:t>Update rules</a:t>
            </a:r>
          </a:p>
          <a:p>
            <a:pPr lvl="1"/>
            <a:r>
              <a:rPr lang="en-US" dirty="0" smtClean="0"/>
              <a:t>Modify information state based on DAs</a:t>
            </a:r>
          </a:p>
          <a:p>
            <a:pPr lvl="2"/>
            <a:r>
              <a:rPr lang="en-US" dirty="0" smtClean="0"/>
              <a:t>When a question is asked, answer it</a:t>
            </a:r>
          </a:p>
          <a:p>
            <a:pPr lvl="2"/>
            <a:r>
              <a:rPr lang="en-US" dirty="0" smtClean="0"/>
              <a:t>When an assertion is made,</a:t>
            </a:r>
          </a:p>
          <a:p>
            <a:pPr lvl="3"/>
            <a:r>
              <a:rPr lang="en-US" dirty="0" smtClean="0"/>
              <a:t>Add information to context, grounding state</a:t>
            </a:r>
          </a:p>
          <a:p>
            <a:pPr lvl="2"/>
            <a:endParaRPr lang="en-US" dirty="0"/>
          </a:p>
          <a:p>
            <a:endParaRPr lang="en-US" dirty="0"/>
          </a:p>
        </p:txBody>
      </p:sp>
    </p:spTree>
    <p:extLst>
      <p:ext uri="{BB962C8B-B14F-4D97-AF65-F5344CB8AC3E}">
        <p14:creationId xmlns:p14="http://schemas.microsoft.com/office/powerpoint/2010/main" val="16432350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State Architecture</a:t>
            </a:r>
            <a:endParaRPr lang="en-US" dirty="0"/>
          </a:p>
        </p:txBody>
      </p:sp>
      <p:sp>
        <p:nvSpPr>
          <p:cNvPr id="3" name="Content Placeholder 2"/>
          <p:cNvSpPr>
            <a:spLocks noGrp="1"/>
          </p:cNvSpPr>
          <p:nvPr>
            <p:ph idx="1"/>
          </p:nvPr>
        </p:nvSpPr>
        <p:spPr/>
        <p:txBody>
          <a:bodyPr/>
          <a:lstStyle/>
          <a:p>
            <a:r>
              <a:rPr lang="en-US" dirty="0" smtClean="0"/>
              <a:t>Simple ideas, complex execution</a:t>
            </a:r>
          </a:p>
          <a:p>
            <a:endParaRPr lang="en-US" dirty="0"/>
          </a:p>
        </p:txBody>
      </p:sp>
      <p:pic>
        <p:nvPicPr>
          <p:cNvPr id="4" name="Picture 3"/>
          <p:cNvPicPr>
            <a:picLocks noChangeAspect="1"/>
          </p:cNvPicPr>
          <p:nvPr/>
        </p:nvPicPr>
        <p:blipFill>
          <a:blip r:embed="rId2"/>
          <a:stretch>
            <a:fillRect/>
          </a:stretch>
        </p:blipFill>
        <p:spPr>
          <a:xfrm>
            <a:off x="0" y="2057399"/>
            <a:ext cx="9373661" cy="4331979"/>
          </a:xfrm>
          <a:prstGeom prst="rect">
            <a:avLst/>
          </a:prstGeom>
        </p:spPr>
      </p:pic>
    </p:spTree>
    <p:extLst>
      <p:ext uri="{BB962C8B-B14F-4D97-AF65-F5344CB8AC3E}">
        <p14:creationId xmlns:p14="http://schemas.microsoft.com/office/powerpoint/2010/main" val="1968367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Computational Models</a:t>
            </a:r>
          </a:p>
        </p:txBody>
      </p:sp>
      <p:sp>
        <p:nvSpPr>
          <p:cNvPr id="9219" name="Rectangle 3"/>
          <p:cNvSpPr>
            <a:spLocks noGrp="1" noChangeArrowheads="1"/>
          </p:cNvSpPr>
          <p:nvPr>
            <p:ph type="body" idx="1"/>
          </p:nvPr>
        </p:nvSpPr>
        <p:spPr/>
        <p:txBody>
          <a:bodyPr/>
          <a:lstStyle/>
          <a:p>
            <a:pPr>
              <a:lnSpc>
                <a:spcPct val="90000"/>
              </a:lnSpc>
            </a:pPr>
            <a:r>
              <a:rPr lang="en-US" dirty="0"/>
              <a:t>(</a:t>
            </a:r>
            <a:r>
              <a:rPr lang="en-US" dirty="0" err="1"/>
              <a:t>Traum</a:t>
            </a:r>
            <a:r>
              <a:rPr lang="en-US" dirty="0"/>
              <a:t> et al) revised for computation</a:t>
            </a:r>
          </a:p>
          <a:p>
            <a:pPr lvl="1">
              <a:lnSpc>
                <a:spcPct val="90000"/>
              </a:lnSpc>
            </a:pPr>
            <a:r>
              <a:rPr lang="en-US" dirty="0"/>
              <a:t>Involves both speaker and hearer</a:t>
            </a:r>
          </a:p>
          <a:p>
            <a:pPr lvl="2">
              <a:lnSpc>
                <a:spcPct val="90000"/>
              </a:lnSpc>
            </a:pPr>
            <a:r>
              <a:rPr lang="en-US" dirty="0"/>
              <a:t>Initiate, Continue, Acknowledge, Repair, Request Repair, </a:t>
            </a:r>
            <a:r>
              <a:rPr lang="en-US" dirty="0" err="1" smtClean="0"/>
              <a:t>etc</a:t>
            </a:r>
            <a:endParaRPr lang="en-US" dirty="0"/>
          </a:p>
        </p:txBody>
      </p:sp>
    </p:spTree>
    <p:extLst>
      <p:ext uri="{BB962C8B-B14F-4D97-AF65-F5344CB8AC3E}">
        <p14:creationId xmlns:p14="http://schemas.microsoft.com/office/powerpoint/2010/main" val="6226633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Perspectives on the Linguistics of Conversation</a:t>
            </a:r>
          </a:p>
          <a:p>
            <a:pPr lvl="1"/>
            <a:r>
              <a:rPr lang="en-US" dirty="0" smtClean="0"/>
              <a:t>Differences between general discourse and dialog</a:t>
            </a:r>
          </a:p>
          <a:p>
            <a:pPr lvl="2"/>
            <a:r>
              <a:rPr lang="en-US" dirty="0" smtClean="0"/>
              <a:t>Turn-taking, speech/dialog acts, structure</a:t>
            </a:r>
          </a:p>
          <a:p>
            <a:pPr lvl="2"/>
            <a:r>
              <a:rPr lang="en-US" dirty="0" smtClean="0"/>
              <a:t>Implications for spoken dialog systems</a:t>
            </a:r>
          </a:p>
          <a:p>
            <a:pPr lvl="2"/>
            <a:endParaRPr lang="en-US" dirty="0"/>
          </a:p>
          <a:p>
            <a:r>
              <a:rPr lang="en-US" dirty="0" smtClean="0"/>
              <a:t>SDS overview</a:t>
            </a:r>
          </a:p>
          <a:p>
            <a:pPr lvl="1"/>
            <a:r>
              <a:rPr lang="en-US" dirty="0" smtClean="0"/>
              <a:t>Architecture </a:t>
            </a:r>
            <a:endParaRPr lang="en-US" dirty="0"/>
          </a:p>
          <a:p>
            <a:pPr lvl="1"/>
            <a:r>
              <a:rPr lang="en-US" dirty="0" smtClean="0"/>
              <a:t>Components &amp; design </a:t>
            </a:r>
            <a:r>
              <a:rPr lang="en-US" dirty="0" smtClean="0"/>
              <a:t>issues</a:t>
            </a:r>
          </a:p>
          <a:p>
            <a:pPr lvl="1"/>
            <a:r>
              <a:rPr lang="en-US" dirty="0" smtClean="0"/>
              <a:t>Basic of </a:t>
            </a:r>
            <a:r>
              <a:rPr lang="en-US" smtClean="0"/>
              <a:t>dialog management</a:t>
            </a:r>
            <a:endParaRPr lang="en-US" dirty="0" smtClean="0"/>
          </a:p>
          <a:p>
            <a:pPr lvl="1"/>
            <a:r>
              <a:rPr lang="en-US" dirty="0" smtClean="0"/>
              <a:t>Design and evaluation </a:t>
            </a:r>
            <a:endParaRPr lang="en-US" dirty="0"/>
          </a:p>
        </p:txBody>
      </p:sp>
    </p:spTree>
    <p:extLst>
      <p:ext uri="{BB962C8B-B14F-4D97-AF65-F5344CB8AC3E}">
        <p14:creationId xmlns:p14="http://schemas.microsoft.com/office/powerpoint/2010/main" val="40194254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From Human to Computer</a:t>
            </a:r>
          </a:p>
        </p:txBody>
      </p:sp>
      <p:sp>
        <p:nvSpPr>
          <p:cNvPr id="17411" name="Rectangle 3"/>
          <p:cNvSpPr>
            <a:spLocks noGrp="1" noChangeArrowheads="1"/>
          </p:cNvSpPr>
          <p:nvPr>
            <p:ph type="body" idx="1"/>
          </p:nvPr>
        </p:nvSpPr>
        <p:spPr>
          <a:xfrm>
            <a:off x="381000" y="1981200"/>
            <a:ext cx="8305800" cy="4114800"/>
          </a:xfrm>
        </p:spPr>
        <p:txBody>
          <a:bodyPr/>
          <a:lstStyle/>
          <a:p>
            <a:r>
              <a:rPr lang="en-US"/>
              <a:t>Conversational agents</a:t>
            </a:r>
          </a:p>
          <a:p>
            <a:pPr lvl="1"/>
            <a:r>
              <a:rPr lang="en-US"/>
              <a:t>Systems that (try to) participate in dialogues</a:t>
            </a:r>
          </a:p>
          <a:p>
            <a:pPr lvl="1"/>
            <a:r>
              <a:rPr lang="en-US"/>
              <a:t>Examples: Directory assistance, travel info, weather, restaurant and navigation info</a:t>
            </a:r>
          </a:p>
          <a:p>
            <a:r>
              <a:rPr lang="en-US"/>
              <a:t>Issues:</a:t>
            </a:r>
          </a:p>
          <a:p>
            <a:pPr lvl="1"/>
            <a:r>
              <a:rPr lang="en-US"/>
              <a:t>Limited understanding: ASR errors, interpretation</a:t>
            </a:r>
          </a:p>
          <a:p>
            <a:pPr lvl="1"/>
            <a:r>
              <a:rPr lang="en-US"/>
              <a:t>Computational costs:</a:t>
            </a:r>
          </a:p>
          <a:p>
            <a:pPr lvl="2"/>
            <a:r>
              <a:rPr lang="en-US"/>
              <a:t> broader coverage -&gt; slower, less accurate</a:t>
            </a:r>
          </a:p>
        </p:txBody>
      </p:sp>
    </p:spTree>
    <p:extLst>
      <p:ext uri="{BB962C8B-B14F-4D97-AF65-F5344CB8AC3E}">
        <p14:creationId xmlns:p14="http://schemas.microsoft.com/office/powerpoint/2010/main" val="20631622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p:txBody>
          <a:bodyPr/>
          <a:lstStyle/>
          <a:p>
            <a:r>
              <a:rPr lang="en-US"/>
              <a:t>Gesture, Gaze &amp; Voice</a:t>
            </a:r>
          </a:p>
        </p:txBody>
      </p:sp>
      <p:sp>
        <p:nvSpPr>
          <p:cNvPr id="22531" name="Rectangle 1027"/>
          <p:cNvSpPr>
            <a:spLocks noGrp="1" noChangeArrowheads="1"/>
          </p:cNvSpPr>
          <p:nvPr>
            <p:ph type="body" idx="1"/>
          </p:nvPr>
        </p:nvSpPr>
        <p:spPr>
          <a:xfrm>
            <a:off x="685800" y="1981200"/>
            <a:ext cx="8458200" cy="4114800"/>
          </a:xfrm>
        </p:spPr>
        <p:txBody>
          <a:bodyPr/>
          <a:lstStyle/>
          <a:p>
            <a:r>
              <a:rPr lang="en-US"/>
              <a:t>Range of gestural signals:</a:t>
            </a:r>
          </a:p>
          <a:p>
            <a:pPr lvl="1"/>
            <a:r>
              <a:rPr lang="en-US"/>
              <a:t>head (nod,shake), shoulder, hand, leg, foot  movements; facial expressions; postures; artifacts</a:t>
            </a:r>
          </a:p>
          <a:p>
            <a:pPr lvl="1"/>
            <a:r>
              <a:rPr lang="en-US"/>
              <a:t>Align with syllables</a:t>
            </a:r>
          </a:p>
          <a:p>
            <a:pPr lvl="1"/>
            <a:endParaRPr lang="en-US"/>
          </a:p>
          <a:p>
            <a:r>
              <a:rPr lang="en-US"/>
              <a:t>Units: phonemic clause + change</a:t>
            </a:r>
          </a:p>
          <a:p>
            <a:r>
              <a:rPr lang="en-US"/>
              <a:t>Study with recorded exchanges</a:t>
            </a:r>
          </a:p>
        </p:txBody>
      </p:sp>
    </p:spTree>
    <p:extLst>
      <p:ext uri="{BB962C8B-B14F-4D97-AF65-F5344CB8AC3E}">
        <p14:creationId xmlns:p14="http://schemas.microsoft.com/office/powerpoint/2010/main" val="836153934"/>
      </p:ext>
    </p:extLst>
  </p:cSld>
  <p:clrMapOvr>
    <a:masterClrMapping/>
  </p:clrMapOvr>
  <p:transition xmlns:p14="http://schemas.microsoft.com/office/powerpoint/2010/mai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p:txBody>
          <a:bodyPr/>
          <a:lstStyle/>
          <a:p>
            <a:r>
              <a:rPr lang="en-US"/>
              <a:t>Yielding the Floor</a:t>
            </a:r>
          </a:p>
        </p:txBody>
      </p:sp>
      <p:sp>
        <p:nvSpPr>
          <p:cNvPr id="23555" name="Rectangle 1027"/>
          <p:cNvSpPr>
            <a:spLocks noGrp="1" noChangeArrowheads="1"/>
          </p:cNvSpPr>
          <p:nvPr>
            <p:ph type="body" idx="1"/>
          </p:nvPr>
        </p:nvSpPr>
        <p:spPr/>
        <p:txBody>
          <a:bodyPr/>
          <a:lstStyle/>
          <a:p>
            <a:r>
              <a:rPr lang="en-US"/>
              <a:t>Turn change signal</a:t>
            </a:r>
          </a:p>
          <a:p>
            <a:pPr lvl="1"/>
            <a:r>
              <a:rPr lang="en-US"/>
              <a:t>Offer floor to auditor/hearer</a:t>
            </a:r>
          </a:p>
          <a:p>
            <a:r>
              <a:rPr lang="en-US"/>
              <a:t>Cues: pitch fall, lengthening, </a:t>
            </a:r>
            <a:r>
              <a:rPr lang="ja-JP" altLang="en-US">
                <a:latin typeface="Arial"/>
              </a:rPr>
              <a:t>“</a:t>
            </a:r>
            <a:r>
              <a:rPr lang="en-US"/>
              <a:t>but uh</a:t>
            </a:r>
            <a:r>
              <a:rPr lang="ja-JP" altLang="en-US">
                <a:latin typeface="Arial"/>
              </a:rPr>
              <a:t>”</a:t>
            </a:r>
            <a:r>
              <a:rPr lang="en-US"/>
              <a:t>, end gesture, amplitude drop+</a:t>
            </a:r>
            <a:r>
              <a:rPr lang="ja-JP" altLang="en-US">
                <a:latin typeface="Arial"/>
              </a:rPr>
              <a:t>’</a:t>
            </a:r>
            <a:r>
              <a:rPr lang="en-US"/>
              <a:t>uh</a:t>
            </a:r>
            <a:r>
              <a:rPr lang="ja-JP" altLang="en-US">
                <a:latin typeface="Arial"/>
              </a:rPr>
              <a:t>’</a:t>
            </a:r>
            <a:r>
              <a:rPr lang="en-US"/>
              <a:t>, end clause</a:t>
            </a:r>
          </a:p>
          <a:p>
            <a:r>
              <a:rPr lang="en-US"/>
              <a:t>Likelihood of change increases with more cues</a:t>
            </a:r>
          </a:p>
          <a:p>
            <a:r>
              <a:rPr lang="en-US"/>
              <a:t>Negated by any gesticulation</a:t>
            </a:r>
          </a:p>
        </p:txBody>
      </p:sp>
    </p:spTree>
    <p:extLst>
      <p:ext uri="{BB962C8B-B14F-4D97-AF65-F5344CB8AC3E}">
        <p14:creationId xmlns:p14="http://schemas.microsoft.com/office/powerpoint/2010/main" val="2796436805"/>
      </p:ext>
    </p:extLst>
  </p:cSld>
  <p:clrMapOvr>
    <a:masterClrMapping/>
  </p:clrMapOvr>
  <p:transition xmlns:p14="http://schemas.microsoft.com/office/powerpoint/2010/mai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Grp="1" noChangeArrowheads="1"/>
          </p:cNvSpPr>
          <p:nvPr>
            <p:ph type="title"/>
          </p:nvPr>
        </p:nvSpPr>
        <p:spPr/>
        <p:txBody>
          <a:bodyPr/>
          <a:lstStyle/>
          <a:p>
            <a:r>
              <a:rPr lang="en-US"/>
              <a:t>Taking the Floor</a:t>
            </a:r>
          </a:p>
        </p:txBody>
      </p:sp>
      <p:sp>
        <p:nvSpPr>
          <p:cNvPr id="24579" name="Rectangle 1027"/>
          <p:cNvSpPr>
            <a:spLocks noGrp="1" noChangeArrowheads="1"/>
          </p:cNvSpPr>
          <p:nvPr>
            <p:ph type="body" idx="1"/>
          </p:nvPr>
        </p:nvSpPr>
        <p:spPr/>
        <p:txBody>
          <a:bodyPr/>
          <a:lstStyle/>
          <a:p>
            <a:r>
              <a:rPr lang="en-US"/>
              <a:t>Speaker-state signal</a:t>
            </a:r>
          </a:p>
          <a:p>
            <a:pPr lvl="1"/>
            <a:r>
              <a:rPr lang="en-US"/>
              <a:t>Indicate becoming speaker</a:t>
            </a:r>
          </a:p>
          <a:p>
            <a:r>
              <a:rPr lang="en-US"/>
              <a:t>Occurs at beginning of turns</a:t>
            </a:r>
          </a:p>
          <a:p>
            <a:r>
              <a:rPr lang="en-US"/>
              <a:t>Cues:</a:t>
            </a:r>
          </a:p>
          <a:p>
            <a:pPr lvl="1"/>
            <a:r>
              <a:rPr lang="en-US"/>
              <a:t>Shift in head direction </a:t>
            </a:r>
          </a:p>
          <a:p>
            <a:pPr lvl="2"/>
            <a:r>
              <a:rPr lang="en-US"/>
              <a:t>AND/OR</a:t>
            </a:r>
          </a:p>
          <a:p>
            <a:pPr lvl="1"/>
            <a:r>
              <a:rPr lang="en-US"/>
              <a:t>Start of gesture</a:t>
            </a:r>
          </a:p>
        </p:txBody>
      </p:sp>
    </p:spTree>
    <p:extLst>
      <p:ext uri="{BB962C8B-B14F-4D97-AF65-F5344CB8AC3E}">
        <p14:creationId xmlns:p14="http://schemas.microsoft.com/office/powerpoint/2010/main" val="6874334"/>
      </p:ext>
    </p:extLst>
  </p:cSld>
  <p:clrMapOvr>
    <a:masterClrMapping/>
  </p:clrMapOvr>
  <p:transition xmlns:p14="http://schemas.microsoft.com/office/powerpoint/2010/mai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p:txBody>
          <a:bodyPr/>
          <a:lstStyle/>
          <a:p>
            <a:r>
              <a:rPr lang="en-US"/>
              <a:t>Retaining the Floor</a:t>
            </a:r>
          </a:p>
        </p:txBody>
      </p:sp>
      <p:sp>
        <p:nvSpPr>
          <p:cNvPr id="25603" name="Rectangle 1027"/>
          <p:cNvSpPr>
            <a:spLocks noGrp="1" noChangeArrowheads="1"/>
          </p:cNvSpPr>
          <p:nvPr>
            <p:ph type="body" idx="1"/>
          </p:nvPr>
        </p:nvSpPr>
        <p:spPr/>
        <p:txBody>
          <a:bodyPr>
            <a:normAutofit lnSpcReduction="10000"/>
          </a:bodyPr>
          <a:lstStyle/>
          <a:p>
            <a:r>
              <a:rPr lang="en-US" sz="2800"/>
              <a:t>Within-turn signal</a:t>
            </a:r>
          </a:p>
          <a:p>
            <a:pPr lvl="1"/>
            <a:r>
              <a:rPr lang="en-US" sz="2400"/>
              <a:t>Still speaker: Look at hearer as end clause</a:t>
            </a:r>
          </a:p>
          <a:p>
            <a:r>
              <a:rPr lang="en-US" sz="2800"/>
              <a:t>Continuation signal</a:t>
            </a:r>
          </a:p>
          <a:p>
            <a:pPr lvl="1"/>
            <a:r>
              <a:rPr lang="en-US" sz="2400"/>
              <a:t>Still speaker: Look away after within-turn/back</a:t>
            </a:r>
          </a:p>
          <a:p>
            <a:r>
              <a:rPr lang="en-US" sz="2800"/>
              <a:t>Back-channel:</a:t>
            </a:r>
          </a:p>
          <a:p>
            <a:pPr lvl="1"/>
            <a:r>
              <a:rPr lang="ja-JP" altLang="en-US" sz="2400">
                <a:latin typeface="Arial"/>
              </a:rPr>
              <a:t>‘</a:t>
            </a:r>
            <a:r>
              <a:rPr lang="en-US" sz="2400"/>
              <a:t>mmhm</a:t>
            </a:r>
            <a:r>
              <a:rPr lang="ja-JP" altLang="en-US" sz="2400">
                <a:latin typeface="Arial"/>
              </a:rPr>
              <a:t>’</a:t>
            </a:r>
            <a:r>
              <a:rPr lang="en-US" sz="2400"/>
              <a:t>/okay/etc; nods, </a:t>
            </a:r>
          </a:p>
          <a:p>
            <a:pPr lvl="2"/>
            <a:r>
              <a:rPr lang="en-US" sz="2000"/>
              <a:t>sentence completion. Clarification request; restate</a:t>
            </a:r>
          </a:p>
          <a:p>
            <a:pPr lvl="1"/>
            <a:r>
              <a:rPr lang="en-US" sz="2400"/>
              <a:t>NOT a turn: signal attention, agreement, confusion</a:t>
            </a:r>
          </a:p>
        </p:txBody>
      </p:sp>
    </p:spTree>
    <p:extLst>
      <p:ext uri="{BB962C8B-B14F-4D97-AF65-F5344CB8AC3E}">
        <p14:creationId xmlns:p14="http://schemas.microsoft.com/office/powerpoint/2010/main" val="3151146173"/>
      </p:ext>
    </p:extLst>
  </p:cSld>
  <p:clrMapOvr>
    <a:masterClrMapping/>
  </p:clrMapOvr>
  <p:transition xmlns:p14="http://schemas.microsoft.com/office/powerpoint/2010/mai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p:txBody>
          <a:bodyPr/>
          <a:lstStyle/>
          <a:p>
            <a:r>
              <a:rPr lang="en-US"/>
              <a:t>Segmenting Turns</a:t>
            </a:r>
          </a:p>
        </p:txBody>
      </p:sp>
      <p:sp>
        <p:nvSpPr>
          <p:cNvPr id="26627" name="Rectangle 1027"/>
          <p:cNvSpPr>
            <a:spLocks noGrp="1" noChangeArrowheads="1"/>
          </p:cNvSpPr>
          <p:nvPr>
            <p:ph type="body" idx="1"/>
          </p:nvPr>
        </p:nvSpPr>
        <p:spPr/>
        <p:txBody>
          <a:bodyPr/>
          <a:lstStyle/>
          <a:p>
            <a:r>
              <a:rPr lang="en-US" sz="2800"/>
              <a:t>Speaker alone:</a:t>
            </a:r>
          </a:p>
          <a:p>
            <a:pPr lvl="1"/>
            <a:r>
              <a:rPr lang="en-US" sz="2400"/>
              <a:t>Within-turn signal-&gt;end of one unit;</a:t>
            </a:r>
          </a:p>
          <a:p>
            <a:pPr lvl="1"/>
            <a:r>
              <a:rPr lang="en-US" sz="2400"/>
              <a:t>Continuation signal -. Beginning of next unit</a:t>
            </a:r>
          </a:p>
          <a:p>
            <a:r>
              <a:rPr lang="en-US" sz="2800"/>
              <a:t>Joint signal:</a:t>
            </a:r>
          </a:p>
          <a:p>
            <a:pPr lvl="1"/>
            <a:r>
              <a:rPr lang="en-US" sz="2400"/>
              <a:t>Speaker turn signal (end); auditor -&gt;speaker; speaker-&gt;auditor</a:t>
            </a:r>
          </a:p>
          <a:p>
            <a:pPr lvl="1"/>
            <a:r>
              <a:rPr lang="en-US" sz="2400"/>
              <a:t>Within-turn + back-channel + continuation</a:t>
            </a:r>
          </a:p>
          <a:p>
            <a:pPr lvl="2"/>
            <a:r>
              <a:rPr lang="en-US" sz="2000"/>
              <a:t>Back-channels signal understanding</a:t>
            </a:r>
          </a:p>
          <a:p>
            <a:pPr lvl="1"/>
            <a:r>
              <a:rPr lang="en-US" sz="2400"/>
              <a:t>Early back-channel + continuation </a:t>
            </a:r>
          </a:p>
        </p:txBody>
      </p:sp>
    </p:spTree>
    <p:extLst>
      <p:ext uri="{BB962C8B-B14F-4D97-AF65-F5344CB8AC3E}">
        <p14:creationId xmlns:p14="http://schemas.microsoft.com/office/powerpoint/2010/main" val="33026338"/>
      </p:ext>
    </p:extLst>
  </p:cSld>
  <p:clrMapOvr>
    <a:masterClrMapping/>
  </p:clrMapOvr>
  <p:transition xmlns:p14="http://schemas.microsoft.com/office/powerpoint/2010/mai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p:txBody>
          <a:bodyPr/>
          <a:lstStyle/>
          <a:p>
            <a:r>
              <a:rPr lang="en-US"/>
              <a:t>Regaining Attention</a:t>
            </a:r>
          </a:p>
        </p:txBody>
      </p:sp>
      <p:sp>
        <p:nvSpPr>
          <p:cNvPr id="27651" name="Rectangle 1027"/>
          <p:cNvSpPr>
            <a:spLocks noGrp="1" noChangeArrowheads="1"/>
          </p:cNvSpPr>
          <p:nvPr>
            <p:ph type="body" idx="1"/>
          </p:nvPr>
        </p:nvSpPr>
        <p:spPr>
          <a:xfrm>
            <a:off x="685800" y="1981200"/>
            <a:ext cx="8001000" cy="4114800"/>
          </a:xfrm>
        </p:spPr>
        <p:txBody>
          <a:bodyPr/>
          <a:lstStyle/>
          <a:p>
            <a:pPr>
              <a:lnSpc>
                <a:spcPct val="90000"/>
              </a:lnSpc>
            </a:pPr>
            <a:r>
              <a:rPr lang="en-US" sz="2800"/>
              <a:t>Gaze &amp; Disfluency</a:t>
            </a:r>
          </a:p>
          <a:p>
            <a:pPr lvl="1">
              <a:lnSpc>
                <a:spcPct val="90000"/>
              </a:lnSpc>
            </a:pPr>
            <a:r>
              <a:rPr lang="en-US" sz="2400"/>
              <a:t>Disfluency: </a:t>
            </a:r>
            <a:r>
              <a:rPr lang="ja-JP" altLang="en-US" sz="2400">
                <a:latin typeface="Arial"/>
              </a:rPr>
              <a:t>“</a:t>
            </a:r>
            <a:r>
              <a:rPr lang="en-US" sz="2400"/>
              <a:t>perturbation</a:t>
            </a:r>
            <a:r>
              <a:rPr lang="ja-JP" altLang="en-US" sz="2400">
                <a:latin typeface="Arial"/>
              </a:rPr>
              <a:t>”</a:t>
            </a:r>
            <a:r>
              <a:rPr lang="en-US" sz="2400"/>
              <a:t> in speech</a:t>
            </a:r>
          </a:p>
          <a:p>
            <a:pPr lvl="2">
              <a:lnSpc>
                <a:spcPct val="90000"/>
              </a:lnSpc>
            </a:pPr>
            <a:r>
              <a:rPr lang="en-US" sz="2000"/>
              <a:t>Silent pause, filled pause, restart</a:t>
            </a:r>
          </a:p>
          <a:p>
            <a:pPr lvl="1">
              <a:lnSpc>
                <a:spcPct val="90000"/>
              </a:lnSpc>
            </a:pPr>
            <a:r>
              <a:rPr lang="en-US" sz="2400"/>
              <a:t>Gaze:</a:t>
            </a:r>
          </a:p>
          <a:p>
            <a:pPr lvl="2">
              <a:lnSpc>
                <a:spcPct val="90000"/>
              </a:lnSpc>
            </a:pPr>
            <a:r>
              <a:rPr lang="en-US" sz="2000"/>
              <a:t>Conversants don</a:t>
            </a:r>
            <a:r>
              <a:rPr lang="ja-JP" altLang="en-US" sz="2000">
                <a:latin typeface="Arial"/>
              </a:rPr>
              <a:t>’</a:t>
            </a:r>
            <a:r>
              <a:rPr lang="en-US" sz="2000"/>
              <a:t>t stare at each other constantly</a:t>
            </a:r>
          </a:p>
          <a:p>
            <a:pPr lvl="2">
              <a:lnSpc>
                <a:spcPct val="90000"/>
              </a:lnSpc>
            </a:pPr>
            <a:r>
              <a:rPr lang="en-US" sz="2000"/>
              <a:t>However, speaker expects to meet hearer</a:t>
            </a:r>
            <a:r>
              <a:rPr lang="ja-JP" altLang="en-US" sz="2000">
                <a:latin typeface="Arial"/>
              </a:rPr>
              <a:t>’</a:t>
            </a:r>
            <a:r>
              <a:rPr lang="en-US" sz="2000"/>
              <a:t>s gaze</a:t>
            </a:r>
          </a:p>
          <a:p>
            <a:pPr lvl="3">
              <a:lnSpc>
                <a:spcPct val="90000"/>
              </a:lnSpc>
            </a:pPr>
            <a:r>
              <a:rPr lang="en-US" sz="1800"/>
              <a:t>Confirm hearer</a:t>
            </a:r>
            <a:r>
              <a:rPr lang="ja-JP" altLang="en-US" sz="1800">
                <a:latin typeface="Arial"/>
              </a:rPr>
              <a:t>’</a:t>
            </a:r>
            <a:r>
              <a:rPr lang="en-US" sz="1800"/>
              <a:t>s attention</a:t>
            </a:r>
          </a:p>
          <a:p>
            <a:pPr>
              <a:lnSpc>
                <a:spcPct val="90000"/>
              </a:lnSpc>
            </a:pPr>
            <a:r>
              <a:rPr lang="en-US" sz="2800"/>
              <a:t>Disfluency occurs when realize hearer NOT attending</a:t>
            </a:r>
          </a:p>
          <a:p>
            <a:pPr lvl="1">
              <a:lnSpc>
                <a:spcPct val="90000"/>
              </a:lnSpc>
            </a:pPr>
            <a:r>
              <a:rPr lang="en-US" sz="2400"/>
              <a:t>Pause until begin gazing,  or to request attention</a:t>
            </a:r>
          </a:p>
        </p:txBody>
      </p:sp>
    </p:spTree>
    <p:extLst>
      <p:ext uri="{BB962C8B-B14F-4D97-AF65-F5344CB8AC3E}">
        <p14:creationId xmlns:p14="http://schemas.microsoft.com/office/powerpoint/2010/main" val="1259261283"/>
      </p:ext>
    </p:extLst>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Computational Models</a:t>
            </a:r>
          </a:p>
        </p:txBody>
      </p:sp>
      <p:sp>
        <p:nvSpPr>
          <p:cNvPr id="9219" name="Rectangle 3"/>
          <p:cNvSpPr>
            <a:spLocks noGrp="1" noChangeArrowheads="1"/>
          </p:cNvSpPr>
          <p:nvPr>
            <p:ph type="body" idx="1"/>
          </p:nvPr>
        </p:nvSpPr>
        <p:spPr/>
        <p:txBody>
          <a:bodyPr/>
          <a:lstStyle/>
          <a:p>
            <a:pPr>
              <a:lnSpc>
                <a:spcPct val="90000"/>
              </a:lnSpc>
            </a:pPr>
            <a:r>
              <a:rPr lang="en-US" dirty="0"/>
              <a:t>(</a:t>
            </a:r>
            <a:r>
              <a:rPr lang="en-US" dirty="0" err="1"/>
              <a:t>Traum</a:t>
            </a:r>
            <a:r>
              <a:rPr lang="en-US" dirty="0"/>
              <a:t> et al) revised for computation</a:t>
            </a:r>
          </a:p>
          <a:p>
            <a:pPr lvl="1">
              <a:lnSpc>
                <a:spcPct val="90000"/>
              </a:lnSpc>
            </a:pPr>
            <a:r>
              <a:rPr lang="en-US" dirty="0"/>
              <a:t>Involves both speaker and hearer</a:t>
            </a:r>
          </a:p>
          <a:p>
            <a:pPr lvl="2">
              <a:lnSpc>
                <a:spcPct val="90000"/>
              </a:lnSpc>
            </a:pPr>
            <a:r>
              <a:rPr lang="en-US" dirty="0"/>
              <a:t>Initiate, Continue, Acknowledge, Repair, Request Repair, </a:t>
            </a:r>
            <a:r>
              <a:rPr lang="en-US" dirty="0" err="1"/>
              <a:t>etc</a:t>
            </a:r>
            <a:endParaRPr lang="en-US" dirty="0"/>
          </a:p>
          <a:p>
            <a:pPr lvl="1">
              <a:lnSpc>
                <a:spcPct val="90000"/>
              </a:lnSpc>
            </a:pPr>
            <a:r>
              <a:rPr lang="en-US" dirty="0"/>
              <a:t>Common phenomena</a:t>
            </a:r>
          </a:p>
          <a:p>
            <a:pPr lvl="2">
              <a:lnSpc>
                <a:spcPct val="90000"/>
              </a:lnSpc>
            </a:pPr>
            <a:r>
              <a:rPr lang="ja-JP" altLang="en-US" dirty="0">
                <a:latin typeface="Arial"/>
              </a:rPr>
              <a:t>“</a:t>
            </a:r>
            <a:r>
              <a:rPr lang="en-US" dirty="0"/>
              <a:t>Back-Channel</a:t>
            </a:r>
            <a:r>
              <a:rPr lang="ja-JP" altLang="en-US" dirty="0">
                <a:latin typeface="Arial"/>
              </a:rPr>
              <a:t>”</a:t>
            </a:r>
            <a:r>
              <a:rPr lang="en-US" dirty="0"/>
              <a:t> – </a:t>
            </a:r>
            <a:r>
              <a:rPr lang="ja-JP" altLang="en-US" dirty="0">
                <a:latin typeface="Arial"/>
              </a:rPr>
              <a:t>“</a:t>
            </a:r>
            <a:r>
              <a:rPr lang="en-US" dirty="0"/>
              <a:t>uh-huh</a:t>
            </a:r>
            <a:r>
              <a:rPr lang="ja-JP" altLang="en-US" dirty="0">
                <a:latin typeface="Arial"/>
              </a:rPr>
              <a:t>”</a:t>
            </a:r>
            <a:r>
              <a:rPr lang="en-US" dirty="0"/>
              <a:t>, </a:t>
            </a:r>
            <a:r>
              <a:rPr lang="ja-JP" altLang="en-US" dirty="0">
                <a:latin typeface="Arial"/>
              </a:rPr>
              <a:t>“</a:t>
            </a:r>
            <a:r>
              <a:rPr lang="en-US" dirty="0"/>
              <a:t>okay</a:t>
            </a:r>
            <a:r>
              <a:rPr lang="ja-JP" altLang="en-US" dirty="0">
                <a:latin typeface="Arial"/>
              </a:rPr>
              <a:t>”</a:t>
            </a:r>
            <a:r>
              <a:rPr lang="en-US" dirty="0"/>
              <a:t>, </a:t>
            </a:r>
            <a:r>
              <a:rPr lang="en-US" dirty="0" err="1"/>
              <a:t>etc</a:t>
            </a:r>
            <a:endParaRPr lang="en-US" dirty="0"/>
          </a:p>
          <a:p>
            <a:pPr lvl="3">
              <a:lnSpc>
                <a:spcPct val="90000"/>
              </a:lnSpc>
            </a:pPr>
            <a:r>
              <a:rPr lang="en-US" dirty="0"/>
              <a:t>Allows hearer to signal continued attention, </a:t>
            </a:r>
            <a:r>
              <a:rPr lang="en-US" dirty="0" err="1"/>
              <a:t>ack</a:t>
            </a:r>
            <a:endParaRPr lang="en-US" dirty="0"/>
          </a:p>
          <a:p>
            <a:pPr lvl="4">
              <a:lnSpc>
                <a:spcPct val="90000"/>
              </a:lnSpc>
            </a:pPr>
            <a:r>
              <a:rPr lang="en-US" dirty="0"/>
              <a:t>WITHOUT taking the turn</a:t>
            </a:r>
          </a:p>
          <a:p>
            <a:pPr lvl="1">
              <a:lnSpc>
                <a:spcPct val="90000"/>
              </a:lnSpc>
            </a:pPr>
            <a:endParaRPr lang="en-US" dirty="0"/>
          </a:p>
        </p:txBody>
      </p:sp>
    </p:spTree>
    <p:extLst>
      <p:ext uri="{BB962C8B-B14F-4D97-AF65-F5344CB8AC3E}">
        <p14:creationId xmlns:p14="http://schemas.microsoft.com/office/powerpoint/2010/main" val="1931896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Computational Models</a:t>
            </a:r>
          </a:p>
        </p:txBody>
      </p:sp>
      <p:sp>
        <p:nvSpPr>
          <p:cNvPr id="9219" name="Rectangle 3"/>
          <p:cNvSpPr>
            <a:spLocks noGrp="1" noChangeArrowheads="1"/>
          </p:cNvSpPr>
          <p:nvPr>
            <p:ph type="body" idx="1"/>
          </p:nvPr>
        </p:nvSpPr>
        <p:spPr/>
        <p:txBody>
          <a:bodyPr/>
          <a:lstStyle/>
          <a:p>
            <a:pPr>
              <a:lnSpc>
                <a:spcPct val="90000"/>
              </a:lnSpc>
            </a:pPr>
            <a:r>
              <a:rPr lang="en-US"/>
              <a:t>(Traum et al) revised for computation</a:t>
            </a:r>
          </a:p>
          <a:p>
            <a:pPr lvl="1">
              <a:lnSpc>
                <a:spcPct val="90000"/>
              </a:lnSpc>
            </a:pPr>
            <a:r>
              <a:rPr lang="en-US"/>
              <a:t>Involves both speaker and hearer</a:t>
            </a:r>
          </a:p>
          <a:p>
            <a:pPr lvl="2">
              <a:lnSpc>
                <a:spcPct val="90000"/>
              </a:lnSpc>
            </a:pPr>
            <a:r>
              <a:rPr lang="en-US"/>
              <a:t>Initiate, Continue, Acknowledge, Repair, Request Repair, etc</a:t>
            </a:r>
          </a:p>
          <a:p>
            <a:pPr lvl="1">
              <a:lnSpc>
                <a:spcPct val="90000"/>
              </a:lnSpc>
            </a:pPr>
            <a:r>
              <a:rPr lang="en-US"/>
              <a:t>Common phenomena</a:t>
            </a:r>
          </a:p>
          <a:p>
            <a:pPr lvl="2">
              <a:lnSpc>
                <a:spcPct val="90000"/>
              </a:lnSpc>
            </a:pPr>
            <a:r>
              <a:rPr lang="ja-JP" altLang="en-US">
                <a:latin typeface="Arial"/>
              </a:rPr>
              <a:t>“</a:t>
            </a:r>
            <a:r>
              <a:rPr lang="en-US"/>
              <a:t>Back-Channel</a:t>
            </a:r>
            <a:r>
              <a:rPr lang="ja-JP" altLang="en-US">
                <a:latin typeface="Arial"/>
              </a:rPr>
              <a:t>”</a:t>
            </a:r>
            <a:r>
              <a:rPr lang="en-US"/>
              <a:t> – </a:t>
            </a:r>
            <a:r>
              <a:rPr lang="ja-JP" altLang="en-US">
                <a:latin typeface="Arial"/>
              </a:rPr>
              <a:t>“</a:t>
            </a:r>
            <a:r>
              <a:rPr lang="en-US"/>
              <a:t>uh-huh</a:t>
            </a:r>
            <a:r>
              <a:rPr lang="ja-JP" altLang="en-US">
                <a:latin typeface="Arial"/>
              </a:rPr>
              <a:t>”</a:t>
            </a:r>
            <a:r>
              <a:rPr lang="en-US"/>
              <a:t>, </a:t>
            </a:r>
            <a:r>
              <a:rPr lang="ja-JP" altLang="en-US">
                <a:latin typeface="Arial"/>
              </a:rPr>
              <a:t>“</a:t>
            </a:r>
            <a:r>
              <a:rPr lang="en-US"/>
              <a:t>okay</a:t>
            </a:r>
            <a:r>
              <a:rPr lang="ja-JP" altLang="en-US">
                <a:latin typeface="Arial"/>
              </a:rPr>
              <a:t>”</a:t>
            </a:r>
            <a:r>
              <a:rPr lang="en-US"/>
              <a:t>, etc</a:t>
            </a:r>
          </a:p>
          <a:p>
            <a:pPr lvl="3">
              <a:lnSpc>
                <a:spcPct val="90000"/>
              </a:lnSpc>
            </a:pPr>
            <a:r>
              <a:rPr lang="en-US"/>
              <a:t>Allows hearer to signal continued attention, ack</a:t>
            </a:r>
          </a:p>
          <a:p>
            <a:pPr lvl="4">
              <a:lnSpc>
                <a:spcPct val="90000"/>
              </a:lnSpc>
            </a:pPr>
            <a:r>
              <a:rPr lang="en-US"/>
              <a:t>WITHOUT taking the turn</a:t>
            </a:r>
          </a:p>
          <a:p>
            <a:pPr lvl="2">
              <a:lnSpc>
                <a:spcPct val="90000"/>
              </a:lnSpc>
            </a:pPr>
            <a:r>
              <a:rPr lang="en-US"/>
              <a:t>Requests for repair – common in human-human</a:t>
            </a:r>
          </a:p>
          <a:p>
            <a:pPr lvl="3">
              <a:lnSpc>
                <a:spcPct val="90000"/>
              </a:lnSpc>
            </a:pPr>
            <a:r>
              <a:rPr lang="en-US"/>
              <a:t>Even more common in human-computer dialogue</a:t>
            </a:r>
          </a:p>
          <a:p>
            <a:pPr lvl="1">
              <a:lnSpc>
                <a:spcPct val="90000"/>
              </a:lnSpc>
            </a:pPr>
            <a:endParaRPr lang="en-US"/>
          </a:p>
        </p:txBody>
      </p:sp>
    </p:spTree>
    <p:extLst>
      <p:ext uri="{BB962C8B-B14F-4D97-AF65-F5344CB8AC3E}">
        <p14:creationId xmlns:p14="http://schemas.microsoft.com/office/powerpoint/2010/main" val="889028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Conversational Structure</a:t>
            </a:r>
            <a:endParaRPr lang="en-US" dirty="0"/>
          </a:p>
        </p:txBody>
      </p:sp>
      <p:sp>
        <p:nvSpPr>
          <p:cNvPr id="3" name="Content Placeholder 2"/>
          <p:cNvSpPr>
            <a:spLocks noGrp="1"/>
          </p:cNvSpPr>
          <p:nvPr>
            <p:ph idx="1"/>
          </p:nvPr>
        </p:nvSpPr>
        <p:spPr/>
        <p:txBody>
          <a:bodyPr/>
          <a:lstStyle/>
          <a:p>
            <a:r>
              <a:rPr lang="en-US" dirty="0" smtClean="0"/>
              <a:t>Structure beyond adjacency pairs</a:t>
            </a:r>
          </a:p>
        </p:txBody>
      </p:sp>
    </p:spTree>
    <p:extLst>
      <p:ext uri="{BB962C8B-B14F-4D97-AF65-F5344CB8AC3E}">
        <p14:creationId xmlns:p14="http://schemas.microsoft.com/office/powerpoint/2010/main" val="897101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Conversational Structure</a:t>
            </a:r>
            <a:endParaRPr lang="en-US" dirty="0"/>
          </a:p>
        </p:txBody>
      </p:sp>
      <p:sp>
        <p:nvSpPr>
          <p:cNvPr id="3" name="Content Placeholder 2"/>
          <p:cNvSpPr>
            <a:spLocks noGrp="1"/>
          </p:cNvSpPr>
          <p:nvPr>
            <p:ph idx="1"/>
          </p:nvPr>
        </p:nvSpPr>
        <p:spPr/>
        <p:txBody>
          <a:bodyPr/>
          <a:lstStyle/>
          <a:p>
            <a:r>
              <a:rPr lang="en-US" dirty="0" smtClean="0"/>
              <a:t>Structure beyond adjacency pairs</a:t>
            </a:r>
          </a:p>
          <a:p>
            <a:r>
              <a:rPr lang="en-US" dirty="0" smtClean="0"/>
              <a:t>Openings and closings </a:t>
            </a:r>
            <a:r>
              <a:rPr lang="en-US" sz="2000" dirty="0" smtClean="0"/>
              <a:t> (Clark, 1994; </a:t>
            </a:r>
            <a:r>
              <a:rPr lang="en-US" sz="2000" dirty="0" err="1" smtClean="0"/>
              <a:t>Schegloff</a:t>
            </a:r>
            <a:r>
              <a:rPr lang="en-US" sz="2000" dirty="0" smtClean="0"/>
              <a:t>, 1968)</a:t>
            </a:r>
          </a:p>
          <a:p>
            <a:pPr lvl="2"/>
            <a:r>
              <a:rPr lang="en-US" dirty="0" smtClean="0"/>
              <a:t>Stage 1: Enter with summons-response</a:t>
            </a:r>
          </a:p>
          <a:p>
            <a:pPr lvl="2"/>
            <a:r>
              <a:rPr lang="en-US" dirty="0" smtClean="0"/>
              <a:t>Stage 2: Identification</a:t>
            </a:r>
          </a:p>
          <a:p>
            <a:pPr lvl="2"/>
            <a:r>
              <a:rPr lang="en-US" dirty="0" smtClean="0"/>
              <a:t>Stage 3: Establish willingness</a:t>
            </a:r>
          </a:p>
          <a:p>
            <a:pPr lvl="2"/>
            <a:r>
              <a:rPr lang="en-US" dirty="0" smtClean="0"/>
              <a:t>Stage 4: Initiate first topic (caller)</a:t>
            </a:r>
          </a:p>
          <a:p>
            <a:pPr lvl="2"/>
            <a:endParaRPr lang="en-US" dirty="0"/>
          </a:p>
        </p:txBody>
      </p:sp>
      <p:pic>
        <p:nvPicPr>
          <p:cNvPr id="4" name="Picture 4" descr="clar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197350"/>
            <a:ext cx="84074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535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Conversational </a:t>
            </a:r>
            <a:r>
              <a:rPr lang="en-US" dirty="0" err="1" smtClean="0"/>
              <a:t>Implicature</a:t>
            </a:r>
            <a:endParaRPr lang="en-US" dirty="0"/>
          </a:p>
        </p:txBody>
      </p:sp>
      <p:sp>
        <p:nvSpPr>
          <p:cNvPr id="3" name="Content Placeholder 2"/>
          <p:cNvSpPr>
            <a:spLocks noGrp="1"/>
          </p:cNvSpPr>
          <p:nvPr>
            <p:ph idx="1"/>
          </p:nvPr>
        </p:nvSpPr>
        <p:spPr/>
        <p:txBody>
          <a:bodyPr/>
          <a:lstStyle/>
          <a:p>
            <a:r>
              <a:rPr lang="en-US" dirty="0" smtClean="0"/>
              <a:t>Meaning more than just literal contribution</a:t>
            </a:r>
          </a:p>
          <a:p>
            <a:endParaRPr lang="en-US" dirty="0" smtClean="0"/>
          </a:p>
          <a:p>
            <a:pPr lvl="1"/>
            <a:r>
              <a:rPr lang="en-US" i="1" dirty="0" smtClean="0"/>
              <a:t>A: And, what day in May did you want to travel?</a:t>
            </a:r>
          </a:p>
          <a:p>
            <a:pPr lvl="1"/>
            <a:r>
              <a:rPr lang="en-US" i="1" dirty="0" smtClean="0"/>
              <a:t>C: OK uh I need to be there for a meeting the 12-15</a:t>
            </a:r>
            <a:r>
              <a:rPr lang="en-US" i="1" baseline="30000" dirty="0" smtClean="0"/>
              <a:t>th</a:t>
            </a:r>
            <a:endParaRPr lang="en-US" i="1" dirty="0" smtClean="0"/>
          </a:p>
          <a:p>
            <a:pPr lvl="2"/>
            <a:r>
              <a:rPr lang="en-US" dirty="0" smtClean="0"/>
              <a:t>Appropriate?</a:t>
            </a:r>
            <a:endParaRPr lang="en-US" dirty="0"/>
          </a:p>
        </p:txBody>
      </p:sp>
    </p:spTree>
    <p:extLst>
      <p:ext uri="{BB962C8B-B14F-4D97-AF65-F5344CB8AC3E}">
        <p14:creationId xmlns:p14="http://schemas.microsoft.com/office/powerpoint/2010/main" val="2994819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Conversational </a:t>
            </a:r>
            <a:r>
              <a:rPr lang="en-US" dirty="0" err="1" smtClean="0"/>
              <a:t>Implicature</a:t>
            </a:r>
            <a:endParaRPr lang="en-US" dirty="0"/>
          </a:p>
        </p:txBody>
      </p:sp>
      <p:sp>
        <p:nvSpPr>
          <p:cNvPr id="3" name="Content Placeholder 2"/>
          <p:cNvSpPr>
            <a:spLocks noGrp="1"/>
          </p:cNvSpPr>
          <p:nvPr>
            <p:ph idx="1"/>
          </p:nvPr>
        </p:nvSpPr>
        <p:spPr/>
        <p:txBody>
          <a:bodyPr/>
          <a:lstStyle/>
          <a:p>
            <a:r>
              <a:rPr lang="en-US" dirty="0" smtClean="0"/>
              <a:t>Meaning more than just literal contribution</a:t>
            </a:r>
          </a:p>
          <a:p>
            <a:endParaRPr lang="en-US" dirty="0" smtClean="0"/>
          </a:p>
          <a:p>
            <a:pPr lvl="1"/>
            <a:r>
              <a:rPr lang="en-US" i="1" dirty="0" smtClean="0"/>
              <a:t>A: And, what day in May did you want to travel?</a:t>
            </a:r>
          </a:p>
          <a:p>
            <a:pPr lvl="1"/>
            <a:r>
              <a:rPr lang="en-US" i="1" dirty="0" smtClean="0"/>
              <a:t>C: OK uh I need to be there for a meeting the 12-15</a:t>
            </a:r>
            <a:r>
              <a:rPr lang="en-US" i="1" baseline="30000" dirty="0" smtClean="0"/>
              <a:t>th</a:t>
            </a:r>
            <a:endParaRPr lang="en-US" i="1" dirty="0" smtClean="0"/>
          </a:p>
          <a:p>
            <a:pPr lvl="2"/>
            <a:r>
              <a:rPr lang="en-US" dirty="0" smtClean="0"/>
              <a:t>Appropriate? Yes</a:t>
            </a:r>
          </a:p>
          <a:p>
            <a:pPr lvl="2"/>
            <a:r>
              <a:rPr lang="en-US" dirty="0" smtClean="0"/>
              <a:t>Why?</a:t>
            </a:r>
          </a:p>
        </p:txBody>
      </p:sp>
    </p:spTree>
    <p:extLst>
      <p:ext uri="{BB962C8B-B14F-4D97-AF65-F5344CB8AC3E}">
        <p14:creationId xmlns:p14="http://schemas.microsoft.com/office/powerpoint/2010/main" val="1874701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Roadmap</a:t>
            </a:r>
          </a:p>
        </p:txBody>
      </p:sp>
      <p:sp>
        <p:nvSpPr>
          <p:cNvPr id="3075" name="Rectangle 3"/>
          <p:cNvSpPr>
            <a:spLocks noGrp="1" noChangeArrowheads="1"/>
          </p:cNvSpPr>
          <p:nvPr>
            <p:ph type="body" idx="1"/>
          </p:nvPr>
        </p:nvSpPr>
        <p:spPr>
          <a:xfrm>
            <a:off x="457200" y="1981200"/>
            <a:ext cx="8077200" cy="4114800"/>
          </a:xfrm>
        </p:spPr>
        <p:txBody>
          <a:bodyPr/>
          <a:lstStyle/>
          <a:p>
            <a:r>
              <a:rPr lang="en-US" dirty="0"/>
              <a:t>Issues in </a:t>
            </a:r>
            <a:r>
              <a:rPr lang="en-US" dirty="0" smtClean="0"/>
              <a:t>Dialog &amp; Dialog Systems</a:t>
            </a:r>
            <a:endParaRPr lang="en-US" dirty="0"/>
          </a:p>
          <a:p>
            <a:pPr lvl="1"/>
            <a:r>
              <a:rPr lang="en-US" dirty="0" smtClean="0"/>
              <a:t>Linguistics </a:t>
            </a:r>
            <a:r>
              <a:rPr lang="en-US" dirty="0" smtClean="0"/>
              <a:t>of Conversation</a:t>
            </a:r>
          </a:p>
          <a:p>
            <a:pPr lvl="3"/>
            <a:r>
              <a:rPr lang="en-US" dirty="0" smtClean="0"/>
              <a:t>Grounding </a:t>
            </a:r>
            <a:endParaRPr lang="en-US" dirty="0" smtClean="0"/>
          </a:p>
          <a:p>
            <a:pPr lvl="3"/>
            <a:r>
              <a:rPr lang="en-US" dirty="0" err="1" smtClean="0"/>
              <a:t>Implicature</a:t>
            </a:r>
            <a:endParaRPr lang="en-US" dirty="0" smtClean="0"/>
          </a:p>
          <a:p>
            <a:pPr lvl="3"/>
            <a:endParaRPr lang="en-US" dirty="0"/>
          </a:p>
          <a:p>
            <a:pPr lvl="1"/>
            <a:r>
              <a:rPr lang="en-US" dirty="0" smtClean="0"/>
              <a:t>Dialog Systems</a:t>
            </a:r>
          </a:p>
          <a:p>
            <a:pPr lvl="2"/>
            <a:r>
              <a:rPr lang="en-US" dirty="0" smtClean="0"/>
              <a:t>Architecture</a:t>
            </a:r>
          </a:p>
          <a:p>
            <a:pPr lvl="2"/>
            <a:r>
              <a:rPr lang="en-US" dirty="0" smtClean="0"/>
              <a:t>Components</a:t>
            </a:r>
          </a:p>
          <a:p>
            <a:pPr lvl="2"/>
            <a:r>
              <a:rPr lang="en-US" dirty="0" smtClean="0"/>
              <a:t>Evaluation</a:t>
            </a:r>
            <a:endParaRPr lang="en-US" dirty="0"/>
          </a:p>
        </p:txBody>
      </p:sp>
    </p:spTree>
    <p:extLst>
      <p:ext uri="{BB962C8B-B14F-4D97-AF65-F5344CB8AC3E}">
        <p14:creationId xmlns:p14="http://schemas.microsoft.com/office/powerpoint/2010/main" val="1085699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Conversational </a:t>
            </a:r>
            <a:r>
              <a:rPr lang="en-US" dirty="0" err="1" smtClean="0"/>
              <a:t>Implicature</a:t>
            </a:r>
            <a:endParaRPr lang="en-US" dirty="0"/>
          </a:p>
        </p:txBody>
      </p:sp>
      <p:sp>
        <p:nvSpPr>
          <p:cNvPr id="3" name="Content Placeholder 2"/>
          <p:cNvSpPr>
            <a:spLocks noGrp="1"/>
          </p:cNvSpPr>
          <p:nvPr>
            <p:ph idx="1"/>
          </p:nvPr>
        </p:nvSpPr>
        <p:spPr/>
        <p:txBody>
          <a:bodyPr/>
          <a:lstStyle/>
          <a:p>
            <a:r>
              <a:rPr lang="en-US" dirty="0" smtClean="0"/>
              <a:t>Meaning more than just literal contribution</a:t>
            </a:r>
          </a:p>
          <a:p>
            <a:endParaRPr lang="en-US" dirty="0" smtClean="0"/>
          </a:p>
          <a:p>
            <a:pPr lvl="1"/>
            <a:r>
              <a:rPr lang="en-US" i="1" dirty="0" smtClean="0"/>
              <a:t>A: And, what day in May did you want to travel?</a:t>
            </a:r>
          </a:p>
          <a:p>
            <a:pPr lvl="1"/>
            <a:r>
              <a:rPr lang="en-US" i="1" dirty="0" smtClean="0"/>
              <a:t>C: OK uh I need to be there for a meeting the 12-15</a:t>
            </a:r>
            <a:r>
              <a:rPr lang="en-US" i="1" baseline="30000" dirty="0" smtClean="0"/>
              <a:t>th</a:t>
            </a:r>
            <a:endParaRPr lang="en-US" i="1" dirty="0" smtClean="0"/>
          </a:p>
          <a:p>
            <a:pPr lvl="2"/>
            <a:r>
              <a:rPr lang="en-US" dirty="0" smtClean="0"/>
              <a:t>Appropriate? Yes</a:t>
            </a:r>
          </a:p>
          <a:p>
            <a:pPr lvl="2"/>
            <a:r>
              <a:rPr lang="en-US" dirty="0" smtClean="0"/>
              <a:t>Why?</a:t>
            </a:r>
          </a:p>
          <a:p>
            <a:pPr lvl="1"/>
            <a:r>
              <a:rPr lang="en-US" dirty="0" smtClean="0"/>
              <a:t>A: … </a:t>
            </a:r>
            <a:r>
              <a:rPr lang="en-US" i="1" dirty="0" smtClean="0"/>
              <a:t>There’s three non-stops today.</a:t>
            </a:r>
          </a:p>
          <a:p>
            <a:pPr lvl="2"/>
            <a:r>
              <a:rPr lang="en-US" dirty="0" smtClean="0"/>
              <a:t>Are there 4?</a:t>
            </a:r>
            <a:endParaRPr lang="en-US" dirty="0"/>
          </a:p>
        </p:txBody>
      </p:sp>
    </p:spTree>
    <p:extLst>
      <p:ext uri="{BB962C8B-B14F-4D97-AF65-F5344CB8AC3E}">
        <p14:creationId xmlns:p14="http://schemas.microsoft.com/office/powerpoint/2010/main" val="2103697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Conversational </a:t>
            </a:r>
            <a:r>
              <a:rPr lang="en-US" dirty="0" err="1" smtClean="0"/>
              <a:t>Implicature</a:t>
            </a:r>
            <a:endParaRPr lang="en-US" dirty="0"/>
          </a:p>
        </p:txBody>
      </p:sp>
      <p:sp>
        <p:nvSpPr>
          <p:cNvPr id="3" name="Content Placeholder 2"/>
          <p:cNvSpPr>
            <a:spLocks noGrp="1"/>
          </p:cNvSpPr>
          <p:nvPr>
            <p:ph idx="1"/>
          </p:nvPr>
        </p:nvSpPr>
        <p:spPr/>
        <p:txBody>
          <a:bodyPr/>
          <a:lstStyle/>
          <a:p>
            <a:r>
              <a:rPr lang="en-US" dirty="0" smtClean="0"/>
              <a:t>Meaning more than just literal contribution</a:t>
            </a:r>
          </a:p>
          <a:p>
            <a:endParaRPr lang="en-US" dirty="0" smtClean="0"/>
          </a:p>
          <a:p>
            <a:pPr lvl="1"/>
            <a:r>
              <a:rPr lang="en-US" i="1" dirty="0" smtClean="0"/>
              <a:t>A: And, what day in May did you want to travel?</a:t>
            </a:r>
          </a:p>
          <a:p>
            <a:pPr lvl="1"/>
            <a:r>
              <a:rPr lang="en-US" i="1" dirty="0" smtClean="0"/>
              <a:t>C: OK uh I need to be there for a meeting the 12-15</a:t>
            </a:r>
            <a:r>
              <a:rPr lang="en-US" i="1" baseline="30000" dirty="0" smtClean="0"/>
              <a:t>th</a:t>
            </a:r>
            <a:endParaRPr lang="en-US" i="1" dirty="0" smtClean="0"/>
          </a:p>
          <a:p>
            <a:pPr lvl="2"/>
            <a:r>
              <a:rPr lang="en-US" dirty="0" smtClean="0"/>
              <a:t>Appropriate? Yes</a:t>
            </a:r>
          </a:p>
          <a:p>
            <a:pPr lvl="2"/>
            <a:r>
              <a:rPr lang="en-US" dirty="0" smtClean="0"/>
              <a:t>Why?</a:t>
            </a:r>
          </a:p>
          <a:p>
            <a:pPr lvl="1"/>
            <a:r>
              <a:rPr lang="en-US" dirty="0" smtClean="0"/>
              <a:t>A: … </a:t>
            </a:r>
            <a:r>
              <a:rPr lang="en-US" i="1" dirty="0" smtClean="0"/>
              <a:t>There’s three non-stops today.</a:t>
            </a:r>
          </a:p>
          <a:p>
            <a:pPr lvl="2"/>
            <a:r>
              <a:rPr lang="en-US" dirty="0" smtClean="0"/>
              <a:t>Are there 4? No</a:t>
            </a:r>
          </a:p>
          <a:p>
            <a:pPr lvl="2"/>
            <a:r>
              <a:rPr lang="en-US" dirty="0" smtClean="0"/>
              <a:t>How can we tell?</a:t>
            </a:r>
          </a:p>
          <a:p>
            <a:pPr lvl="1"/>
            <a:r>
              <a:rPr lang="en-US" dirty="0" smtClean="0"/>
              <a:t>Inference guides</a:t>
            </a:r>
          </a:p>
          <a:p>
            <a:pPr lvl="1"/>
            <a:endParaRPr lang="en-US" dirty="0"/>
          </a:p>
        </p:txBody>
      </p:sp>
    </p:spTree>
    <p:extLst>
      <p:ext uri="{BB962C8B-B14F-4D97-AF65-F5344CB8AC3E}">
        <p14:creationId xmlns:p14="http://schemas.microsoft.com/office/powerpoint/2010/main" val="3779984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Grice</a:t>
            </a:r>
            <a:r>
              <a:rPr lang="ja-JP" altLang="en-US" dirty="0" smtClean="0">
                <a:latin typeface="Arial"/>
              </a:rPr>
              <a:t>’</a:t>
            </a:r>
            <a:r>
              <a:rPr lang="en-US" dirty="0" smtClean="0"/>
              <a:t>s </a:t>
            </a:r>
            <a:r>
              <a:rPr lang="en-US" dirty="0"/>
              <a:t>Maxims</a:t>
            </a:r>
          </a:p>
        </p:txBody>
      </p:sp>
      <p:sp>
        <p:nvSpPr>
          <p:cNvPr id="11267" name="Rectangle 3"/>
          <p:cNvSpPr>
            <a:spLocks noGrp="1" noChangeArrowheads="1"/>
          </p:cNvSpPr>
          <p:nvPr>
            <p:ph type="body" idx="1"/>
          </p:nvPr>
        </p:nvSpPr>
        <p:spPr/>
        <p:txBody>
          <a:bodyPr>
            <a:normAutofit fontScale="92500" lnSpcReduction="10000"/>
          </a:bodyPr>
          <a:lstStyle/>
          <a:p>
            <a:pPr>
              <a:lnSpc>
                <a:spcPct val="90000"/>
              </a:lnSpc>
            </a:pPr>
            <a:r>
              <a:rPr lang="en-US" sz="2800" dirty="0" smtClean="0"/>
              <a:t>Cooperative principle: </a:t>
            </a:r>
          </a:p>
          <a:p>
            <a:pPr lvl="1">
              <a:lnSpc>
                <a:spcPct val="90000"/>
              </a:lnSpc>
            </a:pPr>
            <a:r>
              <a:rPr lang="en-US" sz="2600" dirty="0" smtClean="0"/>
              <a:t>Tacit agreement b/t </a:t>
            </a:r>
            <a:r>
              <a:rPr lang="en-US" sz="2600" dirty="0" err="1" smtClean="0"/>
              <a:t>conversants</a:t>
            </a:r>
            <a:r>
              <a:rPr lang="en-US" sz="2600" dirty="0" smtClean="0"/>
              <a:t> to cooperate </a:t>
            </a:r>
            <a:endParaRPr lang="en-US" sz="2600" dirty="0"/>
          </a:p>
          <a:p>
            <a:pPr>
              <a:lnSpc>
                <a:spcPct val="90000"/>
              </a:lnSpc>
            </a:pPr>
            <a:r>
              <a:rPr lang="en-US" sz="2800" dirty="0"/>
              <a:t>Grice</a:t>
            </a:r>
            <a:r>
              <a:rPr lang="ja-JP" altLang="en-US" sz="2800" dirty="0">
                <a:latin typeface="Arial"/>
              </a:rPr>
              <a:t>’</a:t>
            </a:r>
            <a:r>
              <a:rPr lang="en-US" sz="2800" dirty="0"/>
              <a:t>s Maxims</a:t>
            </a:r>
          </a:p>
          <a:p>
            <a:pPr lvl="1">
              <a:lnSpc>
                <a:spcPct val="90000"/>
              </a:lnSpc>
            </a:pPr>
            <a:r>
              <a:rPr lang="en-US" sz="2400" dirty="0"/>
              <a:t>Quantity: Be as informative as required</a:t>
            </a:r>
          </a:p>
          <a:p>
            <a:pPr lvl="1">
              <a:lnSpc>
                <a:spcPct val="90000"/>
              </a:lnSpc>
            </a:pPr>
            <a:endParaRPr lang="en-US" sz="2400" dirty="0" smtClean="0"/>
          </a:p>
          <a:p>
            <a:pPr lvl="1">
              <a:lnSpc>
                <a:spcPct val="90000"/>
              </a:lnSpc>
            </a:pPr>
            <a:r>
              <a:rPr lang="en-US" sz="2400" dirty="0" smtClean="0"/>
              <a:t>Quality</a:t>
            </a:r>
            <a:r>
              <a:rPr lang="en-US" sz="2400" dirty="0"/>
              <a:t>: Be truthful </a:t>
            </a:r>
          </a:p>
          <a:p>
            <a:pPr lvl="2">
              <a:lnSpc>
                <a:spcPct val="90000"/>
              </a:lnSpc>
            </a:pPr>
            <a:r>
              <a:rPr lang="en-US" dirty="0"/>
              <a:t>D</a:t>
            </a:r>
            <a:r>
              <a:rPr lang="en-US" dirty="0" smtClean="0"/>
              <a:t>on</a:t>
            </a:r>
            <a:r>
              <a:rPr lang="ja-JP" altLang="en-US" dirty="0" smtClean="0">
                <a:latin typeface="Arial"/>
              </a:rPr>
              <a:t>’</a:t>
            </a:r>
            <a:r>
              <a:rPr lang="en-US" dirty="0" smtClean="0"/>
              <a:t>t </a:t>
            </a:r>
            <a:r>
              <a:rPr lang="en-US" dirty="0"/>
              <a:t>lie</a:t>
            </a:r>
            <a:r>
              <a:rPr lang="en-US" dirty="0" smtClean="0"/>
              <a:t>, or say things without evidence </a:t>
            </a:r>
          </a:p>
          <a:p>
            <a:pPr lvl="2">
              <a:lnSpc>
                <a:spcPct val="90000"/>
              </a:lnSpc>
            </a:pPr>
            <a:endParaRPr lang="en-US" dirty="0"/>
          </a:p>
          <a:p>
            <a:pPr lvl="1">
              <a:lnSpc>
                <a:spcPct val="90000"/>
              </a:lnSpc>
            </a:pPr>
            <a:r>
              <a:rPr lang="en-US" sz="2400" dirty="0"/>
              <a:t>Relevance: Be </a:t>
            </a:r>
            <a:r>
              <a:rPr lang="en-US" sz="2400" dirty="0" smtClean="0"/>
              <a:t>relevant</a:t>
            </a:r>
          </a:p>
          <a:p>
            <a:pPr lvl="1">
              <a:lnSpc>
                <a:spcPct val="90000"/>
              </a:lnSpc>
            </a:pPr>
            <a:endParaRPr lang="en-US" sz="2400" dirty="0"/>
          </a:p>
          <a:p>
            <a:pPr lvl="1">
              <a:lnSpc>
                <a:spcPct val="90000"/>
              </a:lnSpc>
            </a:pPr>
            <a:r>
              <a:rPr lang="en-US" sz="2400" dirty="0"/>
              <a:t>Manner: </a:t>
            </a:r>
            <a:r>
              <a:rPr lang="ja-JP" altLang="en-US" sz="2400" dirty="0">
                <a:latin typeface="Arial"/>
              </a:rPr>
              <a:t>“</a:t>
            </a:r>
            <a:r>
              <a:rPr lang="en-US" sz="2400" dirty="0"/>
              <a:t>Be perspicuous</a:t>
            </a:r>
            <a:r>
              <a:rPr lang="ja-JP" altLang="en-US" sz="2400" dirty="0">
                <a:latin typeface="Arial"/>
              </a:rPr>
              <a:t>”</a:t>
            </a:r>
            <a:endParaRPr lang="en-US" sz="2400" dirty="0"/>
          </a:p>
          <a:p>
            <a:pPr lvl="2">
              <a:lnSpc>
                <a:spcPct val="90000"/>
              </a:lnSpc>
            </a:pPr>
            <a:r>
              <a:rPr lang="en-US" sz="2000" dirty="0"/>
              <a:t>Don</a:t>
            </a:r>
            <a:r>
              <a:rPr lang="ja-JP" altLang="en-US" sz="2000" dirty="0">
                <a:latin typeface="Arial"/>
              </a:rPr>
              <a:t>’</a:t>
            </a:r>
            <a:r>
              <a:rPr lang="en-US" sz="2000" dirty="0"/>
              <a:t>t be obscure, ambiguous, prolix, or </a:t>
            </a:r>
            <a:r>
              <a:rPr lang="en-US" sz="2000" dirty="0" smtClean="0"/>
              <a:t>disorderly</a:t>
            </a:r>
            <a:endParaRPr lang="en-US" sz="2000" dirty="0"/>
          </a:p>
        </p:txBody>
      </p:sp>
    </p:spTree>
    <p:extLst>
      <p:ext uri="{BB962C8B-B14F-4D97-AF65-F5344CB8AC3E}">
        <p14:creationId xmlns:p14="http://schemas.microsoft.com/office/powerpoint/2010/main" val="4142248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Relevance</a:t>
            </a:r>
          </a:p>
        </p:txBody>
      </p:sp>
      <p:sp>
        <p:nvSpPr>
          <p:cNvPr id="73731" name="Rectangle 3"/>
          <p:cNvSpPr>
            <a:spLocks noGrp="1" noChangeArrowheads="1"/>
          </p:cNvSpPr>
          <p:nvPr>
            <p:ph idx="1"/>
          </p:nvPr>
        </p:nvSpPr>
        <p:spPr/>
        <p:txBody>
          <a:bodyPr/>
          <a:lstStyle/>
          <a:p>
            <a:pPr eaLnBrk="1" hangingPunct="1">
              <a:lnSpc>
                <a:spcPct val="90000"/>
              </a:lnSpc>
            </a:pPr>
            <a:r>
              <a:rPr lang="en-US" sz="2000" dirty="0">
                <a:latin typeface="Tahoma" charset="0"/>
                <a:ea typeface="ＭＳ Ｐゴシック" charset="0"/>
                <a:cs typeface="ＭＳ Ｐゴシック" charset="0"/>
              </a:rPr>
              <a:t>A: </a:t>
            </a:r>
            <a:r>
              <a:rPr lang="en-US" sz="2000" b="1" dirty="0">
                <a:latin typeface="Tahoma" charset="0"/>
                <a:ea typeface="ＭＳ Ｐゴシック" charset="0"/>
                <a:cs typeface="ＭＳ Ｐゴシック" charset="0"/>
              </a:rPr>
              <a:t>Is Regina here?</a:t>
            </a:r>
          </a:p>
          <a:p>
            <a:pPr eaLnBrk="1" hangingPunct="1">
              <a:lnSpc>
                <a:spcPct val="90000"/>
              </a:lnSpc>
            </a:pPr>
            <a:r>
              <a:rPr lang="en-US" sz="2000" dirty="0">
                <a:latin typeface="Tahoma" charset="0"/>
                <a:ea typeface="ＭＳ Ｐゴシック" charset="0"/>
                <a:cs typeface="ＭＳ Ｐゴシック" charset="0"/>
              </a:rPr>
              <a:t>B: </a:t>
            </a:r>
            <a:r>
              <a:rPr lang="en-US" sz="2000" b="1" dirty="0">
                <a:latin typeface="Tahoma" charset="0"/>
                <a:ea typeface="ＭＳ Ｐゴシック" charset="0"/>
                <a:cs typeface="ＭＳ Ｐゴシック" charset="0"/>
              </a:rPr>
              <a:t>Her car is outside</a:t>
            </a:r>
            <a:r>
              <a:rPr lang="en-US" sz="2000" dirty="0" smtClean="0">
                <a:latin typeface="Tahoma" charset="0"/>
                <a:ea typeface="ＭＳ Ｐゴシック" charset="0"/>
                <a:cs typeface="ＭＳ Ｐゴシック" charset="0"/>
              </a:rPr>
              <a:t>.</a:t>
            </a:r>
            <a:endParaRPr lang="en-US" sz="2000" dirty="0">
              <a:latin typeface="Tahoma" charset="0"/>
              <a:ea typeface="ＭＳ Ｐゴシック" charset="0"/>
              <a:cs typeface="ＭＳ Ｐゴシック" charset="0"/>
            </a:endParaRPr>
          </a:p>
        </p:txBody>
      </p:sp>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D180C48-0780-0E4F-9DAD-F515E6700D5E}" type="datetime1">
              <a:rPr lang="en-US" sz="1400">
                <a:solidFill>
                  <a:srgbClr val="721028"/>
                </a:solidFill>
                <a:latin typeface="Arial" charset="0"/>
              </a:rPr>
              <a:pPr/>
              <a:t>5/9/11</a:t>
            </a:fld>
            <a:endParaRPr lang="en-US" sz="1400">
              <a:solidFill>
                <a:srgbClr val="721028"/>
              </a:solidFill>
              <a:latin typeface="Arial" charset="0"/>
            </a:endParaRPr>
          </a:p>
        </p:txBody>
      </p:sp>
      <p:sp>
        <p:nvSpPr>
          <p:cNvPr id="73733"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6E5F578-0680-FA4E-B7FC-59DAC5A5A42D}" type="slidenum">
              <a:rPr lang="en-US" sz="1400">
                <a:solidFill>
                  <a:srgbClr val="721028"/>
                </a:solidFill>
                <a:latin typeface="Arial" charset="0"/>
              </a:rPr>
              <a:pPr/>
              <a:t>23</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16246241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Relevance</a:t>
            </a:r>
          </a:p>
        </p:txBody>
      </p:sp>
      <p:sp>
        <p:nvSpPr>
          <p:cNvPr id="73731" name="Rectangle 3"/>
          <p:cNvSpPr>
            <a:spLocks noGrp="1" noChangeArrowheads="1"/>
          </p:cNvSpPr>
          <p:nvPr>
            <p:ph idx="1"/>
          </p:nvPr>
        </p:nvSpPr>
        <p:spPr/>
        <p:txBody>
          <a:bodyPr/>
          <a:lstStyle/>
          <a:p>
            <a:pPr eaLnBrk="1" hangingPunct="1">
              <a:lnSpc>
                <a:spcPct val="90000"/>
              </a:lnSpc>
            </a:pPr>
            <a:r>
              <a:rPr lang="en-US" sz="2000" dirty="0">
                <a:latin typeface="Tahoma" charset="0"/>
                <a:ea typeface="ＭＳ Ｐゴシック" charset="0"/>
                <a:cs typeface="ＭＳ Ｐゴシック" charset="0"/>
              </a:rPr>
              <a:t>A: </a:t>
            </a:r>
            <a:r>
              <a:rPr lang="en-US" sz="2000" b="1" dirty="0">
                <a:latin typeface="Tahoma" charset="0"/>
                <a:ea typeface="ＭＳ Ｐゴシック" charset="0"/>
                <a:cs typeface="ＭＳ Ｐゴシック" charset="0"/>
              </a:rPr>
              <a:t>Is Regina here?</a:t>
            </a:r>
          </a:p>
          <a:p>
            <a:pPr eaLnBrk="1" hangingPunct="1">
              <a:lnSpc>
                <a:spcPct val="90000"/>
              </a:lnSpc>
            </a:pPr>
            <a:r>
              <a:rPr lang="en-US" sz="2000" dirty="0">
                <a:latin typeface="Tahoma" charset="0"/>
                <a:ea typeface="ＭＳ Ｐゴシック" charset="0"/>
                <a:cs typeface="ＭＳ Ｐゴシック" charset="0"/>
              </a:rPr>
              <a:t>B: </a:t>
            </a:r>
            <a:r>
              <a:rPr lang="en-US" sz="2000" b="1" dirty="0">
                <a:latin typeface="Tahoma" charset="0"/>
                <a:ea typeface="ＭＳ Ｐゴシック" charset="0"/>
                <a:cs typeface="ＭＳ Ｐゴシック" charset="0"/>
              </a:rPr>
              <a:t>Her car is outside</a:t>
            </a:r>
            <a:r>
              <a:rPr lang="en-US" sz="2000" dirty="0">
                <a:latin typeface="Tahoma" charset="0"/>
                <a:ea typeface="ＭＳ Ｐゴシック" charset="0"/>
                <a:cs typeface="ＭＳ Ｐゴシック" charset="0"/>
              </a:rPr>
              <a:t>.</a:t>
            </a:r>
          </a:p>
          <a:p>
            <a:pPr eaLnBrk="1" hangingPunct="1">
              <a:lnSpc>
                <a:spcPct val="90000"/>
              </a:lnSpc>
            </a:pPr>
            <a:r>
              <a:rPr lang="en-US" sz="2000" dirty="0">
                <a:latin typeface="Tahoma" charset="0"/>
                <a:ea typeface="ＭＳ Ｐゴシック" charset="0"/>
                <a:cs typeface="ＭＳ Ｐゴシック" charset="0"/>
              </a:rPr>
              <a:t>Implication: yes</a:t>
            </a:r>
          </a:p>
          <a:p>
            <a:pPr lvl="1" eaLnBrk="1" hangingPunct="1">
              <a:lnSpc>
                <a:spcPct val="90000"/>
              </a:lnSpc>
            </a:pPr>
            <a:r>
              <a:rPr lang="en-US" sz="1800" dirty="0">
                <a:latin typeface="Tahoma" charset="0"/>
                <a:ea typeface="ＭＳ Ｐゴシック" charset="0"/>
              </a:rPr>
              <a:t>Hearer thinks: </a:t>
            </a:r>
            <a:r>
              <a:rPr lang="en-US" sz="1800" b="1" dirty="0">
                <a:latin typeface="Tahoma" charset="0"/>
                <a:ea typeface="ＭＳ Ｐゴシック" charset="0"/>
              </a:rPr>
              <a:t>why would he mention the car? It must be relevant.  How could it be relevant? It could since if her car is here she is probably here.</a:t>
            </a:r>
          </a:p>
          <a:p>
            <a:pPr eaLnBrk="1" hangingPunct="1">
              <a:lnSpc>
                <a:spcPct val="90000"/>
              </a:lnSpc>
            </a:pPr>
            <a:r>
              <a:rPr lang="en-US" sz="2000" dirty="0">
                <a:latin typeface="Tahoma" charset="0"/>
                <a:ea typeface="ＭＳ Ｐゴシック" charset="0"/>
                <a:cs typeface="ＭＳ Ｐゴシック" charset="0"/>
              </a:rPr>
              <a:t>Client: </a:t>
            </a:r>
            <a:r>
              <a:rPr lang="en-US" sz="2000" b="1" dirty="0">
                <a:latin typeface="Tahoma" charset="0"/>
                <a:ea typeface="ＭＳ Ｐゴシック" charset="0"/>
                <a:cs typeface="ＭＳ Ｐゴシック" charset="0"/>
              </a:rPr>
              <a:t>I need to be there for a meeting that</a:t>
            </a:r>
            <a:r>
              <a:rPr lang="ja-JP" altLang="en-US" sz="2000" b="1" dirty="0">
                <a:latin typeface="Tahoma" charset="0"/>
                <a:ea typeface="ＭＳ Ｐゴシック" charset="0"/>
                <a:cs typeface="ＭＳ Ｐゴシック" charset="0"/>
              </a:rPr>
              <a:t>’</a:t>
            </a:r>
            <a:r>
              <a:rPr lang="en-US" sz="2000" b="1" dirty="0">
                <a:latin typeface="Tahoma" charset="0"/>
                <a:ea typeface="ＭＳ Ｐゴシック" charset="0"/>
                <a:cs typeface="ＭＳ Ｐゴシック" charset="0"/>
              </a:rPr>
              <a:t>s from the 12th to the </a:t>
            </a:r>
            <a:r>
              <a:rPr lang="en-US" sz="2000" b="1" dirty="0" smtClean="0">
                <a:latin typeface="Tahoma" charset="0"/>
                <a:ea typeface="ＭＳ Ｐゴシック" charset="0"/>
                <a:cs typeface="ＭＳ Ｐゴシック" charset="0"/>
              </a:rPr>
              <a:t>15th</a:t>
            </a:r>
            <a:endParaRPr lang="en-US" sz="2000" b="1" dirty="0">
              <a:latin typeface="Tahoma" charset="0"/>
              <a:ea typeface="ＭＳ Ｐゴシック" charset="0"/>
              <a:cs typeface="ＭＳ Ｐゴシック" charset="0"/>
            </a:endParaRPr>
          </a:p>
        </p:txBody>
      </p:sp>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D180C48-0780-0E4F-9DAD-F515E6700D5E}" type="datetime1">
              <a:rPr lang="en-US" sz="1400">
                <a:solidFill>
                  <a:srgbClr val="721028"/>
                </a:solidFill>
                <a:latin typeface="Arial" charset="0"/>
              </a:rPr>
              <a:pPr/>
              <a:t>5/9/11</a:t>
            </a:fld>
            <a:endParaRPr lang="en-US" sz="1400">
              <a:solidFill>
                <a:srgbClr val="721028"/>
              </a:solidFill>
              <a:latin typeface="Arial" charset="0"/>
            </a:endParaRPr>
          </a:p>
        </p:txBody>
      </p:sp>
      <p:sp>
        <p:nvSpPr>
          <p:cNvPr id="73733"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6E5F578-0680-FA4E-B7FC-59DAC5A5A42D}" type="slidenum">
              <a:rPr lang="en-US" sz="1400">
                <a:solidFill>
                  <a:srgbClr val="721028"/>
                </a:solidFill>
                <a:latin typeface="Arial" charset="0"/>
              </a:rPr>
              <a:pPr/>
              <a:t>24</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228700829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Relevance</a:t>
            </a:r>
          </a:p>
        </p:txBody>
      </p:sp>
      <p:sp>
        <p:nvSpPr>
          <p:cNvPr id="73731" name="Rectangle 3"/>
          <p:cNvSpPr>
            <a:spLocks noGrp="1" noChangeArrowheads="1"/>
          </p:cNvSpPr>
          <p:nvPr>
            <p:ph idx="1"/>
          </p:nvPr>
        </p:nvSpPr>
        <p:spPr/>
        <p:txBody>
          <a:bodyPr/>
          <a:lstStyle/>
          <a:p>
            <a:pPr eaLnBrk="1" hangingPunct="1">
              <a:lnSpc>
                <a:spcPct val="90000"/>
              </a:lnSpc>
            </a:pPr>
            <a:r>
              <a:rPr lang="en-US" sz="2000">
                <a:latin typeface="Tahoma" charset="0"/>
                <a:ea typeface="ＭＳ Ｐゴシック" charset="0"/>
                <a:cs typeface="ＭＳ Ｐゴシック" charset="0"/>
              </a:rPr>
              <a:t>A: </a:t>
            </a:r>
            <a:r>
              <a:rPr lang="en-US" sz="2000" b="1">
                <a:latin typeface="Tahoma" charset="0"/>
                <a:ea typeface="ＭＳ Ｐゴシック" charset="0"/>
                <a:cs typeface="ＭＳ Ｐゴシック" charset="0"/>
              </a:rPr>
              <a:t>Is Regina here?</a:t>
            </a:r>
          </a:p>
          <a:p>
            <a:pPr eaLnBrk="1" hangingPunct="1">
              <a:lnSpc>
                <a:spcPct val="90000"/>
              </a:lnSpc>
            </a:pPr>
            <a:r>
              <a:rPr lang="en-US" sz="2000">
                <a:latin typeface="Tahoma" charset="0"/>
                <a:ea typeface="ＭＳ Ｐゴシック" charset="0"/>
                <a:cs typeface="ＭＳ Ｐゴシック" charset="0"/>
              </a:rPr>
              <a:t>B: </a:t>
            </a:r>
            <a:r>
              <a:rPr lang="en-US" sz="2000" b="1">
                <a:latin typeface="Tahoma" charset="0"/>
                <a:ea typeface="ＭＳ Ｐゴシック" charset="0"/>
                <a:cs typeface="ＭＳ Ｐゴシック" charset="0"/>
              </a:rPr>
              <a:t>Her car is outside</a:t>
            </a:r>
            <a:r>
              <a:rPr lang="en-US" sz="2000">
                <a:latin typeface="Tahoma" charset="0"/>
                <a:ea typeface="ＭＳ Ｐゴシック" charset="0"/>
                <a:cs typeface="ＭＳ Ｐゴシック" charset="0"/>
              </a:rPr>
              <a:t>.</a:t>
            </a:r>
          </a:p>
          <a:p>
            <a:pPr eaLnBrk="1" hangingPunct="1">
              <a:lnSpc>
                <a:spcPct val="90000"/>
              </a:lnSpc>
            </a:pPr>
            <a:r>
              <a:rPr lang="en-US" sz="2000">
                <a:latin typeface="Tahoma" charset="0"/>
                <a:ea typeface="ＭＳ Ｐゴシック" charset="0"/>
                <a:cs typeface="ＭＳ Ｐゴシック" charset="0"/>
              </a:rPr>
              <a:t>Implication: yes</a:t>
            </a:r>
          </a:p>
          <a:p>
            <a:pPr lvl="1" eaLnBrk="1" hangingPunct="1">
              <a:lnSpc>
                <a:spcPct val="90000"/>
              </a:lnSpc>
            </a:pPr>
            <a:r>
              <a:rPr lang="en-US" sz="1800">
                <a:latin typeface="Tahoma" charset="0"/>
                <a:ea typeface="ＭＳ Ｐゴシック" charset="0"/>
              </a:rPr>
              <a:t>Hearer thinks: </a:t>
            </a:r>
            <a:r>
              <a:rPr lang="en-US" sz="1800" b="1">
                <a:latin typeface="Tahoma" charset="0"/>
                <a:ea typeface="ＭＳ Ｐゴシック" charset="0"/>
              </a:rPr>
              <a:t>why would he mention the car? It must be relevant.  How could it be relevant? It could since if her car is here she is probably here.</a:t>
            </a:r>
          </a:p>
          <a:p>
            <a:pPr eaLnBrk="1" hangingPunct="1">
              <a:lnSpc>
                <a:spcPct val="90000"/>
              </a:lnSpc>
            </a:pPr>
            <a:r>
              <a:rPr lang="en-US" sz="2000">
                <a:latin typeface="Tahoma" charset="0"/>
                <a:ea typeface="ＭＳ Ｐゴシック" charset="0"/>
                <a:cs typeface="ＭＳ Ｐゴシック" charset="0"/>
              </a:rPr>
              <a:t>Client: </a:t>
            </a:r>
            <a:r>
              <a:rPr lang="en-US" sz="2000" b="1">
                <a:latin typeface="Tahoma" charset="0"/>
                <a:ea typeface="ＭＳ Ｐゴシック" charset="0"/>
                <a:cs typeface="ＭＳ Ｐゴシック" charset="0"/>
              </a:rPr>
              <a:t>I need to be there for a meeting that</a:t>
            </a:r>
            <a:r>
              <a:rPr lang="ja-JP" altLang="en-US" sz="2000" b="1">
                <a:latin typeface="Tahoma" charset="0"/>
                <a:ea typeface="ＭＳ Ｐゴシック" charset="0"/>
                <a:cs typeface="ＭＳ Ｐゴシック" charset="0"/>
              </a:rPr>
              <a:t>’</a:t>
            </a:r>
            <a:r>
              <a:rPr lang="en-US" sz="2000" b="1">
                <a:latin typeface="Tahoma" charset="0"/>
                <a:ea typeface="ＭＳ Ｐゴシック" charset="0"/>
                <a:cs typeface="ＭＳ Ｐゴシック" charset="0"/>
              </a:rPr>
              <a:t>s from the 12th to the 15th</a:t>
            </a:r>
          </a:p>
          <a:p>
            <a:pPr lvl="1" eaLnBrk="1" hangingPunct="1">
              <a:lnSpc>
                <a:spcPct val="90000"/>
              </a:lnSpc>
            </a:pPr>
            <a:r>
              <a:rPr lang="en-US" sz="1800">
                <a:latin typeface="Tahoma" charset="0"/>
                <a:ea typeface="ＭＳ Ｐゴシック" charset="0"/>
              </a:rPr>
              <a:t>Hearer thinks: </a:t>
            </a:r>
            <a:r>
              <a:rPr lang="en-US" sz="1800" b="1">
                <a:latin typeface="Tahoma" charset="0"/>
                <a:ea typeface="ＭＳ Ｐゴシック" charset="0"/>
              </a:rPr>
              <a:t>Speaker is following maxims, would only have mentioned meeting if it was relevant.  How could meeting be relevant? If client meant me to understand that he had to depart in time for the mtg.</a:t>
            </a:r>
            <a:endParaRPr lang="en-US" sz="1800">
              <a:latin typeface="Tahoma" charset="0"/>
              <a:ea typeface="ＭＳ Ｐゴシック" charset="0"/>
            </a:endParaRPr>
          </a:p>
        </p:txBody>
      </p:sp>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D180C48-0780-0E4F-9DAD-F515E6700D5E}" type="datetime1">
              <a:rPr lang="en-US" sz="1400">
                <a:solidFill>
                  <a:srgbClr val="721028"/>
                </a:solidFill>
                <a:latin typeface="Arial" charset="0"/>
              </a:rPr>
              <a:pPr/>
              <a:t>5/9/11</a:t>
            </a:fld>
            <a:endParaRPr lang="en-US" sz="1400">
              <a:solidFill>
                <a:srgbClr val="721028"/>
              </a:solidFill>
              <a:latin typeface="Arial" charset="0"/>
            </a:endParaRPr>
          </a:p>
        </p:txBody>
      </p:sp>
      <p:sp>
        <p:nvSpPr>
          <p:cNvPr id="73733"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6E5F578-0680-FA4E-B7FC-59DAC5A5A42D}" type="slidenum">
              <a:rPr lang="en-US" sz="1400">
                <a:solidFill>
                  <a:srgbClr val="721028"/>
                </a:solidFill>
                <a:latin typeface="Arial" charset="0"/>
              </a:rPr>
              <a:pPr/>
              <a:t>25</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11993152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Quantity</a:t>
            </a:r>
          </a:p>
        </p:txBody>
      </p:sp>
      <p:sp>
        <p:nvSpPr>
          <p:cNvPr id="75779" name="Rectangle 3"/>
          <p:cNvSpPr>
            <a:spLocks noGrp="1" noChangeArrowheads="1"/>
          </p:cNvSpPr>
          <p:nvPr>
            <p:ph idx="1"/>
          </p:nvPr>
        </p:nvSpPr>
        <p:spPr/>
        <p:txBody>
          <a:bodyPr/>
          <a:lstStyle/>
          <a:p>
            <a:pPr eaLnBrk="1" hangingPunct="1">
              <a:lnSpc>
                <a:spcPct val="90000"/>
              </a:lnSpc>
            </a:pPr>
            <a:r>
              <a:rPr lang="en-US" sz="2000" dirty="0" err="1">
                <a:latin typeface="Tahoma" charset="0"/>
                <a:ea typeface="ＭＳ Ｐゴシック" charset="0"/>
                <a:cs typeface="ＭＳ Ｐゴシック" charset="0"/>
              </a:rPr>
              <a:t>A:How</a:t>
            </a:r>
            <a:r>
              <a:rPr lang="en-US" sz="2000" dirty="0">
                <a:latin typeface="Tahoma" charset="0"/>
                <a:ea typeface="ＭＳ Ｐゴシック" charset="0"/>
                <a:cs typeface="ＭＳ Ｐゴシック" charset="0"/>
              </a:rPr>
              <a:t> much money do you have on you?</a:t>
            </a:r>
          </a:p>
          <a:p>
            <a:pPr eaLnBrk="1" hangingPunct="1">
              <a:lnSpc>
                <a:spcPct val="90000"/>
              </a:lnSpc>
            </a:pPr>
            <a:r>
              <a:rPr lang="en-US" sz="2000" dirty="0">
                <a:latin typeface="Tahoma" charset="0"/>
                <a:ea typeface="ＭＳ Ｐゴシック" charset="0"/>
                <a:cs typeface="ＭＳ Ｐゴシック" charset="0"/>
              </a:rPr>
              <a:t>B: I have 5 dollars</a:t>
            </a:r>
          </a:p>
          <a:p>
            <a:pPr lvl="1" eaLnBrk="1" hangingPunct="1">
              <a:lnSpc>
                <a:spcPct val="90000"/>
              </a:lnSpc>
            </a:pPr>
            <a:endParaRPr lang="en-US" sz="1600" dirty="0">
              <a:latin typeface="Tahoma" charset="0"/>
              <a:ea typeface="ＭＳ Ｐゴシック" charset="0"/>
            </a:endParaRPr>
          </a:p>
        </p:txBody>
      </p:sp>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DC18BA4F-CAD0-0446-AEB8-7546A2AFE303}" type="datetime1">
              <a:rPr lang="en-US" sz="1400">
                <a:solidFill>
                  <a:srgbClr val="721028"/>
                </a:solidFill>
                <a:latin typeface="Arial" charset="0"/>
              </a:rPr>
              <a:pPr/>
              <a:t>5/9/11</a:t>
            </a:fld>
            <a:endParaRPr lang="en-US" sz="1400">
              <a:solidFill>
                <a:srgbClr val="721028"/>
              </a:solidFill>
              <a:latin typeface="Arial" charset="0"/>
            </a:endParaRPr>
          </a:p>
        </p:txBody>
      </p:sp>
      <p:sp>
        <p:nvSpPr>
          <p:cNvPr id="75781"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63285035-0FB3-784D-94FE-2072C659A617}" type="slidenum">
              <a:rPr lang="en-US" sz="1400">
                <a:solidFill>
                  <a:srgbClr val="721028"/>
                </a:solidFill>
                <a:latin typeface="Arial" charset="0"/>
              </a:rPr>
              <a:pPr/>
              <a:t>26</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308485785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Quantity</a:t>
            </a:r>
          </a:p>
        </p:txBody>
      </p:sp>
      <p:sp>
        <p:nvSpPr>
          <p:cNvPr id="75779" name="Rectangle 3"/>
          <p:cNvSpPr>
            <a:spLocks noGrp="1" noChangeArrowheads="1"/>
          </p:cNvSpPr>
          <p:nvPr>
            <p:ph idx="1"/>
          </p:nvPr>
        </p:nvSpPr>
        <p:spPr/>
        <p:txBody>
          <a:bodyPr/>
          <a:lstStyle/>
          <a:p>
            <a:pPr eaLnBrk="1" hangingPunct="1">
              <a:lnSpc>
                <a:spcPct val="90000"/>
              </a:lnSpc>
            </a:pPr>
            <a:r>
              <a:rPr lang="en-US" sz="2000" dirty="0" err="1">
                <a:latin typeface="Tahoma" charset="0"/>
                <a:ea typeface="ＭＳ Ｐゴシック" charset="0"/>
                <a:cs typeface="ＭＳ Ｐゴシック" charset="0"/>
              </a:rPr>
              <a:t>A:How</a:t>
            </a:r>
            <a:r>
              <a:rPr lang="en-US" sz="2000" dirty="0">
                <a:latin typeface="Tahoma" charset="0"/>
                <a:ea typeface="ＭＳ Ｐゴシック" charset="0"/>
                <a:cs typeface="ＭＳ Ｐゴシック" charset="0"/>
              </a:rPr>
              <a:t> much money do you have on you?</a:t>
            </a:r>
          </a:p>
          <a:p>
            <a:pPr eaLnBrk="1" hangingPunct="1">
              <a:lnSpc>
                <a:spcPct val="90000"/>
              </a:lnSpc>
            </a:pPr>
            <a:r>
              <a:rPr lang="en-US" sz="2000" dirty="0">
                <a:latin typeface="Tahoma" charset="0"/>
                <a:ea typeface="ＭＳ Ｐゴシック" charset="0"/>
                <a:cs typeface="ＭＳ Ｐゴシック" charset="0"/>
              </a:rPr>
              <a:t>B: I have 5 dollars</a:t>
            </a:r>
          </a:p>
          <a:p>
            <a:pPr lvl="1" eaLnBrk="1" hangingPunct="1">
              <a:lnSpc>
                <a:spcPct val="90000"/>
              </a:lnSpc>
            </a:pPr>
            <a:r>
              <a:rPr lang="en-US" sz="1800" dirty="0">
                <a:latin typeface="Tahoma" charset="0"/>
                <a:ea typeface="ＭＳ Ｐゴシック" charset="0"/>
              </a:rPr>
              <a:t>Implication: not 6 dollars</a:t>
            </a:r>
          </a:p>
          <a:p>
            <a:pPr eaLnBrk="1" hangingPunct="1">
              <a:lnSpc>
                <a:spcPct val="90000"/>
              </a:lnSpc>
            </a:pPr>
            <a:r>
              <a:rPr lang="en-US" sz="2000" dirty="0">
                <a:latin typeface="Tahoma" charset="0"/>
                <a:ea typeface="ＭＳ Ｐゴシック" charset="0"/>
                <a:cs typeface="ＭＳ Ｐゴシック" charset="0"/>
              </a:rPr>
              <a:t>Similarly, 3 non stops can</a:t>
            </a:r>
            <a:r>
              <a:rPr lang="ja-JP" altLang="en-US" sz="2000" dirty="0">
                <a:latin typeface="Tahoma" charset="0"/>
                <a:ea typeface="ＭＳ Ｐゴシック" charset="0"/>
                <a:cs typeface="ＭＳ Ｐゴシック" charset="0"/>
              </a:rPr>
              <a:t>’</a:t>
            </a:r>
            <a:r>
              <a:rPr lang="en-US" sz="2000" dirty="0">
                <a:latin typeface="Tahoma" charset="0"/>
                <a:ea typeface="ＭＳ Ｐゴシック" charset="0"/>
                <a:cs typeface="ＭＳ Ｐゴシック" charset="0"/>
              </a:rPr>
              <a:t>t mean 7 non-stops (hearer thinks:</a:t>
            </a:r>
          </a:p>
          <a:p>
            <a:pPr lvl="1" eaLnBrk="1" hangingPunct="1">
              <a:lnSpc>
                <a:spcPct val="90000"/>
              </a:lnSpc>
            </a:pPr>
            <a:r>
              <a:rPr lang="en-US" sz="1800" dirty="0">
                <a:latin typeface="Tahoma" charset="0"/>
                <a:ea typeface="ＭＳ Ｐゴシック" charset="0"/>
              </a:rPr>
              <a:t>if speaker meant 7 non-stops she would have said 7 non-stops</a:t>
            </a:r>
          </a:p>
          <a:p>
            <a:pPr eaLnBrk="1" hangingPunct="1">
              <a:lnSpc>
                <a:spcPct val="90000"/>
              </a:lnSpc>
            </a:pPr>
            <a:r>
              <a:rPr lang="en-US" sz="2000" dirty="0">
                <a:latin typeface="Tahoma" charset="0"/>
                <a:ea typeface="ＭＳ Ｐゴシック" charset="0"/>
                <a:cs typeface="ＭＳ Ｐゴシック" charset="0"/>
              </a:rPr>
              <a:t>A: Did you do the reading for today</a:t>
            </a:r>
            <a:r>
              <a:rPr lang="ja-JP" altLang="en-US" sz="2000" dirty="0">
                <a:latin typeface="Tahoma" charset="0"/>
                <a:ea typeface="ＭＳ Ｐゴシック" charset="0"/>
                <a:cs typeface="ＭＳ Ｐゴシック" charset="0"/>
              </a:rPr>
              <a:t>’</a:t>
            </a:r>
            <a:r>
              <a:rPr lang="en-US" sz="2000" dirty="0">
                <a:latin typeface="Tahoma" charset="0"/>
                <a:ea typeface="ＭＳ Ｐゴシック" charset="0"/>
                <a:cs typeface="ＭＳ Ｐゴシック" charset="0"/>
              </a:rPr>
              <a:t>s class?</a:t>
            </a:r>
          </a:p>
          <a:p>
            <a:pPr eaLnBrk="1" hangingPunct="1">
              <a:lnSpc>
                <a:spcPct val="90000"/>
              </a:lnSpc>
            </a:pPr>
            <a:r>
              <a:rPr lang="en-US" sz="2000" dirty="0">
                <a:latin typeface="Tahoma" charset="0"/>
                <a:ea typeface="ＭＳ Ｐゴシック" charset="0"/>
                <a:cs typeface="ＭＳ Ｐゴシック" charset="0"/>
              </a:rPr>
              <a:t>B: I intended to</a:t>
            </a:r>
          </a:p>
          <a:p>
            <a:pPr lvl="1" eaLnBrk="1" hangingPunct="1">
              <a:lnSpc>
                <a:spcPct val="90000"/>
              </a:lnSpc>
            </a:pPr>
            <a:r>
              <a:rPr lang="en-US" sz="1800" dirty="0" smtClean="0">
                <a:latin typeface="Tahoma" charset="0"/>
                <a:ea typeface="ＭＳ Ｐゴシック" charset="0"/>
              </a:rPr>
              <a:t>Implication:</a:t>
            </a:r>
            <a:endParaRPr lang="en-US" sz="1600" dirty="0">
              <a:latin typeface="Tahoma" charset="0"/>
              <a:ea typeface="ＭＳ Ｐゴシック" charset="0"/>
            </a:endParaRPr>
          </a:p>
        </p:txBody>
      </p:sp>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DC18BA4F-CAD0-0446-AEB8-7546A2AFE303}" type="datetime1">
              <a:rPr lang="en-US" sz="1400">
                <a:solidFill>
                  <a:srgbClr val="721028"/>
                </a:solidFill>
                <a:latin typeface="Arial" charset="0"/>
              </a:rPr>
              <a:pPr/>
              <a:t>5/9/11</a:t>
            </a:fld>
            <a:endParaRPr lang="en-US" sz="1400">
              <a:solidFill>
                <a:srgbClr val="721028"/>
              </a:solidFill>
              <a:latin typeface="Arial" charset="0"/>
            </a:endParaRPr>
          </a:p>
        </p:txBody>
      </p:sp>
      <p:sp>
        <p:nvSpPr>
          <p:cNvPr id="75781"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63285035-0FB3-784D-94FE-2072C659A617}" type="slidenum">
              <a:rPr lang="en-US" sz="1400">
                <a:solidFill>
                  <a:srgbClr val="721028"/>
                </a:solidFill>
                <a:latin typeface="Arial" charset="0"/>
              </a:rPr>
              <a:pPr/>
              <a:t>27</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248026471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Quantity</a:t>
            </a:r>
          </a:p>
        </p:txBody>
      </p:sp>
      <p:sp>
        <p:nvSpPr>
          <p:cNvPr id="75779" name="Rectangle 3"/>
          <p:cNvSpPr>
            <a:spLocks noGrp="1" noChangeArrowheads="1"/>
          </p:cNvSpPr>
          <p:nvPr>
            <p:ph idx="1"/>
          </p:nvPr>
        </p:nvSpPr>
        <p:spPr/>
        <p:txBody>
          <a:bodyPr/>
          <a:lstStyle/>
          <a:p>
            <a:pPr eaLnBrk="1" hangingPunct="1">
              <a:lnSpc>
                <a:spcPct val="90000"/>
              </a:lnSpc>
            </a:pPr>
            <a:r>
              <a:rPr lang="en-US" sz="2000">
                <a:latin typeface="Tahoma" charset="0"/>
                <a:ea typeface="ＭＳ Ｐゴシック" charset="0"/>
                <a:cs typeface="ＭＳ Ｐゴシック" charset="0"/>
              </a:rPr>
              <a:t>A:How much money do you have on you?</a:t>
            </a:r>
          </a:p>
          <a:p>
            <a:pPr eaLnBrk="1" hangingPunct="1">
              <a:lnSpc>
                <a:spcPct val="90000"/>
              </a:lnSpc>
            </a:pPr>
            <a:r>
              <a:rPr lang="en-US" sz="2000">
                <a:latin typeface="Tahoma" charset="0"/>
                <a:ea typeface="ＭＳ Ｐゴシック" charset="0"/>
                <a:cs typeface="ＭＳ Ｐゴシック" charset="0"/>
              </a:rPr>
              <a:t>B: I have 5 dollars</a:t>
            </a:r>
          </a:p>
          <a:p>
            <a:pPr lvl="1" eaLnBrk="1" hangingPunct="1">
              <a:lnSpc>
                <a:spcPct val="90000"/>
              </a:lnSpc>
            </a:pPr>
            <a:r>
              <a:rPr lang="en-US" sz="1800">
                <a:latin typeface="Tahoma" charset="0"/>
                <a:ea typeface="ＭＳ Ｐゴシック" charset="0"/>
              </a:rPr>
              <a:t>Implication: not 6 dollars</a:t>
            </a:r>
          </a:p>
          <a:p>
            <a:pPr eaLnBrk="1" hangingPunct="1">
              <a:lnSpc>
                <a:spcPct val="90000"/>
              </a:lnSpc>
            </a:pPr>
            <a:r>
              <a:rPr lang="en-US" sz="2000">
                <a:latin typeface="Tahoma" charset="0"/>
                <a:ea typeface="ＭＳ Ｐゴシック" charset="0"/>
                <a:cs typeface="ＭＳ Ｐゴシック" charset="0"/>
              </a:rPr>
              <a:t>Similarly, 3 non stops can</a:t>
            </a:r>
            <a:r>
              <a:rPr lang="ja-JP" altLang="en-US" sz="2000">
                <a:latin typeface="Tahoma" charset="0"/>
                <a:ea typeface="ＭＳ Ｐゴシック" charset="0"/>
                <a:cs typeface="ＭＳ Ｐゴシック" charset="0"/>
              </a:rPr>
              <a:t>’</a:t>
            </a:r>
            <a:r>
              <a:rPr lang="en-US" sz="2000">
                <a:latin typeface="Tahoma" charset="0"/>
                <a:ea typeface="ＭＳ Ｐゴシック" charset="0"/>
                <a:cs typeface="ＭＳ Ｐゴシック" charset="0"/>
              </a:rPr>
              <a:t>t mean 7 non-stops (hearer thinks:</a:t>
            </a:r>
          </a:p>
          <a:p>
            <a:pPr lvl="1" eaLnBrk="1" hangingPunct="1">
              <a:lnSpc>
                <a:spcPct val="90000"/>
              </a:lnSpc>
            </a:pPr>
            <a:r>
              <a:rPr lang="en-US" sz="1800">
                <a:latin typeface="Tahoma" charset="0"/>
                <a:ea typeface="ＭＳ Ｐゴシック" charset="0"/>
              </a:rPr>
              <a:t>if speaker meant 7 non-stops she would have said 7 non-stops</a:t>
            </a:r>
          </a:p>
          <a:p>
            <a:pPr eaLnBrk="1" hangingPunct="1">
              <a:lnSpc>
                <a:spcPct val="90000"/>
              </a:lnSpc>
            </a:pPr>
            <a:r>
              <a:rPr lang="en-US" sz="2000">
                <a:latin typeface="Tahoma" charset="0"/>
                <a:ea typeface="ＭＳ Ｐゴシック" charset="0"/>
                <a:cs typeface="ＭＳ Ｐゴシック" charset="0"/>
              </a:rPr>
              <a:t>A: Did you do the reading for today</a:t>
            </a:r>
            <a:r>
              <a:rPr lang="ja-JP" altLang="en-US" sz="2000">
                <a:latin typeface="Tahoma" charset="0"/>
                <a:ea typeface="ＭＳ Ｐゴシック" charset="0"/>
                <a:cs typeface="ＭＳ Ｐゴシック" charset="0"/>
              </a:rPr>
              <a:t>’</a:t>
            </a:r>
            <a:r>
              <a:rPr lang="en-US" sz="2000">
                <a:latin typeface="Tahoma" charset="0"/>
                <a:ea typeface="ＭＳ Ｐゴシック" charset="0"/>
                <a:cs typeface="ＭＳ Ｐゴシック" charset="0"/>
              </a:rPr>
              <a:t>s class?</a:t>
            </a:r>
          </a:p>
          <a:p>
            <a:pPr eaLnBrk="1" hangingPunct="1">
              <a:lnSpc>
                <a:spcPct val="90000"/>
              </a:lnSpc>
            </a:pPr>
            <a:r>
              <a:rPr lang="en-US" sz="2000">
                <a:latin typeface="Tahoma" charset="0"/>
                <a:ea typeface="ＭＳ Ｐゴシック" charset="0"/>
                <a:cs typeface="ＭＳ Ｐゴシック" charset="0"/>
              </a:rPr>
              <a:t>B: I intended to</a:t>
            </a:r>
          </a:p>
          <a:p>
            <a:pPr lvl="1" eaLnBrk="1" hangingPunct="1">
              <a:lnSpc>
                <a:spcPct val="90000"/>
              </a:lnSpc>
            </a:pPr>
            <a:r>
              <a:rPr lang="en-US" sz="1800">
                <a:latin typeface="Tahoma" charset="0"/>
                <a:ea typeface="ＭＳ Ｐゴシック" charset="0"/>
              </a:rPr>
              <a:t>Implication: No</a:t>
            </a:r>
          </a:p>
          <a:p>
            <a:pPr lvl="1" eaLnBrk="1" hangingPunct="1">
              <a:lnSpc>
                <a:spcPct val="90000"/>
              </a:lnSpc>
            </a:pPr>
            <a:r>
              <a:rPr lang="en-US" sz="1800">
                <a:latin typeface="Tahoma" charset="0"/>
                <a:ea typeface="ＭＳ Ｐゴシック" charset="0"/>
              </a:rPr>
              <a:t>B</a:t>
            </a:r>
            <a:r>
              <a:rPr lang="ja-JP" altLang="en-US" sz="1800">
                <a:latin typeface="Tahoma" charset="0"/>
                <a:ea typeface="ＭＳ Ｐゴシック" charset="0"/>
              </a:rPr>
              <a:t>’</a:t>
            </a:r>
            <a:r>
              <a:rPr lang="en-US" sz="1800">
                <a:latin typeface="Tahoma" charset="0"/>
                <a:ea typeface="ＭＳ Ｐゴシック" charset="0"/>
              </a:rPr>
              <a:t>s answer would be true if B intended to do the reading AND did the reading, but would then violate maxim</a:t>
            </a:r>
          </a:p>
          <a:p>
            <a:pPr lvl="1" eaLnBrk="1" hangingPunct="1">
              <a:lnSpc>
                <a:spcPct val="90000"/>
              </a:lnSpc>
            </a:pPr>
            <a:endParaRPr lang="en-US" sz="1600">
              <a:latin typeface="Tahoma" charset="0"/>
              <a:ea typeface="ＭＳ Ｐゴシック" charset="0"/>
            </a:endParaRPr>
          </a:p>
        </p:txBody>
      </p:sp>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DC18BA4F-CAD0-0446-AEB8-7546A2AFE303}" type="datetime1">
              <a:rPr lang="en-US" sz="1400">
                <a:solidFill>
                  <a:srgbClr val="721028"/>
                </a:solidFill>
                <a:latin typeface="Arial" charset="0"/>
              </a:rPr>
              <a:pPr/>
              <a:t>5/9/11</a:t>
            </a:fld>
            <a:endParaRPr lang="en-US" sz="1400">
              <a:solidFill>
                <a:srgbClr val="721028"/>
              </a:solidFill>
              <a:latin typeface="Arial" charset="0"/>
            </a:endParaRPr>
          </a:p>
        </p:txBody>
      </p:sp>
      <p:sp>
        <p:nvSpPr>
          <p:cNvPr id="75781"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63285035-0FB3-784D-94FE-2072C659A617}" type="slidenum">
              <a:rPr lang="en-US" sz="1400">
                <a:solidFill>
                  <a:srgbClr val="721028"/>
                </a:solidFill>
                <a:latin typeface="Arial" charset="0"/>
              </a:rPr>
              <a:pPr/>
              <a:t>28</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342980505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Grice’s Maxims</a:t>
            </a:r>
            <a:endParaRPr lang="en-US" dirty="0"/>
          </a:p>
        </p:txBody>
      </p:sp>
      <p:sp>
        <p:nvSpPr>
          <p:cNvPr id="3" name="Content Placeholder 2"/>
          <p:cNvSpPr>
            <a:spLocks noGrp="1"/>
          </p:cNvSpPr>
          <p:nvPr>
            <p:ph idx="1"/>
          </p:nvPr>
        </p:nvSpPr>
        <p:spPr/>
        <p:txBody>
          <a:bodyPr/>
          <a:lstStyle/>
          <a:p>
            <a:pPr>
              <a:lnSpc>
                <a:spcPct val="90000"/>
              </a:lnSpc>
            </a:pPr>
            <a:r>
              <a:rPr lang="ja-JP" altLang="en-US" sz="2800" dirty="0">
                <a:latin typeface="Arial"/>
              </a:rPr>
              <a:t>“</a:t>
            </a:r>
            <a:r>
              <a:rPr lang="en-US" sz="2800" dirty="0"/>
              <a:t>Flouting</a:t>
            </a:r>
            <a:r>
              <a:rPr lang="ja-JP" altLang="en-US" sz="2800" dirty="0">
                <a:latin typeface="Arial"/>
              </a:rPr>
              <a:t>”</a:t>
            </a:r>
            <a:r>
              <a:rPr lang="en-US" sz="2800" dirty="0"/>
              <a:t> maxims: </a:t>
            </a:r>
            <a:endParaRPr lang="en-US" sz="2800" dirty="0" smtClean="0"/>
          </a:p>
          <a:p>
            <a:pPr lvl="1">
              <a:lnSpc>
                <a:spcPct val="90000"/>
              </a:lnSpc>
            </a:pPr>
            <a:endParaRPr lang="en-US" sz="2600" dirty="0"/>
          </a:p>
          <a:p>
            <a:pPr lvl="1">
              <a:lnSpc>
                <a:spcPct val="90000"/>
              </a:lnSpc>
            </a:pPr>
            <a:r>
              <a:rPr lang="en-US" sz="2600" dirty="0" smtClean="0"/>
              <a:t>Consciously </a:t>
            </a:r>
            <a:r>
              <a:rPr lang="en-US" sz="2600" dirty="0"/>
              <a:t>violate for </a:t>
            </a:r>
            <a:r>
              <a:rPr lang="en-US" sz="2600" dirty="0" smtClean="0"/>
              <a:t>effect</a:t>
            </a:r>
          </a:p>
          <a:p>
            <a:pPr lvl="1">
              <a:lnSpc>
                <a:spcPct val="90000"/>
              </a:lnSpc>
            </a:pPr>
            <a:endParaRPr lang="en-US" sz="2600" dirty="0"/>
          </a:p>
          <a:p>
            <a:pPr lvl="2">
              <a:lnSpc>
                <a:spcPct val="90000"/>
              </a:lnSpc>
            </a:pPr>
            <a:r>
              <a:rPr lang="en-US" dirty="0"/>
              <a:t>Humor, </a:t>
            </a:r>
            <a:r>
              <a:rPr lang="en-US" dirty="0" smtClean="0"/>
              <a:t>emphasis</a:t>
            </a:r>
          </a:p>
          <a:p>
            <a:pPr lvl="3">
              <a:lnSpc>
                <a:spcPct val="90000"/>
              </a:lnSpc>
            </a:pPr>
            <a:r>
              <a:rPr lang="en-US" dirty="0" smtClean="0"/>
              <a:t>There must be a </a:t>
            </a:r>
            <a:r>
              <a:rPr lang="en-US" b="1" i="1" dirty="0" smtClean="0"/>
              <a:t>million</a:t>
            </a:r>
            <a:r>
              <a:rPr lang="en-US" dirty="0" smtClean="0"/>
              <a:t> flights!</a:t>
            </a:r>
            <a:endParaRPr lang="en-US" dirty="0"/>
          </a:p>
          <a:p>
            <a:endParaRPr lang="en-US" dirty="0"/>
          </a:p>
        </p:txBody>
      </p:sp>
    </p:spTree>
    <p:extLst>
      <p:ext uri="{BB962C8B-B14F-4D97-AF65-F5344CB8AC3E}">
        <p14:creationId xmlns:p14="http://schemas.microsoft.com/office/powerpoint/2010/main" val="4124117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609600"/>
            <a:ext cx="8305800" cy="1143000"/>
          </a:xfrm>
        </p:spPr>
        <p:txBody>
          <a:bodyPr/>
          <a:lstStyle/>
          <a:p>
            <a:r>
              <a:rPr lang="en-US"/>
              <a:t> Collaborative Communication</a:t>
            </a:r>
          </a:p>
        </p:txBody>
      </p:sp>
      <p:sp>
        <p:nvSpPr>
          <p:cNvPr id="8195" name="Rectangle 3"/>
          <p:cNvSpPr>
            <a:spLocks noGrp="1" noChangeArrowheads="1"/>
          </p:cNvSpPr>
          <p:nvPr>
            <p:ph type="body" idx="1"/>
          </p:nvPr>
        </p:nvSpPr>
        <p:spPr>
          <a:xfrm>
            <a:off x="381000" y="1981200"/>
            <a:ext cx="8458200" cy="4114800"/>
          </a:xfrm>
        </p:spPr>
        <p:txBody>
          <a:bodyPr>
            <a:normAutofit/>
          </a:bodyPr>
          <a:lstStyle/>
          <a:p>
            <a:r>
              <a:rPr lang="en-US" dirty="0"/>
              <a:t>Speaker tries to establish and add to </a:t>
            </a:r>
            <a:endParaRPr lang="en-US" dirty="0" smtClean="0"/>
          </a:p>
          <a:p>
            <a:pPr lvl="1"/>
            <a:r>
              <a:rPr lang="en-US" dirty="0" smtClean="0"/>
              <a:t> </a:t>
            </a:r>
            <a:r>
              <a:rPr lang="ja-JP" altLang="en-US" dirty="0">
                <a:latin typeface="Arial"/>
              </a:rPr>
              <a:t>“</a:t>
            </a:r>
            <a:r>
              <a:rPr lang="en-US" dirty="0"/>
              <a:t>common ground</a:t>
            </a:r>
            <a:r>
              <a:rPr lang="ja-JP" altLang="en-US" dirty="0">
                <a:latin typeface="Arial"/>
              </a:rPr>
              <a:t>”</a:t>
            </a:r>
            <a:r>
              <a:rPr lang="en-US" dirty="0"/>
              <a:t> – </a:t>
            </a:r>
            <a:r>
              <a:rPr lang="ja-JP" altLang="en-US" dirty="0">
                <a:latin typeface="Arial"/>
              </a:rPr>
              <a:t>“</a:t>
            </a:r>
            <a:r>
              <a:rPr lang="en-US" dirty="0"/>
              <a:t>mutual belief</a:t>
            </a:r>
            <a:r>
              <a:rPr lang="ja-JP" altLang="en-US" dirty="0">
                <a:latin typeface="Arial"/>
              </a:rPr>
              <a:t>”</a:t>
            </a:r>
            <a:endParaRPr lang="en-US" dirty="0"/>
          </a:p>
          <a:p>
            <a:pPr lvl="1"/>
            <a:endParaRPr lang="en-US" dirty="0" smtClean="0"/>
          </a:p>
          <a:p>
            <a:pPr lvl="1"/>
            <a:r>
              <a:rPr lang="en-US" dirty="0" smtClean="0"/>
              <a:t>Presumed </a:t>
            </a:r>
            <a:r>
              <a:rPr lang="en-US" dirty="0"/>
              <a:t>a joint, collaborative activity</a:t>
            </a:r>
          </a:p>
          <a:p>
            <a:pPr lvl="2"/>
            <a:r>
              <a:rPr lang="en-US" dirty="0"/>
              <a:t>Make sure </a:t>
            </a:r>
            <a:r>
              <a:rPr lang="ja-JP" altLang="en-US" dirty="0">
                <a:latin typeface="Arial"/>
              </a:rPr>
              <a:t>“</a:t>
            </a:r>
            <a:r>
              <a:rPr lang="en-US" dirty="0"/>
              <a:t>mutually believe</a:t>
            </a:r>
            <a:r>
              <a:rPr lang="ja-JP" altLang="en-US" dirty="0">
                <a:latin typeface="Arial"/>
              </a:rPr>
              <a:t>”</a:t>
            </a:r>
            <a:r>
              <a:rPr lang="en-US" dirty="0"/>
              <a:t> the same thing</a:t>
            </a:r>
          </a:p>
          <a:p>
            <a:pPr lvl="1"/>
            <a:endParaRPr lang="en-US" dirty="0" smtClean="0"/>
          </a:p>
          <a:p>
            <a:pPr lvl="1"/>
            <a:r>
              <a:rPr lang="en-US" dirty="0" smtClean="0"/>
              <a:t>Hearer must ‘ground’ speaker’s utterances</a:t>
            </a:r>
          </a:p>
          <a:p>
            <a:pPr lvl="2"/>
            <a:r>
              <a:rPr lang="en-US" dirty="0" smtClean="0"/>
              <a:t>Indicate heard and understood </a:t>
            </a:r>
          </a:p>
          <a:p>
            <a:pPr lvl="1"/>
            <a:endParaRPr lang="en-US" dirty="0" smtClean="0"/>
          </a:p>
          <a:p>
            <a:pPr marL="349250" lvl="1" indent="0">
              <a:buNone/>
            </a:pPr>
            <a:r>
              <a:rPr lang="en-US" dirty="0" smtClean="0"/>
              <a:t> </a:t>
            </a:r>
            <a:endParaRPr lang="en-US" dirty="0"/>
          </a:p>
        </p:txBody>
      </p:sp>
    </p:spTree>
    <p:extLst>
      <p:ext uri="{BB962C8B-B14F-4D97-AF65-F5344CB8AC3E}">
        <p14:creationId xmlns:p14="http://schemas.microsoft.com/office/powerpoint/2010/main" val="3075495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Implicature</a:t>
            </a:r>
            <a:r>
              <a:rPr lang="en-US" dirty="0" smtClean="0"/>
              <a:t> in SDS</a:t>
            </a:r>
            <a:endParaRPr lang="en-US" dirty="0"/>
          </a:p>
        </p:txBody>
      </p:sp>
      <p:sp>
        <p:nvSpPr>
          <p:cNvPr id="3" name="Content Placeholder 2"/>
          <p:cNvSpPr>
            <a:spLocks noGrp="1"/>
          </p:cNvSpPr>
          <p:nvPr>
            <p:ph idx="1"/>
          </p:nvPr>
        </p:nvSpPr>
        <p:spPr>
          <a:xfrm>
            <a:off x="549274" y="1600201"/>
            <a:ext cx="8259605" cy="4343400"/>
          </a:xfrm>
        </p:spPr>
        <p:txBody>
          <a:bodyPr/>
          <a:lstStyle/>
          <a:p>
            <a:r>
              <a:rPr lang="en-US" dirty="0" smtClean="0"/>
              <a:t>System should produce output consistent w/maxims</a:t>
            </a:r>
          </a:p>
          <a:p>
            <a:r>
              <a:rPr lang="en-US" dirty="0" smtClean="0"/>
              <a:t>System should/can (mostly) assume:</a:t>
            </a:r>
          </a:p>
          <a:p>
            <a:pPr lvl="1"/>
            <a:r>
              <a:rPr lang="en-US" dirty="0" smtClean="0"/>
              <a:t>User utterances related to current task</a:t>
            </a:r>
          </a:p>
          <a:p>
            <a:pPr lvl="2"/>
            <a:r>
              <a:rPr lang="en-US" dirty="0" smtClean="0"/>
              <a:t>Relevance</a:t>
            </a:r>
          </a:p>
          <a:p>
            <a:pPr lvl="1"/>
            <a:r>
              <a:rPr lang="en-US" dirty="0" smtClean="0"/>
              <a:t>User is accurate/truthful</a:t>
            </a:r>
          </a:p>
          <a:p>
            <a:pPr lvl="2"/>
            <a:r>
              <a:rPr lang="en-US" dirty="0" smtClean="0"/>
              <a:t>Quality</a:t>
            </a:r>
          </a:p>
          <a:p>
            <a:pPr lvl="1"/>
            <a:r>
              <a:rPr lang="en-US" dirty="0" smtClean="0"/>
              <a:t>User is sufficiently precise/specific</a:t>
            </a:r>
          </a:p>
          <a:p>
            <a:pPr lvl="2"/>
            <a:r>
              <a:rPr lang="en-US" dirty="0" smtClean="0"/>
              <a:t>Quantity</a:t>
            </a:r>
          </a:p>
          <a:p>
            <a:pPr lvl="1"/>
            <a:r>
              <a:rPr lang="en-US" dirty="0" err="1" smtClean="0"/>
              <a:t>Etc</a:t>
            </a:r>
            <a:endParaRPr lang="en-US" dirty="0" smtClean="0"/>
          </a:p>
        </p:txBody>
      </p:sp>
    </p:spTree>
    <p:extLst>
      <p:ext uri="{BB962C8B-B14F-4D97-AF65-F5344CB8AC3E}">
        <p14:creationId xmlns:p14="http://schemas.microsoft.com/office/powerpoint/2010/main" val="2561685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From Human to Computer</a:t>
            </a:r>
          </a:p>
        </p:txBody>
      </p:sp>
      <p:sp>
        <p:nvSpPr>
          <p:cNvPr id="17411" name="Rectangle 3"/>
          <p:cNvSpPr>
            <a:spLocks noGrp="1" noChangeArrowheads="1"/>
          </p:cNvSpPr>
          <p:nvPr>
            <p:ph type="body" idx="1"/>
          </p:nvPr>
        </p:nvSpPr>
        <p:spPr>
          <a:xfrm>
            <a:off x="381000" y="1981200"/>
            <a:ext cx="8305800" cy="4114800"/>
          </a:xfrm>
        </p:spPr>
        <p:txBody>
          <a:bodyPr/>
          <a:lstStyle/>
          <a:p>
            <a:r>
              <a:rPr lang="en-US" dirty="0"/>
              <a:t>Conversational agents</a:t>
            </a:r>
          </a:p>
          <a:p>
            <a:pPr lvl="1"/>
            <a:r>
              <a:rPr lang="en-US" dirty="0"/>
              <a:t>Systems that (try to) participate in dialogues</a:t>
            </a:r>
          </a:p>
          <a:p>
            <a:pPr lvl="1"/>
            <a:r>
              <a:rPr lang="en-US" dirty="0"/>
              <a:t>Examples: Directory assistance, travel info, weather, restaurant and navigation info</a:t>
            </a:r>
          </a:p>
          <a:p>
            <a:r>
              <a:rPr lang="en-US" dirty="0"/>
              <a:t>Issues</a:t>
            </a:r>
            <a:r>
              <a:rPr lang="en-US" dirty="0" smtClean="0"/>
              <a:t>:</a:t>
            </a:r>
            <a:endParaRPr lang="en-US" dirty="0"/>
          </a:p>
        </p:txBody>
      </p:sp>
    </p:spTree>
    <p:extLst>
      <p:ext uri="{BB962C8B-B14F-4D97-AF65-F5344CB8AC3E}">
        <p14:creationId xmlns:p14="http://schemas.microsoft.com/office/powerpoint/2010/main" val="1211672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From Human to Computer</a:t>
            </a:r>
          </a:p>
        </p:txBody>
      </p:sp>
      <p:sp>
        <p:nvSpPr>
          <p:cNvPr id="17411" name="Rectangle 3"/>
          <p:cNvSpPr>
            <a:spLocks noGrp="1" noChangeArrowheads="1"/>
          </p:cNvSpPr>
          <p:nvPr>
            <p:ph type="body" idx="1"/>
          </p:nvPr>
        </p:nvSpPr>
        <p:spPr>
          <a:xfrm>
            <a:off x="381000" y="1981200"/>
            <a:ext cx="8305800" cy="4114800"/>
          </a:xfrm>
        </p:spPr>
        <p:txBody>
          <a:bodyPr/>
          <a:lstStyle/>
          <a:p>
            <a:r>
              <a:rPr lang="en-US"/>
              <a:t>Conversational agents</a:t>
            </a:r>
          </a:p>
          <a:p>
            <a:pPr lvl="1"/>
            <a:r>
              <a:rPr lang="en-US"/>
              <a:t>Systems that (try to) participate in dialogues</a:t>
            </a:r>
          </a:p>
          <a:p>
            <a:pPr lvl="1"/>
            <a:r>
              <a:rPr lang="en-US"/>
              <a:t>Examples: Directory assistance, travel info, weather, restaurant and navigation info</a:t>
            </a:r>
          </a:p>
          <a:p>
            <a:r>
              <a:rPr lang="en-US"/>
              <a:t>Issues:</a:t>
            </a:r>
          </a:p>
          <a:p>
            <a:pPr lvl="1"/>
            <a:r>
              <a:rPr lang="en-US"/>
              <a:t>Limited understanding: ASR errors, interpretation</a:t>
            </a:r>
          </a:p>
          <a:p>
            <a:pPr lvl="1"/>
            <a:r>
              <a:rPr lang="en-US"/>
              <a:t>Computational costs:</a:t>
            </a:r>
          </a:p>
          <a:p>
            <a:pPr lvl="2"/>
            <a:r>
              <a:rPr lang="en-US"/>
              <a:t> broader coverage -&gt; slower, less accurate</a:t>
            </a:r>
          </a:p>
        </p:txBody>
      </p:sp>
    </p:spTree>
    <p:extLst>
      <p:ext uri="{BB962C8B-B14F-4D97-AF65-F5344CB8AC3E}">
        <p14:creationId xmlns:p14="http://schemas.microsoft.com/office/powerpoint/2010/main" val="497704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System Architecture</a:t>
            </a:r>
            <a:endParaRPr lang="en-US" dirty="0"/>
          </a:p>
        </p:txBody>
      </p:sp>
      <p:pic>
        <p:nvPicPr>
          <p:cNvPr id="4" name="Content Placeholder 12" descr="dialognewarchg.jpg"/>
          <p:cNvPicPr>
            <a:picLocks noGrp="1" noChangeAspect="1"/>
          </p:cNvPicPr>
          <p:nvPr>
            <p:ph idx="1"/>
          </p:nvPr>
        </p:nvPicPr>
        <p:blipFill>
          <a:blip r:embed="rId2">
            <a:extLst>
              <a:ext uri="{28A0092B-C50C-407E-A947-70E740481C1C}">
                <a14:useLocalDpi xmlns:a14="http://schemas.microsoft.com/office/drawing/2010/main" val="0"/>
              </a:ext>
            </a:extLst>
          </a:blip>
          <a:srcRect t="-31624" b="-31624"/>
          <a:stretch>
            <a:fillRect/>
          </a:stretch>
        </p:blipFill>
        <p:spPr>
          <a:xfrm>
            <a:off x="302370" y="1600201"/>
            <a:ext cx="8594725" cy="4641762"/>
          </a:xfrm>
        </p:spPr>
      </p:pic>
    </p:spTree>
    <p:extLst>
      <p:ext uri="{BB962C8B-B14F-4D97-AF65-F5344CB8AC3E}">
        <p14:creationId xmlns:p14="http://schemas.microsoft.com/office/powerpoint/2010/main" val="1883506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Recognition</a:t>
            </a:r>
            <a:endParaRPr lang="en-US" dirty="0"/>
          </a:p>
        </p:txBody>
      </p:sp>
      <p:sp>
        <p:nvSpPr>
          <p:cNvPr id="3" name="Content Placeholder 2"/>
          <p:cNvSpPr>
            <a:spLocks noGrp="1"/>
          </p:cNvSpPr>
          <p:nvPr>
            <p:ph idx="1"/>
          </p:nvPr>
        </p:nvSpPr>
        <p:spPr>
          <a:xfrm>
            <a:off x="251316" y="1600201"/>
            <a:ext cx="8557564" cy="4343400"/>
          </a:xfrm>
        </p:spPr>
        <p:txBody>
          <a:bodyPr>
            <a:normAutofit lnSpcReduction="10000"/>
          </a:bodyPr>
          <a:lstStyle/>
          <a:p>
            <a:r>
              <a:rPr lang="en-US" dirty="0" smtClean="0"/>
              <a:t>(aka ASR)</a:t>
            </a:r>
          </a:p>
          <a:p>
            <a:r>
              <a:rPr lang="en-US" dirty="0" smtClean="0"/>
              <a:t>Input:  acoustic waveform </a:t>
            </a:r>
          </a:p>
          <a:p>
            <a:pPr lvl="1"/>
            <a:r>
              <a:rPr lang="en-US" dirty="0" smtClean="0"/>
              <a:t>Telephone, microphone, and smartphone</a:t>
            </a:r>
          </a:p>
          <a:p>
            <a:r>
              <a:rPr lang="en-US" dirty="0" smtClean="0"/>
              <a:t>Output: recognized word string</a:t>
            </a:r>
          </a:p>
          <a:p>
            <a:r>
              <a:rPr lang="en-US" dirty="0" smtClean="0"/>
              <a:t>Requirements:</a:t>
            </a:r>
          </a:p>
          <a:p>
            <a:pPr lvl="1"/>
            <a:r>
              <a:rPr lang="en-US" dirty="0" smtClean="0"/>
              <a:t>Acoustic models: map acoustics to phone [</a:t>
            </a:r>
            <a:r>
              <a:rPr lang="en-US" dirty="0" err="1" smtClean="0"/>
              <a:t>ae</a:t>
            </a:r>
            <a:r>
              <a:rPr lang="en-US" dirty="0" smtClean="0"/>
              <a:t>] [k]</a:t>
            </a:r>
          </a:p>
          <a:p>
            <a:pPr lvl="1"/>
            <a:r>
              <a:rPr lang="en-US" dirty="0" smtClean="0"/>
              <a:t>Pronunciation dictionary: words to phones: cat: [k][</a:t>
            </a:r>
            <a:r>
              <a:rPr lang="en-US" dirty="0" err="1" smtClean="0"/>
              <a:t>ae</a:t>
            </a:r>
            <a:r>
              <a:rPr lang="en-US" dirty="0" smtClean="0"/>
              <a:t>][t]</a:t>
            </a:r>
          </a:p>
          <a:p>
            <a:pPr lvl="1"/>
            <a:r>
              <a:rPr lang="en-US" dirty="0" smtClean="0"/>
              <a:t>Grammar: legal word sequences</a:t>
            </a:r>
          </a:p>
          <a:p>
            <a:pPr lvl="1"/>
            <a:r>
              <a:rPr lang="en-US" dirty="0" smtClean="0"/>
              <a:t>Search procedure: best word sequence given audio</a:t>
            </a:r>
          </a:p>
          <a:p>
            <a:endParaRPr lang="en-US" dirty="0"/>
          </a:p>
        </p:txBody>
      </p:sp>
    </p:spTree>
    <p:extLst>
      <p:ext uri="{BB962C8B-B14F-4D97-AF65-F5344CB8AC3E}">
        <p14:creationId xmlns:p14="http://schemas.microsoft.com/office/powerpoint/2010/main" val="541290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Recognition</a:t>
            </a:r>
            <a:endParaRPr lang="en-US" dirty="0"/>
          </a:p>
        </p:txBody>
      </p:sp>
      <p:sp>
        <p:nvSpPr>
          <p:cNvPr id="3" name="Content Placeholder 2"/>
          <p:cNvSpPr>
            <a:spLocks noGrp="1"/>
          </p:cNvSpPr>
          <p:nvPr>
            <p:ph idx="1"/>
          </p:nvPr>
        </p:nvSpPr>
        <p:spPr>
          <a:xfrm>
            <a:off x="251316" y="1600201"/>
            <a:ext cx="8557564" cy="4343400"/>
          </a:xfrm>
        </p:spPr>
        <p:txBody>
          <a:bodyPr>
            <a:normAutofit/>
          </a:bodyPr>
          <a:lstStyle/>
          <a:p>
            <a:r>
              <a:rPr lang="en-US" dirty="0" smtClean="0"/>
              <a:t>(aka ASR)</a:t>
            </a:r>
          </a:p>
          <a:p>
            <a:r>
              <a:rPr lang="en-US" dirty="0" smtClean="0"/>
              <a:t>Input:  acoustic waveform </a:t>
            </a:r>
          </a:p>
          <a:p>
            <a:pPr lvl="1"/>
            <a:r>
              <a:rPr lang="en-US" dirty="0" smtClean="0"/>
              <a:t>Telephone, microphone, and smartphone</a:t>
            </a:r>
          </a:p>
          <a:p>
            <a:r>
              <a:rPr lang="en-US" dirty="0"/>
              <a:t>Output: recognized word string</a:t>
            </a:r>
          </a:p>
          <a:p>
            <a:endParaRPr lang="en-US" dirty="0" smtClean="0"/>
          </a:p>
        </p:txBody>
      </p:sp>
    </p:spTree>
    <p:extLst>
      <p:ext uri="{BB962C8B-B14F-4D97-AF65-F5344CB8AC3E}">
        <p14:creationId xmlns:p14="http://schemas.microsoft.com/office/powerpoint/2010/main" val="175824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Recognition</a:t>
            </a:r>
            <a:endParaRPr lang="en-US" dirty="0"/>
          </a:p>
        </p:txBody>
      </p:sp>
      <p:sp>
        <p:nvSpPr>
          <p:cNvPr id="3" name="Content Placeholder 2"/>
          <p:cNvSpPr>
            <a:spLocks noGrp="1"/>
          </p:cNvSpPr>
          <p:nvPr>
            <p:ph idx="1"/>
          </p:nvPr>
        </p:nvSpPr>
        <p:spPr>
          <a:xfrm>
            <a:off x="251316" y="1600201"/>
            <a:ext cx="8557564" cy="4343400"/>
          </a:xfrm>
        </p:spPr>
        <p:txBody>
          <a:bodyPr>
            <a:normAutofit lnSpcReduction="10000"/>
          </a:bodyPr>
          <a:lstStyle/>
          <a:p>
            <a:r>
              <a:rPr lang="en-US" dirty="0" smtClean="0"/>
              <a:t>(aka ASR)</a:t>
            </a:r>
          </a:p>
          <a:p>
            <a:r>
              <a:rPr lang="en-US" dirty="0" smtClean="0"/>
              <a:t>Input:  acoustic waveform </a:t>
            </a:r>
          </a:p>
          <a:p>
            <a:pPr lvl="1"/>
            <a:r>
              <a:rPr lang="en-US" dirty="0" smtClean="0"/>
              <a:t>Telephone, microphone, and smartphone</a:t>
            </a:r>
          </a:p>
          <a:p>
            <a:r>
              <a:rPr lang="en-US" dirty="0" smtClean="0"/>
              <a:t>Output: recognized word string</a:t>
            </a:r>
          </a:p>
          <a:p>
            <a:r>
              <a:rPr lang="en-US" dirty="0" smtClean="0"/>
              <a:t>Requirements:</a:t>
            </a:r>
          </a:p>
          <a:p>
            <a:pPr lvl="1"/>
            <a:r>
              <a:rPr lang="en-US" dirty="0" smtClean="0"/>
              <a:t>Acoustic models: map acoustics to phone [</a:t>
            </a:r>
            <a:r>
              <a:rPr lang="en-US" dirty="0" err="1" smtClean="0"/>
              <a:t>ae</a:t>
            </a:r>
            <a:r>
              <a:rPr lang="en-US" dirty="0" smtClean="0"/>
              <a:t>] [k]</a:t>
            </a:r>
          </a:p>
          <a:p>
            <a:pPr lvl="1"/>
            <a:r>
              <a:rPr lang="en-US" dirty="0" smtClean="0"/>
              <a:t>Pronunciation dictionary: words to phones: cat: [k][</a:t>
            </a:r>
            <a:r>
              <a:rPr lang="en-US" dirty="0" err="1" smtClean="0"/>
              <a:t>ae</a:t>
            </a:r>
            <a:r>
              <a:rPr lang="en-US" dirty="0" smtClean="0"/>
              <a:t>][t]</a:t>
            </a:r>
          </a:p>
          <a:p>
            <a:pPr lvl="1"/>
            <a:r>
              <a:rPr lang="en-US" dirty="0" smtClean="0"/>
              <a:t>Grammar: legal word sequences</a:t>
            </a:r>
          </a:p>
          <a:p>
            <a:pPr lvl="1"/>
            <a:r>
              <a:rPr lang="en-US" dirty="0" smtClean="0"/>
              <a:t>Search procedure: best word sequence given audio</a:t>
            </a:r>
          </a:p>
          <a:p>
            <a:endParaRPr lang="en-US" dirty="0"/>
          </a:p>
        </p:txBody>
      </p:sp>
    </p:spTree>
    <p:extLst>
      <p:ext uri="{BB962C8B-B14F-4D97-AF65-F5344CB8AC3E}">
        <p14:creationId xmlns:p14="http://schemas.microsoft.com/office/powerpoint/2010/main" val="3259279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Specialization &amp; Restriction</a:t>
            </a:r>
            <a:endParaRPr lang="en-US" dirty="0"/>
          </a:p>
        </p:txBody>
      </p:sp>
      <p:sp>
        <p:nvSpPr>
          <p:cNvPr id="3" name="Content Placeholder 2"/>
          <p:cNvSpPr>
            <a:spLocks noGrp="1"/>
          </p:cNvSpPr>
          <p:nvPr>
            <p:ph idx="1"/>
          </p:nvPr>
        </p:nvSpPr>
        <p:spPr/>
        <p:txBody>
          <a:bodyPr>
            <a:normAutofit/>
          </a:bodyPr>
          <a:lstStyle/>
          <a:p>
            <a:r>
              <a:rPr lang="en-US" dirty="0" smtClean="0"/>
              <a:t>What does the ASR component need to recognize?</a:t>
            </a:r>
          </a:p>
          <a:p>
            <a:pPr lvl="1"/>
            <a:r>
              <a:rPr lang="en-US" dirty="0" smtClean="0"/>
              <a:t>Everything</a:t>
            </a:r>
          </a:p>
        </p:txBody>
      </p:sp>
    </p:spTree>
    <p:extLst>
      <p:ext uri="{BB962C8B-B14F-4D97-AF65-F5344CB8AC3E}">
        <p14:creationId xmlns:p14="http://schemas.microsoft.com/office/powerpoint/2010/main" val="2588601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Specialization &amp; Restriction</a:t>
            </a:r>
            <a:endParaRPr lang="en-US" dirty="0"/>
          </a:p>
        </p:txBody>
      </p:sp>
      <p:sp>
        <p:nvSpPr>
          <p:cNvPr id="3" name="Content Placeholder 2"/>
          <p:cNvSpPr>
            <a:spLocks noGrp="1"/>
          </p:cNvSpPr>
          <p:nvPr>
            <p:ph idx="1"/>
          </p:nvPr>
        </p:nvSpPr>
        <p:spPr/>
        <p:txBody>
          <a:bodyPr>
            <a:normAutofit/>
          </a:bodyPr>
          <a:lstStyle/>
          <a:p>
            <a:r>
              <a:rPr lang="en-US" dirty="0" smtClean="0"/>
              <a:t>What does the ASR component need to recognize?</a:t>
            </a:r>
          </a:p>
          <a:p>
            <a:pPr lvl="1"/>
            <a:r>
              <a:rPr lang="en-US" dirty="0" smtClean="0"/>
              <a:t>Everything? Not really</a:t>
            </a:r>
          </a:p>
          <a:p>
            <a:pPr lvl="1"/>
            <a:r>
              <a:rPr lang="en-US" dirty="0" smtClean="0"/>
              <a:t>Only:</a:t>
            </a:r>
          </a:p>
          <a:p>
            <a:pPr lvl="2"/>
            <a:r>
              <a:rPr lang="en-US" dirty="0" smtClean="0"/>
              <a:t>In-domain utterances</a:t>
            </a:r>
          </a:p>
          <a:p>
            <a:pPr lvl="2"/>
            <a:r>
              <a:rPr lang="en-US" dirty="0" smtClean="0"/>
              <a:t>Utterances interpretable by understanding component </a:t>
            </a:r>
          </a:p>
          <a:p>
            <a:r>
              <a:rPr lang="en-US" dirty="0" smtClean="0"/>
              <a:t>How much should the recognizer recognize?</a:t>
            </a:r>
          </a:p>
          <a:p>
            <a:pPr lvl="1"/>
            <a:r>
              <a:rPr lang="en-US" dirty="0" smtClean="0"/>
              <a:t>Any in-domain utterance any time?</a:t>
            </a:r>
          </a:p>
        </p:txBody>
      </p:sp>
    </p:spTree>
    <p:extLst>
      <p:ext uri="{BB962C8B-B14F-4D97-AF65-F5344CB8AC3E}">
        <p14:creationId xmlns:p14="http://schemas.microsoft.com/office/powerpoint/2010/main" val="3438273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Specialization &amp; Restriction</a:t>
            </a:r>
            <a:endParaRPr lang="en-US" dirty="0"/>
          </a:p>
        </p:txBody>
      </p:sp>
      <p:sp>
        <p:nvSpPr>
          <p:cNvPr id="3" name="Content Placeholder 2"/>
          <p:cNvSpPr>
            <a:spLocks noGrp="1"/>
          </p:cNvSpPr>
          <p:nvPr>
            <p:ph idx="1"/>
          </p:nvPr>
        </p:nvSpPr>
        <p:spPr/>
        <p:txBody>
          <a:bodyPr>
            <a:normAutofit lnSpcReduction="10000"/>
          </a:bodyPr>
          <a:lstStyle/>
          <a:p>
            <a:r>
              <a:rPr lang="en-US" dirty="0" smtClean="0"/>
              <a:t>What does the ASR component need to recognize?</a:t>
            </a:r>
          </a:p>
          <a:p>
            <a:pPr lvl="1"/>
            <a:r>
              <a:rPr lang="en-US" dirty="0" smtClean="0"/>
              <a:t>Everything? Not really</a:t>
            </a:r>
          </a:p>
          <a:p>
            <a:pPr lvl="1"/>
            <a:r>
              <a:rPr lang="en-US" dirty="0" smtClean="0"/>
              <a:t>Only:</a:t>
            </a:r>
          </a:p>
          <a:p>
            <a:pPr lvl="2"/>
            <a:r>
              <a:rPr lang="en-US" dirty="0" smtClean="0"/>
              <a:t>In-domain utterances</a:t>
            </a:r>
          </a:p>
          <a:p>
            <a:pPr lvl="2"/>
            <a:r>
              <a:rPr lang="en-US" dirty="0" smtClean="0"/>
              <a:t>Utterances interpretable by understanding component </a:t>
            </a:r>
          </a:p>
          <a:p>
            <a:r>
              <a:rPr lang="en-US" dirty="0" smtClean="0"/>
              <a:t>How much should the recognizer recognize?</a:t>
            </a:r>
          </a:p>
          <a:p>
            <a:pPr lvl="1"/>
            <a:r>
              <a:rPr lang="en-US" dirty="0" smtClean="0"/>
              <a:t>Any in-domain utterance any time?</a:t>
            </a:r>
          </a:p>
          <a:p>
            <a:pPr lvl="1"/>
            <a:r>
              <a:rPr lang="en-US" dirty="0" smtClean="0"/>
              <a:t>Only appropriate responses to last system utterance</a:t>
            </a:r>
          </a:p>
          <a:p>
            <a:pPr lvl="2"/>
            <a:r>
              <a:rPr lang="en-US" dirty="0" smtClean="0"/>
              <a:t>Restrictive grammar	</a:t>
            </a:r>
          </a:p>
          <a:p>
            <a:r>
              <a:rPr lang="en-US" dirty="0" smtClean="0"/>
              <a:t>Why?  Why not?</a:t>
            </a:r>
          </a:p>
        </p:txBody>
      </p:sp>
    </p:spTree>
    <p:extLst>
      <p:ext uri="{BB962C8B-B14F-4D97-AF65-F5344CB8AC3E}">
        <p14:creationId xmlns:p14="http://schemas.microsoft.com/office/powerpoint/2010/main" val="2205056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Closure</a:t>
            </a:r>
            <a:endParaRPr lang="en-US" dirty="0"/>
          </a:p>
        </p:txBody>
      </p:sp>
      <p:sp>
        <p:nvSpPr>
          <p:cNvPr id="3" name="Content Placeholder 2"/>
          <p:cNvSpPr>
            <a:spLocks noGrp="1"/>
          </p:cNvSpPr>
          <p:nvPr>
            <p:ph idx="1"/>
          </p:nvPr>
        </p:nvSpPr>
        <p:spPr/>
        <p:txBody>
          <a:bodyPr>
            <a:normAutofit/>
          </a:bodyPr>
          <a:lstStyle/>
          <a:p>
            <a:r>
              <a:rPr lang="en-US" dirty="0" smtClean="0"/>
              <a:t>Principle of closure:</a:t>
            </a:r>
          </a:p>
          <a:p>
            <a:pPr lvl="1"/>
            <a:r>
              <a:rPr lang="en-US" dirty="0" smtClean="0"/>
              <a:t>Agents performing an action require evidence of successful performance</a:t>
            </a:r>
            <a:endParaRPr lang="en-US" dirty="0"/>
          </a:p>
        </p:txBody>
      </p:sp>
    </p:spTree>
    <p:extLst>
      <p:ext uri="{BB962C8B-B14F-4D97-AF65-F5344CB8AC3E}">
        <p14:creationId xmlns:p14="http://schemas.microsoft.com/office/powerpoint/2010/main" val="1389197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Recognition in SDS</a:t>
            </a:r>
            <a:endParaRPr lang="en-US" dirty="0"/>
          </a:p>
        </p:txBody>
      </p:sp>
      <p:sp>
        <p:nvSpPr>
          <p:cNvPr id="3" name="Content Placeholder 2"/>
          <p:cNvSpPr>
            <a:spLocks noGrp="1"/>
          </p:cNvSpPr>
          <p:nvPr>
            <p:ph idx="1"/>
          </p:nvPr>
        </p:nvSpPr>
        <p:spPr>
          <a:xfrm>
            <a:off x="367852" y="1600201"/>
            <a:ext cx="8594726" cy="4343400"/>
          </a:xfrm>
        </p:spPr>
        <p:txBody>
          <a:bodyPr/>
          <a:lstStyle/>
          <a:p>
            <a:r>
              <a:rPr lang="en-US" dirty="0" smtClean="0"/>
              <a:t>Create domain specific vocabulary, grammar</a:t>
            </a:r>
          </a:p>
          <a:p>
            <a:pPr lvl="1"/>
            <a:r>
              <a:rPr lang="en-US" dirty="0" smtClean="0"/>
              <a:t>Typically hand-crafted in most commercial systems</a:t>
            </a:r>
          </a:p>
          <a:p>
            <a:pPr lvl="1"/>
            <a:r>
              <a:rPr lang="en-US" dirty="0" smtClean="0"/>
              <a:t>Based on human-human interactions </a:t>
            </a:r>
          </a:p>
          <a:p>
            <a:pPr lvl="1"/>
            <a:r>
              <a:rPr lang="en-US" dirty="0" smtClean="0"/>
              <a:t>Grammars: finite-state, context-free, language model</a:t>
            </a:r>
          </a:p>
          <a:p>
            <a:pPr lvl="1"/>
            <a:endParaRPr lang="en-US" dirty="0" smtClean="0"/>
          </a:p>
        </p:txBody>
      </p:sp>
    </p:spTree>
    <p:extLst>
      <p:ext uri="{BB962C8B-B14F-4D97-AF65-F5344CB8AC3E}">
        <p14:creationId xmlns:p14="http://schemas.microsoft.com/office/powerpoint/2010/main" val="1436447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Recognition in SDS</a:t>
            </a:r>
            <a:endParaRPr lang="en-US" dirty="0"/>
          </a:p>
        </p:txBody>
      </p:sp>
      <p:sp>
        <p:nvSpPr>
          <p:cNvPr id="3" name="Content Placeholder 2"/>
          <p:cNvSpPr>
            <a:spLocks noGrp="1"/>
          </p:cNvSpPr>
          <p:nvPr>
            <p:ph idx="1"/>
          </p:nvPr>
        </p:nvSpPr>
        <p:spPr>
          <a:xfrm>
            <a:off x="367852" y="1600201"/>
            <a:ext cx="8594726" cy="4343400"/>
          </a:xfrm>
        </p:spPr>
        <p:txBody>
          <a:bodyPr/>
          <a:lstStyle/>
          <a:p>
            <a:r>
              <a:rPr lang="en-US" dirty="0" smtClean="0"/>
              <a:t>Create domain specific vocabulary, grammar</a:t>
            </a:r>
          </a:p>
          <a:p>
            <a:pPr lvl="1"/>
            <a:r>
              <a:rPr lang="en-US" dirty="0" smtClean="0"/>
              <a:t>Typically hand-crafted in most commercial systems</a:t>
            </a:r>
          </a:p>
          <a:p>
            <a:pPr lvl="1"/>
            <a:r>
              <a:rPr lang="en-US" dirty="0" smtClean="0"/>
              <a:t>Based on human-human interactions </a:t>
            </a:r>
          </a:p>
          <a:p>
            <a:pPr lvl="1"/>
            <a:r>
              <a:rPr lang="en-US" dirty="0" smtClean="0"/>
              <a:t>Grammars: finite-state, context-free, language model</a:t>
            </a:r>
          </a:p>
          <a:p>
            <a:pPr lvl="1"/>
            <a:endParaRPr lang="en-US" dirty="0" smtClean="0"/>
          </a:p>
          <a:p>
            <a:r>
              <a:rPr lang="en-US" dirty="0" smtClean="0"/>
              <a:t>Activate only portion of grammar based on dialog state</a:t>
            </a:r>
          </a:p>
          <a:p>
            <a:pPr lvl="1"/>
            <a:r>
              <a:rPr lang="en-US" dirty="0" smtClean="0"/>
              <a:t>E.g. Where are you leaving from?</a:t>
            </a:r>
          </a:p>
          <a:p>
            <a:pPr lvl="1"/>
            <a:r>
              <a:rPr lang="en-US" dirty="0" smtClean="0"/>
              <a:t>{I want to (</a:t>
            </a:r>
            <a:r>
              <a:rPr lang="en-US" dirty="0" err="1" smtClean="0"/>
              <a:t>leave|depart</a:t>
            </a:r>
            <a:r>
              <a:rPr lang="en-US" dirty="0" smtClean="0"/>
              <a:t>) from} CITYNAME {STATENAME}</a:t>
            </a:r>
          </a:p>
          <a:p>
            <a:pPr lvl="1"/>
            <a:r>
              <a:rPr lang="en-US" dirty="0" smtClean="0"/>
              <a:t>‘Yes/No’ grammar for confirmations</a:t>
            </a:r>
          </a:p>
          <a:p>
            <a:pPr lvl="1"/>
            <a:endParaRPr lang="en-US" dirty="0"/>
          </a:p>
        </p:txBody>
      </p:sp>
    </p:spTree>
    <p:extLst>
      <p:ext uri="{BB962C8B-B14F-4D97-AF65-F5344CB8AC3E}">
        <p14:creationId xmlns:p14="http://schemas.microsoft.com/office/powerpoint/2010/main" val="3263315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Language Understanding</a:t>
            </a:r>
            <a:endParaRPr lang="en-US" dirty="0"/>
          </a:p>
        </p:txBody>
      </p:sp>
      <p:sp>
        <p:nvSpPr>
          <p:cNvPr id="3" name="Content Placeholder 2"/>
          <p:cNvSpPr>
            <a:spLocks noGrp="1"/>
          </p:cNvSpPr>
          <p:nvPr>
            <p:ph idx="1"/>
          </p:nvPr>
        </p:nvSpPr>
        <p:spPr>
          <a:xfrm>
            <a:off x="271474" y="1600201"/>
            <a:ext cx="8517248" cy="4343400"/>
          </a:xfrm>
        </p:spPr>
        <p:txBody>
          <a:bodyPr>
            <a:normAutofit fontScale="92500" lnSpcReduction="10000"/>
          </a:bodyPr>
          <a:lstStyle/>
          <a:p>
            <a:r>
              <a:rPr lang="en-US" dirty="0" smtClean="0"/>
              <a:t>Most systems use frame-slot semantics</a:t>
            </a:r>
          </a:p>
          <a:p>
            <a:pPr marL="349250" lvl="1" indent="0">
              <a:buNone/>
            </a:pPr>
            <a:r>
              <a:rPr lang="en-US" i="1" dirty="0" smtClean="0"/>
              <a:t>Show me morning flights from Boston to SFO on Tuesday</a:t>
            </a:r>
          </a:p>
          <a:p>
            <a:pPr lvl="1"/>
            <a:endParaRPr lang="en-US" i="1" dirty="0"/>
          </a:p>
          <a:p>
            <a:pPr lvl="1"/>
            <a:r>
              <a:rPr lang="en-US" dirty="0" smtClean="0"/>
              <a:t>SHOW:</a:t>
            </a:r>
          </a:p>
          <a:p>
            <a:pPr lvl="1"/>
            <a:r>
              <a:rPr lang="en-US" dirty="0" smtClean="0"/>
              <a:t>FLIGHTS:</a:t>
            </a:r>
          </a:p>
          <a:p>
            <a:pPr lvl="2"/>
            <a:r>
              <a:rPr lang="en-US" dirty="0" smtClean="0"/>
              <a:t>ORIGIN:</a:t>
            </a:r>
          </a:p>
          <a:p>
            <a:pPr lvl="3"/>
            <a:r>
              <a:rPr lang="en-US" dirty="0" smtClean="0"/>
              <a:t>CITY:	    Boston</a:t>
            </a:r>
          </a:p>
          <a:p>
            <a:pPr lvl="3"/>
            <a:r>
              <a:rPr lang="en-US" dirty="0" smtClean="0"/>
              <a:t>DATE:</a:t>
            </a:r>
          </a:p>
          <a:p>
            <a:pPr lvl="4"/>
            <a:r>
              <a:rPr lang="en-US" dirty="0" smtClean="0"/>
              <a:t>DAY-OF-WEEK:   Tuesday</a:t>
            </a:r>
          </a:p>
          <a:p>
            <a:pPr lvl="3"/>
            <a:r>
              <a:rPr lang="en-US" dirty="0" smtClean="0"/>
              <a:t>TIME:</a:t>
            </a:r>
          </a:p>
          <a:p>
            <a:pPr lvl="4"/>
            <a:r>
              <a:rPr lang="en-US" dirty="0" smtClean="0"/>
              <a:t>PART-OF-DAY:     Morning</a:t>
            </a:r>
          </a:p>
          <a:p>
            <a:pPr lvl="2"/>
            <a:r>
              <a:rPr lang="en-US" dirty="0" smtClean="0"/>
              <a:t>DEST: </a:t>
            </a:r>
          </a:p>
          <a:p>
            <a:pPr lvl="3"/>
            <a:r>
              <a:rPr lang="en-US" dirty="0" smtClean="0"/>
              <a:t>CITY:     San Francisco</a:t>
            </a:r>
            <a:endParaRPr lang="en-US" dirty="0"/>
          </a:p>
        </p:txBody>
      </p:sp>
    </p:spTree>
    <p:extLst>
      <p:ext uri="{BB962C8B-B14F-4D97-AF65-F5344CB8AC3E}">
        <p14:creationId xmlns:p14="http://schemas.microsoft.com/office/powerpoint/2010/main" val="2516479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Grammars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Alternatives:</a:t>
            </a:r>
          </a:p>
          <a:p>
            <a:pPr lvl="1"/>
            <a:r>
              <a:rPr lang="en-US" dirty="0" smtClean="0"/>
              <a:t>Full parser with semantic attachments</a:t>
            </a:r>
          </a:p>
          <a:p>
            <a:pPr lvl="1"/>
            <a:r>
              <a:rPr lang="en-US" dirty="0" smtClean="0"/>
              <a:t>Domain-specific analyzers</a:t>
            </a:r>
          </a:p>
          <a:p>
            <a:r>
              <a:rPr lang="en-US" sz="2000" dirty="0">
                <a:latin typeface="Tahoma" charset="0"/>
                <a:ea typeface="ＭＳ Ｐゴシック" charset="0"/>
                <a:cs typeface="ＭＳ Ｐゴシック" charset="0"/>
              </a:rPr>
              <a:t>CFG in which the LHS of rules is a semantic category:</a:t>
            </a:r>
          </a:p>
          <a:p>
            <a:pPr lvl="1"/>
            <a:r>
              <a:rPr lang="en-US" sz="2000" dirty="0">
                <a:latin typeface="Tahoma" charset="0"/>
                <a:ea typeface="ＭＳ Ｐゴシック" charset="0"/>
              </a:rPr>
              <a:t>LIST -&gt; show me | I want | can I see|…</a:t>
            </a:r>
          </a:p>
          <a:p>
            <a:pPr lvl="1"/>
            <a:r>
              <a:rPr lang="en-US" sz="2000" dirty="0">
                <a:latin typeface="Tahoma" charset="0"/>
                <a:ea typeface="ＭＳ Ｐゴシック" charset="0"/>
              </a:rPr>
              <a:t>DEPARTTIME -&gt; (</a:t>
            </a:r>
            <a:r>
              <a:rPr lang="en-US" sz="2000" dirty="0" err="1">
                <a:latin typeface="Tahoma" charset="0"/>
                <a:ea typeface="ＭＳ Ｐゴシック" charset="0"/>
              </a:rPr>
              <a:t>after|around|before</a:t>
            </a:r>
            <a:r>
              <a:rPr lang="en-US" sz="2000" dirty="0">
                <a:latin typeface="Tahoma" charset="0"/>
                <a:ea typeface="ＭＳ Ｐゴシック" charset="0"/>
              </a:rPr>
              <a:t>) </a:t>
            </a:r>
            <a:r>
              <a:rPr lang="en-US" sz="2000" dirty="0" smtClean="0">
                <a:latin typeface="Tahoma" charset="0"/>
                <a:ea typeface="ＭＳ Ｐゴシック" charset="0"/>
              </a:rPr>
              <a:t>HOUR| </a:t>
            </a:r>
            <a:r>
              <a:rPr lang="en-US" sz="2000" dirty="0">
                <a:latin typeface="Tahoma" charset="0"/>
                <a:ea typeface="ＭＳ Ｐゴシック" charset="0"/>
              </a:rPr>
              <a:t>morning | afternoon | evening</a:t>
            </a:r>
          </a:p>
          <a:p>
            <a:pPr lvl="1"/>
            <a:r>
              <a:rPr lang="en-US" sz="2000" dirty="0">
                <a:latin typeface="Tahoma" charset="0"/>
                <a:ea typeface="ＭＳ Ｐゴシック" charset="0"/>
              </a:rPr>
              <a:t>HOUR -&gt; </a:t>
            </a:r>
            <a:r>
              <a:rPr lang="en-US" sz="2000" dirty="0" err="1">
                <a:latin typeface="Tahoma" charset="0"/>
                <a:ea typeface="ＭＳ Ｐゴシック" charset="0"/>
              </a:rPr>
              <a:t>one|two|three</a:t>
            </a:r>
            <a:r>
              <a:rPr lang="en-US" sz="2000" dirty="0">
                <a:latin typeface="Tahoma" charset="0"/>
                <a:ea typeface="ＭＳ Ｐゴシック" charset="0"/>
              </a:rPr>
              <a:t>…|twelve (</a:t>
            </a:r>
            <a:r>
              <a:rPr lang="en-US" sz="2000" dirty="0" err="1">
                <a:latin typeface="Tahoma" charset="0"/>
                <a:ea typeface="ＭＳ Ｐゴシック" charset="0"/>
              </a:rPr>
              <a:t>am|pm</a:t>
            </a:r>
            <a:r>
              <a:rPr lang="en-US" sz="2000" dirty="0">
                <a:latin typeface="Tahoma" charset="0"/>
                <a:ea typeface="ＭＳ Ｐゴシック" charset="0"/>
              </a:rPr>
              <a:t>)</a:t>
            </a:r>
          </a:p>
          <a:p>
            <a:pPr lvl="1"/>
            <a:r>
              <a:rPr lang="en-US" sz="2000" dirty="0">
                <a:latin typeface="Tahoma" charset="0"/>
                <a:ea typeface="ＭＳ Ｐゴシック" charset="0"/>
              </a:rPr>
              <a:t>FLIGHTS -&gt; (a) </a:t>
            </a:r>
            <a:r>
              <a:rPr lang="en-US" sz="2000" dirty="0" err="1">
                <a:latin typeface="Tahoma" charset="0"/>
                <a:ea typeface="ＭＳ Ｐゴシック" charset="0"/>
              </a:rPr>
              <a:t>flight|flights</a:t>
            </a:r>
            <a:endParaRPr lang="en-US" sz="2000" dirty="0">
              <a:latin typeface="Tahoma" charset="0"/>
              <a:ea typeface="ＭＳ Ｐゴシック" charset="0"/>
            </a:endParaRPr>
          </a:p>
          <a:p>
            <a:pPr lvl="1"/>
            <a:r>
              <a:rPr lang="en-US" sz="2000" dirty="0">
                <a:latin typeface="Tahoma" charset="0"/>
                <a:ea typeface="ＭＳ Ｐゴシック" charset="0"/>
              </a:rPr>
              <a:t>ORIGIN -&gt; from CITY</a:t>
            </a:r>
          </a:p>
          <a:p>
            <a:pPr lvl="1"/>
            <a:r>
              <a:rPr lang="en-US" sz="2000" dirty="0">
                <a:latin typeface="Tahoma" charset="0"/>
                <a:ea typeface="ＭＳ Ｐゴシック" charset="0"/>
              </a:rPr>
              <a:t>DESTINATION -&gt; to CITY</a:t>
            </a:r>
          </a:p>
          <a:p>
            <a:pPr lvl="1"/>
            <a:r>
              <a:rPr lang="en-US" sz="2000" dirty="0">
                <a:latin typeface="Tahoma" charset="0"/>
                <a:ea typeface="ＭＳ Ｐゴシック" charset="0"/>
              </a:rPr>
              <a:t>CITY -&gt; Boston | San Francisco | Denver | </a:t>
            </a:r>
            <a:r>
              <a:rPr lang="en-US" sz="2000" dirty="0" smtClean="0">
                <a:latin typeface="Tahoma" charset="0"/>
                <a:ea typeface="ＭＳ Ｐゴシック" charset="0"/>
              </a:rPr>
              <a:t>Washington</a:t>
            </a:r>
            <a:endParaRPr lang="en-US" sz="2000" dirty="0">
              <a:latin typeface="Tahoma" charset="0"/>
              <a:ea typeface="ＭＳ Ｐゴシック" charset="0"/>
            </a:endParaRPr>
          </a:p>
        </p:txBody>
      </p:sp>
    </p:spTree>
    <p:extLst>
      <p:ext uri="{BB962C8B-B14F-4D97-AF65-F5344CB8AC3E}">
        <p14:creationId xmlns:p14="http://schemas.microsoft.com/office/powerpoint/2010/main" val="3645368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a:t>
            </a:r>
            <a:endParaRPr lang="en-US" dirty="0"/>
          </a:p>
        </p:txBody>
      </p:sp>
      <p:sp>
        <p:nvSpPr>
          <p:cNvPr id="3" name="Content Placeholder 2"/>
          <p:cNvSpPr>
            <a:spLocks noGrp="1"/>
          </p:cNvSpPr>
          <p:nvPr>
            <p:ph idx="1"/>
          </p:nvPr>
        </p:nvSpPr>
        <p:spPr>
          <a:xfrm>
            <a:off x="549274" y="1600201"/>
            <a:ext cx="8340235" cy="4343400"/>
          </a:xfrm>
        </p:spPr>
        <p:txBody>
          <a:bodyPr/>
          <a:lstStyle/>
          <a:p>
            <a:pPr marL="349250" lvl="1" indent="-349250">
              <a:spcBef>
                <a:spcPts val="2000"/>
              </a:spcBef>
              <a:buClr>
                <a:schemeClr val="accent1">
                  <a:lumMod val="60000"/>
                  <a:lumOff val="40000"/>
                </a:schemeClr>
              </a:buClr>
            </a:pPr>
            <a:endParaRPr lang="en-US" i="1" dirty="0" smtClean="0"/>
          </a:p>
          <a:p>
            <a:pPr marL="349250" lvl="1" indent="-349250">
              <a:spcBef>
                <a:spcPts val="2000"/>
              </a:spcBef>
              <a:buClr>
                <a:schemeClr val="accent1">
                  <a:lumMod val="60000"/>
                  <a:lumOff val="40000"/>
                </a:schemeClr>
              </a:buClr>
            </a:pPr>
            <a:r>
              <a:rPr lang="en-US" b="1" dirty="0" smtClean="0"/>
              <a:t>SHOW FLIGHT       ORIGIN  DEST DEP_DATE DEP_TIME</a:t>
            </a:r>
            <a:endParaRPr lang="en-US" b="1" dirty="0"/>
          </a:p>
          <a:p>
            <a:pPr marL="349250" lvl="1" indent="-349250">
              <a:spcBef>
                <a:spcPts val="2000"/>
              </a:spcBef>
              <a:buClr>
                <a:schemeClr val="accent1">
                  <a:lumMod val="60000"/>
                  <a:lumOff val="40000"/>
                </a:schemeClr>
              </a:buClr>
            </a:pPr>
            <a:r>
              <a:rPr lang="en-US" i="1" dirty="0" smtClean="0"/>
              <a:t>Show </a:t>
            </a:r>
            <a:r>
              <a:rPr lang="en-US" i="1" dirty="0"/>
              <a:t>me </a:t>
            </a:r>
            <a:r>
              <a:rPr lang="en-US" i="1" dirty="0" smtClean="0"/>
              <a:t>flights </a:t>
            </a:r>
            <a:r>
              <a:rPr lang="en-US" i="1" dirty="0"/>
              <a:t>from Boston to SFO on </a:t>
            </a:r>
            <a:r>
              <a:rPr lang="en-US" i="1" dirty="0" smtClean="0"/>
              <a:t>Tuesday morning</a:t>
            </a:r>
            <a:endParaRPr lang="en-US" i="1" dirty="0"/>
          </a:p>
          <a:p>
            <a:endParaRPr lang="en-US" dirty="0"/>
          </a:p>
        </p:txBody>
      </p:sp>
    </p:spTree>
    <p:extLst>
      <p:ext uri="{BB962C8B-B14F-4D97-AF65-F5344CB8AC3E}">
        <p14:creationId xmlns:p14="http://schemas.microsoft.com/office/powerpoint/2010/main" val="3431955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NLU</a:t>
            </a:r>
            <a:endParaRPr lang="en-US" dirty="0"/>
          </a:p>
        </p:txBody>
      </p:sp>
      <p:sp>
        <p:nvSpPr>
          <p:cNvPr id="3" name="Content Placeholder 2"/>
          <p:cNvSpPr>
            <a:spLocks noGrp="1"/>
          </p:cNvSpPr>
          <p:nvPr>
            <p:ph idx="1"/>
          </p:nvPr>
        </p:nvSpPr>
        <p:spPr/>
        <p:txBody>
          <a:bodyPr/>
          <a:lstStyle/>
          <a:p>
            <a:r>
              <a:rPr lang="en-US" dirty="0" smtClean="0"/>
              <a:t>Issues:</a:t>
            </a:r>
          </a:p>
          <a:p>
            <a:pPr lvl="1"/>
            <a:r>
              <a:rPr lang="en-US" dirty="0" smtClean="0"/>
              <a:t>Ambiguity:</a:t>
            </a:r>
          </a:p>
          <a:p>
            <a:pPr lvl="2"/>
            <a:r>
              <a:rPr lang="en-US" dirty="0" smtClean="0"/>
              <a:t>Probabilistic CFGs</a:t>
            </a:r>
          </a:p>
          <a:p>
            <a:pPr lvl="2"/>
            <a:endParaRPr lang="en-US" dirty="0"/>
          </a:p>
          <a:p>
            <a:pPr lvl="1"/>
            <a:r>
              <a:rPr lang="en-US" dirty="0" smtClean="0"/>
              <a:t>Manual construction:</a:t>
            </a:r>
          </a:p>
          <a:p>
            <a:pPr lvl="2"/>
            <a:r>
              <a:rPr lang="en-US" dirty="0" smtClean="0"/>
              <a:t>Train HMM analysis model</a:t>
            </a:r>
          </a:p>
          <a:p>
            <a:pPr lvl="2"/>
            <a:endParaRPr lang="en-US" dirty="0"/>
          </a:p>
          <a:p>
            <a:pPr lvl="2"/>
            <a:r>
              <a:rPr lang="en-US" dirty="0" smtClean="0"/>
              <a:t>Where’s the training data from???</a:t>
            </a:r>
          </a:p>
        </p:txBody>
      </p:sp>
    </p:spTree>
    <p:extLst>
      <p:ext uri="{BB962C8B-B14F-4D97-AF65-F5344CB8AC3E}">
        <p14:creationId xmlns:p14="http://schemas.microsoft.com/office/powerpoint/2010/main" val="3677764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 and TTS</a:t>
            </a:r>
            <a:endParaRPr lang="en-US" dirty="0"/>
          </a:p>
        </p:txBody>
      </p:sp>
      <p:sp>
        <p:nvSpPr>
          <p:cNvPr id="3" name="Content Placeholder 2"/>
          <p:cNvSpPr>
            <a:spLocks noGrp="1"/>
          </p:cNvSpPr>
          <p:nvPr>
            <p:ph idx="1"/>
          </p:nvPr>
        </p:nvSpPr>
        <p:spPr/>
        <p:txBody>
          <a:bodyPr/>
          <a:lstStyle/>
          <a:p>
            <a:r>
              <a:rPr lang="en-US" dirty="0" smtClean="0"/>
              <a:t>Generation:</a:t>
            </a:r>
          </a:p>
          <a:p>
            <a:pPr lvl="1"/>
            <a:r>
              <a:rPr lang="en-US" dirty="0" smtClean="0"/>
              <a:t>Identify concepts to express</a:t>
            </a:r>
          </a:p>
          <a:p>
            <a:pPr lvl="1"/>
            <a:r>
              <a:rPr lang="en-US" dirty="0" smtClean="0"/>
              <a:t>Convert to words</a:t>
            </a:r>
          </a:p>
          <a:p>
            <a:pPr lvl="1"/>
            <a:r>
              <a:rPr lang="en-US" dirty="0" smtClean="0"/>
              <a:t>Assign appropriate prosody, intonation</a:t>
            </a:r>
          </a:p>
          <a:p>
            <a:pPr lvl="1"/>
            <a:endParaRPr lang="en-US" dirty="0"/>
          </a:p>
        </p:txBody>
      </p:sp>
    </p:spTree>
    <p:extLst>
      <p:ext uri="{BB962C8B-B14F-4D97-AF65-F5344CB8AC3E}">
        <p14:creationId xmlns:p14="http://schemas.microsoft.com/office/powerpoint/2010/main" val="1815567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 and TTS</a:t>
            </a:r>
            <a:endParaRPr lang="en-US" dirty="0"/>
          </a:p>
        </p:txBody>
      </p:sp>
      <p:sp>
        <p:nvSpPr>
          <p:cNvPr id="3" name="Content Placeholder 2"/>
          <p:cNvSpPr>
            <a:spLocks noGrp="1"/>
          </p:cNvSpPr>
          <p:nvPr>
            <p:ph idx="1"/>
          </p:nvPr>
        </p:nvSpPr>
        <p:spPr/>
        <p:txBody>
          <a:bodyPr/>
          <a:lstStyle/>
          <a:p>
            <a:r>
              <a:rPr lang="en-US" dirty="0" smtClean="0"/>
              <a:t>Generation:</a:t>
            </a:r>
          </a:p>
          <a:p>
            <a:pPr lvl="1"/>
            <a:r>
              <a:rPr lang="en-US" dirty="0" smtClean="0"/>
              <a:t>Identify concepts to express</a:t>
            </a:r>
          </a:p>
          <a:p>
            <a:pPr lvl="1"/>
            <a:r>
              <a:rPr lang="en-US" dirty="0" smtClean="0"/>
              <a:t>Convert to words</a:t>
            </a:r>
          </a:p>
          <a:p>
            <a:pPr lvl="1"/>
            <a:r>
              <a:rPr lang="en-US" dirty="0" smtClean="0"/>
              <a:t>Assign appropriate prosody, intonation</a:t>
            </a:r>
          </a:p>
          <a:p>
            <a:pPr lvl="1"/>
            <a:endParaRPr lang="en-US" dirty="0"/>
          </a:p>
          <a:p>
            <a:r>
              <a:rPr lang="en-US" dirty="0" smtClean="0"/>
              <a:t>TTS:</a:t>
            </a:r>
          </a:p>
          <a:p>
            <a:pPr lvl="1"/>
            <a:r>
              <a:rPr lang="en-US" dirty="0" smtClean="0"/>
              <a:t>Input words, prosodic markup</a:t>
            </a:r>
          </a:p>
          <a:p>
            <a:pPr lvl="1"/>
            <a:r>
              <a:rPr lang="en-US" dirty="0" smtClean="0"/>
              <a:t>Synthesize acoustic waveform</a:t>
            </a:r>
          </a:p>
        </p:txBody>
      </p:sp>
    </p:spTree>
    <p:extLst>
      <p:ext uri="{BB962C8B-B14F-4D97-AF65-F5344CB8AC3E}">
        <p14:creationId xmlns:p14="http://schemas.microsoft.com/office/powerpoint/2010/main" val="4158400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a:t>
            </a:r>
            <a:endParaRPr lang="en-US" dirty="0"/>
          </a:p>
        </p:txBody>
      </p:sp>
      <p:sp>
        <p:nvSpPr>
          <p:cNvPr id="3" name="Content Placeholder 2"/>
          <p:cNvSpPr>
            <a:spLocks noGrp="1"/>
          </p:cNvSpPr>
          <p:nvPr>
            <p:ph idx="1"/>
          </p:nvPr>
        </p:nvSpPr>
        <p:spPr/>
        <p:txBody>
          <a:bodyPr/>
          <a:lstStyle/>
          <a:p>
            <a:r>
              <a:rPr lang="en-US" dirty="0" smtClean="0"/>
              <a:t>Content planning:</a:t>
            </a:r>
          </a:p>
          <a:p>
            <a:pPr lvl="1"/>
            <a:r>
              <a:rPr lang="en-US" dirty="0" smtClean="0"/>
              <a:t>What to say:</a:t>
            </a:r>
          </a:p>
          <a:p>
            <a:pPr lvl="2"/>
            <a:r>
              <a:rPr lang="en-US" dirty="0" smtClean="0"/>
              <a:t>Question, answer, </a:t>
            </a:r>
            <a:r>
              <a:rPr lang="en-US" dirty="0" err="1" smtClean="0"/>
              <a:t>etc</a:t>
            </a:r>
            <a:r>
              <a:rPr lang="en-US" dirty="0" smtClean="0"/>
              <a:t>?</a:t>
            </a:r>
          </a:p>
          <a:p>
            <a:pPr lvl="2"/>
            <a:r>
              <a:rPr lang="en-US" dirty="0" smtClean="0"/>
              <a:t>Often merged with dialog manager</a:t>
            </a:r>
          </a:p>
        </p:txBody>
      </p:sp>
    </p:spTree>
    <p:extLst>
      <p:ext uri="{BB962C8B-B14F-4D97-AF65-F5344CB8AC3E}">
        <p14:creationId xmlns:p14="http://schemas.microsoft.com/office/powerpoint/2010/main" val="4071143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a:t>
            </a:r>
            <a:endParaRPr lang="en-US" dirty="0"/>
          </a:p>
        </p:txBody>
      </p:sp>
      <p:sp>
        <p:nvSpPr>
          <p:cNvPr id="3" name="Content Placeholder 2"/>
          <p:cNvSpPr>
            <a:spLocks noGrp="1"/>
          </p:cNvSpPr>
          <p:nvPr>
            <p:ph idx="1"/>
          </p:nvPr>
        </p:nvSpPr>
        <p:spPr/>
        <p:txBody>
          <a:bodyPr/>
          <a:lstStyle/>
          <a:p>
            <a:r>
              <a:rPr lang="en-US" dirty="0" smtClean="0"/>
              <a:t>Content planning:</a:t>
            </a:r>
          </a:p>
          <a:p>
            <a:pPr lvl="1"/>
            <a:r>
              <a:rPr lang="en-US" dirty="0" smtClean="0"/>
              <a:t>What to say:</a:t>
            </a:r>
          </a:p>
          <a:p>
            <a:pPr lvl="2"/>
            <a:r>
              <a:rPr lang="en-US" dirty="0" smtClean="0"/>
              <a:t>Question, answer, </a:t>
            </a:r>
            <a:r>
              <a:rPr lang="en-US" dirty="0" err="1" smtClean="0"/>
              <a:t>etc</a:t>
            </a:r>
            <a:r>
              <a:rPr lang="en-US" dirty="0" smtClean="0"/>
              <a:t>?</a:t>
            </a:r>
          </a:p>
          <a:p>
            <a:pPr lvl="2"/>
            <a:r>
              <a:rPr lang="en-US" dirty="0" smtClean="0"/>
              <a:t>Often merged with dialog manager</a:t>
            </a:r>
          </a:p>
          <a:p>
            <a:r>
              <a:rPr lang="en-US" dirty="0" smtClean="0"/>
              <a:t>Language generation:</a:t>
            </a:r>
          </a:p>
          <a:p>
            <a:pPr lvl="1"/>
            <a:r>
              <a:rPr lang="en-US" dirty="0" smtClean="0"/>
              <a:t>How to say it</a:t>
            </a:r>
          </a:p>
          <a:p>
            <a:pPr lvl="2"/>
            <a:r>
              <a:rPr lang="en-US" dirty="0" smtClean="0"/>
              <a:t>Select syntactic structure and words </a:t>
            </a:r>
          </a:p>
          <a:p>
            <a:pPr lvl="2"/>
            <a:r>
              <a:rPr lang="en-US" dirty="0" smtClean="0"/>
              <a:t>Most common: Template-based generation (prompts)</a:t>
            </a:r>
          </a:p>
          <a:p>
            <a:pPr lvl="3"/>
            <a:r>
              <a:rPr lang="en-US" dirty="0" smtClean="0"/>
              <a:t>Templates with variable: When do you want to leave CITY?</a:t>
            </a:r>
          </a:p>
          <a:p>
            <a:endParaRPr lang="en-US" dirty="0" smtClean="0"/>
          </a:p>
          <a:p>
            <a:pPr lvl="1"/>
            <a:endParaRPr lang="en-US" dirty="0"/>
          </a:p>
        </p:txBody>
      </p:sp>
    </p:spTree>
    <p:extLst>
      <p:ext uri="{BB962C8B-B14F-4D97-AF65-F5344CB8AC3E}">
        <p14:creationId xmlns:p14="http://schemas.microsoft.com/office/powerpoint/2010/main" val="971781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Closure</a:t>
            </a:r>
            <a:endParaRPr lang="en-US" dirty="0"/>
          </a:p>
        </p:txBody>
      </p:sp>
      <p:sp>
        <p:nvSpPr>
          <p:cNvPr id="3" name="Content Placeholder 2"/>
          <p:cNvSpPr>
            <a:spLocks noGrp="1"/>
          </p:cNvSpPr>
          <p:nvPr>
            <p:ph idx="1"/>
          </p:nvPr>
        </p:nvSpPr>
        <p:spPr/>
        <p:txBody>
          <a:bodyPr>
            <a:normAutofit/>
          </a:bodyPr>
          <a:lstStyle/>
          <a:p>
            <a:r>
              <a:rPr lang="en-US" dirty="0" smtClean="0"/>
              <a:t>Principle of closure:</a:t>
            </a:r>
          </a:p>
          <a:p>
            <a:pPr lvl="1"/>
            <a:r>
              <a:rPr lang="en-US" dirty="0" smtClean="0"/>
              <a:t>Agents performing an action require evidence of successful performance</a:t>
            </a:r>
            <a:endParaRPr lang="en-US" dirty="0"/>
          </a:p>
          <a:p>
            <a:pPr lvl="2"/>
            <a:r>
              <a:rPr lang="en-US" dirty="0" smtClean="0"/>
              <a:t>Also important to indicate failure or understanding</a:t>
            </a:r>
          </a:p>
          <a:p>
            <a:pPr lvl="2"/>
            <a:endParaRPr lang="en-US" dirty="0" smtClean="0"/>
          </a:p>
        </p:txBody>
      </p:sp>
    </p:spTree>
    <p:extLst>
      <p:ext uri="{BB962C8B-B14F-4D97-AF65-F5344CB8AC3E}">
        <p14:creationId xmlns:p14="http://schemas.microsoft.com/office/powerpoint/2010/main" val="21419173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NLG</a:t>
            </a:r>
            <a:endParaRPr lang="en-US" dirty="0"/>
          </a:p>
        </p:txBody>
      </p:sp>
      <p:pic>
        <p:nvPicPr>
          <p:cNvPr id="5" name="Content Placeholder 11" descr="generationg.jpg"/>
          <p:cNvPicPr>
            <a:picLocks noChangeAspect="1"/>
          </p:cNvPicPr>
          <p:nvPr/>
        </p:nvPicPr>
        <p:blipFill>
          <a:blip r:embed="rId2">
            <a:extLst>
              <a:ext uri="{28A0092B-C50C-407E-A947-70E740481C1C}">
                <a14:useLocalDpi xmlns:a14="http://schemas.microsoft.com/office/drawing/2010/main" val="0"/>
              </a:ext>
            </a:extLst>
          </a:blip>
          <a:srcRect t="-83720" b="-83720"/>
          <a:stretch>
            <a:fillRect/>
          </a:stretch>
        </p:blipFill>
        <p:spPr>
          <a:xfrm>
            <a:off x="381000" y="1556146"/>
            <a:ext cx="7702205" cy="4920853"/>
          </a:xfrm>
          <a:prstGeom prst="rect">
            <a:avLst/>
          </a:prstGeom>
        </p:spPr>
      </p:pic>
      <p:sp>
        <p:nvSpPr>
          <p:cNvPr id="6" name="Content Placeholder 5"/>
          <p:cNvSpPr>
            <a:spLocks noGrp="1"/>
          </p:cNvSpPr>
          <p:nvPr>
            <p:ph idx="1"/>
          </p:nvPr>
        </p:nvSpPr>
        <p:spPr/>
        <p:txBody>
          <a:bodyPr/>
          <a:lstStyle/>
          <a:p>
            <a:r>
              <a:rPr lang="en-US" dirty="0" smtClean="0"/>
              <a:t>Converts representation from dialog manager</a:t>
            </a:r>
            <a:endParaRPr lang="en-US" dirty="0"/>
          </a:p>
        </p:txBody>
      </p:sp>
    </p:spTree>
    <p:extLst>
      <p:ext uri="{BB962C8B-B14F-4D97-AF65-F5344CB8AC3E}">
        <p14:creationId xmlns:p14="http://schemas.microsoft.com/office/powerpoint/2010/main" val="2347410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Generation Constraints</a:t>
            </a:r>
            <a:endParaRPr lang="en-US" dirty="0"/>
          </a:p>
        </p:txBody>
      </p:sp>
      <p:sp>
        <p:nvSpPr>
          <p:cNvPr id="3" name="Content Placeholder 2"/>
          <p:cNvSpPr>
            <a:spLocks noGrp="1"/>
          </p:cNvSpPr>
          <p:nvPr>
            <p:ph idx="1"/>
          </p:nvPr>
        </p:nvSpPr>
        <p:spPr/>
        <p:txBody>
          <a:bodyPr/>
          <a:lstStyle/>
          <a:p>
            <a:r>
              <a:rPr lang="en-US" dirty="0" smtClean="0"/>
              <a:t>Establishing coherence:</a:t>
            </a:r>
          </a:p>
          <a:p>
            <a:pPr lvl="1"/>
            <a:r>
              <a:rPr lang="en-US" dirty="0" smtClean="0"/>
              <a:t>What tools? </a:t>
            </a:r>
            <a:endParaRPr lang="en-US" i="1" dirty="0"/>
          </a:p>
        </p:txBody>
      </p:sp>
    </p:spTree>
    <p:extLst>
      <p:ext uri="{BB962C8B-B14F-4D97-AF65-F5344CB8AC3E}">
        <p14:creationId xmlns:p14="http://schemas.microsoft.com/office/powerpoint/2010/main" val="27384148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Generation Constraints</a:t>
            </a:r>
            <a:endParaRPr lang="en-US" dirty="0"/>
          </a:p>
        </p:txBody>
      </p:sp>
      <p:sp>
        <p:nvSpPr>
          <p:cNvPr id="3" name="Content Placeholder 2"/>
          <p:cNvSpPr>
            <a:spLocks noGrp="1"/>
          </p:cNvSpPr>
          <p:nvPr>
            <p:ph idx="1"/>
          </p:nvPr>
        </p:nvSpPr>
        <p:spPr/>
        <p:txBody>
          <a:bodyPr/>
          <a:lstStyle/>
          <a:p>
            <a:r>
              <a:rPr lang="en-US" dirty="0" smtClean="0"/>
              <a:t>Establishing coherence:</a:t>
            </a:r>
          </a:p>
          <a:p>
            <a:pPr lvl="1"/>
            <a:r>
              <a:rPr lang="en-US" dirty="0" smtClean="0"/>
              <a:t>What tools? Discourse markers, pronouns</a:t>
            </a:r>
          </a:p>
          <a:p>
            <a:pPr lvl="2"/>
            <a:r>
              <a:rPr lang="en-US" dirty="0" smtClean="0"/>
              <a:t>‘Okay’ – signal new topic</a:t>
            </a:r>
          </a:p>
          <a:p>
            <a:pPr lvl="2"/>
            <a:endParaRPr lang="en-US" dirty="0" smtClean="0"/>
          </a:p>
          <a:p>
            <a:pPr lvl="2"/>
            <a:r>
              <a:rPr lang="en-US" i="1" dirty="0" smtClean="0"/>
              <a:t>Please say the date; </a:t>
            </a:r>
          </a:p>
          <a:p>
            <a:pPr lvl="2"/>
            <a:r>
              <a:rPr lang="en-US" i="1" dirty="0" smtClean="0"/>
              <a:t>Please say start time;</a:t>
            </a:r>
          </a:p>
          <a:p>
            <a:pPr lvl="2"/>
            <a:r>
              <a:rPr lang="en-US" i="1" dirty="0" smtClean="0"/>
              <a:t>Please say…</a:t>
            </a:r>
          </a:p>
        </p:txBody>
      </p:sp>
    </p:spTree>
    <p:extLst>
      <p:ext uri="{BB962C8B-B14F-4D97-AF65-F5344CB8AC3E}">
        <p14:creationId xmlns:p14="http://schemas.microsoft.com/office/powerpoint/2010/main" val="15443028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Generation Constraints</a:t>
            </a:r>
            <a:endParaRPr lang="en-US" dirty="0"/>
          </a:p>
        </p:txBody>
      </p:sp>
      <p:sp>
        <p:nvSpPr>
          <p:cNvPr id="3" name="Content Placeholder 2"/>
          <p:cNvSpPr>
            <a:spLocks noGrp="1"/>
          </p:cNvSpPr>
          <p:nvPr>
            <p:ph idx="1"/>
          </p:nvPr>
        </p:nvSpPr>
        <p:spPr/>
        <p:txBody>
          <a:bodyPr/>
          <a:lstStyle/>
          <a:p>
            <a:r>
              <a:rPr lang="en-US" dirty="0" smtClean="0"/>
              <a:t>Establishing coherence:</a:t>
            </a:r>
          </a:p>
          <a:p>
            <a:pPr lvl="1"/>
            <a:r>
              <a:rPr lang="en-US" dirty="0" smtClean="0"/>
              <a:t>What tools? Discourse markers, pronouns</a:t>
            </a:r>
          </a:p>
          <a:p>
            <a:pPr lvl="2"/>
            <a:r>
              <a:rPr lang="en-US" dirty="0" smtClean="0"/>
              <a:t>‘Okay’ – signal new topic</a:t>
            </a:r>
          </a:p>
          <a:p>
            <a:pPr lvl="2"/>
            <a:endParaRPr lang="en-US" dirty="0" smtClean="0"/>
          </a:p>
          <a:p>
            <a:pPr lvl="2"/>
            <a:r>
              <a:rPr lang="en-US" i="1" dirty="0" smtClean="0"/>
              <a:t>Please say the date; </a:t>
            </a:r>
          </a:p>
          <a:p>
            <a:pPr lvl="2"/>
            <a:r>
              <a:rPr lang="en-US" i="1" dirty="0" smtClean="0"/>
              <a:t>Please say start time;</a:t>
            </a:r>
          </a:p>
          <a:p>
            <a:pPr lvl="2"/>
            <a:r>
              <a:rPr lang="en-US" i="1" dirty="0" smtClean="0"/>
              <a:t>Please say…</a:t>
            </a:r>
          </a:p>
          <a:p>
            <a:pPr lvl="2"/>
            <a:r>
              <a:rPr lang="en-US" dirty="0" err="1" smtClean="0"/>
              <a:t>vs</a:t>
            </a:r>
            <a:endParaRPr lang="en-US" dirty="0" smtClean="0"/>
          </a:p>
          <a:p>
            <a:pPr lvl="2"/>
            <a:r>
              <a:rPr lang="en-US" i="1" dirty="0" smtClean="0"/>
              <a:t>First tell me the date;</a:t>
            </a:r>
          </a:p>
          <a:p>
            <a:pPr lvl="2"/>
            <a:r>
              <a:rPr lang="en-US" i="1" dirty="0" smtClean="0"/>
              <a:t>Thanks ;; Next I’ll need the start time;</a:t>
            </a:r>
          </a:p>
          <a:p>
            <a:pPr lvl="2"/>
            <a:r>
              <a:rPr lang="en-US" i="1" dirty="0" smtClean="0"/>
              <a:t>Lastly, I’ll ….</a:t>
            </a:r>
            <a:endParaRPr lang="en-US" i="1" dirty="0"/>
          </a:p>
        </p:txBody>
      </p:sp>
    </p:spTree>
    <p:extLst>
      <p:ext uri="{BB962C8B-B14F-4D97-AF65-F5344CB8AC3E}">
        <p14:creationId xmlns:p14="http://schemas.microsoft.com/office/powerpoint/2010/main" val="22777746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SDS Generation</a:t>
            </a:r>
            <a:endParaRPr lang="en-US" dirty="0"/>
          </a:p>
        </p:txBody>
      </p:sp>
      <p:sp>
        <p:nvSpPr>
          <p:cNvPr id="3" name="Content Placeholder 2"/>
          <p:cNvSpPr>
            <a:spLocks noGrp="1"/>
          </p:cNvSpPr>
          <p:nvPr>
            <p:ph idx="1"/>
          </p:nvPr>
        </p:nvSpPr>
        <p:spPr/>
        <p:txBody>
          <a:bodyPr>
            <a:normAutofit/>
          </a:bodyPr>
          <a:lstStyle/>
          <a:p>
            <a:r>
              <a:rPr lang="en-US" dirty="0" smtClean="0"/>
              <a:t>Key issues:</a:t>
            </a:r>
          </a:p>
        </p:txBody>
      </p:sp>
    </p:spTree>
    <p:extLst>
      <p:ext uri="{BB962C8B-B14F-4D97-AF65-F5344CB8AC3E}">
        <p14:creationId xmlns:p14="http://schemas.microsoft.com/office/powerpoint/2010/main" val="10848121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SDS Generation</a:t>
            </a:r>
            <a:endParaRPr lang="en-US" dirty="0"/>
          </a:p>
        </p:txBody>
      </p:sp>
      <p:sp>
        <p:nvSpPr>
          <p:cNvPr id="3" name="Content Placeholder 2"/>
          <p:cNvSpPr>
            <a:spLocks noGrp="1"/>
          </p:cNvSpPr>
          <p:nvPr>
            <p:ph idx="1"/>
          </p:nvPr>
        </p:nvSpPr>
        <p:spPr/>
        <p:txBody>
          <a:bodyPr>
            <a:normAutofit/>
          </a:bodyPr>
          <a:lstStyle/>
          <a:p>
            <a:r>
              <a:rPr lang="en-US" dirty="0" smtClean="0"/>
              <a:t>Key issues:</a:t>
            </a:r>
          </a:p>
          <a:p>
            <a:pPr lvl="1"/>
            <a:r>
              <a:rPr lang="en-US" dirty="0" smtClean="0"/>
              <a:t>Speech is slow!</a:t>
            </a:r>
          </a:p>
          <a:p>
            <a:pPr lvl="1"/>
            <a:r>
              <a:rPr lang="en-US" dirty="0" smtClean="0"/>
              <a:t>Speech is not persistent!</a:t>
            </a:r>
          </a:p>
          <a:p>
            <a:r>
              <a:rPr lang="en-US" dirty="0" smtClean="0"/>
              <a:t>Slowness: Minimize prompt length, repetition</a:t>
            </a:r>
          </a:p>
        </p:txBody>
      </p:sp>
    </p:spTree>
    <p:extLst>
      <p:ext uri="{BB962C8B-B14F-4D97-AF65-F5344CB8AC3E}">
        <p14:creationId xmlns:p14="http://schemas.microsoft.com/office/powerpoint/2010/main" val="889210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SDS Generation</a:t>
            </a:r>
            <a:endParaRPr lang="en-US" dirty="0"/>
          </a:p>
        </p:txBody>
      </p:sp>
      <p:sp>
        <p:nvSpPr>
          <p:cNvPr id="3" name="Content Placeholder 2"/>
          <p:cNvSpPr>
            <a:spLocks noGrp="1"/>
          </p:cNvSpPr>
          <p:nvPr>
            <p:ph idx="1"/>
          </p:nvPr>
        </p:nvSpPr>
        <p:spPr/>
        <p:txBody>
          <a:bodyPr>
            <a:normAutofit/>
          </a:bodyPr>
          <a:lstStyle/>
          <a:p>
            <a:r>
              <a:rPr lang="en-US" dirty="0" smtClean="0"/>
              <a:t>Key issues:</a:t>
            </a:r>
          </a:p>
          <a:p>
            <a:pPr lvl="1"/>
            <a:r>
              <a:rPr lang="en-US" dirty="0" smtClean="0"/>
              <a:t>Speech is slow!</a:t>
            </a:r>
          </a:p>
          <a:p>
            <a:pPr lvl="1"/>
            <a:r>
              <a:rPr lang="en-US" dirty="0" smtClean="0"/>
              <a:t>Speech is not persistent!</a:t>
            </a:r>
          </a:p>
          <a:p>
            <a:r>
              <a:rPr lang="en-US" dirty="0" smtClean="0"/>
              <a:t>Slowness: Minimize prompt length, repetition</a:t>
            </a:r>
          </a:p>
          <a:p>
            <a:pPr lvl="1"/>
            <a:r>
              <a:rPr lang="en-US" dirty="0" smtClean="0"/>
              <a:t>Approach: Tapered prompts</a:t>
            </a:r>
          </a:p>
          <a:p>
            <a:pPr lvl="2"/>
            <a:r>
              <a:rPr lang="en-US" dirty="0" smtClean="0"/>
              <a:t>What’s the first company? What’s the next company? Next company? Next?</a:t>
            </a:r>
          </a:p>
          <a:p>
            <a:r>
              <a:rPr lang="en-US" dirty="0" smtClean="0"/>
              <a:t>Slowness/transience:</a:t>
            </a:r>
          </a:p>
        </p:txBody>
      </p:sp>
    </p:spTree>
    <p:extLst>
      <p:ext uri="{BB962C8B-B14F-4D97-AF65-F5344CB8AC3E}">
        <p14:creationId xmlns:p14="http://schemas.microsoft.com/office/powerpoint/2010/main" val="4296487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SDS Generation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Key issues:</a:t>
            </a:r>
          </a:p>
          <a:p>
            <a:pPr lvl="1"/>
            <a:r>
              <a:rPr lang="en-US" dirty="0" smtClean="0"/>
              <a:t>Speech is slow!</a:t>
            </a:r>
          </a:p>
          <a:p>
            <a:pPr lvl="1"/>
            <a:r>
              <a:rPr lang="en-US" dirty="0" smtClean="0"/>
              <a:t>Speech is not persistent!</a:t>
            </a:r>
          </a:p>
          <a:p>
            <a:r>
              <a:rPr lang="en-US" dirty="0" smtClean="0"/>
              <a:t>Slowness: Minimize prompt length, repetition</a:t>
            </a:r>
          </a:p>
          <a:p>
            <a:pPr lvl="1"/>
            <a:r>
              <a:rPr lang="en-US" dirty="0" smtClean="0"/>
              <a:t>Approach: Tapered prompts</a:t>
            </a:r>
          </a:p>
          <a:p>
            <a:pPr lvl="2"/>
            <a:r>
              <a:rPr lang="en-US" dirty="0" smtClean="0"/>
              <a:t>What’s the first company? What’s the next company? Next company? Next?</a:t>
            </a:r>
          </a:p>
          <a:p>
            <a:r>
              <a:rPr lang="en-US" dirty="0" smtClean="0"/>
              <a:t>Slowness/transience:</a:t>
            </a:r>
          </a:p>
          <a:p>
            <a:pPr lvl="1"/>
            <a:r>
              <a:rPr lang="en-US" dirty="0" smtClean="0"/>
              <a:t>Handling lists, long material</a:t>
            </a:r>
          </a:p>
          <a:p>
            <a:pPr lvl="2"/>
            <a:r>
              <a:rPr lang="en-US" dirty="0" smtClean="0"/>
              <a:t>Email</a:t>
            </a:r>
          </a:p>
          <a:p>
            <a:pPr lvl="2"/>
            <a:r>
              <a:rPr lang="en-US" dirty="0" smtClean="0"/>
              <a:t>Rules if list is long (&gt;3); simplify, give one result</a:t>
            </a:r>
            <a:endParaRPr lang="en-US" dirty="0"/>
          </a:p>
        </p:txBody>
      </p:sp>
    </p:spTree>
    <p:extLst>
      <p:ext uri="{BB962C8B-B14F-4D97-AF65-F5344CB8AC3E}">
        <p14:creationId xmlns:p14="http://schemas.microsoft.com/office/powerpoint/2010/main" val="11311207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Manager</a:t>
            </a:r>
            <a:endParaRPr lang="en-US" dirty="0"/>
          </a:p>
        </p:txBody>
      </p:sp>
      <p:sp>
        <p:nvSpPr>
          <p:cNvPr id="3" name="Content Placeholder 2"/>
          <p:cNvSpPr>
            <a:spLocks noGrp="1"/>
          </p:cNvSpPr>
          <p:nvPr>
            <p:ph idx="1"/>
          </p:nvPr>
        </p:nvSpPr>
        <p:spPr/>
        <p:txBody>
          <a:bodyPr>
            <a:normAutofit lnSpcReduction="10000"/>
          </a:bodyPr>
          <a:lstStyle/>
          <a:p>
            <a:r>
              <a:rPr lang="en-US" dirty="0" smtClean="0"/>
              <a:t>Holds system together: Governs interaction style</a:t>
            </a:r>
          </a:p>
          <a:p>
            <a:pPr lvl="1"/>
            <a:r>
              <a:rPr lang="en-US" dirty="0" smtClean="0"/>
              <a:t>Takes input from ASR/NLU</a:t>
            </a:r>
          </a:p>
          <a:p>
            <a:pPr lvl="1"/>
            <a:endParaRPr lang="en-US" dirty="0" smtClean="0"/>
          </a:p>
          <a:p>
            <a:pPr lvl="1"/>
            <a:r>
              <a:rPr lang="en-US" dirty="0" smtClean="0"/>
              <a:t>Maintains dialog state, history</a:t>
            </a:r>
          </a:p>
          <a:p>
            <a:pPr lvl="2"/>
            <a:r>
              <a:rPr lang="en-US" dirty="0" smtClean="0"/>
              <a:t>Incremental frame construction</a:t>
            </a:r>
          </a:p>
          <a:p>
            <a:pPr lvl="2"/>
            <a:r>
              <a:rPr lang="en-US" dirty="0" smtClean="0"/>
              <a:t>Reference, ellipsis resolution</a:t>
            </a:r>
          </a:p>
          <a:p>
            <a:pPr lvl="2"/>
            <a:r>
              <a:rPr lang="en-US" dirty="0" smtClean="0"/>
              <a:t>Determines what system does next</a:t>
            </a:r>
          </a:p>
          <a:p>
            <a:pPr lvl="1"/>
            <a:endParaRPr lang="en-US" dirty="0"/>
          </a:p>
          <a:p>
            <a:pPr lvl="1"/>
            <a:r>
              <a:rPr lang="en-US" dirty="0" smtClean="0"/>
              <a:t>Interfaces with task manager/backend app</a:t>
            </a:r>
          </a:p>
          <a:p>
            <a:pPr lvl="1"/>
            <a:endParaRPr lang="en-US" dirty="0"/>
          </a:p>
          <a:p>
            <a:pPr lvl="1"/>
            <a:r>
              <a:rPr lang="en-US" dirty="0" smtClean="0"/>
              <a:t>Formulates basic response, passes to NLG,TTS</a:t>
            </a:r>
            <a:endParaRPr lang="en-US" dirty="0"/>
          </a:p>
          <a:p>
            <a:pPr lvl="1"/>
            <a:endParaRPr lang="en-US" dirty="0"/>
          </a:p>
        </p:txBody>
      </p:sp>
    </p:spTree>
    <p:extLst>
      <p:ext uri="{BB962C8B-B14F-4D97-AF65-F5344CB8AC3E}">
        <p14:creationId xmlns:p14="http://schemas.microsoft.com/office/powerpoint/2010/main" val="9971494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 Management Types</a:t>
            </a:r>
            <a:endParaRPr lang="en-US" dirty="0"/>
          </a:p>
        </p:txBody>
      </p:sp>
      <p:sp>
        <p:nvSpPr>
          <p:cNvPr id="3" name="Content Placeholder 2"/>
          <p:cNvSpPr>
            <a:spLocks noGrp="1"/>
          </p:cNvSpPr>
          <p:nvPr>
            <p:ph idx="1"/>
          </p:nvPr>
        </p:nvSpPr>
        <p:spPr/>
        <p:txBody>
          <a:bodyPr/>
          <a:lstStyle/>
          <a:p>
            <a:r>
              <a:rPr lang="en-US" dirty="0" smtClean="0"/>
              <a:t>Finite-State Dialog Management</a:t>
            </a:r>
          </a:p>
          <a:p>
            <a:endParaRPr lang="en-US" dirty="0"/>
          </a:p>
          <a:p>
            <a:r>
              <a:rPr lang="en-US" dirty="0" smtClean="0"/>
              <a:t>Frame-based Dialog Management</a:t>
            </a:r>
          </a:p>
          <a:p>
            <a:endParaRPr lang="en-US" dirty="0"/>
          </a:p>
          <a:p>
            <a:r>
              <a:rPr lang="en-US" dirty="0" smtClean="0"/>
              <a:t>Information State Manager</a:t>
            </a:r>
          </a:p>
          <a:p>
            <a:endParaRPr lang="en-US" dirty="0"/>
          </a:p>
          <a:p>
            <a:r>
              <a:rPr lang="en-US" dirty="0" smtClean="0"/>
              <a:t>AI Planning System</a:t>
            </a:r>
            <a:endParaRPr lang="en-US" dirty="0"/>
          </a:p>
        </p:txBody>
      </p:sp>
    </p:spTree>
    <p:extLst>
      <p:ext uri="{BB962C8B-B14F-4D97-AF65-F5344CB8AC3E}">
        <p14:creationId xmlns:p14="http://schemas.microsoft.com/office/powerpoint/2010/main" val="1463062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Closure</a:t>
            </a:r>
            <a:endParaRPr lang="en-US" dirty="0"/>
          </a:p>
        </p:txBody>
      </p:sp>
      <p:sp>
        <p:nvSpPr>
          <p:cNvPr id="3" name="Content Placeholder 2"/>
          <p:cNvSpPr>
            <a:spLocks noGrp="1"/>
          </p:cNvSpPr>
          <p:nvPr>
            <p:ph idx="1"/>
          </p:nvPr>
        </p:nvSpPr>
        <p:spPr/>
        <p:txBody>
          <a:bodyPr>
            <a:normAutofit/>
          </a:bodyPr>
          <a:lstStyle/>
          <a:p>
            <a:r>
              <a:rPr lang="en-US" dirty="0" smtClean="0"/>
              <a:t>Principle of closure:</a:t>
            </a:r>
          </a:p>
          <a:p>
            <a:pPr lvl="1"/>
            <a:r>
              <a:rPr lang="en-US" dirty="0" smtClean="0"/>
              <a:t>Agents performing an action require evidence of successful performance</a:t>
            </a:r>
            <a:endParaRPr lang="en-US" dirty="0"/>
          </a:p>
          <a:p>
            <a:pPr lvl="2"/>
            <a:r>
              <a:rPr lang="en-US" dirty="0" smtClean="0"/>
              <a:t>Also important to indicate failure or understanding</a:t>
            </a:r>
          </a:p>
          <a:p>
            <a:pPr lvl="2"/>
            <a:endParaRPr lang="en-US" dirty="0" smtClean="0"/>
          </a:p>
          <a:p>
            <a:pPr lvl="1"/>
            <a:r>
              <a:rPr lang="en-US" dirty="0" smtClean="0"/>
              <a:t>Non-speech closure:</a:t>
            </a:r>
          </a:p>
        </p:txBody>
      </p:sp>
    </p:spTree>
    <p:extLst>
      <p:ext uri="{BB962C8B-B14F-4D97-AF65-F5344CB8AC3E}">
        <p14:creationId xmlns:p14="http://schemas.microsoft.com/office/powerpoint/2010/main" val="32741956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a:t>
            </a:r>
            <a:br>
              <a:rPr lang="en-US" dirty="0" smtClean="0"/>
            </a:br>
            <a:r>
              <a:rPr lang="en-US" dirty="0" smtClean="0"/>
              <a:t>Management</a:t>
            </a:r>
            <a:endParaRPr lang="en-US" dirty="0"/>
          </a:p>
        </p:txBody>
      </p:sp>
      <p:sp>
        <p:nvSpPr>
          <p:cNvPr id="3" name="Content Placeholder 2"/>
          <p:cNvSpPr>
            <a:spLocks noGrp="1"/>
          </p:cNvSpPr>
          <p:nvPr>
            <p:ph idx="1"/>
          </p:nvPr>
        </p:nvSpPr>
        <p:spPr/>
        <p:txBody>
          <a:bodyPr/>
          <a:lstStyle/>
          <a:p>
            <a:r>
              <a:rPr lang="en-US" dirty="0" smtClean="0"/>
              <a:t>Simplest type of dialogue management</a:t>
            </a:r>
          </a:p>
          <a:p>
            <a:pPr lvl="1"/>
            <a:r>
              <a:rPr lang="en-US" dirty="0" smtClean="0"/>
              <a:t>States: </a:t>
            </a:r>
          </a:p>
          <a:p>
            <a:pPr lvl="1"/>
            <a:endParaRPr lang="en-US" dirty="0" smtClean="0"/>
          </a:p>
          <a:p>
            <a:pPr lvl="1"/>
            <a:r>
              <a:rPr lang="en-US" dirty="0" smtClean="0"/>
              <a:t>Arcs:</a:t>
            </a:r>
          </a:p>
          <a:p>
            <a:endParaRPr lang="en-US" dirty="0" smtClean="0"/>
          </a:p>
          <a:p>
            <a:pPr lvl="1"/>
            <a:endParaRPr lang="en-US" dirty="0" smtClean="0"/>
          </a:p>
          <a:p>
            <a:endParaRPr lang="en-US" dirty="0"/>
          </a:p>
        </p:txBody>
      </p:sp>
    </p:spTree>
    <p:extLst>
      <p:ext uri="{BB962C8B-B14F-4D97-AF65-F5344CB8AC3E}">
        <p14:creationId xmlns:p14="http://schemas.microsoft.com/office/powerpoint/2010/main" val="10656423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a:t>
            </a:r>
            <a:br>
              <a:rPr lang="en-US" dirty="0" smtClean="0"/>
            </a:br>
            <a:r>
              <a:rPr lang="en-US" dirty="0" smtClean="0"/>
              <a:t>Management</a:t>
            </a:r>
            <a:endParaRPr lang="en-US" dirty="0"/>
          </a:p>
        </p:txBody>
      </p:sp>
      <p:sp>
        <p:nvSpPr>
          <p:cNvPr id="3" name="Content Placeholder 2"/>
          <p:cNvSpPr>
            <a:spLocks noGrp="1"/>
          </p:cNvSpPr>
          <p:nvPr>
            <p:ph idx="1"/>
          </p:nvPr>
        </p:nvSpPr>
        <p:spPr/>
        <p:txBody>
          <a:bodyPr/>
          <a:lstStyle/>
          <a:p>
            <a:r>
              <a:rPr lang="en-US" dirty="0" smtClean="0"/>
              <a:t>Simplest type of dialogue management</a:t>
            </a:r>
          </a:p>
          <a:p>
            <a:pPr lvl="1"/>
            <a:r>
              <a:rPr lang="en-US" dirty="0" smtClean="0"/>
              <a:t>States: </a:t>
            </a:r>
          </a:p>
          <a:p>
            <a:pPr lvl="2"/>
            <a:r>
              <a:rPr lang="en-US" dirty="0" smtClean="0"/>
              <a:t>Questions system asks user</a:t>
            </a:r>
          </a:p>
          <a:p>
            <a:pPr lvl="1"/>
            <a:r>
              <a:rPr lang="en-US" dirty="0" smtClean="0"/>
              <a:t>Arcs:</a:t>
            </a:r>
          </a:p>
        </p:txBody>
      </p:sp>
    </p:spTree>
    <p:extLst>
      <p:ext uri="{BB962C8B-B14F-4D97-AF65-F5344CB8AC3E}">
        <p14:creationId xmlns:p14="http://schemas.microsoft.com/office/powerpoint/2010/main" val="11604676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a:t>
            </a:r>
            <a:br>
              <a:rPr lang="en-US" dirty="0" smtClean="0"/>
            </a:br>
            <a:r>
              <a:rPr lang="en-US" dirty="0" smtClean="0"/>
              <a:t>Management</a:t>
            </a:r>
            <a:endParaRPr lang="en-US" dirty="0"/>
          </a:p>
        </p:txBody>
      </p:sp>
      <p:sp>
        <p:nvSpPr>
          <p:cNvPr id="3" name="Content Placeholder 2"/>
          <p:cNvSpPr>
            <a:spLocks noGrp="1"/>
          </p:cNvSpPr>
          <p:nvPr>
            <p:ph idx="1"/>
          </p:nvPr>
        </p:nvSpPr>
        <p:spPr/>
        <p:txBody>
          <a:bodyPr/>
          <a:lstStyle/>
          <a:p>
            <a:r>
              <a:rPr lang="en-US" dirty="0" smtClean="0"/>
              <a:t>Simplest type of dialogue management</a:t>
            </a:r>
          </a:p>
          <a:p>
            <a:pPr lvl="1"/>
            <a:r>
              <a:rPr lang="en-US" dirty="0" smtClean="0"/>
              <a:t>States: </a:t>
            </a:r>
          </a:p>
          <a:p>
            <a:pPr lvl="2"/>
            <a:r>
              <a:rPr lang="en-US" dirty="0" smtClean="0"/>
              <a:t>Questions system asks user</a:t>
            </a:r>
          </a:p>
          <a:p>
            <a:pPr lvl="1"/>
            <a:r>
              <a:rPr lang="en-US" dirty="0" smtClean="0"/>
              <a:t>Arcs:</a:t>
            </a:r>
          </a:p>
          <a:p>
            <a:pPr lvl="2"/>
            <a:r>
              <a:rPr lang="en-US" dirty="0" smtClean="0"/>
              <a:t>User responses</a:t>
            </a:r>
          </a:p>
          <a:p>
            <a:r>
              <a:rPr lang="en-US" dirty="0" smtClean="0"/>
              <a:t>System controls interactions:</a:t>
            </a:r>
          </a:p>
        </p:txBody>
      </p:sp>
    </p:spTree>
    <p:extLst>
      <p:ext uri="{BB962C8B-B14F-4D97-AF65-F5344CB8AC3E}">
        <p14:creationId xmlns:p14="http://schemas.microsoft.com/office/powerpoint/2010/main" val="40366646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a:t>
            </a:r>
            <a:br>
              <a:rPr lang="en-US" dirty="0" smtClean="0"/>
            </a:br>
            <a:r>
              <a:rPr lang="en-US" dirty="0" smtClean="0"/>
              <a:t>Management</a:t>
            </a:r>
            <a:endParaRPr lang="en-US" dirty="0"/>
          </a:p>
        </p:txBody>
      </p:sp>
      <p:sp>
        <p:nvSpPr>
          <p:cNvPr id="3" name="Content Placeholder 2"/>
          <p:cNvSpPr>
            <a:spLocks noGrp="1"/>
          </p:cNvSpPr>
          <p:nvPr>
            <p:ph idx="1"/>
          </p:nvPr>
        </p:nvSpPr>
        <p:spPr/>
        <p:txBody>
          <a:bodyPr/>
          <a:lstStyle/>
          <a:p>
            <a:r>
              <a:rPr lang="en-US" dirty="0" smtClean="0"/>
              <a:t>Simplest type of dialogue management</a:t>
            </a:r>
          </a:p>
          <a:p>
            <a:pPr lvl="1"/>
            <a:r>
              <a:rPr lang="en-US" dirty="0" smtClean="0"/>
              <a:t>States: </a:t>
            </a:r>
          </a:p>
          <a:p>
            <a:pPr lvl="2"/>
            <a:r>
              <a:rPr lang="en-US" dirty="0" smtClean="0"/>
              <a:t>Questions system asks user</a:t>
            </a:r>
          </a:p>
          <a:p>
            <a:pPr lvl="1"/>
            <a:r>
              <a:rPr lang="en-US" dirty="0" smtClean="0"/>
              <a:t>Arcs:</a:t>
            </a:r>
          </a:p>
          <a:p>
            <a:pPr lvl="2"/>
            <a:r>
              <a:rPr lang="en-US" dirty="0" smtClean="0"/>
              <a:t>User responses</a:t>
            </a:r>
          </a:p>
          <a:p>
            <a:r>
              <a:rPr lang="en-US" dirty="0" smtClean="0"/>
              <a:t>System controls interactions:</a:t>
            </a:r>
          </a:p>
          <a:p>
            <a:pPr lvl="1"/>
            <a:r>
              <a:rPr lang="en-US" dirty="0" smtClean="0"/>
              <a:t>Interprets all input based on current state</a:t>
            </a:r>
          </a:p>
          <a:p>
            <a:pPr lvl="1"/>
            <a:r>
              <a:rPr lang="en-US" dirty="0" smtClean="0"/>
              <a:t>Assumes any user input is response to last question</a:t>
            </a:r>
          </a:p>
          <a:p>
            <a:pPr lvl="1"/>
            <a:endParaRPr lang="en-US" dirty="0" smtClean="0"/>
          </a:p>
          <a:p>
            <a:endParaRPr lang="en-US" dirty="0"/>
          </a:p>
        </p:txBody>
      </p:sp>
    </p:spTree>
    <p:extLst>
      <p:ext uri="{BB962C8B-B14F-4D97-AF65-F5344CB8AC3E}">
        <p14:creationId xmlns:p14="http://schemas.microsoft.com/office/powerpoint/2010/main" val="3247636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 Management</a:t>
            </a:r>
            <a:endParaRPr lang="en-US" dirty="0"/>
          </a:p>
        </p:txBody>
      </p:sp>
      <p:sp>
        <p:nvSpPr>
          <p:cNvPr id="3" name="Content Placeholder 2"/>
          <p:cNvSpPr>
            <a:spLocks noGrp="1"/>
          </p:cNvSpPr>
          <p:nvPr>
            <p:ph idx="1"/>
          </p:nvPr>
        </p:nvSpPr>
        <p:spPr/>
        <p:txBody>
          <a:bodyPr>
            <a:normAutofit/>
          </a:bodyPr>
          <a:lstStyle/>
          <a:p>
            <a:r>
              <a:rPr lang="en-US" dirty="0" smtClean="0"/>
              <a:t>Initiative:</a:t>
            </a:r>
          </a:p>
          <a:p>
            <a:pPr lvl="1"/>
            <a:r>
              <a:rPr lang="en-US" dirty="0" smtClean="0"/>
              <a:t>Control of the interaction</a:t>
            </a:r>
          </a:p>
          <a:p>
            <a:r>
              <a:rPr lang="en-US" dirty="0" smtClean="0"/>
              <a:t>Who’s in control here?</a:t>
            </a:r>
          </a:p>
        </p:txBody>
      </p:sp>
    </p:spTree>
    <p:extLst>
      <p:ext uri="{BB962C8B-B14F-4D97-AF65-F5344CB8AC3E}">
        <p14:creationId xmlns:p14="http://schemas.microsoft.com/office/powerpoint/2010/main" val="24230158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 Management</a:t>
            </a:r>
            <a:endParaRPr lang="en-US" dirty="0"/>
          </a:p>
        </p:txBody>
      </p:sp>
      <p:sp>
        <p:nvSpPr>
          <p:cNvPr id="3" name="Content Placeholder 2"/>
          <p:cNvSpPr>
            <a:spLocks noGrp="1"/>
          </p:cNvSpPr>
          <p:nvPr>
            <p:ph idx="1"/>
          </p:nvPr>
        </p:nvSpPr>
        <p:spPr/>
        <p:txBody>
          <a:bodyPr>
            <a:normAutofit/>
          </a:bodyPr>
          <a:lstStyle/>
          <a:p>
            <a:r>
              <a:rPr lang="en-US" dirty="0" smtClean="0"/>
              <a:t>Initiative:</a:t>
            </a:r>
          </a:p>
          <a:p>
            <a:pPr lvl="1"/>
            <a:r>
              <a:rPr lang="en-US" dirty="0" smtClean="0"/>
              <a:t>Control of the interaction</a:t>
            </a:r>
          </a:p>
          <a:p>
            <a:r>
              <a:rPr lang="en-US" dirty="0" smtClean="0"/>
              <a:t>Who’s in control here?</a:t>
            </a:r>
          </a:p>
          <a:p>
            <a:pPr lvl="1"/>
            <a:r>
              <a:rPr lang="en-US" dirty="0" smtClean="0"/>
              <a:t>System! </a:t>
            </a:r>
            <a:endParaRPr lang="en-US" dirty="0"/>
          </a:p>
          <a:p>
            <a:pPr lvl="2"/>
            <a:r>
              <a:rPr lang="en-US" dirty="0" smtClean="0"/>
              <a:t>“system initiative”/”single initiative”</a:t>
            </a:r>
            <a:endParaRPr lang="en-US" dirty="0"/>
          </a:p>
        </p:txBody>
      </p:sp>
    </p:spTree>
    <p:extLst>
      <p:ext uri="{BB962C8B-B14F-4D97-AF65-F5344CB8AC3E}">
        <p14:creationId xmlns:p14="http://schemas.microsoft.com/office/powerpoint/2010/main" val="24327361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 Management</a:t>
            </a:r>
            <a:endParaRPr lang="en-US" dirty="0"/>
          </a:p>
        </p:txBody>
      </p:sp>
      <p:sp>
        <p:nvSpPr>
          <p:cNvPr id="3" name="Content Placeholder 2"/>
          <p:cNvSpPr>
            <a:spLocks noGrp="1"/>
          </p:cNvSpPr>
          <p:nvPr>
            <p:ph idx="1"/>
          </p:nvPr>
        </p:nvSpPr>
        <p:spPr/>
        <p:txBody>
          <a:bodyPr>
            <a:normAutofit/>
          </a:bodyPr>
          <a:lstStyle/>
          <a:p>
            <a:r>
              <a:rPr lang="en-US" dirty="0" smtClean="0"/>
              <a:t>Initiative:</a:t>
            </a:r>
          </a:p>
          <a:p>
            <a:pPr lvl="1"/>
            <a:r>
              <a:rPr lang="en-US" dirty="0" smtClean="0"/>
              <a:t>Control of the interaction</a:t>
            </a:r>
          </a:p>
          <a:p>
            <a:r>
              <a:rPr lang="en-US" dirty="0" smtClean="0"/>
              <a:t>Who’s in control here?</a:t>
            </a:r>
          </a:p>
          <a:p>
            <a:pPr lvl="1"/>
            <a:r>
              <a:rPr lang="en-US" dirty="0" smtClean="0"/>
              <a:t>System! </a:t>
            </a:r>
            <a:endParaRPr lang="en-US" dirty="0"/>
          </a:p>
          <a:p>
            <a:pPr lvl="2"/>
            <a:r>
              <a:rPr lang="en-US" dirty="0" smtClean="0"/>
              <a:t>“system initiative”/”single initiative”</a:t>
            </a:r>
            <a:endParaRPr lang="en-US" dirty="0"/>
          </a:p>
          <a:p>
            <a:pPr lvl="1"/>
            <a:r>
              <a:rPr lang="en-US" dirty="0" smtClean="0"/>
              <a:t>Natural? </a:t>
            </a:r>
          </a:p>
        </p:txBody>
      </p:sp>
    </p:spTree>
    <p:extLst>
      <p:ext uri="{BB962C8B-B14F-4D97-AF65-F5344CB8AC3E}">
        <p14:creationId xmlns:p14="http://schemas.microsoft.com/office/powerpoint/2010/main" val="39319150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 Management</a:t>
            </a:r>
            <a:endParaRPr lang="en-US" dirty="0"/>
          </a:p>
        </p:txBody>
      </p:sp>
      <p:sp>
        <p:nvSpPr>
          <p:cNvPr id="3" name="Content Placeholder 2"/>
          <p:cNvSpPr>
            <a:spLocks noGrp="1"/>
          </p:cNvSpPr>
          <p:nvPr>
            <p:ph idx="1"/>
          </p:nvPr>
        </p:nvSpPr>
        <p:spPr/>
        <p:txBody>
          <a:bodyPr>
            <a:normAutofit/>
          </a:bodyPr>
          <a:lstStyle/>
          <a:p>
            <a:r>
              <a:rPr lang="en-US" dirty="0" smtClean="0"/>
              <a:t>Initiative:</a:t>
            </a:r>
          </a:p>
          <a:p>
            <a:pPr lvl="1"/>
            <a:r>
              <a:rPr lang="en-US" dirty="0" smtClean="0"/>
              <a:t>Control of the interaction</a:t>
            </a:r>
          </a:p>
          <a:p>
            <a:r>
              <a:rPr lang="en-US" dirty="0" smtClean="0"/>
              <a:t>Who’s in control here?</a:t>
            </a:r>
          </a:p>
          <a:p>
            <a:pPr lvl="1"/>
            <a:r>
              <a:rPr lang="en-US" dirty="0" smtClean="0"/>
              <a:t>System! </a:t>
            </a:r>
            <a:endParaRPr lang="en-US" dirty="0"/>
          </a:p>
          <a:p>
            <a:pPr lvl="2"/>
            <a:r>
              <a:rPr lang="en-US" dirty="0" smtClean="0"/>
              <a:t>“system initiative”/”single initiative”</a:t>
            </a:r>
            <a:endParaRPr lang="en-US" dirty="0"/>
          </a:p>
          <a:p>
            <a:pPr lvl="1"/>
            <a:r>
              <a:rPr lang="en-US" dirty="0" smtClean="0"/>
              <a:t>Natural? No!</a:t>
            </a:r>
          </a:p>
          <a:p>
            <a:pPr lvl="2"/>
            <a:r>
              <a:rPr lang="en-US" dirty="0" smtClean="0"/>
              <a:t>Human conversation goes back and forth</a:t>
            </a:r>
          </a:p>
          <a:p>
            <a:r>
              <a:rPr lang="en-US" dirty="0" smtClean="0"/>
              <a:t>Deploy targeted vocabulary / grammar for state	</a:t>
            </a:r>
          </a:p>
        </p:txBody>
      </p:sp>
    </p:spTree>
    <p:extLst>
      <p:ext uri="{BB962C8B-B14F-4D97-AF65-F5344CB8AC3E}">
        <p14:creationId xmlns:p14="http://schemas.microsoft.com/office/powerpoint/2010/main" val="10285477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 Management</a:t>
            </a:r>
            <a:endParaRPr lang="en-US" dirty="0"/>
          </a:p>
        </p:txBody>
      </p:sp>
      <p:sp>
        <p:nvSpPr>
          <p:cNvPr id="3" name="Content Placeholder 2"/>
          <p:cNvSpPr>
            <a:spLocks noGrp="1"/>
          </p:cNvSpPr>
          <p:nvPr>
            <p:ph idx="1"/>
          </p:nvPr>
        </p:nvSpPr>
        <p:spPr/>
        <p:txBody>
          <a:bodyPr>
            <a:normAutofit lnSpcReduction="10000"/>
          </a:bodyPr>
          <a:lstStyle/>
          <a:p>
            <a:r>
              <a:rPr lang="en-US" dirty="0" smtClean="0"/>
              <a:t>Initiative:</a:t>
            </a:r>
          </a:p>
          <a:p>
            <a:pPr lvl="1"/>
            <a:r>
              <a:rPr lang="en-US" dirty="0" smtClean="0"/>
              <a:t>Control of the interaction</a:t>
            </a:r>
          </a:p>
          <a:p>
            <a:r>
              <a:rPr lang="en-US" dirty="0" smtClean="0"/>
              <a:t>Who’s in control here?</a:t>
            </a:r>
          </a:p>
          <a:p>
            <a:pPr lvl="1"/>
            <a:r>
              <a:rPr lang="en-US" dirty="0" smtClean="0"/>
              <a:t>System! </a:t>
            </a:r>
            <a:endParaRPr lang="en-US" dirty="0"/>
          </a:p>
          <a:p>
            <a:pPr lvl="2"/>
            <a:r>
              <a:rPr lang="en-US" dirty="0" smtClean="0"/>
              <a:t>“system initiative”/”single initiative”</a:t>
            </a:r>
            <a:endParaRPr lang="en-US" dirty="0"/>
          </a:p>
          <a:p>
            <a:pPr lvl="1"/>
            <a:r>
              <a:rPr lang="en-US" dirty="0" smtClean="0"/>
              <a:t>Natural? No!</a:t>
            </a:r>
          </a:p>
          <a:p>
            <a:pPr lvl="2"/>
            <a:r>
              <a:rPr lang="en-US" dirty="0" smtClean="0"/>
              <a:t>Human conversation goes back and forth</a:t>
            </a:r>
          </a:p>
          <a:p>
            <a:r>
              <a:rPr lang="en-US" dirty="0" smtClean="0"/>
              <a:t>Deploy targeted vocabulary / grammar for state	</a:t>
            </a:r>
          </a:p>
          <a:p>
            <a:pPr lvl="1"/>
            <a:r>
              <a:rPr lang="en-US" dirty="0" smtClean="0"/>
              <a:t>Add ‘universals’ – accessible anywhere in dialog</a:t>
            </a:r>
          </a:p>
          <a:p>
            <a:pPr lvl="2"/>
            <a:r>
              <a:rPr lang="en-US" dirty="0" smtClean="0"/>
              <a:t>‘Help’, ‘Start over’</a:t>
            </a:r>
          </a:p>
        </p:txBody>
      </p:sp>
    </p:spTree>
    <p:extLst>
      <p:ext uri="{BB962C8B-B14F-4D97-AF65-F5344CB8AC3E}">
        <p14:creationId xmlns:p14="http://schemas.microsoft.com/office/powerpoint/2010/main" val="5531709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Management</a:t>
            </a:r>
            <a:endParaRPr lang="en-US" dirty="0"/>
          </a:p>
        </p:txBody>
      </p:sp>
      <p:pic>
        <p:nvPicPr>
          <p:cNvPr id="4" name="Content Placeholder 11" descr="simplefsadialogueg.jpg"/>
          <p:cNvPicPr>
            <a:picLocks noGrp="1" noChangeAspect="1"/>
          </p:cNvPicPr>
          <p:nvPr>
            <p:ph idx="1"/>
          </p:nvPr>
        </p:nvPicPr>
        <p:blipFill rotWithShape="1">
          <a:blip r:embed="rId2">
            <a:extLst>
              <a:ext uri="{28A0092B-C50C-407E-A947-70E740481C1C}">
                <a14:useLocalDpi xmlns:a14="http://schemas.microsoft.com/office/drawing/2010/main" val="0"/>
              </a:ext>
            </a:extLst>
          </a:blip>
          <a:srcRect b="-528"/>
          <a:stretch/>
        </p:blipFill>
        <p:spPr>
          <a:xfrm>
            <a:off x="549275" y="1444532"/>
            <a:ext cx="8042276" cy="5413467"/>
          </a:xfrm>
        </p:spPr>
      </p:pic>
    </p:spTree>
    <p:extLst>
      <p:ext uri="{BB962C8B-B14F-4D97-AF65-F5344CB8AC3E}">
        <p14:creationId xmlns:p14="http://schemas.microsoft.com/office/powerpoint/2010/main" val="2113339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Closure</a:t>
            </a:r>
            <a:endParaRPr lang="en-US" dirty="0"/>
          </a:p>
        </p:txBody>
      </p:sp>
      <p:sp>
        <p:nvSpPr>
          <p:cNvPr id="3" name="Content Placeholder 2"/>
          <p:cNvSpPr>
            <a:spLocks noGrp="1"/>
          </p:cNvSpPr>
          <p:nvPr>
            <p:ph idx="1"/>
          </p:nvPr>
        </p:nvSpPr>
        <p:spPr/>
        <p:txBody>
          <a:bodyPr>
            <a:normAutofit/>
          </a:bodyPr>
          <a:lstStyle/>
          <a:p>
            <a:r>
              <a:rPr lang="en-US" dirty="0" smtClean="0"/>
              <a:t>Principle of closure:</a:t>
            </a:r>
          </a:p>
          <a:p>
            <a:pPr lvl="1"/>
            <a:r>
              <a:rPr lang="en-US" dirty="0" smtClean="0"/>
              <a:t>Agents performing an action require evidence of successful performance</a:t>
            </a:r>
            <a:endParaRPr lang="en-US" dirty="0"/>
          </a:p>
          <a:p>
            <a:pPr lvl="2"/>
            <a:r>
              <a:rPr lang="en-US" dirty="0" smtClean="0"/>
              <a:t>Also important to indicate failure </a:t>
            </a:r>
            <a:r>
              <a:rPr lang="en-US" smtClean="0"/>
              <a:t>or understanding</a:t>
            </a:r>
          </a:p>
          <a:p>
            <a:pPr lvl="2"/>
            <a:endParaRPr lang="en-US" dirty="0" smtClean="0"/>
          </a:p>
          <a:p>
            <a:pPr lvl="1"/>
            <a:r>
              <a:rPr lang="en-US" dirty="0" smtClean="0"/>
              <a:t>Non-speech closure:</a:t>
            </a:r>
          </a:p>
          <a:p>
            <a:pPr lvl="2"/>
            <a:r>
              <a:rPr lang="en-US" dirty="0" smtClean="0"/>
              <a:t>Push elevator button -&gt; Light turns on</a:t>
            </a:r>
          </a:p>
          <a:p>
            <a:pPr lvl="1"/>
            <a:endParaRPr lang="en-US" dirty="0"/>
          </a:p>
          <a:p>
            <a:pPr lvl="1"/>
            <a:r>
              <a:rPr lang="en-US" dirty="0" smtClean="0"/>
              <a:t>Two step process:</a:t>
            </a:r>
          </a:p>
          <a:p>
            <a:pPr lvl="2"/>
            <a:r>
              <a:rPr lang="en-US" dirty="0" smtClean="0"/>
              <a:t>Presentation (speaker)</a:t>
            </a:r>
          </a:p>
          <a:p>
            <a:pPr lvl="2"/>
            <a:r>
              <a:rPr lang="en-US" dirty="0" smtClean="0"/>
              <a:t>Acceptance (listener)</a:t>
            </a:r>
            <a:endParaRPr lang="en-US" dirty="0"/>
          </a:p>
        </p:txBody>
      </p:sp>
    </p:spTree>
    <p:extLst>
      <p:ext uri="{BB962C8B-B14F-4D97-AF65-F5344CB8AC3E}">
        <p14:creationId xmlns:p14="http://schemas.microsoft.com/office/powerpoint/2010/main" val="30060161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Pros and Cons</a:t>
            </a:r>
          </a:p>
        </p:txBody>
      </p:sp>
      <p:sp>
        <p:nvSpPr>
          <p:cNvPr id="18435" name="Rectangle 3"/>
          <p:cNvSpPr>
            <a:spLocks noGrp="1" noChangeArrowheads="1"/>
          </p:cNvSpPr>
          <p:nvPr>
            <p:ph type="body" idx="1"/>
          </p:nvPr>
        </p:nvSpPr>
        <p:spPr/>
        <p:txBody>
          <a:bodyPr>
            <a:normAutofit/>
          </a:bodyPr>
          <a:lstStyle/>
          <a:p>
            <a:pPr>
              <a:lnSpc>
                <a:spcPct val="90000"/>
              </a:lnSpc>
            </a:pPr>
            <a:r>
              <a:rPr lang="en-US" sz="2800" dirty="0" smtClean="0"/>
              <a:t>Advantages</a:t>
            </a:r>
            <a:endParaRPr lang="en-US" sz="2800" dirty="0"/>
          </a:p>
        </p:txBody>
      </p:sp>
    </p:spTree>
    <p:extLst>
      <p:ext uri="{BB962C8B-B14F-4D97-AF65-F5344CB8AC3E}">
        <p14:creationId xmlns:p14="http://schemas.microsoft.com/office/powerpoint/2010/main" val="33152182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Pros and Cons</a:t>
            </a:r>
          </a:p>
        </p:txBody>
      </p:sp>
      <p:sp>
        <p:nvSpPr>
          <p:cNvPr id="18435" name="Rectangle 3"/>
          <p:cNvSpPr>
            <a:spLocks noGrp="1" noChangeArrowheads="1"/>
          </p:cNvSpPr>
          <p:nvPr>
            <p:ph type="body" idx="1"/>
          </p:nvPr>
        </p:nvSpPr>
        <p:spPr/>
        <p:txBody>
          <a:bodyPr>
            <a:normAutofit/>
          </a:bodyPr>
          <a:lstStyle/>
          <a:p>
            <a:pPr>
              <a:lnSpc>
                <a:spcPct val="90000"/>
              </a:lnSpc>
            </a:pPr>
            <a:r>
              <a:rPr lang="en-US" sz="2800" dirty="0"/>
              <a:t>Advantages</a:t>
            </a:r>
          </a:p>
          <a:p>
            <a:pPr lvl="1">
              <a:lnSpc>
                <a:spcPct val="90000"/>
              </a:lnSpc>
            </a:pPr>
            <a:r>
              <a:rPr lang="en-US" sz="2400" dirty="0"/>
              <a:t>Straightforward to encode</a:t>
            </a:r>
          </a:p>
          <a:p>
            <a:pPr lvl="1">
              <a:lnSpc>
                <a:spcPct val="90000"/>
              </a:lnSpc>
            </a:pPr>
            <a:r>
              <a:rPr lang="en-US" sz="2400" dirty="0"/>
              <a:t>Clear mapping of interaction to model</a:t>
            </a:r>
          </a:p>
          <a:p>
            <a:pPr lvl="1">
              <a:lnSpc>
                <a:spcPct val="90000"/>
              </a:lnSpc>
            </a:pPr>
            <a:r>
              <a:rPr lang="en-US" sz="2400" dirty="0"/>
              <a:t>Well-suited to simple information access</a:t>
            </a:r>
          </a:p>
          <a:p>
            <a:pPr lvl="1">
              <a:lnSpc>
                <a:spcPct val="90000"/>
              </a:lnSpc>
            </a:pPr>
            <a:r>
              <a:rPr lang="en-US" sz="2400" dirty="0"/>
              <a:t>System initiative</a:t>
            </a:r>
          </a:p>
          <a:p>
            <a:pPr>
              <a:lnSpc>
                <a:spcPct val="90000"/>
              </a:lnSpc>
            </a:pPr>
            <a:r>
              <a:rPr lang="en-US" sz="2800" dirty="0" smtClean="0"/>
              <a:t>Disadvantages</a:t>
            </a:r>
            <a:endParaRPr lang="en-US" sz="2800" dirty="0"/>
          </a:p>
        </p:txBody>
      </p:sp>
    </p:spTree>
    <p:extLst>
      <p:ext uri="{BB962C8B-B14F-4D97-AF65-F5344CB8AC3E}">
        <p14:creationId xmlns:p14="http://schemas.microsoft.com/office/powerpoint/2010/main" val="10888087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Pros and Cons</a:t>
            </a:r>
          </a:p>
        </p:txBody>
      </p:sp>
      <p:sp>
        <p:nvSpPr>
          <p:cNvPr id="18435" name="Rectangle 3"/>
          <p:cNvSpPr>
            <a:spLocks noGrp="1" noChangeArrowheads="1"/>
          </p:cNvSpPr>
          <p:nvPr>
            <p:ph type="body" idx="1"/>
          </p:nvPr>
        </p:nvSpPr>
        <p:spPr/>
        <p:txBody>
          <a:bodyPr>
            <a:normAutofit lnSpcReduction="10000"/>
          </a:bodyPr>
          <a:lstStyle/>
          <a:p>
            <a:pPr>
              <a:lnSpc>
                <a:spcPct val="90000"/>
              </a:lnSpc>
            </a:pPr>
            <a:r>
              <a:rPr lang="en-US" sz="2800"/>
              <a:t>Advantages</a:t>
            </a:r>
          </a:p>
          <a:p>
            <a:pPr lvl="1">
              <a:lnSpc>
                <a:spcPct val="90000"/>
              </a:lnSpc>
            </a:pPr>
            <a:r>
              <a:rPr lang="en-US" sz="2400"/>
              <a:t>Straightforward to encode</a:t>
            </a:r>
          </a:p>
          <a:p>
            <a:pPr lvl="1">
              <a:lnSpc>
                <a:spcPct val="90000"/>
              </a:lnSpc>
            </a:pPr>
            <a:r>
              <a:rPr lang="en-US" sz="2400"/>
              <a:t>Clear mapping of interaction to model</a:t>
            </a:r>
          </a:p>
          <a:p>
            <a:pPr lvl="1">
              <a:lnSpc>
                <a:spcPct val="90000"/>
              </a:lnSpc>
            </a:pPr>
            <a:r>
              <a:rPr lang="en-US" sz="2400"/>
              <a:t>Well-suited to simple information access</a:t>
            </a:r>
          </a:p>
          <a:p>
            <a:pPr lvl="1">
              <a:lnSpc>
                <a:spcPct val="90000"/>
              </a:lnSpc>
            </a:pPr>
            <a:r>
              <a:rPr lang="en-US" sz="2400"/>
              <a:t>System initiative</a:t>
            </a:r>
          </a:p>
          <a:p>
            <a:pPr>
              <a:lnSpc>
                <a:spcPct val="90000"/>
              </a:lnSpc>
            </a:pPr>
            <a:r>
              <a:rPr lang="en-US" sz="2800"/>
              <a:t>Disadvantages</a:t>
            </a:r>
          </a:p>
          <a:p>
            <a:pPr lvl="1">
              <a:lnSpc>
                <a:spcPct val="90000"/>
              </a:lnSpc>
            </a:pPr>
            <a:r>
              <a:rPr lang="en-US" sz="2400"/>
              <a:t>Limited flexibility of interaction</a:t>
            </a:r>
          </a:p>
          <a:p>
            <a:pPr lvl="2">
              <a:lnSpc>
                <a:spcPct val="90000"/>
              </a:lnSpc>
            </a:pPr>
            <a:r>
              <a:rPr lang="en-US" sz="2000"/>
              <a:t>Constrained input – single item</a:t>
            </a:r>
          </a:p>
          <a:p>
            <a:pPr lvl="2">
              <a:lnSpc>
                <a:spcPct val="90000"/>
              </a:lnSpc>
            </a:pPr>
            <a:r>
              <a:rPr lang="en-US" sz="2000"/>
              <a:t>Fully system controlled</a:t>
            </a:r>
          </a:p>
          <a:p>
            <a:pPr lvl="2">
              <a:lnSpc>
                <a:spcPct val="90000"/>
              </a:lnSpc>
            </a:pPr>
            <a:r>
              <a:rPr lang="en-US" sz="2000"/>
              <a:t>Restrictive dialogue structure, order</a:t>
            </a:r>
          </a:p>
          <a:p>
            <a:pPr lvl="1">
              <a:lnSpc>
                <a:spcPct val="90000"/>
              </a:lnSpc>
            </a:pPr>
            <a:r>
              <a:rPr lang="en-US" sz="2400"/>
              <a:t>Ill-suited to complex problem-solving</a:t>
            </a:r>
          </a:p>
        </p:txBody>
      </p:sp>
    </p:spTree>
    <p:extLst>
      <p:ext uri="{BB962C8B-B14F-4D97-AF65-F5344CB8AC3E}">
        <p14:creationId xmlns:p14="http://schemas.microsoft.com/office/powerpoint/2010/main" val="1990201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Frame-based Dialogue</a:t>
            </a:r>
            <a:br>
              <a:rPr lang="en-US" dirty="0" smtClean="0"/>
            </a:br>
            <a:r>
              <a:rPr lang="en-US" dirty="0" smtClean="0"/>
              <a:t>Management</a:t>
            </a:r>
            <a:endParaRPr lang="en-US" dirty="0"/>
          </a:p>
        </p:txBody>
      </p:sp>
      <p:sp>
        <p:nvSpPr>
          <p:cNvPr id="3" name="Content Placeholder 2"/>
          <p:cNvSpPr>
            <a:spLocks noGrp="1"/>
          </p:cNvSpPr>
          <p:nvPr>
            <p:ph idx="1"/>
          </p:nvPr>
        </p:nvSpPr>
        <p:spPr/>
        <p:txBody>
          <a:bodyPr/>
          <a:lstStyle/>
          <a:p>
            <a:r>
              <a:rPr lang="en-US" dirty="0" smtClean="0"/>
              <a:t>Finite-state too limited, stilted, irritating</a:t>
            </a:r>
          </a:p>
          <a:p>
            <a:r>
              <a:rPr lang="en-US" dirty="0" smtClean="0"/>
              <a:t>More flexible dialogue</a:t>
            </a:r>
          </a:p>
          <a:p>
            <a:endParaRPr lang="en-US" dirty="0"/>
          </a:p>
        </p:txBody>
      </p:sp>
    </p:spTree>
    <p:extLst>
      <p:ext uri="{BB962C8B-B14F-4D97-AF65-F5344CB8AC3E}">
        <p14:creationId xmlns:p14="http://schemas.microsoft.com/office/powerpoint/2010/main" val="3806417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z="4000"/>
              <a:t>Frame-based Dialogue Management</a:t>
            </a:r>
          </a:p>
        </p:txBody>
      </p:sp>
      <p:sp>
        <p:nvSpPr>
          <p:cNvPr id="19459" name="Rectangle 3"/>
          <p:cNvSpPr>
            <a:spLocks noGrp="1" noChangeArrowheads="1"/>
          </p:cNvSpPr>
          <p:nvPr>
            <p:ph type="body" sz="half" idx="1"/>
          </p:nvPr>
        </p:nvSpPr>
        <p:spPr>
          <a:xfrm>
            <a:off x="457200" y="1600200"/>
            <a:ext cx="7772400" cy="4525963"/>
          </a:xfrm>
        </p:spPr>
        <p:txBody>
          <a:bodyPr>
            <a:normAutofit/>
          </a:bodyPr>
          <a:lstStyle/>
          <a:p>
            <a:r>
              <a:rPr lang="en-US" sz="2800" dirty="0"/>
              <a:t>Essentially form-filling</a:t>
            </a:r>
          </a:p>
          <a:p>
            <a:pPr lvl="1"/>
            <a:r>
              <a:rPr lang="en-US" sz="2400" dirty="0"/>
              <a:t>User can include any/all of the pieces of form</a:t>
            </a:r>
          </a:p>
          <a:p>
            <a:pPr lvl="1"/>
            <a:r>
              <a:rPr lang="en-US" sz="2400" dirty="0"/>
              <a:t>System must determine which entered, remain</a:t>
            </a:r>
          </a:p>
          <a:p>
            <a:endParaRPr lang="en-US" sz="2800" dirty="0" smtClean="0"/>
          </a:p>
          <a:p>
            <a:endParaRPr lang="en-US" sz="2800" dirty="0"/>
          </a:p>
          <a:p>
            <a:endParaRPr lang="en-US" sz="2800" dirty="0" smtClean="0"/>
          </a:p>
        </p:txBody>
      </p:sp>
      <p:sp>
        <p:nvSpPr>
          <p:cNvPr id="2" name="Content Placeholder 1"/>
          <p:cNvSpPr>
            <a:spLocks noGrp="1"/>
          </p:cNvSpPr>
          <p:nvPr>
            <p:ph sz="half" idx="2"/>
          </p:nvPr>
        </p:nvSpPr>
        <p:spPr/>
        <p:txBody>
          <a:bodyPr/>
          <a:lstStyle/>
          <a:p>
            <a:endParaRPr lang="en-US"/>
          </a:p>
        </p:txBody>
      </p:sp>
    </p:spTree>
    <p:extLst>
      <p:ext uri="{BB962C8B-B14F-4D97-AF65-F5344CB8AC3E}">
        <p14:creationId xmlns:p14="http://schemas.microsoft.com/office/powerpoint/2010/main" val="6285307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z="4000"/>
              <a:t>Frame-based Dialogue Management</a:t>
            </a:r>
          </a:p>
        </p:txBody>
      </p:sp>
      <p:sp>
        <p:nvSpPr>
          <p:cNvPr id="19459" name="Rectangle 3"/>
          <p:cNvSpPr>
            <a:spLocks noGrp="1" noChangeArrowheads="1"/>
          </p:cNvSpPr>
          <p:nvPr>
            <p:ph type="body" sz="half" idx="1"/>
          </p:nvPr>
        </p:nvSpPr>
        <p:spPr>
          <a:xfrm>
            <a:off x="457200" y="1600200"/>
            <a:ext cx="7772400" cy="4525963"/>
          </a:xfrm>
        </p:spPr>
        <p:txBody>
          <a:bodyPr>
            <a:normAutofit/>
          </a:bodyPr>
          <a:lstStyle/>
          <a:p>
            <a:r>
              <a:rPr lang="en-US" sz="2800" dirty="0"/>
              <a:t>Essentially form-filling</a:t>
            </a:r>
          </a:p>
          <a:p>
            <a:pPr lvl="1"/>
            <a:r>
              <a:rPr lang="en-US" sz="2400" dirty="0"/>
              <a:t>User can include any/all of the pieces of form</a:t>
            </a:r>
          </a:p>
          <a:p>
            <a:pPr lvl="1"/>
            <a:r>
              <a:rPr lang="en-US" sz="2400" dirty="0"/>
              <a:t>System must determine which entered, remain</a:t>
            </a:r>
          </a:p>
          <a:p>
            <a:endParaRPr lang="en-US" sz="2800" dirty="0" smtClean="0"/>
          </a:p>
          <a:p>
            <a:endParaRPr lang="en-US" sz="2800" dirty="0"/>
          </a:p>
          <a:p>
            <a:endParaRPr lang="en-US" sz="2800" dirty="0" smtClean="0"/>
          </a:p>
        </p:txBody>
      </p:sp>
      <p:pic>
        <p:nvPicPr>
          <p:cNvPr id="19460" name="Picture 4"/>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396188" y="2949477"/>
            <a:ext cx="5715000" cy="1646238"/>
          </a:xfrm>
          <a:noFill/>
          <a:ln/>
        </p:spPr>
      </p:pic>
    </p:spTree>
    <p:extLst>
      <p:ext uri="{BB962C8B-B14F-4D97-AF65-F5344CB8AC3E}">
        <p14:creationId xmlns:p14="http://schemas.microsoft.com/office/powerpoint/2010/main" val="17521922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z="4000"/>
              <a:t>Frame-based Dialogue Management</a:t>
            </a:r>
          </a:p>
        </p:txBody>
      </p:sp>
      <p:sp>
        <p:nvSpPr>
          <p:cNvPr id="19459" name="Rectangle 3"/>
          <p:cNvSpPr>
            <a:spLocks noGrp="1" noChangeArrowheads="1"/>
          </p:cNvSpPr>
          <p:nvPr>
            <p:ph type="body" sz="half" idx="1"/>
          </p:nvPr>
        </p:nvSpPr>
        <p:spPr>
          <a:xfrm>
            <a:off x="457200" y="1600200"/>
            <a:ext cx="7772400" cy="4525963"/>
          </a:xfrm>
        </p:spPr>
        <p:txBody>
          <a:bodyPr>
            <a:normAutofit fontScale="92500" lnSpcReduction="20000"/>
          </a:bodyPr>
          <a:lstStyle/>
          <a:p>
            <a:r>
              <a:rPr lang="en-US" sz="2800" dirty="0"/>
              <a:t>Essentially form-filling</a:t>
            </a:r>
          </a:p>
          <a:p>
            <a:pPr lvl="1"/>
            <a:r>
              <a:rPr lang="en-US" sz="2400" dirty="0"/>
              <a:t>User can include any/all of the pieces of form</a:t>
            </a:r>
          </a:p>
          <a:p>
            <a:pPr lvl="1"/>
            <a:r>
              <a:rPr lang="en-US" sz="2400" dirty="0"/>
              <a:t>System must determine which entered, remain</a:t>
            </a:r>
          </a:p>
          <a:p>
            <a:endParaRPr lang="en-US" sz="2800" dirty="0" smtClean="0"/>
          </a:p>
          <a:p>
            <a:endParaRPr lang="en-US" sz="2800" dirty="0"/>
          </a:p>
          <a:p>
            <a:endParaRPr lang="en-US" sz="2800" dirty="0" smtClean="0"/>
          </a:p>
          <a:p>
            <a:r>
              <a:rPr lang="en-US" sz="2800" dirty="0" smtClean="0"/>
              <a:t>System </a:t>
            </a:r>
            <a:r>
              <a:rPr lang="en-US" sz="2800" dirty="0"/>
              <a:t>may have multiple </a:t>
            </a:r>
            <a:r>
              <a:rPr lang="en-US" sz="2800" dirty="0" smtClean="0"/>
              <a:t>frames</a:t>
            </a:r>
          </a:p>
          <a:p>
            <a:pPr lvl="1"/>
            <a:r>
              <a:rPr lang="en-US" sz="2600" dirty="0" smtClean="0"/>
              <a:t>E.g. flights </a:t>
            </a:r>
            <a:r>
              <a:rPr lang="en-US" sz="2600" dirty="0" err="1" smtClean="0"/>
              <a:t>vs</a:t>
            </a:r>
            <a:r>
              <a:rPr lang="en-US" sz="2600" dirty="0" smtClean="0"/>
              <a:t> restrictions </a:t>
            </a:r>
            <a:r>
              <a:rPr lang="en-US" sz="2600" dirty="0" err="1" smtClean="0"/>
              <a:t>vs</a:t>
            </a:r>
            <a:r>
              <a:rPr lang="en-US" sz="2600" dirty="0" smtClean="0"/>
              <a:t> car </a:t>
            </a:r>
            <a:r>
              <a:rPr lang="en-US" sz="2600" dirty="0" err="1" smtClean="0"/>
              <a:t>vs</a:t>
            </a:r>
            <a:r>
              <a:rPr lang="en-US" sz="2600" dirty="0" smtClean="0"/>
              <a:t> hotel</a:t>
            </a:r>
            <a:endParaRPr lang="en-US" sz="2600" dirty="0"/>
          </a:p>
          <a:p>
            <a:pPr lvl="1"/>
            <a:r>
              <a:rPr lang="en-US" sz="2400" dirty="0"/>
              <a:t>Rules determine next action, question, information presentation</a:t>
            </a:r>
          </a:p>
        </p:txBody>
      </p:sp>
      <p:pic>
        <p:nvPicPr>
          <p:cNvPr id="19460" name="Picture 4"/>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396188" y="2949477"/>
            <a:ext cx="5715000" cy="1646238"/>
          </a:xfrm>
          <a:noFill/>
          <a:ln/>
        </p:spPr>
      </p:pic>
    </p:spTree>
    <p:extLst>
      <p:ext uri="{BB962C8B-B14F-4D97-AF65-F5344CB8AC3E}">
        <p14:creationId xmlns:p14="http://schemas.microsoft.com/office/powerpoint/2010/main" val="28751350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Frames and Initiative</a:t>
            </a:r>
            <a:endParaRPr lang="en-US" dirty="0"/>
          </a:p>
        </p:txBody>
      </p:sp>
      <p:sp>
        <p:nvSpPr>
          <p:cNvPr id="6" name="Content Placeholder 5"/>
          <p:cNvSpPr>
            <a:spLocks noGrp="1"/>
          </p:cNvSpPr>
          <p:nvPr>
            <p:ph idx="1"/>
          </p:nvPr>
        </p:nvSpPr>
        <p:spPr/>
        <p:txBody>
          <a:bodyPr/>
          <a:lstStyle/>
          <a:p>
            <a:r>
              <a:rPr lang="en-US" dirty="0" smtClean="0"/>
              <a:t>Mixed initiative systems:</a:t>
            </a:r>
          </a:p>
          <a:p>
            <a:pPr lvl="1"/>
            <a:r>
              <a:rPr lang="en-US" dirty="0" smtClean="0"/>
              <a:t>A) User/System can shift control arbitrarily, any time</a:t>
            </a:r>
          </a:p>
          <a:p>
            <a:pPr lvl="2"/>
            <a:r>
              <a:rPr lang="en-US" dirty="0" smtClean="0"/>
              <a:t>Difficult to achieve</a:t>
            </a:r>
          </a:p>
        </p:txBody>
      </p:sp>
    </p:spTree>
    <p:extLst>
      <p:ext uri="{BB962C8B-B14F-4D97-AF65-F5344CB8AC3E}">
        <p14:creationId xmlns:p14="http://schemas.microsoft.com/office/powerpoint/2010/main" val="1589790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Frames and Initiative</a:t>
            </a:r>
            <a:endParaRPr lang="en-US" dirty="0"/>
          </a:p>
        </p:txBody>
      </p:sp>
      <p:sp>
        <p:nvSpPr>
          <p:cNvPr id="6" name="Content Placeholder 5"/>
          <p:cNvSpPr>
            <a:spLocks noGrp="1"/>
          </p:cNvSpPr>
          <p:nvPr>
            <p:ph idx="1"/>
          </p:nvPr>
        </p:nvSpPr>
        <p:spPr/>
        <p:txBody>
          <a:bodyPr/>
          <a:lstStyle/>
          <a:p>
            <a:r>
              <a:rPr lang="en-US" dirty="0" smtClean="0"/>
              <a:t>Mixed initiative systems:</a:t>
            </a:r>
          </a:p>
          <a:p>
            <a:pPr lvl="1"/>
            <a:r>
              <a:rPr lang="en-US" dirty="0" smtClean="0"/>
              <a:t>A) User/System can shift control arbitrarily, any time</a:t>
            </a:r>
          </a:p>
          <a:p>
            <a:pPr lvl="2"/>
            <a:r>
              <a:rPr lang="en-US" dirty="0" smtClean="0"/>
              <a:t>Difficult to achieve</a:t>
            </a:r>
          </a:p>
          <a:p>
            <a:pPr lvl="1"/>
            <a:r>
              <a:rPr lang="en-US" dirty="0" smtClean="0"/>
              <a:t>B) Mix of control based on prompt type</a:t>
            </a:r>
          </a:p>
          <a:p>
            <a:r>
              <a:rPr lang="en-US" dirty="0" smtClean="0"/>
              <a:t>Prompts:</a:t>
            </a:r>
          </a:p>
        </p:txBody>
      </p:sp>
    </p:spTree>
    <p:extLst>
      <p:ext uri="{BB962C8B-B14F-4D97-AF65-F5344CB8AC3E}">
        <p14:creationId xmlns:p14="http://schemas.microsoft.com/office/powerpoint/2010/main" val="6417192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Frames and Initiative</a:t>
            </a:r>
            <a:endParaRPr lang="en-US" dirty="0"/>
          </a:p>
        </p:txBody>
      </p:sp>
      <p:sp>
        <p:nvSpPr>
          <p:cNvPr id="6" name="Content Placeholder 5"/>
          <p:cNvSpPr>
            <a:spLocks noGrp="1"/>
          </p:cNvSpPr>
          <p:nvPr>
            <p:ph idx="1"/>
          </p:nvPr>
        </p:nvSpPr>
        <p:spPr/>
        <p:txBody>
          <a:bodyPr/>
          <a:lstStyle/>
          <a:p>
            <a:r>
              <a:rPr lang="en-US" dirty="0" smtClean="0"/>
              <a:t>Mixed initiative systems:</a:t>
            </a:r>
          </a:p>
          <a:p>
            <a:pPr lvl="1"/>
            <a:r>
              <a:rPr lang="en-US" dirty="0" smtClean="0"/>
              <a:t>A) User/System can shift control arbitrarily, any time</a:t>
            </a:r>
          </a:p>
          <a:p>
            <a:pPr lvl="2"/>
            <a:r>
              <a:rPr lang="en-US" dirty="0" smtClean="0"/>
              <a:t>Difficult to achieve</a:t>
            </a:r>
          </a:p>
          <a:p>
            <a:pPr lvl="1"/>
            <a:r>
              <a:rPr lang="en-US" dirty="0" smtClean="0"/>
              <a:t>B) Mix of control based on prompt type</a:t>
            </a:r>
          </a:p>
          <a:p>
            <a:r>
              <a:rPr lang="en-US" dirty="0" smtClean="0"/>
              <a:t>Prompts:</a:t>
            </a:r>
          </a:p>
          <a:p>
            <a:pPr lvl="1"/>
            <a:r>
              <a:rPr lang="en-US" dirty="0" smtClean="0"/>
              <a:t>Open prompt:</a:t>
            </a:r>
            <a:endParaRPr lang="en-US" dirty="0"/>
          </a:p>
        </p:txBody>
      </p:sp>
    </p:spTree>
    <p:extLst>
      <p:ext uri="{BB962C8B-B14F-4D97-AF65-F5344CB8AC3E}">
        <p14:creationId xmlns:p14="http://schemas.microsoft.com/office/powerpoint/2010/main" val="1488856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Degrees of Grounding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Weakest to strongest</a:t>
            </a:r>
          </a:p>
          <a:p>
            <a:r>
              <a:rPr lang="en-US" dirty="0" smtClean="0"/>
              <a:t>Continued attention: </a:t>
            </a:r>
          </a:p>
          <a:p>
            <a:pPr lvl="1"/>
            <a:r>
              <a:rPr lang="en-US" dirty="0" smtClean="0"/>
              <a:t>Silence implies consent</a:t>
            </a:r>
          </a:p>
          <a:p>
            <a:r>
              <a:rPr lang="en-US" dirty="0" smtClean="0"/>
              <a:t>Next relevant contribution</a:t>
            </a:r>
          </a:p>
          <a:p>
            <a:r>
              <a:rPr lang="en-US" dirty="0" smtClean="0"/>
              <a:t>Acknowledgment: </a:t>
            </a:r>
          </a:p>
          <a:p>
            <a:pPr lvl="1"/>
            <a:r>
              <a:rPr lang="en-US" dirty="0" smtClean="0"/>
              <a:t>Minimal response, continuer: </a:t>
            </a:r>
            <a:r>
              <a:rPr lang="en-US" i="1" dirty="0" smtClean="0"/>
              <a:t>yeah, uh-huh, okay; great</a:t>
            </a:r>
            <a:endParaRPr lang="en-US" dirty="0" smtClean="0"/>
          </a:p>
          <a:p>
            <a:r>
              <a:rPr lang="en-US" dirty="0" smtClean="0"/>
              <a:t>Demonstrate:</a:t>
            </a:r>
          </a:p>
          <a:p>
            <a:pPr lvl="1"/>
            <a:r>
              <a:rPr lang="en-US" dirty="0" smtClean="0"/>
              <a:t>Indicate understanding by reformulation, completion</a:t>
            </a:r>
          </a:p>
          <a:p>
            <a:r>
              <a:rPr lang="en-US" dirty="0" smtClean="0"/>
              <a:t>Display:</a:t>
            </a:r>
          </a:p>
          <a:p>
            <a:pPr lvl="1"/>
            <a:r>
              <a:rPr lang="en-US" dirty="0" smtClean="0"/>
              <a:t>Repeat all or part</a:t>
            </a:r>
          </a:p>
          <a:p>
            <a:endParaRPr lang="en-US" dirty="0" smtClean="0"/>
          </a:p>
          <a:p>
            <a:endParaRPr lang="en-US" dirty="0"/>
          </a:p>
        </p:txBody>
      </p:sp>
    </p:spTree>
    <p:extLst>
      <p:ext uri="{BB962C8B-B14F-4D97-AF65-F5344CB8AC3E}">
        <p14:creationId xmlns:p14="http://schemas.microsoft.com/office/powerpoint/2010/main" val="37629070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Frames and Initiative</a:t>
            </a:r>
            <a:endParaRPr lang="en-US" dirty="0"/>
          </a:p>
        </p:txBody>
      </p:sp>
      <p:sp>
        <p:nvSpPr>
          <p:cNvPr id="6" name="Content Placeholder 5"/>
          <p:cNvSpPr>
            <a:spLocks noGrp="1"/>
          </p:cNvSpPr>
          <p:nvPr>
            <p:ph idx="1"/>
          </p:nvPr>
        </p:nvSpPr>
        <p:spPr/>
        <p:txBody>
          <a:bodyPr/>
          <a:lstStyle/>
          <a:p>
            <a:r>
              <a:rPr lang="en-US" dirty="0" smtClean="0"/>
              <a:t>Mixed initiative systems:</a:t>
            </a:r>
          </a:p>
          <a:p>
            <a:pPr lvl="1"/>
            <a:r>
              <a:rPr lang="en-US" dirty="0" smtClean="0"/>
              <a:t>A) User/System can shift control arbitrarily, any time</a:t>
            </a:r>
          </a:p>
          <a:p>
            <a:pPr lvl="2"/>
            <a:r>
              <a:rPr lang="en-US" dirty="0" smtClean="0"/>
              <a:t>Difficult to achieve</a:t>
            </a:r>
          </a:p>
          <a:p>
            <a:pPr lvl="1"/>
            <a:r>
              <a:rPr lang="en-US" dirty="0" smtClean="0"/>
              <a:t>B) Mix of control based on prompt type</a:t>
            </a:r>
          </a:p>
          <a:p>
            <a:r>
              <a:rPr lang="en-US" dirty="0" smtClean="0"/>
              <a:t>Prompts:</a:t>
            </a:r>
          </a:p>
          <a:p>
            <a:pPr lvl="1"/>
            <a:r>
              <a:rPr lang="en-US" dirty="0" smtClean="0"/>
              <a:t>Open prompt: ‘How may I help you?’</a:t>
            </a:r>
          </a:p>
          <a:p>
            <a:pPr lvl="2"/>
            <a:r>
              <a:rPr lang="en-US" dirty="0" smtClean="0"/>
              <a:t>Open-ended, user can respond in any way</a:t>
            </a:r>
          </a:p>
          <a:p>
            <a:pPr lvl="1"/>
            <a:r>
              <a:rPr lang="en-US" dirty="0" smtClean="0"/>
              <a:t>Directive prompt:</a:t>
            </a:r>
            <a:endParaRPr lang="en-US" dirty="0"/>
          </a:p>
        </p:txBody>
      </p:sp>
    </p:spTree>
    <p:extLst>
      <p:ext uri="{BB962C8B-B14F-4D97-AF65-F5344CB8AC3E}">
        <p14:creationId xmlns:p14="http://schemas.microsoft.com/office/powerpoint/2010/main" val="24154548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Frames and Initiative</a:t>
            </a:r>
            <a:endParaRPr lang="en-US" dirty="0"/>
          </a:p>
        </p:txBody>
      </p:sp>
      <p:sp>
        <p:nvSpPr>
          <p:cNvPr id="6" name="Content Placeholder 5"/>
          <p:cNvSpPr>
            <a:spLocks noGrp="1"/>
          </p:cNvSpPr>
          <p:nvPr>
            <p:ph idx="1"/>
          </p:nvPr>
        </p:nvSpPr>
        <p:spPr/>
        <p:txBody>
          <a:bodyPr/>
          <a:lstStyle/>
          <a:p>
            <a:r>
              <a:rPr lang="en-US" dirty="0" smtClean="0"/>
              <a:t>Mixed initiative systems:</a:t>
            </a:r>
          </a:p>
          <a:p>
            <a:pPr lvl="1"/>
            <a:r>
              <a:rPr lang="en-US" dirty="0" smtClean="0"/>
              <a:t>A) User/System can shift control arbitrarily, any time</a:t>
            </a:r>
          </a:p>
          <a:p>
            <a:pPr lvl="2"/>
            <a:r>
              <a:rPr lang="en-US" dirty="0" smtClean="0"/>
              <a:t>Difficult to achieve</a:t>
            </a:r>
          </a:p>
          <a:p>
            <a:pPr lvl="1"/>
            <a:r>
              <a:rPr lang="en-US" dirty="0" smtClean="0"/>
              <a:t>B) Mix of control based on prompt type</a:t>
            </a:r>
          </a:p>
          <a:p>
            <a:r>
              <a:rPr lang="en-US" dirty="0" smtClean="0"/>
              <a:t>Prompts:</a:t>
            </a:r>
          </a:p>
          <a:p>
            <a:pPr lvl="1"/>
            <a:r>
              <a:rPr lang="en-US" dirty="0" smtClean="0"/>
              <a:t>Open prompt: ‘How may I help you?’</a:t>
            </a:r>
          </a:p>
          <a:p>
            <a:pPr lvl="2"/>
            <a:r>
              <a:rPr lang="en-US" dirty="0" smtClean="0"/>
              <a:t>Open-ended, user can respond in any way</a:t>
            </a:r>
          </a:p>
          <a:p>
            <a:pPr lvl="1"/>
            <a:r>
              <a:rPr lang="en-US" dirty="0" smtClean="0"/>
              <a:t>Directive prompt: ‘Say yes to accept call, or no </a:t>
            </a:r>
            <a:r>
              <a:rPr lang="en-US" dirty="0" err="1" smtClean="0"/>
              <a:t>o.w</a:t>
            </a:r>
            <a:r>
              <a:rPr lang="en-US" dirty="0" smtClean="0"/>
              <a:t>.’</a:t>
            </a:r>
          </a:p>
          <a:p>
            <a:pPr lvl="2"/>
            <a:r>
              <a:rPr lang="en-US" dirty="0" smtClean="0"/>
              <a:t>Stipulates user response type, form</a:t>
            </a:r>
            <a:endParaRPr lang="en-US" dirty="0"/>
          </a:p>
        </p:txBody>
      </p:sp>
    </p:spTree>
    <p:extLst>
      <p:ext uri="{BB962C8B-B14F-4D97-AF65-F5344CB8AC3E}">
        <p14:creationId xmlns:p14="http://schemas.microsoft.com/office/powerpoint/2010/main" val="42066472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Initiative, Prompts, Grammar</a:t>
            </a:r>
            <a:endParaRPr lang="en-US" dirty="0"/>
          </a:p>
        </p:txBody>
      </p:sp>
      <p:sp>
        <p:nvSpPr>
          <p:cNvPr id="3" name="Content Placeholder 2"/>
          <p:cNvSpPr>
            <a:spLocks noGrp="1"/>
          </p:cNvSpPr>
          <p:nvPr>
            <p:ph idx="1"/>
          </p:nvPr>
        </p:nvSpPr>
        <p:spPr/>
        <p:txBody>
          <a:bodyPr/>
          <a:lstStyle/>
          <a:p>
            <a:r>
              <a:rPr lang="en-US" dirty="0" smtClean="0"/>
              <a:t>Prompt type tied to active grammar</a:t>
            </a:r>
          </a:p>
          <a:p>
            <a:pPr lvl="1"/>
            <a:r>
              <a:rPr lang="en-US" dirty="0" smtClean="0"/>
              <a:t>System must recognize suitable input</a:t>
            </a:r>
          </a:p>
          <a:p>
            <a:pPr lvl="2"/>
            <a:r>
              <a:rPr lang="en-US" dirty="0" smtClean="0"/>
              <a:t>Restrictive </a:t>
            </a:r>
            <a:r>
              <a:rPr lang="en-US" dirty="0" err="1" smtClean="0"/>
              <a:t>vs</a:t>
            </a:r>
            <a:r>
              <a:rPr lang="en-US" dirty="0" smtClean="0"/>
              <a:t> open-ended</a:t>
            </a:r>
          </a:p>
        </p:txBody>
      </p:sp>
    </p:spTree>
    <p:extLst>
      <p:ext uri="{BB962C8B-B14F-4D97-AF65-F5344CB8AC3E}">
        <p14:creationId xmlns:p14="http://schemas.microsoft.com/office/powerpoint/2010/main" val="12339959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Initiative, Prompts, Grammar</a:t>
            </a:r>
            <a:endParaRPr lang="en-US" dirty="0"/>
          </a:p>
        </p:txBody>
      </p:sp>
      <p:sp>
        <p:nvSpPr>
          <p:cNvPr id="3" name="Content Placeholder 2"/>
          <p:cNvSpPr>
            <a:spLocks noGrp="1"/>
          </p:cNvSpPr>
          <p:nvPr>
            <p:ph idx="1"/>
          </p:nvPr>
        </p:nvSpPr>
        <p:spPr/>
        <p:txBody>
          <a:bodyPr/>
          <a:lstStyle/>
          <a:p>
            <a:r>
              <a:rPr lang="en-US" dirty="0" smtClean="0"/>
              <a:t>Prompt type tied to active grammar</a:t>
            </a:r>
          </a:p>
          <a:p>
            <a:pPr lvl="1"/>
            <a:r>
              <a:rPr lang="en-US" dirty="0" smtClean="0"/>
              <a:t>System must recognize suitable input</a:t>
            </a:r>
          </a:p>
          <a:p>
            <a:pPr lvl="2"/>
            <a:r>
              <a:rPr lang="en-US" dirty="0" smtClean="0"/>
              <a:t>Restrictive </a:t>
            </a:r>
            <a:r>
              <a:rPr lang="en-US" dirty="0" err="1" smtClean="0"/>
              <a:t>vs</a:t>
            </a:r>
            <a:r>
              <a:rPr lang="en-US" dirty="0" smtClean="0"/>
              <a:t> open-ended</a:t>
            </a:r>
          </a:p>
          <a:p>
            <a:r>
              <a:rPr lang="en-US" dirty="0" smtClean="0"/>
              <a:t>Shift from restrictive to open</a:t>
            </a:r>
          </a:p>
          <a:p>
            <a:pPr lvl="1"/>
            <a:r>
              <a:rPr lang="en-US" dirty="0" smtClean="0"/>
              <a:t>Tune to user: Novice </a:t>
            </a:r>
            <a:r>
              <a:rPr lang="en-US" dirty="0" err="1" smtClean="0"/>
              <a:t>vs</a:t>
            </a:r>
            <a:r>
              <a:rPr lang="en-US" dirty="0" smtClean="0"/>
              <a:t> Expert</a:t>
            </a:r>
            <a:endParaRPr lang="en-US" dirty="0"/>
          </a:p>
        </p:txBody>
      </p:sp>
    </p:spTree>
    <p:extLst>
      <p:ext uri="{BB962C8B-B14F-4D97-AF65-F5344CB8AC3E}">
        <p14:creationId xmlns:p14="http://schemas.microsoft.com/office/powerpoint/2010/main" val="11428582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Initiative, Prompts, Grammar</a:t>
            </a:r>
            <a:endParaRPr lang="en-US" dirty="0"/>
          </a:p>
        </p:txBody>
      </p:sp>
      <p:sp>
        <p:nvSpPr>
          <p:cNvPr id="3" name="Content Placeholder 2"/>
          <p:cNvSpPr>
            <a:spLocks noGrp="1"/>
          </p:cNvSpPr>
          <p:nvPr>
            <p:ph idx="1"/>
          </p:nvPr>
        </p:nvSpPr>
        <p:spPr/>
        <p:txBody>
          <a:bodyPr/>
          <a:lstStyle/>
          <a:p>
            <a:r>
              <a:rPr lang="en-US" dirty="0" smtClean="0"/>
              <a:t>Prompt type tied to active grammar</a:t>
            </a:r>
          </a:p>
          <a:p>
            <a:pPr lvl="1"/>
            <a:r>
              <a:rPr lang="en-US" dirty="0" smtClean="0"/>
              <a:t>System must recognize suitable input</a:t>
            </a:r>
          </a:p>
          <a:p>
            <a:pPr lvl="2"/>
            <a:r>
              <a:rPr lang="en-US" dirty="0" smtClean="0"/>
              <a:t>Restrictive </a:t>
            </a:r>
            <a:r>
              <a:rPr lang="en-US" dirty="0" err="1" smtClean="0"/>
              <a:t>vs</a:t>
            </a:r>
            <a:r>
              <a:rPr lang="en-US" dirty="0" smtClean="0"/>
              <a:t> open-ended</a:t>
            </a:r>
          </a:p>
          <a:p>
            <a:r>
              <a:rPr lang="en-US" dirty="0" smtClean="0"/>
              <a:t>Shift from restrictive to open</a:t>
            </a:r>
          </a:p>
          <a:p>
            <a:pPr lvl="1"/>
            <a:r>
              <a:rPr lang="en-US" dirty="0" smtClean="0"/>
              <a:t>Tune to user: Novice </a:t>
            </a:r>
            <a:r>
              <a:rPr lang="en-US" dirty="0" err="1" smtClean="0"/>
              <a:t>vs</a:t>
            </a:r>
            <a:r>
              <a:rPr lang="en-US" dirty="0" smtClean="0"/>
              <a:t> Expert</a:t>
            </a:r>
            <a:endParaRPr lang="en-US" dirty="0"/>
          </a:p>
        </p:txBody>
      </p:sp>
      <p:pic>
        <p:nvPicPr>
          <p:cNvPr id="4" name="Picture 3"/>
          <p:cNvPicPr>
            <a:picLocks noChangeAspect="1"/>
          </p:cNvPicPr>
          <p:nvPr/>
        </p:nvPicPr>
        <p:blipFill>
          <a:blip r:embed="rId2"/>
          <a:stretch>
            <a:fillRect/>
          </a:stretch>
        </p:blipFill>
        <p:spPr>
          <a:xfrm>
            <a:off x="102496" y="4346042"/>
            <a:ext cx="9041504" cy="1597559"/>
          </a:xfrm>
          <a:prstGeom prst="rect">
            <a:avLst/>
          </a:prstGeom>
        </p:spPr>
      </p:pic>
    </p:spTree>
    <p:extLst>
      <p:ext uri="{BB962C8B-B14F-4D97-AF65-F5344CB8AC3E}">
        <p14:creationId xmlns:p14="http://schemas.microsoft.com/office/powerpoint/2010/main" val="32780317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Management:</a:t>
            </a:r>
            <a:br>
              <a:rPr lang="en-US" dirty="0" smtClean="0"/>
            </a:br>
            <a:r>
              <a:rPr lang="en-US" dirty="0" smtClean="0"/>
              <a:t>Confirmation </a:t>
            </a:r>
            <a:endParaRPr lang="en-US" dirty="0"/>
          </a:p>
        </p:txBody>
      </p:sp>
      <p:sp>
        <p:nvSpPr>
          <p:cNvPr id="3" name="Content Placeholder 2"/>
          <p:cNvSpPr>
            <a:spLocks noGrp="1"/>
          </p:cNvSpPr>
          <p:nvPr>
            <p:ph idx="1"/>
          </p:nvPr>
        </p:nvSpPr>
        <p:spPr/>
        <p:txBody>
          <a:bodyPr/>
          <a:lstStyle/>
          <a:p>
            <a:r>
              <a:rPr lang="en-US" dirty="0" smtClean="0"/>
              <a:t>Miscommunication common in SDS</a:t>
            </a:r>
          </a:p>
          <a:p>
            <a:pPr lvl="1"/>
            <a:r>
              <a:rPr lang="en-US" dirty="0" smtClean="0"/>
              <a:t>“Error spirals” of sequential errors</a:t>
            </a:r>
          </a:p>
          <a:p>
            <a:pPr lvl="2"/>
            <a:r>
              <a:rPr lang="en-US" dirty="0" smtClean="0"/>
              <a:t>Highly problematic</a:t>
            </a:r>
          </a:p>
          <a:p>
            <a:pPr lvl="1"/>
            <a:r>
              <a:rPr lang="en-US" dirty="0" smtClean="0"/>
              <a:t>Recognition, recovery crucial</a:t>
            </a:r>
          </a:p>
          <a:p>
            <a:r>
              <a:rPr lang="en-US" dirty="0" smtClean="0"/>
              <a:t>Confirmation strategies can detect, mitigate</a:t>
            </a:r>
          </a:p>
          <a:p>
            <a:pPr lvl="1"/>
            <a:r>
              <a:rPr lang="en-US" dirty="0" smtClean="0"/>
              <a:t>Explicit confirmation:</a:t>
            </a:r>
          </a:p>
        </p:txBody>
      </p:sp>
    </p:spTree>
    <p:extLst>
      <p:ext uri="{BB962C8B-B14F-4D97-AF65-F5344CB8AC3E}">
        <p14:creationId xmlns:p14="http://schemas.microsoft.com/office/powerpoint/2010/main" val="5929201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Management:</a:t>
            </a:r>
            <a:br>
              <a:rPr lang="en-US" dirty="0" smtClean="0"/>
            </a:br>
            <a:r>
              <a:rPr lang="en-US" dirty="0" smtClean="0"/>
              <a:t>Confirmation </a:t>
            </a:r>
            <a:endParaRPr lang="en-US" dirty="0"/>
          </a:p>
        </p:txBody>
      </p:sp>
      <p:sp>
        <p:nvSpPr>
          <p:cNvPr id="3" name="Content Placeholder 2"/>
          <p:cNvSpPr>
            <a:spLocks noGrp="1"/>
          </p:cNvSpPr>
          <p:nvPr>
            <p:ph idx="1"/>
          </p:nvPr>
        </p:nvSpPr>
        <p:spPr/>
        <p:txBody>
          <a:bodyPr/>
          <a:lstStyle/>
          <a:p>
            <a:r>
              <a:rPr lang="en-US" dirty="0" smtClean="0"/>
              <a:t>Miscommunication common in SDS</a:t>
            </a:r>
          </a:p>
          <a:p>
            <a:pPr lvl="1"/>
            <a:r>
              <a:rPr lang="en-US" dirty="0" smtClean="0"/>
              <a:t>“Error spirals” of sequential errors</a:t>
            </a:r>
          </a:p>
          <a:p>
            <a:pPr lvl="2"/>
            <a:r>
              <a:rPr lang="en-US" dirty="0" smtClean="0"/>
              <a:t>Highly problematic</a:t>
            </a:r>
          </a:p>
          <a:p>
            <a:pPr lvl="1"/>
            <a:r>
              <a:rPr lang="en-US" dirty="0" smtClean="0"/>
              <a:t>Recognition, recovery crucial</a:t>
            </a:r>
          </a:p>
          <a:p>
            <a:r>
              <a:rPr lang="en-US" dirty="0" smtClean="0"/>
              <a:t>Confirmation strategies can detect, mitigate</a:t>
            </a:r>
          </a:p>
          <a:p>
            <a:pPr lvl="1"/>
            <a:r>
              <a:rPr lang="en-US" dirty="0" smtClean="0"/>
              <a:t>Explicit confirmation:</a:t>
            </a:r>
          </a:p>
          <a:p>
            <a:pPr lvl="2"/>
            <a:r>
              <a:rPr lang="en-US" dirty="0" smtClean="0"/>
              <a:t>Ask for verification of each input</a:t>
            </a:r>
          </a:p>
          <a:p>
            <a:pPr lvl="1"/>
            <a:r>
              <a:rPr lang="en-US" dirty="0" smtClean="0"/>
              <a:t>Implicit confirmation:</a:t>
            </a:r>
          </a:p>
        </p:txBody>
      </p:sp>
    </p:spTree>
    <p:extLst>
      <p:ext uri="{BB962C8B-B14F-4D97-AF65-F5344CB8AC3E}">
        <p14:creationId xmlns:p14="http://schemas.microsoft.com/office/powerpoint/2010/main" val="24310132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Management:</a:t>
            </a:r>
            <a:br>
              <a:rPr lang="en-US" dirty="0" smtClean="0"/>
            </a:br>
            <a:r>
              <a:rPr lang="en-US" dirty="0" smtClean="0"/>
              <a:t>Confirmation </a:t>
            </a:r>
            <a:endParaRPr lang="en-US" dirty="0"/>
          </a:p>
        </p:txBody>
      </p:sp>
      <p:sp>
        <p:nvSpPr>
          <p:cNvPr id="3" name="Content Placeholder 2"/>
          <p:cNvSpPr>
            <a:spLocks noGrp="1"/>
          </p:cNvSpPr>
          <p:nvPr>
            <p:ph idx="1"/>
          </p:nvPr>
        </p:nvSpPr>
        <p:spPr/>
        <p:txBody>
          <a:bodyPr/>
          <a:lstStyle/>
          <a:p>
            <a:r>
              <a:rPr lang="en-US" dirty="0" smtClean="0"/>
              <a:t>Miscommunication common in SDS</a:t>
            </a:r>
          </a:p>
          <a:p>
            <a:pPr lvl="1"/>
            <a:r>
              <a:rPr lang="en-US" dirty="0" smtClean="0"/>
              <a:t>“Error spirals” of sequential errors</a:t>
            </a:r>
          </a:p>
          <a:p>
            <a:pPr lvl="2"/>
            <a:r>
              <a:rPr lang="en-US" dirty="0" smtClean="0"/>
              <a:t>Highly problematic</a:t>
            </a:r>
          </a:p>
          <a:p>
            <a:pPr lvl="1"/>
            <a:r>
              <a:rPr lang="en-US" dirty="0" smtClean="0"/>
              <a:t>Recognition, recovery crucial</a:t>
            </a:r>
          </a:p>
          <a:p>
            <a:r>
              <a:rPr lang="en-US" dirty="0" smtClean="0"/>
              <a:t>Confirmation strategies can detect, mitigate</a:t>
            </a:r>
          </a:p>
          <a:p>
            <a:pPr lvl="1"/>
            <a:r>
              <a:rPr lang="en-US" dirty="0" smtClean="0"/>
              <a:t>Explicit confirmation:</a:t>
            </a:r>
          </a:p>
          <a:p>
            <a:pPr lvl="2"/>
            <a:r>
              <a:rPr lang="en-US" dirty="0" smtClean="0"/>
              <a:t>Ask for verification of each input</a:t>
            </a:r>
          </a:p>
          <a:p>
            <a:pPr lvl="1"/>
            <a:r>
              <a:rPr lang="en-US" dirty="0" smtClean="0"/>
              <a:t>Implicit confirmation:</a:t>
            </a:r>
          </a:p>
          <a:p>
            <a:pPr lvl="2"/>
            <a:r>
              <a:rPr lang="en-US" dirty="0" smtClean="0"/>
              <a:t>Include input information in subsequent prompt</a:t>
            </a:r>
            <a:endParaRPr lang="en-US" dirty="0"/>
          </a:p>
        </p:txBody>
      </p:sp>
    </p:spTree>
    <p:extLst>
      <p:ext uri="{BB962C8B-B14F-4D97-AF65-F5344CB8AC3E}">
        <p14:creationId xmlns:p14="http://schemas.microsoft.com/office/powerpoint/2010/main" val="436328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Confirmation Strategies</a:t>
            </a:r>
            <a:endParaRPr lang="en-US" dirty="0"/>
          </a:p>
        </p:txBody>
      </p:sp>
      <p:sp>
        <p:nvSpPr>
          <p:cNvPr id="3" name="Content Placeholder 2"/>
          <p:cNvSpPr>
            <a:spLocks noGrp="1"/>
          </p:cNvSpPr>
          <p:nvPr>
            <p:ph idx="1"/>
          </p:nvPr>
        </p:nvSpPr>
        <p:spPr/>
        <p:txBody>
          <a:bodyPr/>
          <a:lstStyle/>
          <a:p>
            <a:r>
              <a:rPr lang="en-US" dirty="0" smtClean="0"/>
              <a:t>Explicit:</a:t>
            </a:r>
          </a:p>
          <a:p>
            <a:endParaRPr lang="en-US" dirty="0"/>
          </a:p>
          <a:p>
            <a:endParaRPr lang="en-US" dirty="0" smtClean="0"/>
          </a:p>
          <a:p>
            <a:endParaRPr lang="en-US" dirty="0"/>
          </a:p>
          <a:p>
            <a:endParaRPr lang="en-US" dirty="0" smtClean="0"/>
          </a:p>
          <a:p>
            <a:endParaRPr lang="en-US" dirty="0"/>
          </a:p>
        </p:txBody>
      </p:sp>
      <p:pic>
        <p:nvPicPr>
          <p:cNvPr id="4" name="Picture 3"/>
          <p:cNvPicPr>
            <a:picLocks noChangeAspect="1"/>
          </p:cNvPicPr>
          <p:nvPr/>
        </p:nvPicPr>
        <p:blipFill>
          <a:blip r:embed="rId2"/>
          <a:stretch>
            <a:fillRect/>
          </a:stretch>
        </p:blipFill>
        <p:spPr>
          <a:xfrm>
            <a:off x="856045" y="2129997"/>
            <a:ext cx="7735506" cy="3291905"/>
          </a:xfrm>
          <a:prstGeom prst="rect">
            <a:avLst/>
          </a:prstGeom>
        </p:spPr>
      </p:pic>
    </p:spTree>
    <p:extLst>
      <p:ext uri="{BB962C8B-B14F-4D97-AF65-F5344CB8AC3E}">
        <p14:creationId xmlns:p14="http://schemas.microsoft.com/office/powerpoint/2010/main" val="8935512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Confirmation Strategy </a:t>
            </a:r>
            <a:endParaRPr lang="en-US" dirty="0"/>
          </a:p>
        </p:txBody>
      </p:sp>
      <p:sp>
        <p:nvSpPr>
          <p:cNvPr id="3" name="Content Placeholder 2"/>
          <p:cNvSpPr>
            <a:spLocks noGrp="1"/>
          </p:cNvSpPr>
          <p:nvPr>
            <p:ph idx="1"/>
          </p:nvPr>
        </p:nvSpPr>
        <p:spPr/>
        <p:txBody>
          <a:bodyPr/>
          <a:lstStyle/>
          <a:p>
            <a:r>
              <a:rPr lang="en-US" dirty="0" smtClean="0"/>
              <a:t>Implicit:</a:t>
            </a:r>
          </a:p>
          <a:p>
            <a:endParaRPr lang="en-US" dirty="0"/>
          </a:p>
          <a:p>
            <a:endParaRPr lang="en-US" dirty="0"/>
          </a:p>
        </p:txBody>
      </p:sp>
      <p:pic>
        <p:nvPicPr>
          <p:cNvPr id="4" name="Picture 3"/>
          <p:cNvPicPr>
            <a:picLocks noChangeAspect="1"/>
          </p:cNvPicPr>
          <p:nvPr/>
        </p:nvPicPr>
        <p:blipFill>
          <a:blip r:embed="rId2"/>
          <a:stretch>
            <a:fillRect/>
          </a:stretch>
        </p:blipFill>
        <p:spPr>
          <a:xfrm>
            <a:off x="549275" y="2416602"/>
            <a:ext cx="7802363" cy="1594396"/>
          </a:xfrm>
          <a:prstGeom prst="rect">
            <a:avLst/>
          </a:prstGeom>
        </p:spPr>
      </p:pic>
    </p:spTree>
    <p:extLst>
      <p:ext uri="{BB962C8B-B14F-4D97-AF65-F5344CB8AC3E}">
        <p14:creationId xmlns:p14="http://schemas.microsoft.com/office/powerpoint/2010/main" val="4074617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Grounding Examples</a:t>
            </a:r>
            <a:endParaRPr lang="en-US" dirty="0"/>
          </a:p>
        </p:txBody>
      </p:sp>
      <p:pic>
        <p:nvPicPr>
          <p:cNvPr id="4" name="Picture 2" descr="realdialogu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 b="-1292"/>
          <a:stretch/>
        </p:blipFill>
        <p:spPr>
          <a:xfrm>
            <a:off x="549275" y="1600201"/>
            <a:ext cx="8042276" cy="4910112"/>
          </a:xfrm>
        </p:spPr>
      </p:pic>
    </p:spTree>
    <p:extLst>
      <p:ext uri="{BB962C8B-B14F-4D97-AF65-F5344CB8AC3E}">
        <p14:creationId xmlns:p14="http://schemas.microsoft.com/office/powerpoint/2010/main" val="16799502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a:t>
            </a:r>
          </a:p>
          <a:p>
            <a:pPr lvl="2"/>
            <a:r>
              <a:rPr lang="en-US" dirty="0" smtClean="0"/>
              <a:t>I.e. continued </a:t>
            </a:r>
            <a:r>
              <a:rPr lang="en-US" dirty="0" err="1" smtClean="0"/>
              <a:t>att’n</a:t>
            </a:r>
            <a:r>
              <a:rPr lang="en-US" dirty="0" smtClean="0"/>
              <a:t>, next relevant </a:t>
            </a:r>
            <a:r>
              <a:rPr lang="en-US" dirty="0" err="1" smtClean="0"/>
              <a:t>contibution</a:t>
            </a:r>
            <a:endParaRPr lang="en-US" dirty="0" smtClean="0"/>
          </a:p>
        </p:txBody>
      </p:sp>
    </p:spTree>
    <p:extLst>
      <p:ext uri="{BB962C8B-B14F-4D97-AF65-F5344CB8AC3E}">
        <p14:creationId xmlns:p14="http://schemas.microsoft.com/office/powerpoint/2010/main" val="15577032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insufficient</a:t>
            </a:r>
          </a:p>
          <a:p>
            <a:pPr lvl="2"/>
            <a:r>
              <a:rPr lang="en-US" dirty="0" smtClean="0"/>
              <a:t> </a:t>
            </a:r>
            <a:r>
              <a:rPr lang="en-US" dirty="0"/>
              <a:t>I</a:t>
            </a:r>
            <a:r>
              <a:rPr lang="en-US" dirty="0" smtClean="0"/>
              <a:t>.e. continued </a:t>
            </a:r>
            <a:r>
              <a:rPr lang="en-US" dirty="0" err="1" smtClean="0"/>
              <a:t>att’n</a:t>
            </a:r>
            <a:r>
              <a:rPr lang="en-US" dirty="0" smtClean="0"/>
              <a:t>, next relevant </a:t>
            </a:r>
            <a:r>
              <a:rPr lang="en-US" dirty="0" err="1" smtClean="0"/>
              <a:t>contibution</a:t>
            </a:r>
            <a:endParaRPr lang="en-US" dirty="0" smtClean="0"/>
          </a:p>
          <a:p>
            <a:pPr lvl="1"/>
            <a:r>
              <a:rPr lang="en-US" dirty="0" smtClean="0"/>
              <a:t>Explicit:</a:t>
            </a:r>
            <a:endParaRPr lang="en-US" dirty="0"/>
          </a:p>
        </p:txBody>
      </p:sp>
    </p:spTree>
    <p:extLst>
      <p:ext uri="{BB962C8B-B14F-4D97-AF65-F5344CB8AC3E}">
        <p14:creationId xmlns:p14="http://schemas.microsoft.com/office/powerpoint/2010/main" val="7491671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insufficient</a:t>
            </a:r>
          </a:p>
          <a:p>
            <a:pPr lvl="2"/>
            <a:r>
              <a:rPr lang="en-US" dirty="0" smtClean="0"/>
              <a:t> </a:t>
            </a:r>
            <a:r>
              <a:rPr lang="en-US" dirty="0"/>
              <a:t>I</a:t>
            </a:r>
            <a:r>
              <a:rPr lang="en-US" dirty="0" smtClean="0"/>
              <a:t>.e. continued </a:t>
            </a:r>
            <a:r>
              <a:rPr lang="en-US" dirty="0" err="1" smtClean="0"/>
              <a:t>att’n</a:t>
            </a:r>
            <a:r>
              <a:rPr lang="en-US" dirty="0" smtClean="0"/>
              <a:t>, next relevant </a:t>
            </a:r>
            <a:r>
              <a:rPr lang="en-US" dirty="0" err="1" smtClean="0"/>
              <a:t>contibution</a:t>
            </a:r>
            <a:endParaRPr lang="en-US" dirty="0" smtClean="0"/>
          </a:p>
          <a:p>
            <a:pPr lvl="1"/>
            <a:r>
              <a:rPr lang="en-US" dirty="0" smtClean="0"/>
              <a:t>Explicit: highest: repetition</a:t>
            </a:r>
          </a:p>
          <a:p>
            <a:pPr lvl="1"/>
            <a:r>
              <a:rPr lang="en-US" dirty="0" smtClean="0"/>
              <a:t>Implicit:</a:t>
            </a:r>
            <a:endParaRPr lang="en-US" dirty="0"/>
          </a:p>
        </p:txBody>
      </p:sp>
    </p:spTree>
    <p:extLst>
      <p:ext uri="{BB962C8B-B14F-4D97-AF65-F5344CB8AC3E}">
        <p14:creationId xmlns:p14="http://schemas.microsoft.com/office/powerpoint/2010/main" val="5118304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insufficient</a:t>
            </a:r>
          </a:p>
          <a:p>
            <a:pPr lvl="2"/>
            <a:r>
              <a:rPr lang="en-US" dirty="0" smtClean="0"/>
              <a:t> </a:t>
            </a:r>
            <a:r>
              <a:rPr lang="en-US" dirty="0"/>
              <a:t>I</a:t>
            </a:r>
            <a:r>
              <a:rPr lang="en-US" dirty="0" smtClean="0"/>
              <a:t>.e. continued </a:t>
            </a:r>
            <a:r>
              <a:rPr lang="en-US" dirty="0" err="1" smtClean="0"/>
              <a:t>att’n</a:t>
            </a:r>
            <a:r>
              <a:rPr lang="en-US" dirty="0" smtClean="0"/>
              <a:t>, next relevant </a:t>
            </a:r>
            <a:r>
              <a:rPr lang="en-US" dirty="0" err="1" smtClean="0"/>
              <a:t>contibution</a:t>
            </a:r>
            <a:endParaRPr lang="en-US" dirty="0" smtClean="0"/>
          </a:p>
          <a:p>
            <a:pPr lvl="1"/>
            <a:r>
              <a:rPr lang="en-US" dirty="0" smtClean="0"/>
              <a:t>Explicit: highest: repetition</a:t>
            </a:r>
          </a:p>
          <a:p>
            <a:pPr lvl="1"/>
            <a:r>
              <a:rPr lang="en-US" dirty="0" smtClean="0"/>
              <a:t>Implicit: demonstration, display</a:t>
            </a:r>
          </a:p>
          <a:p>
            <a:r>
              <a:rPr lang="en-US" dirty="0" smtClean="0"/>
              <a:t>Explicit;</a:t>
            </a:r>
          </a:p>
        </p:txBody>
      </p:sp>
    </p:spTree>
    <p:extLst>
      <p:ext uri="{BB962C8B-B14F-4D97-AF65-F5344CB8AC3E}">
        <p14:creationId xmlns:p14="http://schemas.microsoft.com/office/powerpoint/2010/main" val="24633208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insufficient</a:t>
            </a:r>
          </a:p>
          <a:p>
            <a:pPr lvl="2"/>
            <a:r>
              <a:rPr lang="en-US" dirty="0" smtClean="0"/>
              <a:t> </a:t>
            </a:r>
            <a:r>
              <a:rPr lang="en-US" dirty="0"/>
              <a:t>I</a:t>
            </a:r>
            <a:r>
              <a:rPr lang="en-US" dirty="0" smtClean="0"/>
              <a:t>.e. continued </a:t>
            </a:r>
            <a:r>
              <a:rPr lang="en-US" dirty="0" err="1" smtClean="0"/>
              <a:t>att’n</a:t>
            </a:r>
            <a:r>
              <a:rPr lang="en-US" dirty="0" smtClean="0"/>
              <a:t>, next relevant </a:t>
            </a:r>
            <a:r>
              <a:rPr lang="en-US" dirty="0" err="1" smtClean="0"/>
              <a:t>contibution</a:t>
            </a:r>
            <a:endParaRPr lang="en-US" dirty="0" smtClean="0"/>
          </a:p>
          <a:p>
            <a:pPr lvl="1"/>
            <a:r>
              <a:rPr lang="en-US" dirty="0" smtClean="0"/>
              <a:t>Explicit: highest: repetition</a:t>
            </a:r>
          </a:p>
          <a:p>
            <a:pPr lvl="1"/>
            <a:r>
              <a:rPr lang="en-US" dirty="0" smtClean="0"/>
              <a:t>Implicit: demonstration, display</a:t>
            </a:r>
          </a:p>
          <a:p>
            <a:r>
              <a:rPr lang="en-US" dirty="0" smtClean="0"/>
              <a:t>Explicit;</a:t>
            </a:r>
          </a:p>
          <a:p>
            <a:pPr lvl="1"/>
            <a:r>
              <a:rPr lang="en-US" dirty="0" smtClean="0"/>
              <a:t>Pro: easier to correct; Con: verbose, awkward, non-human</a:t>
            </a:r>
          </a:p>
          <a:p>
            <a:r>
              <a:rPr lang="en-US" dirty="0" smtClean="0"/>
              <a:t>Implicit:</a:t>
            </a:r>
          </a:p>
          <a:p>
            <a:pPr lvl="1"/>
            <a:endParaRPr lang="en-US" dirty="0"/>
          </a:p>
        </p:txBody>
      </p:sp>
    </p:spTree>
    <p:extLst>
      <p:ext uri="{BB962C8B-B14F-4D97-AF65-F5344CB8AC3E}">
        <p14:creationId xmlns:p14="http://schemas.microsoft.com/office/powerpoint/2010/main" val="37504473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insufficient</a:t>
            </a:r>
          </a:p>
          <a:p>
            <a:pPr lvl="2"/>
            <a:r>
              <a:rPr lang="en-US" dirty="0" smtClean="0"/>
              <a:t> </a:t>
            </a:r>
            <a:r>
              <a:rPr lang="en-US" dirty="0"/>
              <a:t>I</a:t>
            </a:r>
            <a:r>
              <a:rPr lang="en-US" dirty="0" smtClean="0"/>
              <a:t>.e. continued </a:t>
            </a:r>
            <a:r>
              <a:rPr lang="en-US" dirty="0" err="1" smtClean="0"/>
              <a:t>att’n</a:t>
            </a:r>
            <a:r>
              <a:rPr lang="en-US" dirty="0" smtClean="0"/>
              <a:t>, next relevant </a:t>
            </a:r>
            <a:r>
              <a:rPr lang="en-US" dirty="0" err="1" smtClean="0"/>
              <a:t>contibution</a:t>
            </a:r>
            <a:endParaRPr lang="en-US" dirty="0" smtClean="0"/>
          </a:p>
          <a:p>
            <a:pPr lvl="1"/>
            <a:r>
              <a:rPr lang="en-US" dirty="0" smtClean="0"/>
              <a:t>Explicit: highest: repetition</a:t>
            </a:r>
          </a:p>
          <a:p>
            <a:pPr lvl="1"/>
            <a:r>
              <a:rPr lang="en-US" dirty="0" smtClean="0"/>
              <a:t>Implicit: demonstration, display</a:t>
            </a:r>
          </a:p>
          <a:p>
            <a:r>
              <a:rPr lang="en-US" dirty="0" smtClean="0"/>
              <a:t>Explicit;</a:t>
            </a:r>
          </a:p>
          <a:p>
            <a:pPr lvl="1"/>
            <a:r>
              <a:rPr lang="en-US" dirty="0" smtClean="0"/>
              <a:t>Pro: easier to correct; Con: verbose, awkward, non-human</a:t>
            </a:r>
          </a:p>
          <a:p>
            <a:r>
              <a:rPr lang="en-US" dirty="0" smtClean="0"/>
              <a:t>Implicit:</a:t>
            </a:r>
          </a:p>
          <a:p>
            <a:pPr lvl="1"/>
            <a:r>
              <a:rPr lang="en-US" dirty="0" smtClean="0"/>
              <a:t>Pro: more natural, efficient; Con: less easy to correct</a:t>
            </a:r>
          </a:p>
          <a:p>
            <a:pPr lvl="1"/>
            <a:endParaRPr lang="en-US" dirty="0"/>
          </a:p>
        </p:txBody>
      </p:sp>
    </p:spTree>
    <p:extLst>
      <p:ext uri="{BB962C8B-B14F-4D97-AF65-F5344CB8AC3E}">
        <p14:creationId xmlns:p14="http://schemas.microsoft.com/office/powerpoint/2010/main" val="35161574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Rejection	</a:t>
            </a:r>
            <a:endParaRPr lang="en-US" dirty="0"/>
          </a:p>
        </p:txBody>
      </p:sp>
      <p:sp>
        <p:nvSpPr>
          <p:cNvPr id="3" name="Content Placeholder 2"/>
          <p:cNvSpPr>
            <a:spLocks noGrp="1"/>
          </p:cNvSpPr>
          <p:nvPr>
            <p:ph idx="1"/>
          </p:nvPr>
        </p:nvSpPr>
        <p:spPr/>
        <p:txBody>
          <a:bodyPr/>
          <a:lstStyle/>
          <a:p>
            <a:r>
              <a:rPr lang="en-US" dirty="0" smtClean="0"/>
              <a:t>System recognition confidence is too low</a:t>
            </a:r>
          </a:p>
          <a:p>
            <a:r>
              <a:rPr lang="en-US" dirty="0" smtClean="0"/>
              <a:t>System needs to </a:t>
            </a:r>
            <a:r>
              <a:rPr lang="en-US" dirty="0" err="1" smtClean="0"/>
              <a:t>reprompt</a:t>
            </a:r>
            <a:endParaRPr lang="en-US" dirty="0" smtClean="0"/>
          </a:p>
          <a:p>
            <a:pPr lvl="1"/>
            <a:r>
              <a:rPr lang="en-US" dirty="0" smtClean="0"/>
              <a:t>Often repeatedly</a:t>
            </a:r>
          </a:p>
        </p:txBody>
      </p:sp>
    </p:spTree>
    <p:extLst>
      <p:ext uri="{BB962C8B-B14F-4D97-AF65-F5344CB8AC3E}">
        <p14:creationId xmlns:p14="http://schemas.microsoft.com/office/powerpoint/2010/main" val="11994752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Rejection	</a:t>
            </a:r>
            <a:endParaRPr lang="en-US" dirty="0"/>
          </a:p>
        </p:txBody>
      </p:sp>
      <p:sp>
        <p:nvSpPr>
          <p:cNvPr id="3" name="Content Placeholder 2"/>
          <p:cNvSpPr>
            <a:spLocks noGrp="1"/>
          </p:cNvSpPr>
          <p:nvPr>
            <p:ph idx="1"/>
          </p:nvPr>
        </p:nvSpPr>
        <p:spPr/>
        <p:txBody>
          <a:bodyPr/>
          <a:lstStyle/>
          <a:p>
            <a:r>
              <a:rPr lang="en-US" dirty="0" smtClean="0"/>
              <a:t>System recognition confidence is too low</a:t>
            </a:r>
          </a:p>
          <a:p>
            <a:r>
              <a:rPr lang="en-US" dirty="0" smtClean="0"/>
              <a:t>System needs to </a:t>
            </a:r>
            <a:r>
              <a:rPr lang="en-US" dirty="0" err="1" smtClean="0"/>
              <a:t>reprompt</a:t>
            </a:r>
            <a:endParaRPr lang="en-US" dirty="0" smtClean="0"/>
          </a:p>
          <a:p>
            <a:pPr lvl="1"/>
            <a:r>
              <a:rPr lang="en-US" dirty="0" smtClean="0"/>
              <a:t>Often repeatedly</a:t>
            </a:r>
          </a:p>
          <a:p>
            <a:pPr lvl="2"/>
            <a:r>
              <a:rPr lang="en-US" dirty="0" smtClean="0"/>
              <a:t>Out-of-vocabulary, out-of-grammar inputs</a:t>
            </a:r>
          </a:p>
          <a:p>
            <a:r>
              <a:rPr lang="en-US" dirty="0" smtClean="0"/>
              <a:t>Strategies: Progressive prompting</a:t>
            </a:r>
          </a:p>
          <a:p>
            <a:pPr lvl="1"/>
            <a:endParaRPr lang="en-US" dirty="0"/>
          </a:p>
        </p:txBody>
      </p:sp>
    </p:spTree>
    <p:extLst>
      <p:ext uri="{BB962C8B-B14F-4D97-AF65-F5344CB8AC3E}">
        <p14:creationId xmlns:p14="http://schemas.microsoft.com/office/powerpoint/2010/main" val="37803407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Rejection	</a:t>
            </a:r>
            <a:endParaRPr lang="en-US" dirty="0"/>
          </a:p>
        </p:txBody>
      </p:sp>
      <p:sp>
        <p:nvSpPr>
          <p:cNvPr id="3" name="Content Placeholder 2"/>
          <p:cNvSpPr>
            <a:spLocks noGrp="1"/>
          </p:cNvSpPr>
          <p:nvPr>
            <p:ph idx="1"/>
          </p:nvPr>
        </p:nvSpPr>
        <p:spPr/>
        <p:txBody>
          <a:bodyPr/>
          <a:lstStyle/>
          <a:p>
            <a:r>
              <a:rPr lang="en-US" dirty="0" smtClean="0"/>
              <a:t>System recognition confidence is too low</a:t>
            </a:r>
          </a:p>
          <a:p>
            <a:r>
              <a:rPr lang="en-US" dirty="0" smtClean="0"/>
              <a:t>System needs to </a:t>
            </a:r>
            <a:r>
              <a:rPr lang="en-US" dirty="0" err="1" smtClean="0"/>
              <a:t>reprompt</a:t>
            </a:r>
            <a:endParaRPr lang="en-US" dirty="0" smtClean="0"/>
          </a:p>
          <a:p>
            <a:pPr lvl="1"/>
            <a:r>
              <a:rPr lang="en-US" dirty="0" smtClean="0"/>
              <a:t>Often repeatedly</a:t>
            </a:r>
          </a:p>
          <a:p>
            <a:pPr lvl="2"/>
            <a:r>
              <a:rPr lang="en-US" dirty="0" smtClean="0"/>
              <a:t>Out-of-vocabulary, out-of-grammar inputs</a:t>
            </a:r>
          </a:p>
          <a:p>
            <a:r>
              <a:rPr lang="en-US" dirty="0" smtClean="0"/>
              <a:t>Strategies: Progressive prompting</a:t>
            </a:r>
          </a:p>
          <a:p>
            <a:pPr lvl="1"/>
            <a:r>
              <a:rPr lang="en-US" dirty="0" smtClean="0"/>
              <a:t>Initially: ‘rapid </a:t>
            </a:r>
            <a:r>
              <a:rPr lang="en-US" dirty="0" err="1" smtClean="0"/>
              <a:t>reprompting</a:t>
            </a:r>
            <a:r>
              <a:rPr lang="en-US" dirty="0" smtClean="0"/>
              <a:t>’: ‘What?’, ‘Sorry?’</a:t>
            </a:r>
          </a:p>
          <a:p>
            <a:pPr lvl="1"/>
            <a:endParaRPr lang="en-US" dirty="0"/>
          </a:p>
        </p:txBody>
      </p:sp>
    </p:spTree>
    <p:extLst>
      <p:ext uri="{BB962C8B-B14F-4D97-AF65-F5344CB8AC3E}">
        <p14:creationId xmlns:p14="http://schemas.microsoft.com/office/powerpoint/2010/main" val="22104142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Rejection	</a:t>
            </a:r>
            <a:endParaRPr lang="en-US" dirty="0"/>
          </a:p>
        </p:txBody>
      </p:sp>
      <p:sp>
        <p:nvSpPr>
          <p:cNvPr id="3" name="Content Placeholder 2"/>
          <p:cNvSpPr>
            <a:spLocks noGrp="1"/>
          </p:cNvSpPr>
          <p:nvPr>
            <p:ph idx="1"/>
          </p:nvPr>
        </p:nvSpPr>
        <p:spPr/>
        <p:txBody>
          <a:bodyPr/>
          <a:lstStyle/>
          <a:p>
            <a:r>
              <a:rPr lang="en-US" dirty="0" smtClean="0"/>
              <a:t>System recognition confidence is too low</a:t>
            </a:r>
          </a:p>
          <a:p>
            <a:r>
              <a:rPr lang="en-US" dirty="0" smtClean="0"/>
              <a:t>System needs to </a:t>
            </a:r>
            <a:r>
              <a:rPr lang="en-US" dirty="0" err="1" smtClean="0"/>
              <a:t>reprompt</a:t>
            </a:r>
            <a:endParaRPr lang="en-US" dirty="0" smtClean="0"/>
          </a:p>
          <a:p>
            <a:pPr lvl="1"/>
            <a:r>
              <a:rPr lang="en-US" dirty="0" smtClean="0"/>
              <a:t>Often repeatedly</a:t>
            </a:r>
          </a:p>
          <a:p>
            <a:pPr lvl="2"/>
            <a:r>
              <a:rPr lang="en-US" dirty="0" smtClean="0"/>
              <a:t>Out-of-vocabulary, out-of-grammar inputs</a:t>
            </a:r>
          </a:p>
          <a:p>
            <a:r>
              <a:rPr lang="en-US" dirty="0" smtClean="0"/>
              <a:t>Strategies: Progressive prompting</a:t>
            </a:r>
          </a:p>
          <a:p>
            <a:pPr lvl="1"/>
            <a:r>
              <a:rPr lang="en-US" dirty="0" smtClean="0"/>
              <a:t>Initially: ‘rapid </a:t>
            </a:r>
            <a:r>
              <a:rPr lang="en-US" dirty="0" err="1" smtClean="0"/>
              <a:t>reprompting</a:t>
            </a:r>
            <a:r>
              <a:rPr lang="en-US" dirty="0" smtClean="0"/>
              <a:t>’: ‘What?’, ‘Sorry?’</a:t>
            </a:r>
          </a:p>
          <a:p>
            <a:pPr lvl="1"/>
            <a:r>
              <a:rPr lang="en-US" dirty="0" smtClean="0"/>
              <a:t>Later: increasing detail</a:t>
            </a:r>
          </a:p>
          <a:p>
            <a:pPr lvl="1"/>
            <a:endParaRPr lang="en-US" dirty="0"/>
          </a:p>
        </p:txBody>
      </p:sp>
    </p:spTree>
    <p:extLst>
      <p:ext uri="{BB962C8B-B14F-4D97-AF65-F5344CB8AC3E}">
        <p14:creationId xmlns:p14="http://schemas.microsoft.com/office/powerpoint/2010/main" val="37505721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2938</TotalTime>
  <Words>4961</Words>
  <Application>Microsoft Macintosh PowerPoint</Application>
  <PresentationFormat>On-screen Show (4:3)</PresentationFormat>
  <Paragraphs>966</Paragraphs>
  <Slides>137</Slides>
  <Notes>6</Notes>
  <HiddenSlides>0</HiddenSlides>
  <MMClips>0</MMClips>
  <ScaleCrop>false</ScaleCrop>
  <HeadingPairs>
    <vt:vector size="4" baseType="variant">
      <vt:variant>
        <vt:lpstr>Theme</vt:lpstr>
      </vt:variant>
      <vt:variant>
        <vt:i4>1</vt:i4>
      </vt:variant>
      <vt:variant>
        <vt:lpstr>Slide Titles</vt:lpstr>
      </vt:variant>
      <vt:variant>
        <vt:i4>137</vt:i4>
      </vt:variant>
    </vt:vector>
  </HeadingPairs>
  <TitlesOfParts>
    <vt:vector size="138" baseType="lpstr">
      <vt:lpstr>Breeze</vt:lpstr>
      <vt:lpstr>Challenges in  Dialog &amp; Dialog Systems</vt:lpstr>
      <vt:lpstr>Roadmap</vt:lpstr>
      <vt:lpstr> Collaborative Communication</vt:lpstr>
      <vt:lpstr>Closure</vt:lpstr>
      <vt:lpstr>Closure</vt:lpstr>
      <vt:lpstr>Closure</vt:lpstr>
      <vt:lpstr>Closure</vt:lpstr>
      <vt:lpstr>Degrees of Grounding</vt:lpstr>
      <vt:lpstr>Grounding Examples</vt:lpstr>
      <vt:lpstr>Grounding in HCI</vt:lpstr>
      <vt:lpstr>Grounding in HCI</vt:lpstr>
      <vt:lpstr>Grounding in HCI</vt:lpstr>
      <vt:lpstr>Computational Models</vt:lpstr>
      <vt:lpstr>Computational Models</vt:lpstr>
      <vt:lpstr>Computational Models</vt:lpstr>
      <vt:lpstr>Conversational Structure</vt:lpstr>
      <vt:lpstr>Conversational Structure</vt:lpstr>
      <vt:lpstr>Conversational Implicature</vt:lpstr>
      <vt:lpstr>Conversational Implicature</vt:lpstr>
      <vt:lpstr>Conversational Implicature</vt:lpstr>
      <vt:lpstr>Conversational Implicature</vt:lpstr>
      <vt:lpstr>Grice’s Maxims</vt:lpstr>
      <vt:lpstr>Relevance</vt:lpstr>
      <vt:lpstr>Relevance</vt:lpstr>
      <vt:lpstr>Relevance</vt:lpstr>
      <vt:lpstr>Quantity</vt:lpstr>
      <vt:lpstr>Quantity</vt:lpstr>
      <vt:lpstr>Quantity</vt:lpstr>
      <vt:lpstr>Grice’s Maxims</vt:lpstr>
      <vt:lpstr>Implicature in SDS</vt:lpstr>
      <vt:lpstr>From Human to Computer</vt:lpstr>
      <vt:lpstr>From Human to Computer</vt:lpstr>
      <vt:lpstr>Dialogue System Architecture</vt:lpstr>
      <vt:lpstr>Speech Recognition</vt:lpstr>
      <vt:lpstr>Speech Recognition</vt:lpstr>
      <vt:lpstr>Speech Recognition</vt:lpstr>
      <vt:lpstr>Specialization &amp; Restriction</vt:lpstr>
      <vt:lpstr>Specialization &amp; Restriction</vt:lpstr>
      <vt:lpstr>Specialization &amp; Restriction</vt:lpstr>
      <vt:lpstr>Recognition in SDS</vt:lpstr>
      <vt:lpstr>Recognition in SDS</vt:lpstr>
      <vt:lpstr>Natural Language Understanding</vt:lpstr>
      <vt:lpstr>Semantic Grammars</vt:lpstr>
      <vt:lpstr>Result</vt:lpstr>
      <vt:lpstr>Other NLU</vt:lpstr>
      <vt:lpstr>Generation and TTS</vt:lpstr>
      <vt:lpstr>Generation and TTS</vt:lpstr>
      <vt:lpstr>Generation</vt:lpstr>
      <vt:lpstr>Generation</vt:lpstr>
      <vt:lpstr>Full NLG</vt:lpstr>
      <vt:lpstr>SDS Generation Constraints</vt:lpstr>
      <vt:lpstr>SDS Generation Constraints</vt:lpstr>
      <vt:lpstr>SDS Generation Constraints</vt:lpstr>
      <vt:lpstr>Handling SDS Generation</vt:lpstr>
      <vt:lpstr>Handling SDS Generation</vt:lpstr>
      <vt:lpstr>Handling SDS Generation</vt:lpstr>
      <vt:lpstr>Handling SDS Generation</vt:lpstr>
      <vt:lpstr>Dialogue Manager</vt:lpstr>
      <vt:lpstr>Dialog Management Types</vt:lpstr>
      <vt:lpstr>Finite-State Dialogue Management</vt:lpstr>
      <vt:lpstr>Finite-State Dialogue Management</vt:lpstr>
      <vt:lpstr>Finite-State Dialogue Management</vt:lpstr>
      <vt:lpstr>Finite-State Dialogue Management</vt:lpstr>
      <vt:lpstr>Finite-State Dialogue Management</vt:lpstr>
      <vt:lpstr>Finite-State Dialogue Management</vt:lpstr>
      <vt:lpstr>Finite-State Dialogue Management</vt:lpstr>
      <vt:lpstr>Finite-State Dialogue Management</vt:lpstr>
      <vt:lpstr>Finite-State Dialogue Management</vt:lpstr>
      <vt:lpstr>Finite-State Management</vt:lpstr>
      <vt:lpstr>Pros and Cons</vt:lpstr>
      <vt:lpstr>Pros and Cons</vt:lpstr>
      <vt:lpstr>Pros and Cons</vt:lpstr>
      <vt:lpstr>Frame-based Dialogue Management</vt:lpstr>
      <vt:lpstr>Frame-based Dialogue Management</vt:lpstr>
      <vt:lpstr>Frame-based Dialogue Management</vt:lpstr>
      <vt:lpstr>Frame-based Dialogue Management</vt:lpstr>
      <vt:lpstr>Frames and Initiative</vt:lpstr>
      <vt:lpstr>Frames and Initiative</vt:lpstr>
      <vt:lpstr>Frames and Initiative</vt:lpstr>
      <vt:lpstr>Frames and Initiative</vt:lpstr>
      <vt:lpstr>Frames and Initiative</vt:lpstr>
      <vt:lpstr>Initiative, Prompts, Grammar</vt:lpstr>
      <vt:lpstr>Initiative, Prompts, Grammar</vt:lpstr>
      <vt:lpstr>Initiative, Prompts, Grammar</vt:lpstr>
      <vt:lpstr>Dialogue Management: Confirmation </vt:lpstr>
      <vt:lpstr>Dialogue Management: Confirmation </vt:lpstr>
      <vt:lpstr>Dialogue Management: Confirmation </vt:lpstr>
      <vt:lpstr>Confirmation Strategies</vt:lpstr>
      <vt:lpstr>Confirmation Strategy </vt:lpstr>
      <vt:lpstr>Pros and Cons</vt:lpstr>
      <vt:lpstr>Pros and Cons</vt:lpstr>
      <vt:lpstr>Pros and Cons</vt:lpstr>
      <vt:lpstr>Pros and Cons</vt:lpstr>
      <vt:lpstr>Pros and Cons</vt:lpstr>
      <vt:lpstr>Pros and Cons</vt:lpstr>
      <vt:lpstr>Rejection </vt:lpstr>
      <vt:lpstr>Rejection </vt:lpstr>
      <vt:lpstr>Rejection </vt:lpstr>
      <vt:lpstr>Rejection </vt:lpstr>
      <vt:lpstr>PowerPoint Presentation</vt:lpstr>
      <vt:lpstr>VoiceXML</vt:lpstr>
      <vt:lpstr>Simple VoiceXML Example</vt:lpstr>
      <vt:lpstr>Frame-based Systems: Pros and Cons</vt:lpstr>
      <vt:lpstr>Frame-based Systems: Pros and Cons</vt:lpstr>
      <vt:lpstr>Frame-based Systems: Pros and Cons</vt:lpstr>
      <vt:lpstr>Dialogue Manager Tradeoffs</vt:lpstr>
      <vt:lpstr>Dialog Systems Design</vt:lpstr>
      <vt:lpstr>Dialog Systems Design</vt:lpstr>
      <vt:lpstr>Dialog Systems Design</vt:lpstr>
      <vt:lpstr>SDS Evaluation</vt:lpstr>
      <vt:lpstr>SDS Evaluation</vt:lpstr>
      <vt:lpstr>SDS Evaluation</vt:lpstr>
      <vt:lpstr>SDS Evaluation</vt:lpstr>
      <vt:lpstr>SDS Evaluation</vt:lpstr>
      <vt:lpstr>PARADISE Model</vt:lpstr>
      <vt:lpstr>PARADISE Model</vt:lpstr>
      <vt:lpstr>PARADISE Model</vt:lpstr>
      <vt:lpstr>PARADISE Model</vt:lpstr>
      <vt:lpstr>PARADISE Model</vt:lpstr>
      <vt:lpstr>Information State  Dialogue Management</vt:lpstr>
      <vt:lpstr>Information State  Dialogue Management</vt:lpstr>
      <vt:lpstr>Information State  Dialogue Management</vt:lpstr>
      <vt:lpstr>Information State Systems</vt:lpstr>
      <vt:lpstr>Information State Systems</vt:lpstr>
      <vt:lpstr>Information State Systems</vt:lpstr>
      <vt:lpstr>Information State Systems</vt:lpstr>
      <vt:lpstr>Information State Systems</vt:lpstr>
      <vt:lpstr>Information State Systems</vt:lpstr>
      <vt:lpstr>Information State Architecture</vt:lpstr>
      <vt:lpstr>Summary</vt:lpstr>
      <vt:lpstr>From Human to Computer</vt:lpstr>
      <vt:lpstr>Gesture, Gaze &amp; Voice</vt:lpstr>
      <vt:lpstr>Yielding the Floor</vt:lpstr>
      <vt:lpstr>Taking the Floor</vt:lpstr>
      <vt:lpstr>Retaining the Floor</vt:lpstr>
      <vt:lpstr>Segmenting Turns</vt:lpstr>
      <vt:lpstr>Regaining Attention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in  Dialog &amp; Dialog Systems</dc:title>
  <dc:creator>Gina-Anne Levow</dc:creator>
  <cp:lastModifiedBy>Gina-Anne Levow</cp:lastModifiedBy>
  <cp:revision>17</cp:revision>
  <cp:lastPrinted>2011-05-04T00:52:04Z</cp:lastPrinted>
  <dcterms:created xsi:type="dcterms:W3CDTF">2011-05-04T00:47:49Z</dcterms:created>
  <dcterms:modified xsi:type="dcterms:W3CDTF">2011-05-11T20:17:36Z</dcterms:modified>
</cp:coreProperties>
</file>