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3"/>
  </p:notesMasterIdLst>
  <p:sldIdLst>
    <p:sldId id="256" r:id="rId2"/>
    <p:sldId id="258" r:id="rId3"/>
    <p:sldId id="259" r:id="rId4"/>
    <p:sldId id="352" r:id="rId5"/>
    <p:sldId id="348" r:id="rId6"/>
    <p:sldId id="288" r:id="rId7"/>
    <p:sldId id="349" r:id="rId8"/>
    <p:sldId id="350" r:id="rId9"/>
    <p:sldId id="351" r:id="rId10"/>
    <p:sldId id="353" r:id="rId11"/>
    <p:sldId id="289" r:id="rId12"/>
    <p:sldId id="290" r:id="rId13"/>
    <p:sldId id="291" r:id="rId14"/>
    <p:sldId id="292" r:id="rId15"/>
    <p:sldId id="260" r:id="rId16"/>
    <p:sldId id="355" r:id="rId17"/>
    <p:sldId id="357" r:id="rId18"/>
    <p:sldId id="358" r:id="rId19"/>
    <p:sldId id="359" r:id="rId20"/>
    <p:sldId id="261" r:id="rId21"/>
    <p:sldId id="360" r:id="rId22"/>
    <p:sldId id="361" r:id="rId23"/>
    <p:sldId id="262" r:id="rId24"/>
    <p:sldId id="362" r:id="rId25"/>
    <p:sldId id="363" r:id="rId26"/>
    <p:sldId id="293" r:id="rId27"/>
    <p:sldId id="364" r:id="rId28"/>
    <p:sldId id="365" r:id="rId29"/>
    <p:sldId id="263" r:id="rId30"/>
    <p:sldId id="366" r:id="rId31"/>
    <p:sldId id="367" r:id="rId32"/>
    <p:sldId id="368" r:id="rId33"/>
    <p:sldId id="369" r:id="rId34"/>
    <p:sldId id="306" r:id="rId35"/>
    <p:sldId id="307" r:id="rId36"/>
    <p:sldId id="370" r:id="rId37"/>
    <p:sldId id="371" r:id="rId38"/>
    <p:sldId id="372" r:id="rId39"/>
    <p:sldId id="308" r:id="rId40"/>
    <p:sldId id="336" r:id="rId41"/>
    <p:sldId id="373" r:id="rId42"/>
    <p:sldId id="374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2" r:id="rId51"/>
    <p:sldId id="383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9365-34BF-2649-85A2-8825E1FC7AAC}" type="datetimeFigureOut">
              <a:rPr lang="en-US" smtClean="0"/>
              <a:t>5/3/11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75D3F-3F59-DE40-BF2E-FE4BF93DE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5B18D49-2204-7349-93FF-83E3B7F76839}" type="slidenum">
              <a:rPr lang="en-US" sz="1200"/>
              <a:pPr eaLnBrk="1" hangingPunct="1"/>
              <a:t>39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7A04C9A-D162-1446-A819-46305BA142DE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EFC7725-2C71-8F4D-B2C8-3B9D871651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in </a:t>
            </a:r>
            <a:br>
              <a:rPr lang="en-US" dirty="0" smtClean="0"/>
            </a:br>
            <a:r>
              <a:rPr lang="en-US" dirty="0" smtClean="0"/>
              <a:t>Dialog &amp; Dialog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Discourse and Dialog</a:t>
            </a:r>
          </a:p>
          <a:p>
            <a:r>
              <a:rPr lang="en-US" dirty="0" smtClean="0"/>
              <a:t>April 27,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Human-Human Example</a:t>
            </a:r>
            <a:endParaRPr lang="en-US" dirty="0"/>
          </a:p>
        </p:txBody>
      </p:sp>
      <p:pic>
        <p:nvPicPr>
          <p:cNvPr id="4" name="Picture 2" descr="realdialogu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292"/>
          <a:stretch/>
        </p:blipFill>
        <p:spPr>
          <a:xfrm>
            <a:off x="549275" y="1600201"/>
            <a:ext cx="8042276" cy="4910112"/>
          </a:xfrm>
        </p:spPr>
      </p:pic>
    </p:spTree>
    <p:extLst>
      <p:ext uri="{BB962C8B-B14F-4D97-AF65-F5344CB8AC3E}">
        <p14:creationId xmlns:p14="http://schemas.microsoft.com/office/powerpoint/2010/main" val="399613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Planning</a:t>
            </a:r>
            <a:endParaRPr lang="en-US" dirty="0"/>
          </a:p>
        </p:txBody>
      </p:sp>
      <p:pic>
        <p:nvPicPr>
          <p:cNvPr id="4" name="Content Placeholder 3" descr="dialogue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95"/>
          <a:stretch/>
        </p:blipFill>
        <p:spPr>
          <a:xfrm>
            <a:off x="549275" y="1444532"/>
            <a:ext cx="8042276" cy="5413468"/>
          </a:xfrm>
        </p:spPr>
      </p:pic>
    </p:spTree>
    <p:extLst>
      <p:ext uri="{BB962C8B-B14F-4D97-AF65-F5344CB8AC3E}">
        <p14:creationId xmlns:p14="http://schemas.microsoft.com/office/powerpoint/2010/main" val="833206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AT&amp;T’s</a:t>
            </a:r>
            <a:br>
              <a:rPr lang="en-US" dirty="0" smtClean="0"/>
            </a:br>
            <a:r>
              <a:rPr lang="en-US" dirty="0" smtClean="0"/>
              <a:t>How May I Help You?</a:t>
            </a:r>
            <a:endParaRPr lang="en-US" dirty="0"/>
          </a:p>
        </p:txBody>
      </p:sp>
      <p:pic>
        <p:nvPicPr>
          <p:cNvPr id="4" name="Content Placeholder 3" descr="dialogue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" r="22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9971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ItSpoke</a:t>
            </a:r>
            <a:r>
              <a:rPr lang="en-US" dirty="0" smtClean="0"/>
              <a:t> Tutoring System</a:t>
            </a:r>
            <a:endParaRPr lang="en-US" dirty="0"/>
          </a:p>
        </p:txBody>
      </p:sp>
      <p:pic>
        <p:nvPicPr>
          <p:cNvPr id="4" name="Content Placeholder 3" descr="dialogue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83"/>
          <a:stretch/>
        </p:blipFill>
        <p:spPr>
          <a:xfrm>
            <a:off x="549275" y="1444532"/>
            <a:ext cx="8042276" cy="5413467"/>
          </a:xfrm>
        </p:spPr>
      </p:pic>
    </p:spTree>
    <p:extLst>
      <p:ext uri="{BB962C8B-B14F-4D97-AF65-F5344CB8AC3E}">
        <p14:creationId xmlns:p14="http://schemas.microsoft.com/office/powerpoint/2010/main" val="155231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Intricate, joint activity</a:t>
            </a:r>
          </a:p>
          <a:p>
            <a:pPr lvl="1"/>
            <a:r>
              <a:rPr lang="en-US" dirty="0" smtClean="0"/>
              <a:t>Constructed from consecutive turns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Joint activity between speakers, hearer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Involves inferences about intended meaning</a:t>
            </a:r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smtClean="0"/>
              <a:t>SDS: simpler, but hopefully 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4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042276" cy="47690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Multi-party discourse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to trade off speaker/hearer roles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Interpret reference from sequential utterances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037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042276" cy="47690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Multi-party discourse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to trade off speaker/hearer roles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Interpret reference from sequential utterances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End of sentence? </a:t>
            </a:r>
          </a:p>
          <a:p>
            <a:pPr marL="968375" lvl="3" indent="0">
              <a:lnSpc>
                <a:spcPct val="90000"/>
              </a:lnSpc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9970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042276" cy="47690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Multi-party discourse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to trade off speaker/hearer roles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Interpret reference from sequential utterances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End of sentence?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No: multi-utterance turns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Silence?</a:t>
            </a:r>
          </a:p>
          <a:p>
            <a:pPr marL="968375" lvl="3" indent="0">
              <a:lnSpc>
                <a:spcPct val="90000"/>
              </a:lnSpc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8250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042276" cy="47690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Multi-party discourse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to trade off speaker/hearer roles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Interpret reference from sequential utterances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End of sentence?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No: multi-utterance turns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Silence?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No: little silence in smooth dialogue:&lt; </a:t>
            </a:r>
            <a:r>
              <a:rPr lang="en-US" sz="2000" dirty="0" smtClean="0"/>
              <a:t>250ms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Gaps less than actual sentence planning time - anticipate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When other starts speaking?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5315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042276" cy="47690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Multi-party discourse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to trade off speaker/hearer roles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Interpret reference from sequential utterances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End of sentence?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No: multi-utterance turns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Silence?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No: little silence in smooth dialogue:&lt; </a:t>
            </a:r>
            <a:r>
              <a:rPr lang="en-US" sz="2000" dirty="0" smtClean="0"/>
              <a:t>250ms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Gaps less than actual sentence planning time - anticipate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When other starts speaking?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No: relatively little overlap face-to-face: ~5</a:t>
            </a:r>
            <a:r>
              <a:rPr lang="en-US" sz="2000" dirty="0" smtClean="0"/>
              <a:t>%</a:t>
            </a:r>
          </a:p>
          <a:p>
            <a:pPr marL="968375" lvl="3" indent="0">
              <a:lnSpc>
                <a:spcPct val="90000"/>
              </a:lnSpc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760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 dirty="0"/>
              <a:t>Issues in </a:t>
            </a:r>
            <a:r>
              <a:rPr lang="en-US" dirty="0" smtClean="0"/>
              <a:t>Dialog &amp; Dialog Systems</a:t>
            </a:r>
            <a:endParaRPr lang="en-US" dirty="0"/>
          </a:p>
          <a:p>
            <a:pPr lvl="1"/>
            <a:r>
              <a:rPr lang="en-US" dirty="0" smtClean="0"/>
              <a:t>Dialog </a:t>
            </a:r>
            <a:r>
              <a:rPr lang="en-US" dirty="0" err="1"/>
              <a:t>vs</a:t>
            </a:r>
            <a:r>
              <a:rPr lang="en-US" dirty="0"/>
              <a:t> General </a:t>
            </a:r>
            <a:r>
              <a:rPr lang="en-US" dirty="0" smtClean="0"/>
              <a:t>Discourse</a:t>
            </a:r>
          </a:p>
          <a:p>
            <a:pPr lvl="1"/>
            <a:r>
              <a:rPr lang="en-US" dirty="0" smtClean="0"/>
              <a:t>Linguistics of Conversation</a:t>
            </a:r>
          </a:p>
          <a:p>
            <a:pPr lvl="3"/>
            <a:r>
              <a:rPr lang="en-US" dirty="0" smtClean="0"/>
              <a:t>Turn-taking</a:t>
            </a:r>
          </a:p>
          <a:p>
            <a:pPr lvl="3"/>
            <a:r>
              <a:rPr lang="en-US" dirty="0" smtClean="0"/>
              <a:t>Grounding </a:t>
            </a:r>
          </a:p>
          <a:p>
            <a:pPr lvl="3"/>
            <a:r>
              <a:rPr lang="en-US" dirty="0" err="1" smtClean="0"/>
              <a:t>Implicature</a:t>
            </a:r>
            <a:endParaRPr lang="en-US" dirty="0"/>
          </a:p>
          <a:p>
            <a:pPr lvl="1"/>
            <a:r>
              <a:rPr lang="en-US" dirty="0" smtClean="0"/>
              <a:t>Dialog Systems</a:t>
            </a:r>
          </a:p>
          <a:p>
            <a:pPr lvl="2"/>
            <a:r>
              <a:rPr lang="en-US" dirty="0" smtClean="0"/>
              <a:t>Architecture</a:t>
            </a:r>
          </a:p>
          <a:p>
            <a:pPr lvl="2"/>
            <a:r>
              <a:rPr lang="en-US" dirty="0" smtClean="0"/>
              <a:t>Components</a:t>
            </a:r>
          </a:p>
          <a:p>
            <a:pPr lvl="2"/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1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Turn-</a:t>
            </a:r>
            <a:r>
              <a:rPr lang="en-US" dirty="0" smtClean="0"/>
              <a:t>taking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US" dirty="0"/>
              <a:t>Rule-governed behavior</a:t>
            </a:r>
          </a:p>
          <a:p>
            <a:pPr lvl="1"/>
            <a:r>
              <a:rPr lang="en-US" dirty="0"/>
              <a:t>Possibly multiple legal turn change times</a:t>
            </a:r>
          </a:p>
          <a:p>
            <a:pPr lvl="2"/>
            <a:r>
              <a:rPr lang="en-US" dirty="0"/>
              <a:t>Aka transition-relevance places (TRP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2247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Turn-</a:t>
            </a:r>
            <a:r>
              <a:rPr lang="en-US" dirty="0" smtClean="0"/>
              <a:t>taking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US" dirty="0"/>
              <a:t>Rule-governed behavior</a:t>
            </a:r>
          </a:p>
          <a:p>
            <a:pPr lvl="1"/>
            <a:r>
              <a:rPr lang="en-US" dirty="0"/>
              <a:t>Possibly multiple legal turn change times</a:t>
            </a:r>
          </a:p>
          <a:p>
            <a:pPr lvl="2"/>
            <a:r>
              <a:rPr lang="en-US" dirty="0"/>
              <a:t>Aka transition-relevance places (TRP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Generally at utterance boundaries</a:t>
            </a:r>
          </a:p>
          <a:p>
            <a:pPr lvl="3"/>
            <a:r>
              <a:rPr lang="en-US" dirty="0" smtClean="0"/>
              <a:t>Utterance not necessarily sentence</a:t>
            </a:r>
          </a:p>
          <a:p>
            <a:pPr lvl="3"/>
            <a:r>
              <a:rPr lang="en-US" dirty="0" smtClean="0"/>
              <a:t>In fact, utterance/sentence boundaries not obvious in speech</a:t>
            </a:r>
          </a:p>
          <a:p>
            <a:pPr lvl="4"/>
            <a:r>
              <a:rPr lang="en-US" dirty="0" smtClean="0"/>
              <a:t>Don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t necessarily pause between sentences</a:t>
            </a:r>
          </a:p>
        </p:txBody>
      </p:sp>
    </p:spTree>
    <p:extLst>
      <p:ext uri="{BB962C8B-B14F-4D97-AF65-F5344CB8AC3E}">
        <p14:creationId xmlns:p14="http://schemas.microsoft.com/office/powerpoint/2010/main" val="1419441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Turn-</a:t>
            </a:r>
            <a:r>
              <a:rPr lang="en-US" dirty="0" smtClean="0"/>
              <a:t>taking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US" dirty="0"/>
              <a:t>Rule-governed behavior</a:t>
            </a:r>
          </a:p>
          <a:p>
            <a:pPr lvl="1"/>
            <a:r>
              <a:rPr lang="en-US" dirty="0"/>
              <a:t>Possibly multiple legal turn change times</a:t>
            </a:r>
          </a:p>
          <a:p>
            <a:pPr lvl="2"/>
            <a:r>
              <a:rPr lang="en-US" dirty="0"/>
              <a:t>Aka transition-relevance places (TRP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Generally at utterance boundaries</a:t>
            </a:r>
          </a:p>
          <a:p>
            <a:pPr lvl="3"/>
            <a:r>
              <a:rPr lang="en-US" dirty="0" smtClean="0"/>
              <a:t>Utterance not necessarily sentence</a:t>
            </a:r>
          </a:p>
          <a:p>
            <a:pPr lvl="3"/>
            <a:r>
              <a:rPr lang="en-US" dirty="0" smtClean="0"/>
              <a:t>In fact, utterance/sentence boundaries not obvious in speech</a:t>
            </a:r>
          </a:p>
          <a:p>
            <a:pPr lvl="4"/>
            <a:r>
              <a:rPr lang="en-US" dirty="0" smtClean="0"/>
              <a:t>Don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t necessarily pause between sentences</a:t>
            </a:r>
          </a:p>
          <a:p>
            <a:pPr lvl="2"/>
            <a:r>
              <a:rPr lang="en-US" dirty="0" smtClean="0"/>
              <a:t>Automatic utterance boundary detection</a:t>
            </a:r>
          </a:p>
          <a:p>
            <a:pPr lvl="3"/>
            <a:r>
              <a:rPr lang="en-US" dirty="0" smtClean="0"/>
              <a:t>Cue words (okay, so,..); POS sequences; prosody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53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Turn-taking: Who &amp; How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At each TRP in each turn (Sacks 1974)</a:t>
            </a:r>
          </a:p>
          <a:p>
            <a:pPr lvl="1"/>
            <a:r>
              <a:rPr lang="en-US" sz="2400" dirty="0"/>
              <a:t>If speaker has selected A to speak, A must take floor</a:t>
            </a:r>
          </a:p>
          <a:p>
            <a:pPr lvl="1"/>
            <a:r>
              <a:rPr lang="en-US" sz="2400" dirty="0"/>
              <a:t>If speaker has selected no one to speak, anyone can</a:t>
            </a:r>
          </a:p>
          <a:p>
            <a:pPr lvl="1"/>
            <a:r>
              <a:rPr lang="en-US" sz="2400" dirty="0"/>
              <a:t>If no one else takes the turn, the speaker </a:t>
            </a:r>
            <a:r>
              <a:rPr lang="en-US" sz="2400" dirty="0" smtClean="0"/>
              <a:t>can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88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Turn-taking: Who &amp; How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At each TRP in each turn (Sacks 1974)</a:t>
            </a:r>
          </a:p>
          <a:p>
            <a:pPr lvl="1"/>
            <a:r>
              <a:rPr lang="en-US" sz="2400" dirty="0"/>
              <a:t>If speaker has selected A to speak, A must take floor</a:t>
            </a:r>
          </a:p>
          <a:p>
            <a:pPr lvl="1"/>
            <a:r>
              <a:rPr lang="en-US" sz="2400" dirty="0"/>
              <a:t>If speaker has selected no one to speak, anyone can</a:t>
            </a:r>
          </a:p>
          <a:p>
            <a:pPr lvl="1"/>
            <a:r>
              <a:rPr lang="en-US" sz="2400" dirty="0"/>
              <a:t>If no one else takes the turn, the speaker can</a:t>
            </a:r>
          </a:p>
          <a:p>
            <a:r>
              <a:rPr lang="en-US" sz="2800" dirty="0"/>
              <a:t>Selecting speaker A:</a:t>
            </a:r>
          </a:p>
          <a:p>
            <a:pPr lvl="1"/>
            <a:r>
              <a:rPr lang="en-US" sz="2400" dirty="0"/>
              <a:t>By explicit/implicit mention: What about it, Bob?</a:t>
            </a:r>
          </a:p>
          <a:p>
            <a:pPr lvl="2"/>
            <a:r>
              <a:rPr lang="en-US" sz="2000" dirty="0"/>
              <a:t>By gaze, </a:t>
            </a:r>
            <a:r>
              <a:rPr lang="en-US" sz="2000" dirty="0" smtClean="0"/>
              <a:t>function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1442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Turn-taking: Who &amp; How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/>
              <a:t>At each TRP in each turn (Sacks 1974)</a:t>
            </a:r>
          </a:p>
          <a:p>
            <a:pPr lvl="1"/>
            <a:r>
              <a:rPr lang="en-US" sz="2400"/>
              <a:t>If speaker has selected A to speak, A must take floor</a:t>
            </a:r>
          </a:p>
          <a:p>
            <a:pPr lvl="1"/>
            <a:r>
              <a:rPr lang="en-US" sz="2400"/>
              <a:t>If speaker has selected no one to speak, anyone can</a:t>
            </a:r>
          </a:p>
          <a:p>
            <a:pPr lvl="1"/>
            <a:r>
              <a:rPr lang="en-US" sz="2400"/>
              <a:t>If no one else takes the turn, the speaker can</a:t>
            </a:r>
          </a:p>
          <a:p>
            <a:r>
              <a:rPr lang="en-US" sz="2800"/>
              <a:t>Selecting speaker A:</a:t>
            </a:r>
          </a:p>
          <a:p>
            <a:pPr lvl="1"/>
            <a:r>
              <a:rPr lang="en-US" sz="2400"/>
              <a:t>By explicit/implicit mention: What about it, Bob?</a:t>
            </a:r>
          </a:p>
          <a:p>
            <a:pPr lvl="2"/>
            <a:r>
              <a:rPr lang="en-US" sz="2000"/>
              <a:t>By gaze, function</a:t>
            </a:r>
          </a:p>
          <a:p>
            <a:r>
              <a:rPr lang="en-US" sz="2800"/>
              <a:t>Selecting others: questions, greetings, closing</a:t>
            </a:r>
          </a:p>
          <a:p>
            <a:pPr lvl="1"/>
            <a:r>
              <a:rPr lang="en-US" sz="2400"/>
              <a:t>(Traum et al., 2003) </a:t>
            </a:r>
          </a:p>
        </p:txBody>
      </p:sp>
    </p:spTree>
    <p:extLst>
      <p:ext uri="{BB962C8B-B14F-4D97-AF65-F5344CB8AC3E}">
        <p14:creationId xmlns:p14="http://schemas.microsoft.com/office/powerpoint/2010/main" val="2657618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Turns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utterances select others:</a:t>
            </a:r>
          </a:p>
        </p:txBody>
      </p:sp>
    </p:spTree>
    <p:extLst>
      <p:ext uri="{BB962C8B-B14F-4D97-AF65-F5344CB8AC3E}">
        <p14:creationId xmlns:p14="http://schemas.microsoft.com/office/powerpoint/2010/main" val="803748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Turns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utterances select others:</a:t>
            </a:r>
          </a:p>
          <a:p>
            <a:pPr lvl="1"/>
            <a:r>
              <a:rPr lang="en-US" dirty="0" smtClean="0"/>
              <a:t>Adjacency pairs:</a:t>
            </a:r>
          </a:p>
          <a:p>
            <a:pPr lvl="2"/>
            <a:r>
              <a:rPr lang="en-US" dirty="0" smtClean="0"/>
              <a:t>Greeting – Greeting, Question – Answer, </a:t>
            </a:r>
          </a:p>
          <a:p>
            <a:pPr lvl="2"/>
            <a:r>
              <a:rPr lang="en-US" dirty="0" smtClean="0"/>
              <a:t>Compliment – </a:t>
            </a:r>
            <a:r>
              <a:rPr lang="en-US" dirty="0" err="1" smtClean="0"/>
              <a:t>Downplayer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781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Turns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utterances select others:</a:t>
            </a:r>
          </a:p>
          <a:p>
            <a:pPr lvl="1"/>
            <a:r>
              <a:rPr lang="en-US" dirty="0" smtClean="0"/>
              <a:t>Adjacency pairs:</a:t>
            </a:r>
          </a:p>
          <a:p>
            <a:pPr lvl="2"/>
            <a:r>
              <a:rPr lang="en-US" dirty="0" smtClean="0"/>
              <a:t>Greeting – Greeting, Question – Answer, </a:t>
            </a:r>
          </a:p>
          <a:p>
            <a:pPr lvl="2"/>
            <a:r>
              <a:rPr lang="en-US" dirty="0" smtClean="0"/>
              <a:t>Compliment – </a:t>
            </a:r>
            <a:r>
              <a:rPr lang="en-US" dirty="0" err="1" smtClean="0"/>
              <a:t>Downplayer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Linkage ‘</a:t>
            </a:r>
            <a:r>
              <a:rPr lang="en-US" dirty="0" err="1" smtClean="0"/>
              <a:t>disprefers</a:t>
            </a:r>
            <a:r>
              <a:rPr lang="en-US" dirty="0" smtClean="0"/>
              <a:t>’ silences within adjacency pair</a:t>
            </a:r>
          </a:p>
          <a:p>
            <a:pPr lvl="2"/>
            <a:r>
              <a:rPr lang="en-US" dirty="0" smtClean="0"/>
              <a:t>More acceptable between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06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 in HCI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Human turn end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58121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vs General Discourse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contrast: Two or more speakers</a:t>
            </a:r>
          </a:p>
          <a:p>
            <a:pPr lvl="1"/>
            <a:r>
              <a:rPr lang="en-US" dirty="0"/>
              <a:t>Primary focus on speech </a:t>
            </a:r>
          </a:p>
        </p:txBody>
      </p:sp>
    </p:spTree>
    <p:extLst>
      <p:ext uri="{BB962C8B-B14F-4D97-AF65-F5344CB8AC3E}">
        <p14:creationId xmlns:p14="http://schemas.microsoft.com/office/powerpoint/2010/main" val="963384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 in HCI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Human turn end: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Detected by 250ms </a:t>
            </a:r>
            <a:r>
              <a:rPr lang="en-US" dirty="0" smtClean="0"/>
              <a:t>(or longer) silence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System turn end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17769"/>
      </p:ext>
    </p:extLst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 in HCI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Human turn end: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Detected by 250ms </a:t>
            </a:r>
            <a:r>
              <a:rPr lang="en-US" dirty="0" smtClean="0"/>
              <a:t>(or longer) silence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System turn end: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Signaled by end of speech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Indicated by any human sound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Barge-in</a:t>
            </a:r>
          </a:p>
          <a:p>
            <a:pPr>
              <a:lnSpc>
                <a:spcPct val="90000"/>
              </a:lnSpc>
            </a:pPr>
            <a:r>
              <a:rPr lang="en-US" dirty="0"/>
              <a:t>Continued attention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83810"/>
      </p:ext>
    </p:extLst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 in HCI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Human turn end: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Detected by 250ms </a:t>
            </a:r>
            <a:r>
              <a:rPr lang="en-US" dirty="0" smtClean="0"/>
              <a:t>(or longer) silence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System turn end: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Signaled by end of speech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Indicated by any human sound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Barge-in</a:t>
            </a:r>
          </a:p>
          <a:p>
            <a:pPr>
              <a:lnSpc>
                <a:spcPct val="90000"/>
              </a:lnSpc>
            </a:pPr>
            <a:r>
              <a:rPr lang="en-US" dirty="0"/>
              <a:t>Continued attention: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</a:t>
            </a:r>
            <a:r>
              <a:rPr lang="en-US" dirty="0" smtClean="0"/>
              <a:t>signal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Design problems create ambiguous silences</a:t>
            </a:r>
          </a:p>
        </p:txBody>
      </p:sp>
    </p:spTree>
    <p:extLst>
      <p:ext uri="{BB962C8B-B14F-4D97-AF65-F5344CB8AC3E}">
        <p14:creationId xmlns:p14="http://schemas.microsoft.com/office/powerpoint/2010/main" val="179076727"/>
      </p:ext>
    </p:extLst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Turn-taking in HCI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Human turn end: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Detected by 250ms </a:t>
            </a:r>
            <a:r>
              <a:rPr lang="en-US" dirty="0" smtClean="0"/>
              <a:t>(or longer) silence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System turn end: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Signaled by end of speech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Indicated by any human sound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Barge-in</a:t>
            </a:r>
          </a:p>
          <a:p>
            <a:pPr>
              <a:lnSpc>
                <a:spcPct val="90000"/>
              </a:lnSpc>
            </a:pPr>
            <a:r>
              <a:rPr lang="en-US" dirty="0"/>
              <a:t>Continued attention: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</a:t>
            </a:r>
            <a:r>
              <a:rPr lang="en-US" dirty="0" smtClean="0"/>
              <a:t>signal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Design problems create ambiguous silences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Problematic for SDS users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(</a:t>
            </a:r>
            <a:r>
              <a:rPr lang="en-US" dirty="0" err="1"/>
              <a:t>Stifelman</a:t>
            </a:r>
            <a:r>
              <a:rPr lang="en-US" dirty="0"/>
              <a:t> et al., 1993), (</a:t>
            </a:r>
            <a:r>
              <a:rPr lang="en-US" dirty="0" err="1"/>
              <a:t>Yankelovich</a:t>
            </a:r>
            <a:r>
              <a:rPr lang="en-US" dirty="0"/>
              <a:t> et al, 1995)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60137"/>
      </p:ext>
    </p:extLst>
  </p:cSld>
  <p:clrMapOvr>
    <a:masterClrMapping/>
  </p:clrMapOvr>
  <p:transition xmlns:p14="http://schemas.microsoft.com/office/powerpoint/2010/main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Utterance:</a:t>
            </a:r>
          </a:p>
          <a:p>
            <a:pPr lvl="1"/>
            <a:r>
              <a:rPr lang="en-US" dirty="0" smtClean="0"/>
              <a:t>Action performed by the speaker (Austin, 1962)</a:t>
            </a:r>
          </a:p>
          <a:p>
            <a:pPr lvl="1"/>
            <a:endParaRPr lang="en-US" dirty="0" smtClean="0"/>
          </a:p>
          <a:p>
            <a:pPr lvl="2"/>
            <a:r>
              <a:rPr lang="en-US" dirty="0" err="1" smtClean="0"/>
              <a:t>Performatives</a:t>
            </a:r>
            <a:r>
              <a:rPr lang="en-US" dirty="0" smtClean="0"/>
              <a:t>: </a:t>
            </a:r>
            <a:r>
              <a:rPr lang="en-US" i="1" dirty="0" smtClean="0"/>
              <a:t>name, second</a:t>
            </a:r>
          </a:p>
          <a:p>
            <a:pPr lvl="2"/>
            <a:endParaRPr lang="en-US" dirty="0" smtClean="0"/>
          </a:p>
          <a:p>
            <a:pPr lvl="3"/>
            <a:r>
              <a:rPr lang="en-US" i="1" dirty="0" smtClean="0"/>
              <a:t>I name this ship the Titanic.</a:t>
            </a:r>
          </a:p>
          <a:p>
            <a:pPr lvl="3"/>
            <a:endParaRPr lang="en-US" dirty="0" smtClean="0"/>
          </a:p>
          <a:p>
            <a:pPr lvl="3"/>
            <a:r>
              <a:rPr lang="en-US" i="1" dirty="0" smtClean="0"/>
              <a:t>I second that motion.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Extend to all utterances</a:t>
            </a:r>
          </a:p>
        </p:txBody>
      </p:sp>
    </p:spTree>
    <p:extLst>
      <p:ext uri="{BB962C8B-B14F-4D97-AF65-F5344CB8AC3E}">
        <p14:creationId xmlns:p14="http://schemas.microsoft.com/office/powerpoint/2010/main" val="3979947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Utterances as 3 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27931"/>
          </a:xfrm>
        </p:spPr>
        <p:txBody>
          <a:bodyPr>
            <a:normAutofit/>
          </a:bodyPr>
          <a:lstStyle/>
          <a:p>
            <a:r>
              <a:rPr lang="en-US" dirty="0" err="1" smtClean="0"/>
              <a:t>Locutionary</a:t>
            </a:r>
            <a:r>
              <a:rPr lang="en-US" dirty="0" smtClean="0"/>
              <a:t> act:  </a:t>
            </a:r>
          </a:p>
          <a:p>
            <a:pPr lvl="1"/>
            <a:r>
              <a:rPr lang="en-US" dirty="0" smtClean="0"/>
              <a:t>utterance with some  meaning</a:t>
            </a:r>
          </a:p>
          <a:p>
            <a:pPr lvl="1"/>
            <a:r>
              <a:rPr lang="en-US" i="1" dirty="0" smtClean="0"/>
              <a:t>“You can’t do that!”</a:t>
            </a:r>
          </a:p>
        </p:txBody>
      </p:sp>
    </p:spTree>
    <p:extLst>
      <p:ext uri="{BB962C8B-B14F-4D97-AF65-F5344CB8AC3E}">
        <p14:creationId xmlns:p14="http://schemas.microsoft.com/office/powerpoint/2010/main" val="9594078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Utterances as 3 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27931"/>
          </a:xfrm>
        </p:spPr>
        <p:txBody>
          <a:bodyPr>
            <a:normAutofit/>
          </a:bodyPr>
          <a:lstStyle/>
          <a:p>
            <a:r>
              <a:rPr lang="en-US" dirty="0" err="1" smtClean="0"/>
              <a:t>Locutionary</a:t>
            </a:r>
            <a:r>
              <a:rPr lang="en-US" dirty="0" smtClean="0"/>
              <a:t> act:  </a:t>
            </a:r>
          </a:p>
          <a:p>
            <a:pPr lvl="1"/>
            <a:r>
              <a:rPr lang="en-US" dirty="0" smtClean="0"/>
              <a:t>utterance with some  meaning</a:t>
            </a:r>
          </a:p>
          <a:p>
            <a:pPr lvl="1"/>
            <a:r>
              <a:rPr lang="en-US" i="1" dirty="0" smtClean="0"/>
              <a:t>“You can’t do that!”</a:t>
            </a:r>
          </a:p>
          <a:p>
            <a:r>
              <a:rPr lang="en-US" dirty="0" smtClean="0"/>
              <a:t>Illocutionary act:  </a:t>
            </a:r>
          </a:p>
          <a:p>
            <a:pPr lvl="1"/>
            <a:r>
              <a:rPr lang="en-US" dirty="0" smtClean="0"/>
              <a:t>Act of asking, promising, answering, in utterance</a:t>
            </a:r>
          </a:p>
          <a:p>
            <a:pPr lvl="1"/>
            <a:r>
              <a:rPr lang="en-US" i="1" dirty="0" smtClean="0"/>
              <a:t>Protesting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45457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Utterances as 3 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27931"/>
          </a:xfrm>
        </p:spPr>
        <p:txBody>
          <a:bodyPr>
            <a:normAutofit/>
          </a:bodyPr>
          <a:lstStyle/>
          <a:p>
            <a:r>
              <a:rPr lang="en-US" dirty="0" err="1" smtClean="0"/>
              <a:t>Locutionary</a:t>
            </a:r>
            <a:r>
              <a:rPr lang="en-US" dirty="0" smtClean="0"/>
              <a:t> act:  </a:t>
            </a:r>
          </a:p>
          <a:p>
            <a:pPr lvl="1"/>
            <a:r>
              <a:rPr lang="en-US" dirty="0" smtClean="0"/>
              <a:t>utterance with some  meaning</a:t>
            </a:r>
          </a:p>
          <a:p>
            <a:pPr lvl="1"/>
            <a:r>
              <a:rPr lang="en-US" i="1" dirty="0" smtClean="0"/>
              <a:t>“You can’t do that!”</a:t>
            </a:r>
          </a:p>
          <a:p>
            <a:r>
              <a:rPr lang="en-US" dirty="0" smtClean="0"/>
              <a:t>Illocutionary act:  </a:t>
            </a:r>
          </a:p>
          <a:p>
            <a:pPr lvl="1"/>
            <a:r>
              <a:rPr lang="en-US" dirty="0" smtClean="0"/>
              <a:t>Act of asking, promising, answering, in utterance</a:t>
            </a:r>
          </a:p>
          <a:p>
            <a:pPr lvl="1"/>
            <a:r>
              <a:rPr lang="en-US" i="1" dirty="0" smtClean="0"/>
              <a:t>Protesting</a:t>
            </a:r>
            <a:endParaRPr lang="en-US" i="1" dirty="0"/>
          </a:p>
          <a:p>
            <a:r>
              <a:rPr lang="en-US" dirty="0" err="1" smtClean="0"/>
              <a:t>Perlocutionary</a:t>
            </a:r>
            <a:r>
              <a:rPr lang="en-US" dirty="0" smtClean="0"/>
              <a:t> act:</a:t>
            </a:r>
          </a:p>
          <a:p>
            <a:pPr lvl="1"/>
            <a:r>
              <a:rPr lang="en-US" dirty="0" smtClean="0"/>
              <a:t>Production of effects on feeling, beliefs of addressee</a:t>
            </a:r>
          </a:p>
          <a:p>
            <a:pPr lvl="1"/>
            <a:r>
              <a:rPr lang="en-US" i="1" dirty="0" smtClean="0"/>
              <a:t>Intend to prevent doing some action</a:t>
            </a:r>
          </a:p>
        </p:txBody>
      </p:sp>
    </p:spTree>
    <p:extLst>
      <p:ext uri="{BB962C8B-B14F-4D97-AF65-F5344CB8AC3E}">
        <p14:creationId xmlns:p14="http://schemas.microsoft.com/office/powerpoint/2010/main" val="27773442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Utterances as 3 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2793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Locutionary</a:t>
            </a:r>
            <a:r>
              <a:rPr lang="en-US" dirty="0" smtClean="0"/>
              <a:t> act:  </a:t>
            </a:r>
          </a:p>
          <a:p>
            <a:pPr lvl="1"/>
            <a:r>
              <a:rPr lang="en-US" dirty="0" smtClean="0"/>
              <a:t>utterance with some  meaning</a:t>
            </a:r>
          </a:p>
          <a:p>
            <a:pPr lvl="1"/>
            <a:r>
              <a:rPr lang="en-US" i="1" dirty="0" smtClean="0"/>
              <a:t>“You can’t do that!”</a:t>
            </a:r>
          </a:p>
          <a:p>
            <a:r>
              <a:rPr lang="en-US" dirty="0" smtClean="0"/>
              <a:t>Illocutionary act:  </a:t>
            </a:r>
          </a:p>
          <a:p>
            <a:pPr lvl="1"/>
            <a:r>
              <a:rPr lang="en-US" dirty="0" smtClean="0"/>
              <a:t>Act of asking, promising, answering, in utterance</a:t>
            </a:r>
          </a:p>
          <a:p>
            <a:pPr lvl="1"/>
            <a:r>
              <a:rPr lang="en-US" i="1" dirty="0" smtClean="0"/>
              <a:t>Protesting</a:t>
            </a:r>
            <a:endParaRPr lang="en-US" i="1" dirty="0"/>
          </a:p>
          <a:p>
            <a:r>
              <a:rPr lang="en-US" dirty="0" err="1" smtClean="0"/>
              <a:t>Perlocutionary</a:t>
            </a:r>
            <a:r>
              <a:rPr lang="en-US" dirty="0" smtClean="0"/>
              <a:t> act:</a:t>
            </a:r>
          </a:p>
          <a:p>
            <a:pPr lvl="1"/>
            <a:r>
              <a:rPr lang="en-US" dirty="0" smtClean="0"/>
              <a:t>Production of effects on feeling, beliefs of addressee</a:t>
            </a:r>
          </a:p>
          <a:p>
            <a:pPr lvl="1"/>
            <a:r>
              <a:rPr lang="en-US" i="1" dirty="0" smtClean="0"/>
              <a:t>Intend to prevent doing some action</a:t>
            </a:r>
          </a:p>
          <a:p>
            <a:r>
              <a:rPr lang="en-US" dirty="0" smtClean="0"/>
              <a:t>Types: </a:t>
            </a:r>
            <a:r>
              <a:rPr lang="en-US" dirty="0" err="1" smtClean="0"/>
              <a:t>assertives</a:t>
            </a:r>
            <a:r>
              <a:rPr lang="en-US" dirty="0" smtClean="0"/>
              <a:t>, directives, </a:t>
            </a:r>
            <a:r>
              <a:rPr lang="en-US" dirty="0" err="1" smtClean="0"/>
              <a:t>commissives</a:t>
            </a:r>
            <a:r>
              <a:rPr lang="en-US" dirty="0" smtClean="0"/>
              <a:t>, </a:t>
            </a:r>
            <a:r>
              <a:rPr lang="en-US" dirty="0" err="1" smtClean="0"/>
              <a:t>expressives</a:t>
            </a:r>
            <a:r>
              <a:rPr lang="en-US" dirty="0" smtClean="0"/>
              <a:t>,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58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3 levels of act revisited</a:t>
            </a:r>
          </a:p>
        </p:txBody>
      </p:sp>
      <p:graphicFrame>
        <p:nvGraphicFramePr>
          <p:cNvPr id="12636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275743"/>
              </p:ext>
            </p:extLst>
          </p:nvPr>
        </p:nvGraphicFramePr>
        <p:xfrm>
          <a:off x="549276" y="1558488"/>
          <a:ext cx="8279761" cy="4701540"/>
        </p:xfrm>
        <a:graphic>
          <a:graphicData uri="http://schemas.openxmlformats.org/drawingml/2006/table">
            <a:tbl>
              <a:tblPr/>
              <a:tblGrid>
                <a:gridCol w="1961614"/>
                <a:gridCol w="1961614"/>
                <a:gridCol w="1961614"/>
                <a:gridCol w="2394919"/>
              </a:tblGrid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Locutionary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Illocutionary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Perlocutionary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Can I have the rest of your sandwich?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Request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Intent: You give me sandwich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 want the rest of your sandwich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Declarative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Request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Intent: You give me sandwich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Give me your sandwich!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Imperative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Request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Intent: You give me sandwich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Date Placeholder 3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AC565EF-5E63-4C49-A25D-4107F2925CAE}" type="datetime1">
              <a:rPr lang="en-US" sz="1400">
                <a:solidFill>
                  <a:srgbClr val="721028"/>
                </a:solidFill>
                <a:latin typeface="Arial" charset="0"/>
              </a:rPr>
              <a:pPr/>
              <a:t>5/3/11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40991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A69D74-5084-0349-89B7-FCEC1DA8D7D2}" type="slidenum">
              <a:rPr lang="en-US" sz="1400">
                <a:solidFill>
                  <a:srgbClr val="721028"/>
                </a:solidFill>
                <a:latin typeface="Arial" charset="0"/>
              </a:rPr>
              <a:pPr/>
              <a:t>39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latin typeface="Arial" charset="0"/>
                <a:cs typeface="Arial" charset="0"/>
              </a:rPr>
              <a:t>Speech and Language Processing -- Jurafsky and Martin </a:t>
            </a:r>
          </a:p>
        </p:txBody>
      </p:sp>
    </p:spTree>
    <p:extLst>
      <p:ext uri="{BB962C8B-B14F-4D97-AF65-F5344CB8AC3E}">
        <p14:creationId xmlns:p14="http://schemas.microsoft.com/office/powerpoint/2010/main" val="28544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Example</a:t>
            </a:r>
            <a:endParaRPr lang="en-US" dirty="0"/>
          </a:p>
        </p:txBody>
      </p:sp>
      <p:pic>
        <p:nvPicPr>
          <p:cNvPr id="4" name="Picture 2" descr="realdialogu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292"/>
          <a:stretch/>
        </p:blipFill>
        <p:spPr>
          <a:xfrm>
            <a:off x="549275" y="1600201"/>
            <a:ext cx="8042276" cy="4910112"/>
          </a:xfrm>
        </p:spPr>
      </p:pic>
    </p:spTree>
    <p:extLst>
      <p:ext uri="{BB962C8B-B14F-4D97-AF65-F5344CB8AC3E}">
        <p14:creationId xmlns:p14="http://schemas.microsoft.com/office/powerpoint/2010/main" val="39961367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(aka Conversational moves)</a:t>
            </a:r>
          </a:p>
          <a:p>
            <a:pPr lvl="1"/>
            <a:r>
              <a:rPr lang="en-US" dirty="0"/>
              <a:t>Enriched set of speech acts</a:t>
            </a:r>
          </a:p>
          <a:p>
            <a:pPr lvl="2"/>
            <a:r>
              <a:rPr lang="en-US" dirty="0"/>
              <a:t>Capture full range of conversational </a:t>
            </a: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27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(aka Conversational moves)</a:t>
            </a:r>
          </a:p>
          <a:p>
            <a:pPr lvl="1"/>
            <a:r>
              <a:rPr lang="en-US" dirty="0"/>
              <a:t>Enriched set of speech acts</a:t>
            </a:r>
          </a:p>
          <a:p>
            <a:pPr lvl="2"/>
            <a:r>
              <a:rPr lang="en-US" dirty="0"/>
              <a:t>Capture full range of conversational functions</a:t>
            </a:r>
          </a:p>
          <a:p>
            <a:pPr lvl="1"/>
            <a:r>
              <a:rPr lang="en-US" dirty="0"/>
              <a:t>Adjacency pairs: Many two-part structures</a:t>
            </a:r>
          </a:p>
          <a:p>
            <a:pPr lvl="2"/>
            <a:r>
              <a:rPr lang="en-US" dirty="0"/>
              <a:t>E.g. Question-Answer, Greeting-Greeting, Request-Grant, etc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339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(aka Conversational moves)</a:t>
            </a:r>
          </a:p>
          <a:p>
            <a:pPr lvl="1"/>
            <a:r>
              <a:rPr lang="en-US"/>
              <a:t>Enriched set of speech acts</a:t>
            </a:r>
          </a:p>
          <a:p>
            <a:pPr lvl="2"/>
            <a:r>
              <a:rPr lang="en-US"/>
              <a:t>Capture full range of conversational functions</a:t>
            </a:r>
          </a:p>
          <a:p>
            <a:pPr lvl="1"/>
            <a:r>
              <a:rPr lang="en-US"/>
              <a:t>Adjacency pairs: Many two-part structures</a:t>
            </a:r>
          </a:p>
          <a:p>
            <a:pPr lvl="2"/>
            <a:r>
              <a:rPr lang="en-US"/>
              <a:t>E.g. Question-Answer, Greeting-Greeting, Request-Grant, etc…</a:t>
            </a:r>
          </a:p>
          <a:p>
            <a:pPr lvl="2"/>
            <a:r>
              <a:rPr lang="en-US"/>
              <a:t>Paired for speaker-hearer dyads</a:t>
            </a:r>
          </a:p>
          <a:p>
            <a:pPr lvl="3"/>
            <a:r>
              <a:rPr lang="en-US"/>
              <a:t>Contrast with rhetorical relations in monologue</a:t>
            </a:r>
          </a:p>
        </p:txBody>
      </p:sp>
    </p:spTree>
    <p:extLst>
      <p:ext uri="{BB962C8B-B14F-4D97-AF65-F5344CB8AC3E}">
        <p14:creationId xmlns:p14="http://schemas.microsoft.com/office/powerpoint/2010/main" val="10495233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DAMSL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Dialogue Act Tagging framework</a:t>
            </a:r>
          </a:p>
          <a:p>
            <a:pPr lvl="1"/>
            <a:r>
              <a:rPr lang="en-US" dirty="0" smtClean="0"/>
              <a:t>Builds on Adjacency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091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DAMSL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Dialogue Act Tagging framework</a:t>
            </a:r>
          </a:p>
          <a:p>
            <a:pPr lvl="1"/>
            <a:r>
              <a:rPr lang="en-US" dirty="0" smtClean="0"/>
              <a:t>Builds on Adjacency pairs</a:t>
            </a:r>
            <a:endParaRPr lang="en-US" dirty="0"/>
          </a:p>
          <a:p>
            <a:r>
              <a:rPr lang="en-US" dirty="0" smtClean="0"/>
              <a:t>Forward </a:t>
            </a:r>
            <a:r>
              <a:rPr lang="en-US" dirty="0"/>
              <a:t>looking functions</a:t>
            </a:r>
          </a:p>
          <a:p>
            <a:pPr lvl="1"/>
            <a:r>
              <a:rPr lang="en-US" dirty="0"/>
              <a:t>Statement, info-request, commit, closing,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768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DAMSL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Dialogue Act Tagging framework</a:t>
            </a:r>
          </a:p>
          <a:p>
            <a:pPr lvl="1"/>
            <a:r>
              <a:rPr lang="en-US" dirty="0" smtClean="0"/>
              <a:t>Builds on Adjacency pairs</a:t>
            </a:r>
            <a:endParaRPr lang="en-US" dirty="0"/>
          </a:p>
          <a:p>
            <a:r>
              <a:rPr lang="en-US" dirty="0" smtClean="0"/>
              <a:t>Forward </a:t>
            </a:r>
            <a:r>
              <a:rPr lang="en-US" dirty="0"/>
              <a:t>looking functions</a:t>
            </a:r>
          </a:p>
          <a:p>
            <a:pPr lvl="1"/>
            <a:r>
              <a:rPr lang="en-US" dirty="0"/>
              <a:t>Statement, info-request, commit, closing,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Backward looking functions</a:t>
            </a:r>
          </a:p>
          <a:p>
            <a:pPr lvl="1"/>
            <a:r>
              <a:rPr lang="en-US" dirty="0"/>
              <a:t>Focus on link to prior speaker utterance</a:t>
            </a:r>
          </a:p>
          <a:p>
            <a:pPr lvl="2"/>
            <a:r>
              <a:rPr lang="en-US" dirty="0"/>
              <a:t>Agreement, answer, accept, etc..</a:t>
            </a:r>
          </a:p>
        </p:txBody>
      </p:sp>
    </p:spTree>
    <p:extLst>
      <p:ext uri="{BB962C8B-B14F-4D97-AF65-F5344CB8AC3E}">
        <p14:creationId xmlns:p14="http://schemas.microsoft.com/office/powerpoint/2010/main" val="40897676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49275" y="361596"/>
            <a:ext cx="83820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[</a:t>
            </a:r>
            <a:r>
              <a:rPr lang="en-US" sz="2200" dirty="0"/>
              <a:t>assert] C1: . . . I need to travel in May.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inforeq,ack</a:t>
            </a:r>
            <a:r>
              <a:rPr lang="en-US" sz="2200" dirty="0"/>
              <a:t>] A1: And, what day in May did you want to travel?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assert,answer</a:t>
            </a:r>
            <a:r>
              <a:rPr lang="en-US" sz="2200" dirty="0"/>
              <a:t>] C2: OK uh I need to be there for a meeting that</a:t>
            </a:r>
            <a:r>
              <a:rPr lang="ja-JP" altLang="en-US" sz="2200" dirty="0">
                <a:latin typeface="Arial"/>
              </a:rPr>
              <a:t>’</a:t>
            </a:r>
            <a:r>
              <a:rPr lang="en-US" sz="2200" dirty="0"/>
              <a:t>s from the 12th to the 15th.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inforeq,ack</a:t>
            </a:r>
            <a:r>
              <a:rPr lang="en-US" sz="2200" dirty="0"/>
              <a:t>] A2: And you</a:t>
            </a:r>
            <a:r>
              <a:rPr lang="ja-JP" altLang="en-US" sz="2200" dirty="0">
                <a:latin typeface="Arial"/>
              </a:rPr>
              <a:t>’</a:t>
            </a:r>
            <a:r>
              <a:rPr lang="en-US" sz="2200" dirty="0"/>
              <a:t>re flying into what city?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assert,answer</a:t>
            </a:r>
            <a:r>
              <a:rPr lang="en-US" sz="2200" dirty="0"/>
              <a:t>]C3: Seattle.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inforeq,ack</a:t>
            </a:r>
            <a:r>
              <a:rPr lang="en-US" sz="2200" dirty="0"/>
              <a:t>] A3: And what time would you like to leave Pittsburgh?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check,hold</a:t>
            </a:r>
            <a:r>
              <a:rPr lang="en-US" sz="2200" dirty="0"/>
              <a:t>] C4: Uh hmm I </a:t>
            </a:r>
            <a:r>
              <a:rPr lang="en-US" sz="2200" dirty="0" err="1"/>
              <a:t>dont</a:t>
            </a:r>
            <a:r>
              <a:rPr lang="en-US" sz="2200" dirty="0"/>
              <a:t> think </a:t>
            </a:r>
            <a:r>
              <a:rPr lang="en-US" sz="2200" dirty="0" err="1"/>
              <a:t>theres</a:t>
            </a:r>
            <a:r>
              <a:rPr lang="en-US" sz="2200" dirty="0"/>
              <a:t> many options for nonstop.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accept,ack</a:t>
            </a:r>
            <a:r>
              <a:rPr lang="en-US" sz="2200" dirty="0"/>
              <a:t>] A4: Right.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[assert] There</a:t>
            </a:r>
            <a:r>
              <a:rPr lang="ja-JP" altLang="en-US" sz="2200" dirty="0">
                <a:latin typeface="Arial"/>
              </a:rPr>
              <a:t>’</a:t>
            </a:r>
            <a:r>
              <a:rPr lang="en-US" sz="2200" dirty="0"/>
              <a:t>s three non-stops today.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[info-</a:t>
            </a:r>
            <a:r>
              <a:rPr lang="en-US" sz="2200" dirty="0" err="1"/>
              <a:t>req</a:t>
            </a:r>
            <a:r>
              <a:rPr lang="en-US" sz="2200" dirty="0"/>
              <a:t>] C5: What are they?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[</a:t>
            </a:r>
            <a:r>
              <a:rPr lang="en-US" sz="2200" dirty="0" err="1"/>
              <a:t>assert,open</a:t>
            </a:r>
            <a:r>
              <a:rPr lang="en-US" sz="2200" dirty="0"/>
              <a:t>-option] A5: The first one departs PGH </a:t>
            </a:r>
            <a:r>
              <a:rPr lang="en-US" sz="2200" dirty="0" smtClean="0"/>
              <a:t>at…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4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 Recognition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Goal: Identify dialogue act tag(s) from surface </a:t>
            </a:r>
            <a:r>
              <a:rPr lang="en-US" dirty="0" smtClean="0"/>
              <a:t>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919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 Recognition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Goal: Identify dialogue act tag(s) from surface form</a:t>
            </a:r>
          </a:p>
          <a:p>
            <a:r>
              <a:rPr lang="en-US" dirty="0"/>
              <a:t>Challenge: Surface form can be ambiguous</a:t>
            </a:r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Can you X?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– yes/no question, or info-request</a:t>
            </a:r>
          </a:p>
          <a:p>
            <a:pPr lvl="2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Flying on the 11t</a:t>
            </a:r>
            <a:r>
              <a:rPr lang="en-US" baseline="30000" dirty="0"/>
              <a:t>h</a:t>
            </a:r>
            <a:r>
              <a:rPr lang="en-US" dirty="0"/>
              <a:t>, at what time?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– check, </a:t>
            </a:r>
            <a:r>
              <a:rPr lang="en-US" dirty="0" smtClean="0"/>
              <a:t>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810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 Recognition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Goal: Identify dialogue act tag(s) from surface form</a:t>
            </a:r>
          </a:p>
          <a:p>
            <a:r>
              <a:rPr lang="en-US" dirty="0"/>
              <a:t>Challenge: Surface form can be ambiguous</a:t>
            </a:r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Can you X?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– yes/no question, or info-request</a:t>
            </a:r>
          </a:p>
          <a:p>
            <a:pPr lvl="2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Flying on the 11t</a:t>
            </a:r>
            <a:r>
              <a:rPr lang="en-US" baseline="30000" dirty="0"/>
              <a:t>h</a:t>
            </a:r>
            <a:r>
              <a:rPr lang="en-US" dirty="0"/>
              <a:t>, at what time?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– check, statement</a:t>
            </a:r>
          </a:p>
          <a:p>
            <a:r>
              <a:rPr lang="en-US" dirty="0"/>
              <a:t>Requires interpretation by hearer</a:t>
            </a:r>
          </a:p>
          <a:p>
            <a:pPr lvl="1"/>
            <a:r>
              <a:rPr lang="en-US" dirty="0"/>
              <a:t>Strategies: </a:t>
            </a:r>
            <a:r>
              <a:rPr lang="en-US" dirty="0" smtClean="0"/>
              <a:t>cue </a:t>
            </a:r>
            <a:r>
              <a:rPr lang="en-US" dirty="0"/>
              <a:t>recognition </a:t>
            </a:r>
          </a:p>
        </p:txBody>
      </p:sp>
    </p:spTree>
    <p:extLst>
      <p:ext uri="{BB962C8B-B14F-4D97-AF65-F5344CB8AC3E}">
        <p14:creationId xmlns:p14="http://schemas.microsoft.com/office/powerpoint/2010/main" val="179552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vs General Discourse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contrast: Two or more speakers</a:t>
            </a:r>
          </a:p>
          <a:p>
            <a:pPr lvl="1"/>
            <a:r>
              <a:rPr lang="en-US"/>
              <a:t>Primary focus on speech </a:t>
            </a:r>
          </a:p>
          <a:p>
            <a:r>
              <a:rPr lang="en-US"/>
              <a:t>Issues in multi-party spoken dialogue</a:t>
            </a:r>
          </a:p>
          <a:p>
            <a:pPr lvl="1"/>
            <a:r>
              <a:rPr lang="en-US"/>
              <a:t>Turn-taking – who speaks next, when?</a:t>
            </a:r>
          </a:p>
          <a:p>
            <a:pPr lvl="1"/>
            <a:r>
              <a:rPr lang="en-US"/>
              <a:t>Collaboration – clarification, feedback,…</a:t>
            </a:r>
          </a:p>
          <a:p>
            <a:pPr lvl="1"/>
            <a:r>
              <a:rPr lang="en-US"/>
              <a:t>Disfluencies</a:t>
            </a:r>
          </a:p>
          <a:p>
            <a:pPr lvl="1"/>
            <a:r>
              <a:rPr lang="en-US"/>
              <a:t>Adjacency pairs, dialogue acts</a:t>
            </a:r>
          </a:p>
        </p:txBody>
      </p:sp>
    </p:spTree>
    <p:extLst>
      <p:ext uri="{BB962C8B-B14F-4D97-AF65-F5344CB8AC3E}">
        <p14:creationId xmlns:p14="http://schemas.microsoft.com/office/powerpoint/2010/main" val="3015008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Cue-based Interpretation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Employs sets of features to identify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Words and collocations: Please -&gt; request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Prosody: Rising pitch -&gt; yes/no question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Conversational structure: prior </a:t>
            </a:r>
            <a:r>
              <a:rPr lang="en-US" sz="2400" dirty="0" smtClean="0"/>
              <a:t>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76440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Cue-based Interpretation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Employs sets of features to identify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Words and collocations: Please -&gt; request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Prosody: Rising pitch -&gt; yes/no question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Conversational structure: prior act</a:t>
            </a:r>
          </a:p>
          <a:p>
            <a:pPr>
              <a:lnSpc>
                <a:spcPct val="90000"/>
              </a:lnSpc>
            </a:pPr>
            <a:r>
              <a:rPr lang="en-US" sz="2800"/>
              <a:t>Example: Check: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Syntax: tag question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,right?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Syntax + prosody: Fragment with rise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N-gram: argmax d P(d)P(W|d)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So you, sounds like, etc</a:t>
            </a:r>
          </a:p>
          <a:p>
            <a:pPr>
              <a:lnSpc>
                <a:spcPct val="90000"/>
              </a:lnSpc>
            </a:pPr>
            <a:r>
              <a:rPr lang="en-US" sz="2800"/>
              <a:t>Details later ….</a:t>
            </a:r>
          </a:p>
          <a:p>
            <a:pPr lvl="3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3243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 and Conversational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Conversation:</a:t>
            </a:r>
          </a:p>
          <a:p>
            <a:pPr lvl="1"/>
            <a:r>
              <a:rPr lang="en-US" dirty="0" smtClean="0"/>
              <a:t>First and often most common form of language use</a:t>
            </a:r>
          </a:p>
          <a:p>
            <a:pPr lvl="1"/>
            <a:r>
              <a:rPr lang="en-US" dirty="0" smtClean="0"/>
              <a:t>Context of language learning and use</a:t>
            </a:r>
          </a:p>
        </p:txBody>
      </p:sp>
    </p:spTree>
    <p:extLst>
      <p:ext uri="{BB962C8B-B14F-4D97-AF65-F5344CB8AC3E}">
        <p14:creationId xmlns:p14="http://schemas.microsoft.com/office/powerpoint/2010/main" val="366430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 and Conversational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Conversation:</a:t>
            </a:r>
          </a:p>
          <a:p>
            <a:pPr lvl="1"/>
            <a:r>
              <a:rPr lang="en-US" dirty="0" smtClean="0"/>
              <a:t>First and often most common form of language use</a:t>
            </a:r>
          </a:p>
          <a:p>
            <a:pPr lvl="1"/>
            <a:r>
              <a:rPr lang="en-US" dirty="0" smtClean="0"/>
              <a:t>Context of language learning and use</a:t>
            </a:r>
          </a:p>
          <a:p>
            <a:pPr lvl="1"/>
            <a:r>
              <a:rPr lang="en-US" dirty="0" smtClean="0"/>
              <a:t>Goal: </a:t>
            </a:r>
          </a:p>
          <a:p>
            <a:pPr lvl="2"/>
            <a:r>
              <a:rPr lang="en-US" dirty="0" smtClean="0"/>
              <a:t>Describe, characterize spoken interaction</a:t>
            </a:r>
          </a:p>
          <a:p>
            <a:pPr lvl="2"/>
            <a:r>
              <a:rPr lang="en-US" dirty="0" smtClean="0"/>
              <a:t>Enable automatic recognition,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958896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 and Conversational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Conversation:</a:t>
            </a:r>
          </a:p>
          <a:p>
            <a:pPr lvl="1"/>
            <a:r>
              <a:rPr lang="en-US" dirty="0" smtClean="0"/>
              <a:t>First and often most common form of language use</a:t>
            </a:r>
          </a:p>
          <a:p>
            <a:pPr lvl="1"/>
            <a:r>
              <a:rPr lang="en-US" dirty="0" smtClean="0"/>
              <a:t>Context of language learning and use</a:t>
            </a:r>
          </a:p>
          <a:p>
            <a:pPr lvl="1"/>
            <a:r>
              <a:rPr lang="en-US" dirty="0" smtClean="0"/>
              <a:t>Goal: </a:t>
            </a:r>
          </a:p>
          <a:p>
            <a:pPr lvl="2"/>
            <a:r>
              <a:rPr lang="en-US" dirty="0" smtClean="0"/>
              <a:t>Describe, characterize spoken interaction</a:t>
            </a:r>
          </a:p>
          <a:p>
            <a:pPr lvl="2"/>
            <a:r>
              <a:rPr lang="en-US" dirty="0" smtClean="0"/>
              <a:t>Enable automatic recognition, understanding</a:t>
            </a:r>
          </a:p>
          <a:p>
            <a:r>
              <a:rPr lang="en-US" dirty="0" smtClean="0"/>
              <a:t>Conversational agents:</a:t>
            </a:r>
          </a:p>
          <a:p>
            <a:pPr lvl="1"/>
            <a:r>
              <a:rPr lang="en-US" dirty="0" smtClean="0"/>
              <a:t>Spoken dialog systems, spoken language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1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 and Conversational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Conversation:</a:t>
            </a:r>
          </a:p>
          <a:p>
            <a:pPr lvl="1"/>
            <a:r>
              <a:rPr lang="en-US" dirty="0" smtClean="0"/>
              <a:t>First and often most common form of language use</a:t>
            </a:r>
          </a:p>
          <a:p>
            <a:pPr lvl="1"/>
            <a:r>
              <a:rPr lang="en-US" dirty="0" smtClean="0"/>
              <a:t>Context of language learning and use</a:t>
            </a:r>
          </a:p>
          <a:p>
            <a:pPr lvl="1"/>
            <a:r>
              <a:rPr lang="en-US" dirty="0" smtClean="0"/>
              <a:t>Goal: </a:t>
            </a:r>
          </a:p>
          <a:p>
            <a:pPr lvl="2"/>
            <a:r>
              <a:rPr lang="en-US" dirty="0" smtClean="0"/>
              <a:t>Describe, characterize spoken interaction</a:t>
            </a:r>
          </a:p>
          <a:p>
            <a:pPr lvl="2"/>
            <a:r>
              <a:rPr lang="en-US" dirty="0" smtClean="0"/>
              <a:t>Enable automatic recognition, understanding</a:t>
            </a:r>
          </a:p>
          <a:p>
            <a:r>
              <a:rPr lang="en-US" dirty="0" smtClean="0"/>
              <a:t>Conversational agents:</a:t>
            </a:r>
          </a:p>
          <a:p>
            <a:pPr lvl="1"/>
            <a:r>
              <a:rPr lang="en-US" dirty="0" smtClean="0"/>
              <a:t>Spoken dialog systems, spoken language systems</a:t>
            </a:r>
          </a:p>
          <a:p>
            <a:pPr lvl="1"/>
            <a:r>
              <a:rPr lang="en-US" dirty="0" smtClean="0"/>
              <a:t>Interact with users through speech </a:t>
            </a:r>
          </a:p>
          <a:p>
            <a:pPr lvl="2"/>
            <a:r>
              <a:rPr lang="en-US" dirty="0" smtClean="0"/>
              <a:t>Tasks: travel arrangements, call routing, planning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66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1281</TotalTime>
  <Words>1944</Words>
  <Application>Microsoft Macintosh PowerPoint</Application>
  <PresentationFormat>On-screen Show (4:3)</PresentationFormat>
  <Paragraphs>351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Breeze</vt:lpstr>
      <vt:lpstr>Challenges in  Dialog &amp; Dialog Systems</vt:lpstr>
      <vt:lpstr>Roadmap</vt:lpstr>
      <vt:lpstr>Dialogue vs General Discourse</vt:lpstr>
      <vt:lpstr>Dialog Example</vt:lpstr>
      <vt:lpstr>Dialogue vs General Discourse</vt:lpstr>
      <vt:lpstr>Conversations and Conversational Agents</vt:lpstr>
      <vt:lpstr>Conversations and Conversational Agents</vt:lpstr>
      <vt:lpstr>Conversations and Conversational Agents</vt:lpstr>
      <vt:lpstr>Conversations and Conversational Agents</vt:lpstr>
      <vt:lpstr>Human-Human Example</vt:lpstr>
      <vt:lpstr>Travel Planning</vt:lpstr>
      <vt:lpstr>AT&amp;T’s How May I Help You?</vt:lpstr>
      <vt:lpstr>ItSpoke Tutoring System</vt:lpstr>
      <vt:lpstr>Conversation</vt:lpstr>
      <vt:lpstr>Turn-Taking</vt:lpstr>
      <vt:lpstr>Turn-Taking</vt:lpstr>
      <vt:lpstr>Turn-Taking</vt:lpstr>
      <vt:lpstr>Turn-Taking</vt:lpstr>
      <vt:lpstr>Turn-Taking</vt:lpstr>
      <vt:lpstr>Turn-taking</vt:lpstr>
      <vt:lpstr>Turn-taking</vt:lpstr>
      <vt:lpstr>Turn-taking</vt:lpstr>
      <vt:lpstr>Turn-taking: Who &amp; How</vt:lpstr>
      <vt:lpstr>Turn-taking: Who &amp; How</vt:lpstr>
      <vt:lpstr>Turn-taking: Who &amp; How</vt:lpstr>
      <vt:lpstr>Turns and Structure</vt:lpstr>
      <vt:lpstr>Turns and Structure</vt:lpstr>
      <vt:lpstr>Turns and Structure</vt:lpstr>
      <vt:lpstr>Turn-taking in HCI</vt:lpstr>
      <vt:lpstr>Turn-taking in HCI</vt:lpstr>
      <vt:lpstr>Turn-taking in HCI</vt:lpstr>
      <vt:lpstr>Turn-taking in HCI</vt:lpstr>
      <vt:lpstr>Turn-taking in HCI</vt:lpstr>
      <vt:lpstr>Speech Acts</vt:lpstr>
      <vt:lpstr>Utterances as 3 Act Types</vt:lpstr>
      <vt:lpstr>Utterances as 3 Act Types</vt:lpstr>
      <vt:lpstr>Utterances as 3 Act Types</vt:lpstr>
      <vt:lpstr>Utterances as 3 Act Types</vt:lpstr>
      <vt:lpstr>The 3 levels of act revisited</vt:lpstr>
      <vt:lpstr>Dialogue Acts</vt:lpstr>
      <vt:lpstr>Dialogue Acts</vt:lpstr>
      <vt:lpstr>Dialogue Acts</vt:lpstr>
      <vt:lpstr>DAMSL</vt:lpstr>
      <vt:lpstr>DAMSL</vt:lpstr>
      <vt:lpstr>DAMSL</vt:lpstr>
      <vt:lpstr>PowerPoint Presentation</vt:lpstr>
      <vt:lpstr>Dialogue Act Recognition</vt:lpstr>
      <vt:lpstr>Dialogue Act Recognition</vt:lpstr>
      <vt:lpstr>Dialogue Act Recognition</vt:lpstr>
      <vt:lpstr>Cue-based Interpretation</vt:lpstr>
      <vt:lpstr>Cue-based Interpretation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Dialog</dc:title>
  <dc:creator>Gina-Anne Levow</dc:creator>
  <cp:lastModifiedBy>Gina-Anne Levow</cp:lastModifiedBy>
  <cp:revision>43</cp:revision>
  <cp:lastPrinted>2011-05-04T00:50:39Z</cp:lastPrinted>
  <dcterms:created xsi:type="dcterms:W3CDTF">2011-04-27T03:20:04Z</dcterms:created>
  <dcterms:modified xsi:type="dcterms:W3CDTF">2011-05-04T04:20:28Z</dcterms:modified>
</cp:coreProperties>
</file>