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0"/>
  </p:notesMasterIdLst>
  <p:sldIdLst>
    <p:sldId id="256" r:id="rId2"/>
    <p:sldId id="257" r:id="rId3"/>
    <p:sldId id="415" r:id="rId4"/>
    <p:sldId id="343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261" r:id="rId13"/>
    <p:sldId id="260" r:id="rId14"/>
    <p:sldId id="259" r:id="rId15"/>
    <p:sldId id="410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326" r:id="rId30"/>
    <p:sldId id="350" r:id="rId31"/>
    <p:sldId id="351" r:id="rId32"/>
    <p:sldId id="327" r:id="rId33"/>
    <p:sldId id="352" r:id="rId34"/>
    <p:sldId id="353" r:id="rId35"/>
    <p:sldId id="354" r:id="rId36"/>
    <p:sldId id="328" r:id="rId37"/>
    <p:sldId id="329" r:id="rId38"/>
    <p:sldId id="330" r:id="rId39"/>
    <p:sldId id="355" r:id="rId40"/>
    <p:sldId id="331" r:id="rId41"/>
    <p:sldId id="356" r:id="rId42"/>
    <p:sldId id="411" r:id="rId43"/>
    <p:sldId id="322" r:id="rId44"/>
    <p:sldId id="357" r:id="rId45"/>
    <p:sldId id="358" r:id="rId46"/>
    <p:sldId id="323" r:id="rId47"/>
    <p:sldId id="359" r:id="rId48"/>
    <p:sldId id="360" r:id="rId49"/>
    <p:sldId id="324" r:id="rId50"/>
    <p:sldId id="361" r:id="rId51"/>
    <p:sldId id="362" r:id="rId52"/>
    <p:sldId id="325" r:id="rId53"/>
    <p:sldId id="363" r:id="rId54"/>
    <p:sldId id="364" r:id="rId55"/>
    <p:sldId id="365" r:id="rId56"/>
    <p:sldId id="320" r:id="rId57"/>
    <p:sldId id="366" r:id="rId58"/>
    <p:sldId id="367" r:id="rId59"/>
    <p:sldId id="321" r:id="rId60"/>
    <p:sldId id="368" r:id="rId61"/>
    <p:sldId id="369" r:id="rId62"/>
    <p:sldId id="414" r:id="rId63"/>
    <p:sldId id="412" r:id="rId64"/>
    <p:sldId id="293" r:id="rId65"/>
    <p:sldId id="294" r:id="rId66"/>
    <p:sldId id="295" r:id="rId67"/>
    <p:sldId id="296" r:id="rId68"/>
    <p:sldId id="297" r:id="rId69"/>
    <p:sldId id="298" r:id="rId70"/>
    <p:sldId id="299" r:id="rId71"/>
    <p:sldId id="303" r:id="rId72"/>
    <p:sldId id="309" r:id="rId73"/>
    <p:sldId id="310" r:id="rId74"/>
    <p:sldId id="344" r:id="rId75"/>
    <p:sldId id="370" r:id="rId76"/>
    <p:sldId id="371" r:id="rId77"/>
    <p:sldId id="372" r:id="rId78"/>
    <p:sldId id="373" r:id="rId79"/>
    <p:sldId id="345" r:id="rId80"/>
    <p:sldId id="374" r:id="rId81"/>
    <p:sldId id="375" r:id="rId82"/>
    <p:sldId id="346" r:id="rId83"/>
    <p:sldId id="347" r:id="rId84"/>
    <p:sldId id="348" r:id="rId85"/>
    <p:sldId id="376" r:id="rId86"/>
    <p:sldId id="349" r:id="rId87"/>
    <p:sldId id="377" r:id="rId88"/>
    <p:sldId id="378" r:id="rId89"/>
    <p:sldId id="311" r:id="rId90"/>
    <p:sldId id="312" r:id="rId91"/>
    <p:sldId id="313" r:id="rId92"/>
    <p:sldId id="317" r:id="rId93"/>
    <p:sldId id="318" r:id="rId94"/>
    <p:sldId id="319" r:id="rId95"/>
    <p:sldId id="262" r:id="rId96"/>
    <p:sldId id="413" r:id="rId97"/>
    <p:sldId id="263" r:id="rId98"/>
    <p:sldId id="264" r:id="rId99"/>
    <p:sldId id="265" r:id="rId100"/>
    <p:sldId id="266" r:id="rId101"/>
    <p:sldId id="267" r:id="rId102"/>
    <p:sldId id="268" r:id="rId103"/>
    <p:sldId id="269" r:id="rId104"/>
    <p:sldId id="270" r:id="rId105"/>
    <p:sldId id="271" r:id="rId106"/>
    <p:sldId id="272" r:id="rId107"/>
    <p:sldId id="273" r:id="rId108"/>
    <p:sldId id="274" r:id="rId109"/>
    <p:sldId id="275" r:id="rId110"/>
    <p:sldId id="276" r:id="rId111"/>
    <p:sldId id="277" r:id="rId112"/>
    <p:sldId id="278" r:id="rId113"/>
    <p:sldId id="279" r:id="rId114"/>
    <p:sldId id="332" r:id="rId115"/>
    <p:sldId id="379" r:id="rId116"/>
    <p:sldId id="380" r:id="rId117"/>
    <p:sldId id="333" r:id="rId118"/>
    <p:sldId id="381" r:id="rId119"/>
    <p:sldId id="382" r:id="rId120"/>
    <p:sldId id="334" r:id="rId121"/>
    <p:sldId id="335" r:id="rId122"/>
    <p:sldId id="383" r:id="rId123"/>
    <p:sldId id="384" r:id="rId124"/>
    <p:sldId id="385" r:id="rId125"/>
    <p:sldId id="386" r:id="rId126"/>
    <p:sldId id="387" r:id="rId127"/>
    <p:sldId id="388" r:id="rId128"/>
    <p:sldId id="336" r:id="rId129"/>
    <p:sldId id="337" r:id="rId130"/>
    <p:sldId id="389" r:id="rId131"/>
    <p:sldId id="390" r:id="rId132"/>
    <p:sldId id="391" r:id="rId133"/>
    <p:sldId id="338" r:id="rId134"/>
    <p:sldId id="392" r:id="rId135"/>
    <p:sldId id="393" r:id="rId136"/>
    <p:sldId id="339" r:id="rId137"/>
    <p:sldId id="394" r:id="rId138"/>
    <p:sldId id="395" r:id="rId139"/>
    <p:sldId id="396" r:id="rId140"/>
    <p:sldId id="340" r:id="rId141"/>
    <p:sldId id="397" r:id="rId142"/>
    <p:sldId id="398" r:id="rId143"/>
    <p:sldId id="399" r:id="rId144"/>
    <p:sldId id="341" r:id="rId145"/>
    <p:sldId id="342" r:id="rId146"/>
    <p:sldId id="400" r:id="rId147"/>
    <p:sldId id="401" r:id="rId148"/>
    <p:sldId id="402" r:id="rId1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150" Type="http://schemas.openxmlformats.org/officeDocument/2006/relationships/notesMaster" Target="notesMasters/notesMaster1.xml"/><Relationship Id="rId151" Type="http://schemas.openxmlformats.org/officeDocument/2006/relationships/printerSettings" Target="printerSettings/printerSettings1.bin"/><Relationship Id="rId152" Type="http://schemas.openxmlformats.org/officeDocument/2006/relationships/presProps" Target="presProps.xml"/><Relationship Id="rId153" Type="http://schemas.openxmlformats.org/officeDocument/2006/relationships/viewProps" Target="viewProps.xml"/><Relationship Id="rId154" Type="http://schemas.openxmlformats.org/officeDocument/2006/relationships/theme" Target="theme/theme1.xml"/><Relationship Id="rId155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slide" Target="slides/slide1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10FC9-090A-3240-94FE-945DA134A549}" type="datetimeFigureOut">
              <a:rPr lang="en-US" smtClean="0"/>
              <a:t>4/19/11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0875C-42D0-EF4E-BC7F-80B4E37AB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45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425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421" y="4344025"/>
            <a:ext cx="5485158" cy="41144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96CD-6A60-794E-8E73-24566F992D4A}" type="datetimeFigureOut">
              <a:rPr lang="en-US" smtClean="0"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B24-2D37-8B46-8CB9-71F9B189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96CD-6A60-794E-8E73-24566F992D4A}" type="datetimeFigureOut">
              <a:rPr lang="en-US" smtClean="0"/>
              <a:t>4/19/11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B24-2D37-8B46-8CB9-71F9B18907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96CD-6A60-794E-8E73-24566F992D4A}" type="datetimeFigureOut">
              <a:rPr lang="en-US" smtClean="0"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B24-2D37-8B46-8CB9-71F9B189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96CD-6A60-794E-8E73-24566F992D4A}" type="datetimeFigureOut">
              <a:rPr lang="en-US" smtClean="0"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B24-2D37-8B46-8CB9-71F9B189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Joshi, Prasad, Webber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Discourse Annotation Tutorial, COLING/ACL, July 16, 2006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CEF138-7DC7-B64E-B1F9-67EC36788C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1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96CD-6A60-794E-8E73-24566F992D4A}" type="datetimeFigureOut">
              <a:rPr lang="en-US" smtClean="0"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B24-2D37-8B46-8CB9-71F9B189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96CD-6A60-794E-8E73-24566F992D4A}" type="datetimeFigureOut">
              <a:rPr lang="en-US" smtClean="0"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B24-2D37-8B46-8CB9-71F9B18907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96CD-6A60-794E-8E73-24566F992D4A}" type="datetimeFigureOut">
              <a:rPr lang="en-US" smtClean="0"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B24-2D37-8B46-8CB9-71F9B189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96CD-6A60-794E-8E73-24566F992D4A}" type="datetimeFigureOut">
              <a:rPr lang="en-US" smtClean="0"/>
              <a:t>4/19/11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B24-2D37-8B46-8CB9-71F9B189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96CD-6A60-794E-8E73-24566F992D4A}" type="datetimeFigureOut">
              <a:rPr lang="en-US" smtClean="0"/>
              <a:t>4/19/11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B24-2D37-8B46-8CB9-71F9B189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96CD-6A60-794E-8E73-24566F992D4A}" type="datetimeFigureOut">
              <a:rPr lang="en-US" smtClean="0"/>
              <a:t>4/19/11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B24-2D37-8B46-8CB9-71F9B189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96CD-6A60-794E-8E73-24566F992D4A}" type="datetimeFigureOut">
              <a:rPr lang="en-US" smtClean="0"/>
              <a:t>4/19/11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B24-2D37-8B46-8CB9-71F9B189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96CD-6A60-794E-8E73-24566F992D4A}" type="datetimeFigureOut">
              <a:rPr lang="en-US" smtClean="0"/>
              <a:t>4/19/11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B24-2D37-8B46-8CB9-71F9B189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C5096CD-6A60-794E-8E73-24566F992D4A}" type="datetimeFigureOut">
              <a:rPr lang="en-US" smtClean="0"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42212B24-2D37-8B46-8CB9-71F9B18907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emf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microsoft.com/office/2007/relationships/media" Target="file://localhost/Users/levow/papers/talks/eng_seg.wav" TargetMode="External"/><Relationship Id="rId2" Type="http://schemas.openxmlformats.org/officeDocument/2006/relationships/audio" Target="file://localhost/Users/levow/papers/talks/eng_seg.wav" TargetMode="Externa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Discourse Segmentation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Ling575</a:t>
            </a:r>
          </a:p>
          <a:p>
            <a:r>
              <a:rPr lang="en-US" dirty="0" smtClean="0"/>
              <a:t>Discourse and Dialogue</a:t>
            </a:r>
          </a:p>
          <a:p>
            <a:r>
              <a:rPr lang="en-US" dirty="0" smtClean="0"/>
              <a:t>April 20,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936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Recognizing Discourse Structure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Decompose text into subunits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Questions: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type of structure is derived?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Sequential spans, hierarchical trees, arbitrary graphs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is the granularity of the subunits?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Clauses? Sentences? Paragraphs?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information guides segmentation?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Local cue phrases? Lexical cohesion?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How is the information modeled? Learned</a:t>
            </a:r>
            <a:r>
              <a:rPr lang="en-US" sz="1800" dirty="0" smtClean="0"/>
              <a:t>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724742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D-LTAG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Discourse relations:</a:t>
            </a:r>
          </a:p>
          <a:p>
            <a:pPr lvl="1"/>
            <a:r>
              <a:rPr lang="en-US" dirty="0" smtClean="0"/>
              <a:t>‘Semantic classifications’ of lexical connectives (or implicit)</a:t>
            </a:r>
          </a:p>
          <a:p>
            <a:r>
              <a:rPr lang="en-US" dirty="0" smtClean="0"/>
              <a:t>Discourse structures:</a:t>
            </a:r>
          </a:p>
          <a:p>
            <a:pPr lvl="1"/>
            <a:r>
              <a:rPr lang="en-US" dirty="0" smtClean="0"/>
              <a:t>Trees: predominantly binary (for discourse part)</a:t>
            </a:r>
          </a:p>
          <a:p>
            <a:r>
              <a:rPr lang="en-US" dirty="0" smtClean="0"/>
              <a:t>Discourse units:</a:t>
            </a:r>
          </a:p>
          <a:p>
            <a:pPr lvl="1"/>
            <a:r>
              <a:rPr lang="en-US" dirty="0" smtClean="0"/>
              <a:t>Usually clauses, sequences</a:t>
            </a:r>
          </a:p>
          <a:p>
            <a:pPr lvl="2"/>
            <a:r>
              <a:rPr lang="en-US" dirty="0" smtClean="0"/>
              <a:t>Exceptionally, VP </a:t>
            </a:r>
            <a:r>
              <a:rPr lang="en-US" dirty="0" err="1" smtClean="0"/>
              <a:t>coord</a:t>
            </a:r>
            <a:r>
              <a:rPr lang="en-US" dirty="0" smtClean="0"/>
              <a:t>, nominalization of discourse, anaphor, answer</a:t>
            </a:r>
          </a:p>
          <a:p>
            <a:r>
              <a:rPr lang="en-US" dirty="0" smtClean="0"/>
              <a:t>Discourse Segments:</a:t>
            </a:r>
          </a:p>
          <a:p>
            <a:pPr lvl="1"/>
            <a:r>
              <a:rPr lang="en-US" dirty="0" smtClean="0"/>
              <a:t>Non-overlapping</a:t>
            </a:r>
          </a:p>
          <a:p>
            <a:r>
              <a:rPr lang="en-US" dirty="0" smtClean="0"/>
              <a:t>Discourse Relation Triggers:</a:t>
            </a:r>
          </a:p>
          <a:p>
            <a:pPr lvl="1"/>
            <a:r>
              <a:rPr lang="en-US" dirty="0" smtClean="0"/>
              <a:t>Lexical elements and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14583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Lexicalization of Discourse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523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D-LTAG associates discourse tree elements with words</a:t>
            </a:r>
          </a:p>
          <a:p>
            <a:r>
              <a:rPr lang="en-US" dirty="0" smtClean="0"/>
              <a:t>What words? Cue words (often)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53810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Lexicalization of Discourse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523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D-LTAG associates discourse tree elements with words</a:t>
            </a:r>
          </a:p>
          <a:p>
            <a:r>
              <a:rPr lang="en-US" dirty="0" smtClean="0"/>
              <a:t>What words? Cue words (often)</a:t>
            </a:r>
          </a:p>
          <a:p>
            <a:pPr lvl="1"/>
            <a:r>
              <a:rPr lang="en-US" dirty="0" smtClean="0"/>
              <a:t>Specifically, discourse connectives:</a:t>
            </a:r>
          </a:p>
          <a:p>
            <a:pPr lvl="2"/>
            <a:r>
              <a:rPr lang="en-US" dirty="0" smtClean="0"/>
              <a:t>Coordinating conjunctions</a:t>
            </a:r>
          </a:p>
          <a:p>
            <a:pPr lvl="3"/>
            <a:r>
              <a:rPr lang="en-US" dirty="0" smtClean="0"/>
              <a:t>And, or, but</a:t>
            </a:r>
          </a:p>
        </p:txBody>
      </p:sp>
    </p:spTree>
    <p:extLst>
      <p:ext uri="{BB962C8B-B14F-4D97-AF65-F5344CB8AC3E}">
        <p14:creationId xmlns:p14="http://schemas.microsoft.com/office/powerpoint/2010/main" val="206602303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Lexicalization of Discourse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523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D-LTAG associates discourse tree elements with words</a:t>
            </a:r>
          </a:p>
          <a:p>
            <a:r>
              <a:rPr lang="en-US" dirty="0" smtClean="0"/>
              <a:t>What words? Cue words (often)</a:t>
            </a:r>
          </a:p>
          <a:p>
            <a:pPr lvl="1"/>
            <a:r>
              <a:rPr lang="en-US" dirty="0" smtClean="0"/>
              <a:t>Specifically, discourse connectives:</a:t>
            </a:r>
          </a:p>
          <a:p>
            <a:pPr lvl="2"/>
            <a:r>
              <a:rPr lang="en-US" dirty="0" smtClean="0"/>
              <a:t>Coordinating conjunctions</a:t>
            </a:r>
          </a:p>
          <a:p>
            <a:pPr lvl="3"/>
            <a:r>
              <a:rPr lang="en-US" dirty="0" smtClean="0"/>
              <a:t>And, or, but</a:t>
            </a:r>
          </a:p>
          <a:p>
            <a:pPr lvl="2"/>
            <a:r>
              <a:rPr lang="en-US" dirty="0" smtClean="0"/>
              <a:t>Subordinating conjunctions</a:t>
            </a:r>
          </a:p>
          <a:p>
            <a:pPr lvl="3"/>
            <a:r>
              <a:rPr lang="en-US" dirty="0" smtClean="0"/>
              <a:t>Although, because, however, </a:t>
            </a:r>
            <a:r>
              <a:rPr lang="en-US" dirty="0" err="1" smtClean="0"/>
              <a:t>etc</a:t>
            </a:r>
            <a:r>
              <a:rPr lang="en-US" dirty="0" smtClean="0"/>
              <a:t>, or null (implicit)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77998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Lexicalization of Discourse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523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D-LTAG associates discourse tree elements with words</a:t>
            </a:r>
          </a:p>
          <a:p>
            <a:r>
              <a:rPr lang="en-US" dirty="0" smtClean="0"/>
              <a:t>What words? Cue words (often)</a:t>
            </a:r>
          </a:p>
          <a:p>
            <a:pPr lvl="1"/>
            <a:r>
              <a:rPr lang="en-US" dirty="0" smtClean="0"/>
              <a:t>Specifically, discourse connectives:</a:t>
            </a:r>
          </a:p>
          <a:p>
            <a:pPr lvl="2"/>
            <a:r>
              <a:rPr lang="en-US" dirty="0" smtClean="0"/>
              <a:t>Coordinating conjunctions</a:t>
            </a:r>
          </a:p>
          <a:p>
            <a:pPr lvl="3"/>
            <a:r>
              <a:rPr lang="en-US" dirty="0" smtClean="0"/>
              <a:t>And, or, but</a:t>
            </a:r>
          </a:p>
          <a:p>
            <a:pPr lvl="2"/>
            <a:r>
              <a:rPr lang="en-US" dirty="0" smtClean="0"/>
              <a:t>Subordinating conjunctions</a:t>
            </a:r>
          </a:p>
          <a:p>
            <a:pPr lvl="3"/>
            <a:r>
              <a:rPr lang="en-US" dirty="0" smtClean="0"/>
              <a:t>Although, because, however, </a:t>
            </a:r>
            <a:r>
              <a:rPr lang="en-US" dirty="0" err="1" smtClean="0"/>
              <a:t>etc</a:t>
            </a:r>
            <a:r>
              <a:rPr lang="en-US" dirty="0" smtClean="0"/>
              <a:t>, or null (implicit)</a:t>
            </a:r>
          </a:p>
          <a:p>
            <a:pPr lvl="2"/>
            <a:r>
              <a:rPr lang="en-US" dirty="0" smtClean="0"/>
              <a:t>Parallel constructions </a:t>
            </a:r>
          </a:p>
          <a:p>
            <a:pPr lvl="3"/>
            <a:r>
              <a:rPr lang="en-US" dirty="0" smtClean="0"/>
              <a:t>not only, but also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03735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Lexicalization of Discourse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52325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D-LTAG associates discourse tree elements with words</a:t>
            </a:r>
          </a:p>
          <a:p>
            <a:r>
              <a:rPr lang="en-US" dirty="0" smtClean="0"/>
              <a:t>What words? Cue words (often)</a:t>
            </a:r>
          </a:p>
          <a:p>
            <a:pPr lvl="1"/>
            <a:r>
              <a:rPr lang="en-US" dirty="0" smtClean="0"/>
              <a:t>Specifically, discourse connectives:</a:t>
            </a:r>
          </a:p>
          <a:p>
            <a:pPr lvl="2"/>
            <a:r>
              <a:rPr lang="en-US" dirty="0" smtClean="0"/>
              <a:t>Coordinating conjunctions</a:t>
            </a:r>
          </a:p>
          <a:p>
            <a:pPr lvl="3"/>
            <a:r>
              <a:rPr lang="en-US" dirty="0" smtClean="0"/>
              <a:t>And, or, but</a:t>
            </a:r>
          </a:p>
          <a:p>
            <a:pPr lvl="2"/>
            <a:r>
              <a:rPr lang="en-US" dirty="0" smtClean="0"/>
              <a:t>Subordinating conjunctions</a:t>
            </a:r>
          </a:p>
          <a:p>
            <a:pPr lvl="3"/>
            <a:r>
              <a:rPr lang="en-US" dirty="0" smtClean="0"/>
              <a:t>Although, because, however, </a:t>
            </a:r>
            <a:r>
              <a:rPr lang="en-US" dirty="0" err="1" smtClean="0"/>
              <a:t>etc</a:t>
            </a:r>
            <a:r>
              <a:rPr lang="en-US" dirty="0" smtClean="0"/>
              <a:t>, or null (implicit)</a:t>
            </a:r>
          </a:p>
          <a:p>
            <a:pPr lvl="2"/>
            <a:r>
              <a:rPr lang="en-US" dirty="0" smtClean="0"/>
              <a:t>Parallel constructions </a:t>
            </a:r>
          </a:p>
          <a:p>
            <a:pPr lvl="3"/>
            <a:r>
              <a:rPr lang="en-US" dirty="0" smtClean="0"/>
              <a:t>not only, but also</a:t>
            </a:r>
          </a:p>
          <a:p>
            <a:pPr lvl="2"/>
            <a:r>
              <a:rPr lang="en-US" dirty="0" smtClean="0"/>
              <a:t>Discourse adverbials</a:t>
            </a:r>
          </a:p>
          <a:p>
            <a:pPr lvl="3"/>
            <a:r>
              <a:rPr lang="en-US" dirty="0" smtClean="0"/>
              <a:t>Then, instead, 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64056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Connectives &amp;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Connectives viewed as predicate of 2 arguments</a:t>
            </a:r>
          </a:p>
          <a:p>
            <a:pPr lvl="1"/>
            <a:r>
              <a:rPr lang="en-US" dirty="0" smtClean="0"/>
              <a:t>(from Webber 2006)</a:t>
            </a:r>
          </a:p>
          <a:p>
            <a:pPr lvl="2"/>
            <a:r>
              <a:rPr lang="en-US" dirty="0" smtClean="0"/>
              <a:t>John loves Barolo.</a:t>
            </a:r>
          </a:p>
          <a:p>
            <a:pPr lvl="2"/>
            <a:r>
              <a:rPr lang="en-US" dirty="0" smtClean="0"/>
              <a:t>So he ordered three cases of the ‘97.</a:t>
            </a:r>
          </a:p>
          <a:p>
            <a:pPr lvl="2"/>
            <a:r>
              <a:rPr lang="en-US" dirty="0" smtClean="0"/>
              <a:t>But he had to cancel the order</a:t>
            </a:r>
          </a:p>
          <a:p>
            <a:pPr lvl="2"/>
            <a:r>
              <a:rPr lang="en-US" dirty="0" smtClean="0"/>
              <a:t>Because he then discovered he was broke.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84916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Connectives &amp;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Connectives viewed as predicate of 2 arguments</a:t>
            </a:r>
          </a:p>
          <a:p>
            <a:pPr lvl="1"/>
            <a:r>
              <a:rPr lang="en-US" dirty="0" smtClean="0"/>
              <a:t>(from Webber 2006)</a:t>
            </a:r>
          </a:p>
          <a:p>
            <a:pPr lvl="2"/>
            <a:r>
              <a:rPr lang="en-US" dirty="0" smtClean="0"/>
              <a:t>John loves Barolo.</a:t>
            </a:r>
          </a:p>
          <a:p>
            <a:pPr lvl="2"/>
            <a:r>
              <a:rPr lang="en-US" dirty="0" smtClean="0"/>
              <a:t>So he ordered three cases of the ‘97.</a:t>
            </a:r>
          </a:p>
          <a:p>
            <a:pPr lvl="2"/>
            <a:r>
              <a:rPr lang="en-US" dirty="0" smtClean="0"/>
              <a:t>But he had to cancel the order</a:t>
            </a:r>
          </a:p>
          <a:p>
            <a:pPr lvl="2"/>
            <a:r>
              <a:rPr lang="en-US" dirty="0" smtClean="0"/>
              <a:t>Because he then discovered he was broke.</a:t>
            </a:r>
          </a:p>
          <a:p>
            <a:pPr lvl="1"/>
            <a:r>
              <a:rPr lang="en-US" dirty="0" smtClean="0"/>
              <a:t>Conjunctions (So, But, Because)</a:t>
            </a:r>
          </a:p>
          <a:p>
            <a:pPr lvl="2"/>
            <a:r>
              <a:rPr lang="en-US" dirty="0" smtClean="0"/>
              <a:t>Arg2 – current clause; arg1 – previous clause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0159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Connectives &amp;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Connectives viewed as predicate of 2 arguments</a:t>
            </a:r>
          </a:p>
          <a:p>
            <a:pPr lvl="1"/>
            <a:r>
              <a:rPr lang="en-US" dirty="0" smtClean="0"/>
              <a:t>(from Webber 2006)</a:t>
            </a:r>
          </a:p>
          <a:p>
            <a:pPr lvl="2"/>
            <a:r>
              <a:rPr lang="en-US" dirty="0" smtClean="0"/>
              <a:t>John loves Barolo.</a:t>
            </a:r>
          </a:p>
          <a:p>
            <a:pPr lvl="2"/>
            <a:r>
              <a:rPr lang="en-US" dirty="0" smtClean="0"/>
              <a:t>So he ordered three cases of the ‘97.</a:t>
            </a:r>
          </a:p>
          <a:p>
            <a:pPr lvl="2"/>
            <a:r>
              <a:rPr lang="en-US" dirty="0" smtClean="0"/>
              <a:t>But he had to cancel the order</a:t>
            </a:r>
          </a:p>
          <a:p>
            <a:pPr lvl="2"/>
            <a:r>
              <a:rPr lang="en-US" dirty="0" smtClean="0"/>
              <a:t>Because he then discovered he was broke.</a:t>
            </a:r>
          </a:p>
          <a:p>
            <a:pPr lvl="1"/>
            <a:r>
              <a:rPr lang="en-US" dirty="0" smtClean="0"/>
              <a:t>Conjunctions (So, But, Because)</a:t>
            </a:r>
          </a:p>
          <a:p>
            <a:pPr lvl="2"/>
            <a:r>
              <a:rPr lang="en-US" dirty="0" smtClean="0"/>
              <a:t>Arg2 – current clause; arg1 – previous clause</a:t>
            </a:r>
          </a:p>
          <a:p>
            <a:pPr lvl="1"/>
            <a:r>
              <a:rPr lang="en-US" dirty="0" smtClean="0"/>
              <a:t>Discourse adverbial ‘then’</a:t>
            </a:r>
          </a:p>
          <a:p>
            <a:pPr lvl="2"/>
            <a:r>
              <a:rPr lang="en-US" dirty="0" smtClean="0"/>
              <a:t>Arg2 – current clause; arg1 -????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61123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Connectives &amp;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Connectives viewed as predicate of 2 arguments</a:t>
            </a:r>
          </a:p>
          <a:p>
            <a:pPr lvl="1"/>
            <a:r>
              <a:rPr lang="en-US" dirty="0" smtClean="0"/>
              <a:t>(from Webber 2006)</a:t>
            </a:r>
          </a:p>
          <a:p>
            <a:pPr lvl="2"/>
            <a:r>
              <a:rPr lang="en-US" dirty="0" smtClean="0"/>
              <a:t>John loves Barolo.</a:t>
            </a:r>
          </a:p>
          <a:p>
            <a:pPr lvl="2"/>
            <a:r>
              <a:rPr lang="en-US" dirty="0" smtClean="0"/>
              <a:t>So he ordered three cases of the ‘97.</a:t>
            </a:r>
          </a:p>
          <a:p>
            <a:pPr lvl="2"/>
            <a:r>
              <a:rPr lang="en-US" dirty="0" smtClean="0"/>
              <a:t>But he had to cancel the order</a:t>
            </a:r>
          </a:p>
          <a:p>
            <a:pPr lvl="2"/>
            <a:r>
              <a:rPr lang="en-US" dirty="0" smtClean="0"/>
              <a:t>Because he then discovered he was broke.</a:t>
            </a:r>
          </a:p>
          <a:p>
            <a:pPr lvl="1"/>
            <a:r>
              <a:rPr lang="en-US" dirty="0" smtClean="0"/>
              <a:t>Conjunctions (So, But, Because)</a:t>
            </a:r>
          </a:p>
          <a:p>
            <a:pPr lvl="2"/>
            <a:r>
              <a:rPr lang="en-US" dirty="0" smtClean="0"/>
              <a:t>Arg2 – current clause; arg1 – previous clause</a:t>
            </a:r>
          </a:p>
          <a:p>
            <a:pPr lvl="1"/>
            <a:r>
              <a:rPr lang="en-US" dirty="0" smtClean="0"/>
              <a:t>Discourse adverbial ‘then’</a:t>
            </a:r>
          </a:p>
          <a:p>
            <a:pPr lvl="2"/>
            <a:r>
              <a:rPr lang="en-US" dirty="0" smtClean="0"/>
              <a:t>Arg2 – current clause; arg1 -????</a:t>
            </a:r>
          </a:p>
          <a:p>
            <a:pPr lvl="3"/>
            <a:r>
              <a:rPr lang="en-US" dirty="0" smtClean="0"/>
              <a:t>Implicit anaphor – some prior clause or discourse element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465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Recognizing Discourse Structure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Decompose text into subunits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Questions: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type of structure is derived?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Sequential spans, hierarchical trees, arbitrary graphs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is the granularity of the subunits?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Clauses? Sentences? Paragraphs?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information guides segmentation?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Local cue phrases? Lexical cohesion?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How is the information modeled? Learned</a:t>
            </a:r>
            <a:r>
              <a:rPr lang="en-US" sz="1800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How do we evaluate the results?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7993356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Joshi, Prasad, Webber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Discourse Annotation Tutorial, COLING/ACL, July 16, 2006</a:t>
            </a:r>
          </a:p>
        </p:txBody>
      </p:sp>
      <p:sp>
        <p:nvSpPr>
          <p:cNvPr id="86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b="1" u="sng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Example: Structural Arguments to Conjunctions</a:t>
            </a:r>
          </a:p>
        </p:txBody>
      </p:sp>
      <p:sp>
        <p:nvSpPr>
          <p:cNvPr id="863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7848600" cy="609600"/>
          </a:xfrm>
        </p:spPr>
        <p:txBody>
          <a:bodyPr/>
          <a:lstStyle/>
          <a:p>
            <a:pPr>
              <a:buClr>
                <a:srgbClr val="9D00EC"/>
              </a:buClr>
              <a:buFont typeface="Wingdings" charset="0"/>
              <a:buChar char="Ø"/>
            </a:pPr>
            <a:r>
              <a:rPr lang="en-US" sz="2400" b="1" i="1">
                <a:solidFill>
                  <a:srgbClr val="FF0000"/>
                </a:solidFill>
              </a:rPr>
              <a:t>John likes Mary</a:t>
            </a:r>
            <a:r>
              <a:rPr lang="en-US" sz="2400"/>
              <a:t> </a:t>
            </a:r>
            <a:r>
              <a:rPr lang="en-US" sz="2400" b="1" u="sng"/>
              <a:t>because</a:t>
            </a:r>
            <a:r>
              <a:rPr lang="en-US" sz="2400"/>
              <a:t> </a:t>
            </a:r>
            <a:r>
              <a:rPr lang="en-US" sz="2400" b="1">
                <a:solidFill>
                  <a:srgbClr val="3232C6"/>
                </a:solidFill>
              </a:rPr>
              <a:t>she walks Fido.</a:t>
            </a:r>
          </a:p>
        </p:txBody>
      </p:sp>
      <p:pic>
        <p:nvPicPr>
          <p:cNvPr id="863236" name="Picture 4" descr="subs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209800"/>
            <a:ext cx="7696200" cy="2541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63238" name="Text Box 6"/>
          <p:cNvSpPr txBox="1">
            <a:spLocks noChangeArrowheads="1"/>
          </p:cNvSpPr>
          <p:nvPr/>
        </p:nvSpPr>
        <p:spPr bwMode="auto">
          <a:xfrm>
            <a:off x="441325" y="5675313"/>
            <a:ext cx="6645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30864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 Discourse Treebank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8080" y="1600200"/>
            <a:ext cx="8975919" cy="5257799"/>
          </a:xfrm>
        </p:spPr>
        <p:txBody>
          <a:bodyPr>
            <a:normAutofit/>
          </a:bodyPr>
          <a:lstStyle/>
          <a:p>
            <a:r>
              <a:rPr lang="en-US" dirty="0" smtClean="0"/>
              <a:t>Explicit connectives:</a:t>
            </a:r>
          </a:p>
          <a:p>
            <a:pPr lvl="1"/>
            <a:r>
              <a:rPr lang="en-US" sz="2000" dirty="0"/>
              <a:t>In Washington, House aides said Mr. Phelan told congressmen that the collar, </a:t>
            </a:r>
            <a:r>
              <a:rPr lang="en-US" sz="2000" b="1" i="1" dirty="0">
                <a:solidFill>
                  <a:srgbClr val="FF0000"/>
                </a:solidFill>
              </a:rPr>
              <a:t>which banned program trades through the Big Board's computer</a:t>
            </a:r>
            <a:r>
              <a:rPr lang="en-US" sz="2000" dirty="0"/>
              <a:t> </a:t>
            </a:r>
            <a:r>
              <a:rPr lang="en-US" sz="2000" b="1" u="sng" dirty="0"/>
              <a:t>when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3232C6"/>
                </a:solidFill>
              </a:rPr>
              <a:t>the Dow Jones Industrial Average moved 50 points</a:t>
            </a:r>
            <a:r>
              <a:rPr lang="en-US" sz="2000" dirty="0"/>
              <a:t>, didn't work well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A Chemical spokeswoman said </a:t>
            </a:r>
            <a:r>
              <a:rPr lang="en-US" sz="2000" b="1" i="1" dirty="0">
                <a:solidFill>
                  <a:srgbClr val="FF0000"/>
                </a:solidFill>
              </a:rPr>
              <a:t>the second-quarter charge was "not material"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3232C6"/>
                </a:solidFill>
              </a:rPr>
              <a:t>and that no personnel changes were made</a:t>
            </a:r>
            <a:r>
              <a:rPr lang="en-US" sz="2000" dirty="0"/>
              <a:t> </a:t>
            </a:r>
            <a:r>
              <a:rPr lang="en-US" sz="2000" b="1" u="sng" dirty="0"/>
              <a:t>as a result</a:t>
            </a:r>
            <a:r>
              <a:rPr lang="en-US" sz="2000" dirty="0"/>
              <a:t>.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5389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 Discourse Treebank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8080" y="1600200"/>
            <a:ext cx="8975919" cy="5257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Explicit connectives:</a:t>
            </a:r>
          </a:p>
          <a:p>
            <a:pPr lvl="1"/>
            <a:r>
              <a:rPr lang="en-US" sz="2000" dirty="0"/>
              <a:t>In Washington, House aides said Mr. Phelan told congressmen that the collar, </a:t>
            </a:r>
            <a:r>
              <a:rPr lang="en-US" sz="2000" b="1" i="1" dirty="0">
                <a:solidFill>
                  <a:srgbClr val="FF0000"/>
                </a:solidFill>
              </a:rPr>
              <a:t>which banned program trades through the Big Board's computer</a:t>
            </a:r>
            <a:r>
              <a:rPr lang="en-US" sz="2000" dirty="0"/>
              <a:t> </a:t>
            </a:r>
            <a:r>
              <a:rPr lang="en-US" sz="2000" b="1" u="sng" dirty="0"/>
              <a:t>when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3232C6"/>
                </a:solidFill>
              </a:rPr>
              <a:t>the Dow Jones Industrial Average moved 50 points</a:t>
            </a:r>
            <a:r>
              <a:rPr lang="en-US" sz="2000" dirty="0"/>
              <a:t>, didn't work well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A Chemical spokeswoman said </a:t>
            </a:r>
            <a:r>
              <a:rPr lang="en-US" sz="2000" b="1" i="1" dirty="0">
                <a:solidFill>
                  <a:srgbClr val="FF0000"/>
                </a:solidFill>
              </a:rPr>
              <a:t>the second-quarter charge was "not material"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3232C6"/>
                </a:solidFill>
              </a:rPr>
              <a:t>and that no personnel changes were made</a:t>
            </a:r>
            <a:r>
              <a:rPr lang="en-US" sz="2000" dirty="0"/>
              <a:t> </a:t>
            </a:r>
            <a:r>
              <a:rPr lang="en-US" sz="2000" b="1" u="sng" dirty="0"/>
              <a:t>as a result</a:t>
            </a:r>
            <a:r>
              <a:rPr lang="en-US" sz="2000" dirty="0"/>
              <a:t>.</a:t>
            </a:r>
          </a:p>
          <a:p>
            <a:r>
              <a:rPr lang="en-US" dirty="0" smtClean="0"/>
              <a:t>Implicit connectives:</a:t>
            </a:r>
          </a:p>
          <a:p>
            <a:pPr lvl="1"/>
            <a:r>
              <a:rPr lang="en-US" sz="2000" b="1" i="1" dirty="0">
                <a:solidFill>
                  <a:srgbClr val="FF0000"/>
                </a:solidFill>
              </a:rPr>
              <a:t>Some have raised their cash positions to record levels</a:t>
            </a:r>
            <a:r>
              <a:rPr lang="en-US" sz="2000" dirty="0"/>
              <a:t>. </a:t>
            </a:r>
            <a:r>
              <a:rPr lang="en-US" sz="2000" b="1" u="sng" dirty="0"/>
              <a:t>Implicit=because (causal)</a:t>
            </a:r>
            <a:r>
              <a:rPr lang="en-US" sz="2000" dirty="0"/>
              <a:t> </a:t>
            </a:r>
            <a:r>
              <a:rPr lang="en-US" sz="2000" b="1" dirty="0">
                <a:solidFill>
                  <a:schemeClr val="accent2"/>
                </a:solidFill>
              </a:rPr>
              <a:t>High cash positions help buffer a fund when the market falls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b="1" i="1" dirty="0">
                <a:solidFill>
                  <a:srgbClr val="FF0000"/>
                </a:solidFill>
              </a:rPr>
              <a:t>The projects already under construction will increase Las Vegas's supply of hotel rooms by 11,795, or nearly 20%, to 75,500</a:t>
            </a:r>
            <a:r>
              <a:rPr lang="en-US" sz="2000" dirty="0"/>
              <a:t>. </a:t>
            </a:r>
            <a:r>
              <a:rPr lang="en-US" sz="2000" b="1" u="sng" dirty="0"/>
              <a:t>Implicit=so (consequence)</a:t>
            </a:r>
            <a:r>
              <a:rPr lang="en-US" sz="2000" dirty="0"/>
              <a:t> </a:t>
            </a:r>
            <a:r>
              <a:rPr lang="en-US" sz="2000" b="1" dirty="0">
                <a:solidFill>
                  <a:schemeClr val="accent2"/>
                </a:solidFill>
              </a:rPr>
              <a:t>By a rule of thumb of 1.5 new jobs for each new hotel room, Clark County will have nearly 18,000 new jobs</a:t>
            </a:r>
            <a:r>
              <a:rPr lang="en-US" sz="2000" dirty="0"/>
              <a:t>.</a:t>
            </a:r>
            <a:r>
              <a:rPr lang="en-US" sz="1800" dirty="0"/>
              <a:t>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87253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Applied as extension to Penn Treebank</a:t>
            </a:r>
          </a:p>
          <a:p>
            <a:pPr lvl="1"/>
            <a:r>
              <a:rPr lang="en-US" dirty="0" smtClean="0"/>
              <a:t> Wall Street Journal</a:t>
            </a:r>
            <a:endParaRPr lang="en-US" dirty="0"/>
          </a:p>
          <a:p>
            <a:r>
              <a:rPr lang="en-US" dirty="0" smtClean="0"/>
              <a:t>Have trained D-LTAG parsers</a:t>
            </a:r>
          </a:p>
          <a:p>
            <a:r>
              <a:rPr lang="en-US" dirty="0" smtClean="0"/>
              <a:t>Available as Penn Discourse Treebank from LDC</a:t>
            </a:r>
          </a:p>
          <a:p>
            <a:pPr lvl="1"/>
            <a:r>
              <a:rPr lang="en-US" dirty="0" smtClean="0"/>
              <a:t>PDTB 2.0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339" y="4399205"/>
            <a:ext cx="6797887" cy="213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39414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Implicit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Discourse parsing requires relation identification</a:t>
            </a:r>
          </a:p>
          <a:p>
            <a:pPr lvl="1"/>
            <a:r>
              <a:rPr lang="en-US" dirty="0" smtClean="0"/>
              <a:t>Cue words/phrases very helpful</a:t>
            </a:r>
          </a:p>
          <a:p>
            <a:pPr lvl="2"/>
            <a:r>
              <a:rPr lang="en-US" dirty="0" smtClean="0"/>
              <a:t>Relations </a:t>
            </a:r>
            <a:r>
              <a:rPr lang="en-US" dirty="0" err="1" smtClean="0"/>
              <a:t>disambiguatable</a:t>
            </a:r>
            <a:r>
              <a:rPr lang="en-US" dirty="0" smtClean="0"/>
              <a:t> at 93% by connective</a:t>
            </a:r>
          </a:p>
        </p:txBody>
      </p:sp>
    </p:spTree>
    <p:extLst>
      <p:ext uri="{BB962C8B-B14F-4D97-AF65-F5344CB8AC3E}">
        <p14:creationId xmlns:p14="http://schemas.microsoft.com/office/powerpoint/2010/main" val="23759855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Implicit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Discourse parsing requires relation identification</a:t>
            </a:r>
          </a:p>
          <a:p>
            <a:pPr lvl="1"/>
            <a:r>
              <a:rPr lang="en-US" dirty="0" smtClean="0"/>
              <a:t>Cue words/phrases very helpful</a:t>
            </a:r>
          </a:p>
          <a:p>
            <a:pPr lvl="2"/>
            <a:r>
              <a:rPr lang="en-US" dirty="0" smtClean="0"/>
              <a:t>Relations </a:t>
            </a:r>
            <a:r>
              <a:rPr lang="en-US" dirty="0" err="1" smtClean="0"/>
              <a:t>disambiguatable</a:t>
            </a:r>
            <a:r>
              <a:rPr lang="en-US" dirty="0" smtClean="0"/>
              <a:t> at 93% by connective</a:t>
            </a:r>
          </a:p>
          <a:p>
            <a:pPr lvl="1"/>
            <a:r>
              <a:rPr lang="en-US" dirty="0" smtClean="0"/>
              <a:t>But..</a:t>
            </a:r>
          </a:p>
          <a:p>
            <a:pPr lvl="2"/>
            <a:r>
              <a:rPr lang="en-US" dirty="0" smtClean="0"/>
              <a:t>Only account for 25-30% of cases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46206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Implicit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Discourse parsing requires relation identification</a:t>
            </a:r>
          </a:p>
          <a:p>
            <a:pPr lvl="1"/>
            <a:r>
              <a:rPr lang="en-US" dirty="0" smtClean="0"/>
              <a:t>Cue words/phrases very helpful</a:t>
            </a:r>
          </a:p>
          <a:p>
            <a:pPr lvl="2"/>
            <a:r>
              <a:rPr lang="en-US" dirty="0" smtClean="0"/>
              <a:t>Relations </a:t>
            </a:r>
            <a:r>
              <a:rPr lang="en-US" dirty="0" err="1" smtClean="0"/>
              <a:t>disambiguatable</a:t>
            </a:r>
            <a:r>
              <a:rPr lang="en-US" dirty="0" smtClean="0"/>
              <a:t> at 93% by connective</a:t>
            </a:r>
          </a:p>
          <a:p>
            <a:pPr lvl="1"/>
            <a:r>
              <a:rPr lang="en-US" dirty="0" smtClean="0"/>
              <a:t>But..</a:t>
            </a:r>
          </a:p>
          <a:p>
            <a:pPr lvl="2"/>
            <a:r>
              <a:rPr lang="en-US" dirty="0" smtClean="0"/>
              <a:t>Only account for 25-30% of cases</a:t>
            </a:r>
          </a:p>
          <a:p>
            <a:pPr lvl="2"/>
            <a:endParaRPr lang="en-US" dirty="0"/>
          </a:p>
          <a:p>
            <a:r>
              <a:rPr lang="en-US" dirty="0" smtClean="0"/>
              <a:t>Relations are overwhelming ‘implicit’</a:t>
            </a:r>
          </a:p>
          <a:p>
            <a:pPr lvl="1"/>
            <a:r>
              <a:rPr lang="en-US" dirty="0" smtClean="0"/>
              <a:t>However, identifiable by people</a:t>
            </a:r>
          </a:p>
          <a:p>
            <a:pPr lvl="2"/>
            <a:r>
              <a:rPr lang="en-US" dirty="0" smtClean="0"/>
              <a:t>Annotated in PDTB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03400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101-year-old magazine has never had to woo advertisers with quite so much fervor before.</a:t>
            </a:r>
          </a:p>
          <a:p>
            <a:pPr lvl="1"/>
            <a:r>
              <a:rPr lang="en-US" dirty="0" smtClean="0"/>
              <a:t>It largely rested on its hard-to-fault demographics.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35422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101-year-old magazine has never had to woo advertisers with quite so much fervor before.</a:t>
            </a:r>
          </a:p>
          <a:p>
            <a:pPr lvl="1"/>
            <a:r>
              <a:rPr lang="en-US" b="1" dirty="0" smtClean="0"/>
              <a:t>[because] </a:t>
            </a:r>
            <a:r>
              <a:rPr lang="en-US" dirty="0" smtClean="0"/>
              <a:t>It largely rested on its hard-to-fault demographics.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4535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101-year-old magazine has never had to woo advertisers with quite so much fervor before.</a:t>
            </a:r>
          </a:p>
          <a:p>
            <a:pPr lvl="1"/>
            <a:r>
              <a:rPr lang="en-US" b="1" dirty="0" smtClean="0"/>
              <a:t>[because] </a:t>
            </a:r>
            <a:r>
              <a:rPr lang="en-US" dirty="0" smtClean="0"/>
              <a:t>It largely rested on its hard-to-fault demographics.</a:t>
            </a:r>
          </a:p>
          <a:p>
            <a:pPr lvl="1"/>
            <a:endParaRPr lang="en-US" dirty="0"/>
          </a:p>
          <a:p>
            <a:r>
              <a:rPr lang="en-US" dirty="0" smtClean="0"/>
              <a:t>Previous results had used synthetic </a:t>
            </a:r>
            <a:r>
              <a:rPr lang="en-US" dirty="0" err="1" smtClean="0"/>
              <a:t>implicits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Delete existing connectives and classify</a:t>
            </a:r>
          </a:p>
          <a:p>
            <a:pPr lvl="1"/>
            <a:r>
              <a:rPr lang="en-US" dirty="0" smtClean="0"/>
              <a:t>Accuracy not bad, but overestimates true </a:t>
            </a:r>
            <a:r>
              <a:rPr lang="en-US" dirty="0" err="1" smtClean="0"/>
              <a:t>implicits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38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Discourse Topic Segmentation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609600"/>
          </a:xfrm>
        </p:spPr>
        <p:txBody>
          <a:bodyPr/>
          <a:lstStyle/>
          <a:p>
            <a:r>
              <a:rPr lang="en-US" dirty="0"/>
              <a:t>Separate </a:t>
            </a:r>
            <a:r>
              <a:rPr lang="en-US" dirty="0" smtClean="0"/>
              <a:t>news broadcast into component stories</a:t>
            </a:r>
            <a:endParaRPr lang="en-US" dirty="0"/>
          </a:p>
        </p:txBody>
      </p:sp>
      <p:pic>
        <p:nvPicPr>
          <p:cNvPr id="4100" name="Picture 4" descr="Y:\papers\talks\eng_wav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90800"/>
            <a:ext cx="5840413" cy="170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eng_seg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4648200"/>
            <a:ext cx="8843700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On "World News Tonight" this Thursday, another bad day on stock </a:t>
            </a:r>
          </a:p>
          <a:p>
            <a:r>
              <a:rPr lang="en-US" dirty="0"/>
              <a:t>markets, all over the world global economic anxiety. ||</a:t>
            </a:r>
          </a:p>
          <a:p>
            <a:r>
              <a:rPr lang="en-US" dirty="0"/>
              <a:t> Another massacre in Kosovo,  the U.S. and its allies prepare to do </a:t>
            </a:r>
          </a:p>
          <a:p>
            <a:r>
              <a:rPr lang="en-US" dirty="0"/>
              <a:t>something about it. Very slowly. ||</a:t>
            </a:r>
          </a:p>
          <a:p>
            <a:r>
              <a:rPr lang="en-US" dirty="0"/>
              <a:t>And the millennium bug, Lubbock Texas prepares for catastrophe, </a:t>
            </a:r>
            <a:r>
              <a:rPr lang="en-US" dirty="0" smtClean="0"/>
              <a:t>Bangalore in</a:t>
            </a:r>
          </a:p>
          <a:p>
            <a:r>
              <a:rPr lang="en-US" dirty="0" smtClean="0"/>
              <a:t>India sees </a:t>
            </a:r>
            <a:r>
              <a:rPr lang="en-US" dirty="0"/>
              <a:t>only profit.||</a:t>
            </a:r>
          </a:p>
        </p:txBody>
      </p:sp>
    </p:spTree>
    <p:extLst>
      <p:ext uri="{BB962C8B-B14F-4D97-AF65-F5344CB8AC3E}">
        <p14:creationId xmlns:p14="http://schemas.microsoft.com/office/powerpoint/2010/main" val="747997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373" fill="hold"/>
                                        <p:tgtEl>
                                          <p:spTgt spid="41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1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1"/>
                </p:tgtEl>
              </p:cMediaNode>
            </p:audio>
          </p:childTnLst>
        </p:cTn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PDTB </a:t>
            </a:r>
            <a:r>
              <a:rPr lang="en-US" dirty="0" err="1" smtClean="0"/>
              <a:t>Implicits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40092" cy="4343400"/>
          </a:xfrm>
        </p:spPr>
        <p:txBody>
          <a:bodyPr/>
          <a:lstStyle/>
          <a:p>
            <a:r>
              <a:rPr lang="en-US" dirty="0" smtClean="0"/>
              <a:t>Relations annotated between all adjacent sentences</a:t>
            </a:r>
          </a:p>
          <a:p>
            <a:r>
              <a:rPr lang="en-US" dirty="0" smtClean="0"/>
              <a:t>Hierarchy of relations:</a:t>
            </a:r>
          </a:p>
          <a:p>
            <a:pPr lvl="1"/>
            <a:r>
              <a:rPr lang="en-US" dirty="0" smtClean="0"/>
              <a:t>Top-level: Comparison, </a:t>
            </a:r>
            <a:r>
              <a:rPr lang="en-US" dirty="0" err="1" smtClean="0"/>
              <a:t>Contigency</a:t>
            </a:r>
            <a:r>
              <a:rPr lang="en-US" dirty="0" smtClean="0"/>
              <a:t>, Expansion, Temporal</a:t>
            </a:r>
          </a:p>
          <a:p>
            <a:pPr lvl="1"/>
            <a:endParaRPr lang="en-US" dirty="0"/>
          </a:p>
          <a:p>
            <a:r>
              <a:rPr lang="en-US" dirty="0" smtClean="0"/>
              <a:t>Relation holds between 2 spans (</a:t>
            </a:r>
            <a:r>
              <a:rPr lang="en-US" dirty="0" err="1" smtClean="0"/>
              <a:t>args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sentence: Arg1; 2</a:t>
            </a:r>
            <a:r>
              <a:rPr lang="en-US" baseline="30000" dirty="0" smtClean="0"/>
              <a:t>nd</a:t>
            </a:r>
            <a:r>
              <a:rPr lang="en-US" dirty="0" smtClean="0"/>
              <a:t> sentence: Arg2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92729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Narrowly focused funds grew wildly popular.  They faded info oblivion after the crash.</a:t>
            </a:r>
          </a:p>
          <a:p>
            <a:pPr lvl="1"/>
            <a:r>
              <a:rPr lang="en-US" dirty="0" smtClean="0"/>
              <a:t>What relation?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13540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Narrowly focused funds grew wildly popular.  They faded info oblivion after the crash.</a:t>
            </a:r>
          </a:p>
          <a:p>
            <a:pPr lvl="1"/>
            <a:r>
              <a:rPr lang="en-US" dirty="0" smtClean="0"/>
              <a:t>What relation? </a:t>
            </a:r>
            <a:r>
              <a:rPr lang="en-US" b="1" dirty="0" smtClean="0"/>
              <a:t>But/contrast</a:t>
            </a:r>
          </a:p>
          <a:p>
            <a:pPr lvl="1"/>
            <a:r>
              <a:rPr lang="en-US" dirty="0" smtClean="0"/>
              <a:t>What words?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72970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Narrowly focused funds grew wildly popular.  They faded info oblivion after the crash.</a:t>
            </a:r>
          </a:p>
          <a:p>
            <a:pPr lvl="1"/>
            <a:r>
              <a:rPr lang="en-US" dirty="0" smtClean="0"/>
              <a:t>What relation? But/contrast</a:t>
            </a:r>
          </a:p>
          <a:p>
            <a:pPr lvl="1"/>
            <a:r>
              <a:rPr lang="en-US" dirty="0" smtClean="0"/>
              <a:t>What words? </a:t>
            </a:r>
            <a:r>
              <a:rPr lang="en-US" b="1" dirty="0" smtClean="0"/>
              <a:t>Popular/Oblivion</a:t>
            </a:r>
          </a:p>
          <a:p>
            <a:pPr lvl="2"/>
            <a:r>
              <a:rPr lang="en-US" dirty="0" smtClean="0"/>
              <a:t>Antonyms -&gt; contrast</a:t>
            </a:r>
          </a:p>
        </p:txBody>
      </p:sp>
    </p:spTree>
    <p:extLst>
      <p:ext uri="{BB962C8B-B14F-4D97-AF65-F5344CB8AC3E}">
        <p14:creationId xmlns:p14="http://schemas.microsoft.com/office/powerpoint/2010/main" val="3629267518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Narrowly focused funds grew wildly popular.  They faded info oblivion after the crash.</a:t>
            </a:r>
          </a:p>
          <a:p>
            <a:pPr lvl="1"/>
            <a:r>
              <a:rPr lang="en-US" dirty="0" smtClean="0"/>
              <a:t>What relation? But/contrast</a:t>
            </a:r>
          </a:p>
          <a:p>
            <a:pPr lvl="1"/>
            <a:r>
              <a:rPr lang="en-US" dirty="0" smtClean="0"/>
              <a:t>What words? Popular/Oblivion</a:t>
            </a:r>
          </a:p>
          <a:p>
            <a:pPr lvl="2"/>
            <a:r>
              <a:rPr lang="en-US" dirty="0" smtClean="0"/>
              <a:t>Antonyms -&gt; contrast</a:t>
            </a:r>
          </a:p>
          <a:p>
            <a:r>
              <a:rPr lang="en-US" dirty="0" smtClean="0"/>
              <a:t>Word-pair features frequently used</a:t>
            </a:r>
          </a:p>
          <a:p>
            <a:r>
              <a:rPr lang="en-US" dirty="0" smtClean="0"/>
              <a:t>Problem: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76362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Narrowly focused funds grew wildly popular.  They faded info oblivion after the crash.</a:t>
            </a:r>
          </a:p>
          <a:p>
            <a:pPr lvl="1"/>
            <a:r>
              <a:rPr lang="en-US" dirty="0" smtClean="0"/>
              <a:t>What relation? But/contrast</a:t>
            </a:r>
          </a:p>
          <a:p>
            <a:pPr lvl="1"/>
            <a:r>
              <a:rPr lang="en-US" dirty="0" smtClean="0"/>
              <a:t>What words? Popular/Oblivion</a:t>
            </a:r>
          </a:p>
          <a:p>
            <a:pPr lvl="2"/>
            <a:r>
              <a:rPr lang="en-US" dirty="0" smtClean="0"/>
              <a:t>Antonyms -&gt; contrast</a:t>
            </a:r>
          </a:p>
          <a:p>
            <a:r>
              <a:rPr lang="en-US" dirty="0" smtClean="0"/>
              <a:t>Word-pair features frequently used</a:t>
            </a:r>
          </a:p>
          <a:p>
            <a:r>
              <a:rPr lang="en-US" dirty="0" smtClean="0"/>
              <a:t>Problem: too many pairs – lots of possible features</a:t>
            </a:r>
          </a:p>
          <a:p>
            <a:r>
              <a:rPr lang="en-US" dirty="0" smtClean="0"/>
              <a:t>Approach: Filtering</a:t>
            </a:r>
          </a:p>
          <a:p>
            <a:pPr lvl="1"/>
            <a:r>
              <a:rPr lang="en-US" dirty="0" smtClean="0"/>
              <a:t>Stem; Use only most frequent stems – largely </a:t>
            </a:r>
            <a:r>
              <a:rPr lang="en-US" dirty="0" err="1" smtClean="0"/>
              <a:t>fn</a:t>
            </a:r>
            <a:r>
              <a:rPr lang="en-US" dirty="0" smtClean="0"/>
              <a:t> </a:t>
            </a:r>
            <a:r>
              <a:rPr lang="en-US" dirty="0" err="1" smtClean="0"/>
              <a:t>wds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90169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Word-pair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 pairs from English </a:t>
            </a:r>
            <a:r>
              <a:rPr lang="en-US" dirty="0" err="1" smtClean="0"/>
              <a:t>Gigaword</a:t>
            </a:r>
            <a:r>
              <a:rPr lang="en-US" dirty="0" smtClean="0"/>
              <a:t> Corpus</a:t>
            </a:r>
          </a:p>
          <a:p>
            <a:pPr lvl="1"/>
            <a:r>
              <a:rPr lang="en-US" dirty="0" smtClean="0"/>
              <a:t>Explicit relations with connectives removed</a:t>
            </a:r>
          </a:p>
        </p:txBody>
      </p:sp>
    </p:spTree>
    <p:extLst>
      <p:ext uri="{BB962C8B-B14F-4D97-AF65-F5344CB8AC3E}">
        <p14:creationId xmlns:p14="http://schemas.microsoft.com/office/powerpoint/2010/main" val="393596626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Word-pair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 pairs from English </a:t>
            </a:r>
            <a:r>
              <a:rPr lang="en-US" dirty="0" err="1" smtClean="0"/>
              <a:t>Gigaword</a:t>
            </a:r>
            <a:r>
              <a:rPr lang="en-US" dirty="0" smtClean="0"/>
              <a:t> Corpus</a:t>
            </a:r>
          </a:p>
          <a:p>
            <a:pPr lvl="1"/>
            <a:r>
              <a:rPr lang="en-US" dirty="0" smtClean="0"/>
              <a:t>Explicit relations with connectives removed</a:t>
            </a:r>
          </a:p>
          <a:p>
            <a:r>
              <a:rPr lang="en-US" dirty="0" smtClean="0"/>
              <a:t>Contrast </a:t>
            </a:r>
            <a:r>
              <a:rPr lang="en-US" dirty="0" err="1" smtClean="0"/>
              <a:t>vs</a:t>
            </a:r>
            <a:r>
              <a:rPr lang="en-US" dirty="0" smtClean="0"/>
              <a:t> Other:</a:t>
            </a:r>
          </a:p>
          <a:p>
            <a:pPr lvl="1"/>
            <a:r>
              <a:rPr lang="en-US" dirty="0" smtClean="0"/>
              <a:t>5000 contrast, 2500 Causal, 2500 No-</a:t>
            </a:r>
            <a:r>
              <a:rPr lang="en-US" dirty="0" err="1" smtClean="0"/>
              <a:t>rel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33920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Word-pair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 pairs from English </a:t>
            </a:r>
            <a:r>
              <a:rPr lang="en-US" dirty="0" err="1" smtClean="0"/>
              <a:t>Gigaword</a:t>
            </a:r>
            <a:r>
              <a:rPr lang="en-US" dirty="0" smtClean="0"/>
              <a:t> Corpus</a:t>
            </a:r>
          </a:p>
          <a:p>
            <a:pPr lvl="1"/>
            <a:r>
              <a:rPr lang="en-US" dirty="0" smtClean="0"/>
              <a:t>Explicit relations with connectives removed</a:t>
            </a:r>
          </a:p>
          <a:p>
            <a:r>
              <a:rPr lang="en-US" dirty="0" smtClean="0"/>
              <a:t>Contrast </a:t>
            </a:r>
            <a:r>
              <a:rPr lang="en-US" dirty="0" err="1" smtClean="0"/>
              <a:t>vs</a:t>
            </a:r>
            <a:r>
              <a:rPr lang="en-US" dirty="0" smtClean="0"/>
              <a:t> Other:</a:t>
            </a:r>
          </a:p>
          <a:p>
            <a:pPr lvl="1"/>
            <a:r>
              <a:rPr lang="en-US" dirty="0" smtClean="0"/>
              <a:t>5000 contrast, 2500 Causal, 2500 No-</a:t>
            </a:r>
            <a:r>
              <a:rPr lang="en-US" dirty="0" err="1" smtClean="0"/>
              <a:t>rel</a:t>
            </a:r>
            <a:endParaRPr lang="en-US" dirty="0" smtClean="0"/>
          </a:p>
          <a:p>
            <a:pPr lvl="2"/>
            <a:r>
              <a:rPr lang="en-US" dirty="0" smtClean="0"/>
              <a:t>No-</a:t>
            </a:r>
            <a:r>
              <a:rPr lang="en-US" dirty="0" err="1" smtClean="0"/>
              <a:t>rel</a:t>
            </a:r>
            <a:r>
              <a:rPr lang="en-US" dirty="0" smtClean="0"/>
              <a:t>: sentences at least 3 sentences </a:t>
            </a:r>
            <a:r>
              <a:rPr lang="en-US" dirty="0" err="1" smtClean="0"/>
              <a:t>aparts</a:t>
            </a:r>
            <a:endParaRPr lang="en-US" dirty="0" smtClean="0"/>
          </a:p>
          <a:p>
            <a:pPr lvl="1"/>
            <a:r>
              <a:rPr lang="en-US" dirty="0" smtClean="0"/>
              <a:t>Extract all word-pairs</a:t>
            </a:r>
          </a:p>
          <a:p>
            <a:pPr lvl="2"/>
            <a:r>
              <a:rPr lang="en-US" dirty="0" smtClean="0"/>
              <a:t>Remove those with &lt; 5 occurrences</a:t>
            </a:r>
          </a:p>
          <a:p>
            <a:pPr lvl="1"/>
            <a:r>
              <a:rPr lang="en-US" dirty="0" smtClean="0"/>
              <a:t>Rank by information gain in MALLET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52535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Word-Pairs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Highest information gain: (</a:t>
            </a:r>
            <a:r>
              <a:rPr lang="en-US" dirty="0" err="1" smtClean="0"/>
              <a:t>Pitler</a:t>
            </a:r>
            <a:r>
              <a:rPr lang="en-US" dirty="0" smtClean="0"/>
              <a:t> et al, 2009)</a:t>
            </a:r>
          </a:p>
          <a:p>
            <a:pPr lvl="1"/>
            <a:r>
              <a:rPr lang="en-US" dirty="0" smtClean="0"/>
              <a:t>What do we see?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517" y="3535811"/>
            <a:ext cx="5846897" cy="275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742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 Analysis</a:t>
            </a:r>
            <a:endParaRPr lang="en-US" dirty="0"/>
          </a:p>
        </p:txBody>
      </p:sp>
      <p:pic>
        <p:nvPicPr>
          <p:cNvPr id="4" name="fig 21.3.jpg" descr="fig 2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4" r="6096"/>
          <a:stretch/>
        </p:blipFill>
        <p:spPr bwMode="auto">
          <a:xfrm>
            <a:off x="549275" y="3283300"/>
            <a:ext cx="7518548" cy="3407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498197"/>
            <a:ext cx="9305214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S1: John went to the bank to deposit his paycheck.</a:t>
            </a:r>
          </a:p>
          <a:p>
            <a:r>
              <a:rPr lang="en-US" sz="2200" dirty="0" smtClean="0"/>
              <a:t>S2: He then took a train to Bill’s car dealership.</a:t>
            </a:r>
          </a:p>
          <a:p>
            <a:r>
              <a:rPr lang="en-US" sz="2200" dirty="0" smtClean="0"/>
              <a:t>S3: He needed to buy a car.</a:t>
            </a:r>
          </a:p>
          <a:p>
            <a:r>
              <a:rPr lang="en-US" sz="2200" dirty="0" smtClean="0"/>
              <a:t>S4: The company he works now isn’t near any public transportation.</a:t>
            </a:r>
          </a:p>
          <a:p>
            <a:r>
              <a:rPr lang="en-US" sz="2200" dirty="0" smtClean="0"/>
              <a:t>S5: He also wanted to talk to Bill about their softball league.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7339617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Word-Pairs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Highest information gain: (</a:t>
            </a:r>
            <a:r>
              <a:rPr lang="en-US" dirty="0" err="1" smtClean="0"/>
              <a:t>Pitler</a:t>
            </a:r>
            <a:r>
              <a:rPr lang="en-US" dirty="0" smtClean="0"/>
              <a:t> et al, 2009)</a:t>
            </a:r>
          </a:p>
          <a:p>
            <a:pPr lvl="1"/>
            <a:r>
              <a:rPr lang="en-US" dirty="0" smtClean="0"/>
              <a:t>What do we see?</a:t>
            </a:r>
          </a:p>
          <a:p>
            <a:pPr lvl="2"/>
            <a:r>
              <a:rPr lang="en-US" dirty="0" smtClean="0"/>
              <a:t>Lots of cue words!!  Didn’t they get deleted??</a:t>
            </a:r>
          </a:p>
          <a:p>
            <a:pPr lvl="3"/>
            <a:r>
              <a:rPr lang="en-US" dirty="0" smtClean="0"/>
              <a:t>Only inter-sentence ones, not within sentence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517" y="3535811"/>
            <a:ext cx="5846897" cy="275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88374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Word-Pairs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Highest information gain: (</a:t>
            </a:r>
            <a:r>
              <a:rPr lang="en-US" dirty="0" err="1" smtClean="0"/>
              <a:t>Pitler</a:t>
            </a:r>
            <a:r>
              <a:rPr lang="en-US" dirty="0" smtClean="0"/>
              <a:t> et al, 2009)</a:t>
            </a:r>
          </a:p>
          <a:p>
            <a:pPr lvl="1"/>
            <a:r>
              <a:rPr lang="en-US" dirty="0" smtClean="0"/>
              <a:t>What do we see?</a:t>
            </a:r>
          </a:p>
          <a:p>
            <a:pPr lvl="2"/>
            <a:r>
              <a:rPr lang="en-US" dirty="0" smtClean="0"/>
              <a:t>Lots of cue words!!  Didn’t they get deleted??</a:t>
            </a:r>
          </a:p>
          <a:p>
            <a:pPr lvl="3"/>
            <a:r>
              <a:rPr lang="en-US" dirty="0" smtClean="0"/>
              <a:t>Only inter-sentence ones, not within sentence</a:t>
            </a:r>
          </a:p>
          <a:p>
            <a:pPr lvl="2"/>
            <a:r>
              <a:rPr lang="en-US" dirty="0" smtClean="0"/>
              <a:t>Function words: ‘the-it’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517" y="3535811"/>
            <a:ext cx="5846897" cy="275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703758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Word-Pairs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Highest information gain: (</a:t>
            </a:r>
            <a:r>
              <a:rPr lang="en-US" dirty="0" err="1" smtClean="0"/>
              <a:t>Pitler</a:t>
            </a:r>
            <a:r>
              <a:rPr lang="en-US" dirty="0" smtClean="0"/>
              <a:t> et al, 2009)</a:t>
            </a:r>
          </a:p>
          <a:p>
            <a:pPr lvl="1"/>
            <a:r>
              <a:rPr lang="en-US" dirty="0" smtClean="0"/>
              <a:t>What do we see?</a:t>
            </a:r>
          </a:p>
          <a:p>
            <a:pPr lvl="2"/>
            <a:r>
              <a:rPr lang="en-US" dirty="0" smtClean="0"/>
              <a:t>Lots of cue words!!  Didn’t they get deleted??</a:t>
            </a:r>
          </a:p>
          <a:p>
            <a:pPr lvl="3"/>
            <a:r>
              <a:rPr lang="en-US" dirty="0" smtClean="0"/>
              <a:t>Only inter-sentence ones, not within sentence</a:t>
            </a:r>
          </a:p>
          <a:p>
            <a:pPr lvl="2"/>
            <a:r>
              <a:rPr lang="en-US" dirty="0" smtClean="0"/>
              <a:t>Function words: ‘the-it’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517" y="3535811"/>
            <a:ext cx="5846897" cy="275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565173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Intuition: popular/oblivion</a:t>
            </a:r>
          </a:p>
          <a:p>
            <a:pPr lvl="1"/>
            <a:r>
              <a:rPr lang="en-US" dirty="0" smtClean="0"/>
              <a:t>Contrast in lexical semantics – </a:t>
            </a:r>
            <a:r>
              <a:rPr lang="en-US" dirty="0" err="1" smtClean="0"/>
              <a:t>antonymy</a:t>
            </a:r>
            <a:endParaRPr lang="en-US" dirty="0" smtClean="0"/>
          </a:p>
          <a:p>
            <a:pPr lvl="1"/>
            <a:r>
              <a:rPr lang="en-US" dirty="0" smtClean="0"/>
              <a:t>Also contrast in polarity: positive </a:t>
            </a:r>
            <a:r>
              <a:rPr lang="en-US" dirty="0" err="1" smtClean="0"/>
              <a:t>vs</a:t>
            </a:r>
            <a:r>
              <a:rPr lang="en-US" dirty="0" smtClean="0"/>
              <a:t> negative</a:t>
            </a:r>
          </a:p>
          <a:p>
            <a:pPr lvl="2"/>
            <a:r>
              <a:rPr lang="en-US" dirty="0" smtClean="0"/>
              <a:t>Might help Comparison</a:t>
            </a:r>
          </a:p>
        </p:txBody>
      </p:sp>
    </p:spTree>
    <p:extLst>
      <p:ext uri="{BB962C8B-B14F-4D97-AF65-F5344CB8AC3E}">
        <p14:creationId xmlns:p14="http://schemas.microsoft.com/office/powerpoint/2010/main" val="2833621120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Intuition: popular/oblivion</a:t>
            </a:r>
          </a:p>
          <a:p>
            <a:pPr lvl="1"/>
            <a:r>
              <a:rPr lang="en-US" dirty="0" smtClean="0"/>
              <a:t>Contrast in lexical semantics – </a:t>
            </a:r>
            <a:r>
              <a:rPr lang="en-US" dirty="0" err="1" smtClean="0"/>
              <a:t>antonymy</a:t>
            </a:r>
            <a:endParaRPr lang="en-US" dirty="0" smtClean="0"/>
          </a:p>
          <a:p>
            <a:pPr lvl="1"/>
            <a:r>
              <a:rPr lang="en-US" dirty="0" smtClean="0"/>
              <a:t>Also contrast in polarity: positive </a:t>
            </a:r>
            <a:r>
              <a:rPr lang="en-US" dirty="0" err="1" smtClean="0"/>
              <a:t>vs</a:t>
            </a:r>
            <a:r>
              <a:rPr lang="en-US" dirty="0" smtClean="0"/>
              <a:t> negative</a:t>
            </a:r>
          </a:p>
          <a:p>
            <a:pPr lvl="2"/>
            <a:r>
              <a:rPr lang="en-US" dirty="0" smtClean="0"/>
              <a:t>Might help Comparison</a:t>
            </a:r>
          </a:p>
          <a:p>
            <a:r>
              <a:rPr lang="en-US" dirty="0" smtClean="0"/>
              <a:t>Polarity tags:</a:t>
            </a:r>
          </a:p>
          <a:p>
            <a:pPr lvl="1"/>
            <a:r>
              <a:rPr lang="en-US" dirty="0" smtClean="0"/>
              <a:t>Each sentiment word (and negation) gets MPQA tag</a:t>
            </a:r>
          </a:p>
        </p:txBody>
      </p:sp>
    </p:spTree>
    <p:extLst>
      <p:ext uri="{BB962C8B-B14F-4D97-AF65-F5344CB8AC3E}">
        <p14:creationId xmlns:p14="http://schemas.microsoft.com/office/powerpoint/2010/main" val="342122135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Intuition: popular/oblivion</a:t>
            </a:r>
          </a:p>
          <a:p>
            <a:pPr lvl="1"/>
            <a:r>
              <a:rPr lang="en-US" dirty="0" smtClean="0"/>
              <a:t>Contrast in lexical semantics – </a:t>
            </a:r>
            <a:r>
              <a:rPr lang="en-US" dirty="0" err="1" smtClean="0"/>
              <a:t>antonymy</a:t>
            </a:r>
            <a:endParaRPr lang="en-US" dirty="0" smtClean="0"/>
          </a:p>
          <a:p>
            <a:pPr lvl="1"/>
            <a:r>
              <a:rPr lang="en-US" dirty="0" smtClean="0"/>
              <a:t>Also contrast in polarity: positive </a:t>
            </a:r>
            <a:r>
              <a:rPr lang="en-US" dirty="0" err="1" smtClean="0"/>
              <a:t>vs</a:t>
            </a:r>
            <a:r>
              <a:rPr lang="en-US" dirty="0" smtClean="0"/>
              <a:t> negative</a:t>
            </a:r>
          </a:p>
          <a:p>
            <a:pPr lvl="2"/>
            <a:r>
              <a:rPr lang="en-US" dirty="0" smtClean="0"/>
              <a:t>Might help Comparison</a:t>
            </a:r>
          </a:p>
          <a:p>
            <a:r>
              <a:rPr lang="en-US" dirty="0" smtClean="0"/>
              <a:t>Polarity tags:</a:t>
            </a:r>
          </a:p>
          <a:p>
            <a:pPr lvl="1"/>
            <a:r>
              <a:rPr lang="en-US" dirty="0" smtClean="0"/>
              <a:t>Each sentiment word (and negation) gets MPQA tag</a:t>
            </a:r>
          </a:p>
          <a:p>
            <a:r>
              <a:rPr lang="en-US" dirty="0" smtClean="0"/>
              <a:t>Inquirer tags:</a:t>
            </a:r>
          </a:p>
          <a:p>
            <a:pPr lvl="1"/>
            <a:r>
              <a:rPr lang="en-US" dirty="0" smtClean="0"/>
              <a:t>General Inquirer lexicon classes: (verbs only)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olarity, Comparison, Rise/Fall, Pain/Pleasure</a:t>
            </a:r>
          </a:p>
          <a:p>
            <a:pPr lvl="3"/>
            <a:r>
              <a:rPr lang="en-US" dirty="0" smtClean="0"/>
              <a:t>Categories have fewer sparseness problems than words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18596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Money/Percent/</a:t>
            </a:r>
            <a:r>
              <a:rPr lang="en-US" dirty="0" err="1" smtClean="0"/>
              <a:t>Num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Counts of each; combination in each pair</a:t>
            </a:r>
          </a:p>
          <a:p>
            <a:pPr lvl="2"/>
            <a:r>
              <a:rPr lang="en-US" dirty="0" smtClean="0"/>
              <a:t>Why?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998656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Money/Percent/</a:t>
            </a:r>
            <a:r>
              <a:rPr lang="en-US" dirty="0" err="1" smtClean="0"/>
              <a:t>Num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Counts of each; combination in each pair</a:t>
            </a:r>
          </a:p>
          <a:p>
            <a:pPr lvl="2"/>
            <a:r>
              <a:rPr lang="en-US" dirty="0" smtClean="0"/>
              <a:t>Why? Domain-dependent? WSJ!</a:t>
            </a:r>
          </a:p>
          <a:p>
            <a:r>
              <a:rPr lang="en-US" dirty="0" smtClean="0"/>
              <a:t>WSJ-LM: Rank of relation for </a:t>
            </a:r>
            <a:r>
              <a:rPr lang="en-US" dirty="0" err="1" smtClean="0"/>
              <a:t>uni</a:t>
            </a:r>
            <a:r>
              <a:rPr lang="en-US" dirty="0" smtClean="0"/>
              <a:t>/bigram in PDTB</a:t>
            </a:r>
          </a:p>
        </p:txBody>
      </p:sp>
    </p:spTree>
    <p:extLst>
      <p:ext uri="{BB962C8B-B14F-4D97-AF65-F5344CB8AC3E}">
        <p14:creationId xmlns:p14="http://schemas.microsoft.com/office/powerpoint/2010/main" val="433734738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Money/Percent/</a:t>
            </a:r>
            <a:r>
              <a:rPr lang="en-US" dirty="0" err="1" smtClean="0"/>
              <a:t>Num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Counts of each; combination in each pair</a:t>
            </a:r>
          </a:p>
          <a:p>
            <a:pPr lvl="2"/>
            <a:r>
              <a:rPr lang="en-US" dirty="0" smtClean="0"/>
              <a:t>Why? Domain-dependent? WSJ!</a:t>
            </a:r>
          </a:p>
          <a:p>
            <a:r>
              <a:rPr lang="en-US" dirty="0" smtClean="0"/>
              <a:t>WSJ-LM: Rank of relation for </a:t>
            </a:r>
            <a:r>
              <a:rPr lang="en-US" dirty="0" err="1" smtClean="0"/>
              <a:t>uni</a:t>
            </a:r>
            <a:r>
              <a:rPr lang="en-US" dirty="0" smtClean="0"/>
              <a:t>/bigram in PDTB</a:t>
            </a:r>
          </a:p>
          <a:p>
            <a:r>
              <a:rPr lang="en-US" dirty="0" err="1" smtClean="0"/>
              <a:t>Expl</a:t>
            </a:r>
            <a:r>
              <a:rPr lang="en-US" dirty="0" smtClean="0"/>
              <a:t>-LM: Rank from EG corpus</a:t>
            </a:r>
          </a:p>
        </p:txBody>
      </p:sp>
    </p:spTree>
    <p:extLst>
      <p:ext uri="{BB962C8B-B14F-4D97-AF65-F5344CB8AC3E}">
        <p14:creationId xmlns:p14="http://schemas.microsoft.com/office/powerpoint/2010/main" val="2452680330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Money/Percent/</a:t>
            </a:r>
            <a:r>
              <a:rPr lang="en-US" dirty="0" err="1" smtClean="0"/>
              <a:t>Num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Counts of each; combination in each pair</a:t>
            </a:r>
          </a:p>
          <a:p>
            <a:pPr lvl="2"/>
            <a:r>
              <a:rPr lang="en-US" dirty="0" smtClean="0"/>
              <a:t>Why? Domain-dependent? WSJ!</a:t>
            </a:r>
          </a:p>
          <a:p>
            <a:r>
              <a:rPr lang="en-US" dirty="0" smtClean="0"/>
              <a:t>WSJ-LM: Rank of relation for </a:t>
            </a:r>
            <a:r>
              <a:rPr lang="en-US" dirty="0" err="1" smtClean="0"/>
              <a:t>uni</a:t>
            </a:r>
            <a:r>
              <a:rPr lang="en-US" dirty="0" smtClean="0"/>
              <a:t>/bigram in PDTB</a:t>
            </a:r>
          </a:p>
          <a:p>
            <a:r>
              <a:rPr lang="en-US" dirty="0" err="1" smtClean="0"/>
              <a:t>Expl</a:t>
            </a:r>
            <a:r>
              <a:rPr lang="en-US" dirty="0" smtClean="0"/>
              <a:t>-LM: Rank from EG corpus</a:t>
            </a:r>
          </a:p>
          <a:p>
            <a:r>
              <a:rPr lang="en-US" dirty="0" smtClean="0"/>
              <a:t>Verbs:</a:t>
            </a:r>
          </a:p>
          <a:p>
            <a:pPr lvl="1"/>
            <a:r>
              <a:rPr lang="en-US" dirty="0" smtClean="0"/>
              <a:t># of verbs in same Levin class</a:t>
            </a:r>
          </a:p>
          <a:p>
            <a:pPr lvl="1"/>
            <a:r>
              <a:rPr lang="en-US" dirty="0" smtClean="0"/>
              <a:t>Average VP length</a:t>
            </a:r>
          </a:p>
          <a:p>
            <a:pPr lvl="1"/>
            <a:r>
              <a:rPr lang="en-US" dirty="0" smtClean="0"/>
              <a:t>Main verb POS tag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69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fig 21.4.jpg" descr="fig 2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00"/>
          <a:stretch/>
        </p:blipFill>
        <p:spPr bwMode="auto">
          <a:xfrm>
            <a:off x="0" y="1600200"/>
            <a:ext cx="9143999" cy="467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9978056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More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First/Last Words: First/List 1-3 words in each </a:t>
            </a:r>
            <a:r>
              <a:rPr lang="en-US" dirty="0" err="1" smtClean="0"/>
              <a:t>Arg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9359948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More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First/Last Words: First/List 1-3 words in each </a:t>
            </a:r>
            <a:r>
              <a:rPr lang="en-US" dirty="0" err="1" smtClean="0"/>
              <a:t>Arg</a:t>
            </a:r>
            <a:endParaRPr lang="en-US" dirty="0" smtClean="0"/>
          </a:p>
          <a:p>
            <a:r>
              <a:rPr lang="en-US" dirty="0" smtClean="0"/>
              <a:t>Modality: presence of modals; specific types</a:t>
            </a:r>
          </a:p>
        </p:txBody>
      </p:sp>
    </p:spTree>
    <p:extLst>
      <p:ext uri="{BB962C8B-B14F-4D97-AF65-F5344CB8AC3E}">
        <p14:creationId xmlns:p14="http://schemas.microsoft.com/office/powerpoint/2010/main" val="3361176983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More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First/Last Words: First/List 1-3 words in each </a:t>
            </a:r>
            <a:r>
              <a:rPr lang="en-US" dirty="0" err="1" smtClean="0"/>
              <a:t>Arg</a:t>
            </a:r>
            <a:endParaRPr lang="en-US" dirty="0" smtClean="0"/>
          </a:p>
          <a:p>
            <a:r>
              <a:rPr lang="en-US" dirty="0" smtClean="0"/>
              <a:t>Modality: presence of modals; specific types</a:t>
            </a:r>
          </a:p>
          <a:p>
            <a:r>
              <a:rPr lang="en-US" dirty="0" smtClean="0"/>
              <a:t>Context: previous/following explicit relation</a:t>
            </a:r>
          </a:p>
        </p:txBody>
      </p:sp>
    </p:spTree>
    <p:extLst>
      <p:ext uri="{BB962C8B-B14F-4D97-AF65-F5344CB8AC3E}">
        <p14:creationId xmlns:p14="http://schemas.microsoft.com/office/powerpoint/2010/main" val="844977217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More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First/Last Words: First/List 1-3 words in each </a:t>
            </a:r>
            <a:r>
              <a:rPr lang="en-US" dirty="0" err="1" smtClean="0"/>
              <a:t>Arg</a:t>
            </a:r>
            <a:endParaRPr lang="en-US" dirty="0" smtClean="0"/>
          </a:p>
          <a:p>
            <a:r>
              <a:rPr lang="en-US" dirty="0" smtClean="0"/>
              <a:t>Modality: presence of modals; specific types</a:t>
            </a:r>
          </a:p>
          <a:p>
            <a:r>
              <a:rPr lang="en-US" dirty="0" smtClean="0"/>
              <a:t>Context: previous/following explicit relation</a:t>
            </a:r>
          </a:p>
          <a:p>
            <a:r>
              <a:rPr lang="en-US" dirty="0" smtClean="0"/>
              <a:t>Word-pairs:</a:t>
            </a:r>
          </a:p>
          <a:p>
            <a:pPr lvl="1"/>
            <a:r>
              <a:rPr lang="en-US" dirty="0" smtClean="0"/>
              <a:t>Derived from EG corpus</a:t>
            </a:r>
          </a:p>
          <a:p>
            <a:pPr lvl="1"/>
            <a:r>
              <a:rPr lang="en-US" dirty="0" smtClean="0"/>
              <a:t>Derived from Implicit spans in PDTB</a:t>
            </a:r>
          </a:p>
          <a:p>
            <a:pPr lvl="1"/>
            <a:r>
              <a:rPr lang="en-US" dirty="0" smtClean="0"/>
              <a:t>Only PDTB implicit word pairs with information gain&gt; 0</a:t>
            </a:r>
          </a:p>
          <a:p>
            <a:pPr lvl="1"/>
            <a:r>
              <a:rPr lang="en-US" dirty="0" smtClean="0"/>
              <a:t>Derived from Explicit spans in PDTB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68354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Classifiers: </a:t>
            </a:r>
          </a:p>
          <a:p>
            <a:pPr lvl="1"/>
            <a:r>
              <a:rPr lang="en-US" dirty="0" smtClean="0"/>
              <a:t>MALLET:  Naïve Bayes, </a:t>
            </a:r>
            <a:r>
              <a:rPr lang="en-US" dirty="0" err="1" smtClean="0"/>
              <a:t>MaxEnt</a:t>
            </a:r>
            <a:r>
              <a:rPr lang="en-US" dirty="0" smtClean="0"/>
              <a:t>, </a:t>
            </a:r>
            <a:r>
              <a:rPr lang="en-US" dirty="0" err="1" smtClean="0"/>
              <a:t>AdaBoost</a:t>
            </a:r>
            <a:endParaRPr lang="en-US" dirty="0" smtClean="0"/>
          </a:p>
          <a:p>
            <a:pPr lvl="1"/>
            <a:r>
              <a:rPr lang="en-US" dirty="0" smtClean="0"/>
              <a:t>Train balanced 1-vs-all classifiers for 4 classes</a:t>
            </a:r>
          </a:p>
          <a:p>
            <a:pPr lvl="1"/>
            <a:r>
              <a:rPr lang="en-US" dirty="0" smtClean="0"/>
              <a:t>Test on natural distribution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2649"/>
            <a:ext cx="9144000" cy="257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695501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Overall:</a:t>
            </a:r>
          </a:p>
          <a:p>
            <a:pPr lvl="1"/>
            <a:r>
              <a:rPr lang="en-US" dirty="0" smtClean="0"/>
              <a:t>First/Last words generally among best features</a:t>
            </a:r>
          </a:p>
          <a:p>
            <a:pPr lvl="1"/>
            <a:r>
              <a:rPr lang="en-US" dirty="0" smtClean="0"/>
              <a:t>Context features also help</a:t>
            </a:r>
          </a:p>
        </p:txBody>
      </p:sp>
    </p:spTree>
    <p:extLst>
      <p:ext uri="{BB962C8B-B14F-4D97-AF65-F5344CB8AC3E}">
        <p14:creationId xmlns:p14="http://schemas.microsoft.com/office/powerpoint/2010/main" val="1385591845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Overall:</a:t>
            </a:r>
          </a:p>
          <a:p>
            <a:pPr lvl="1"/>
            <a:r>
              <a:rPr lang="en-US" dirty="0" smtClean="0"/>
              <a:t>First/Last words generally among best features</a:t>
            </a:r>
          </a:p>
          <a:p>
            <a:pPr lvl="1"/>
            <a:r>
              <a:rPr lang="en-US" dirty="0" smtClean="0"/>
              <a:t>Context features also help</a:t>
            </a:r>
          </a:p>
          <a:p>
            <a:r>
              <a:rPr lang="en-US" dirty="0" smtClean="0"/>
              <a:t>Surprises:</a:t>
            </a:r>
          </a:p>
          <a:p>
            <a:pPr lvl="1"/>
            <a:r>
              <a:rPr lang="en-US" dirty="0" smtClean="0"/>
              <a:t>Polarity features some of worst for contrast</a:t>
            </a:r>
          </a:p>
          <a:p>
            <a:pPr lvl="2"/>
            <a:r>
              <a:rPr lang="en-US" dirty="0" smtClean="0"/>
              <a:t>Polarity pairs as common in non-contrast as contrast</a:t>
            </a:r>
          </a:p>
        </p:txBody>
      </p:sp>
    </p:spTree>
    <p:extLst>
      <p:ext uri="{BB962C8B-B14F-4D97-AF65-F5344CB8AC3E}">
        <p14:creationId xmlns:p14="http://schemas.microsoft.com/office/powerpoint/2010/main" val="96618957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Overall:</a:t>
            </a:r>
          </a:p>
          <a:p>
            <a:pPr lvl="1"/>
            <a:r>
              <a:rPr lang="en-US" dirty="0" smtClean="0"/>
              <a:t>First/Last words generally among best features</a:t>
            </a:r>
          </a:p>
          <a:p>
            <a:pPr lvl="1"/>
            <a:r>
              <a:rPr lang="en-US" dirty="0" smtClean="0"/>
              <a:t>Context features also help</a:t>
            </a:r>
          </a:p>
          <a:p>
            <a:r>
              <a:rPr lang="en-US" dirty="0" smtClean="0"/>
              <a:t>Surprises:</a:t>
            </a:r>
          </a:p>
          <a:p>
            <a:pPr lvl="1"/>
            <a:r>
              <a:rPr lang="en-US" dirty="0" smtClean="0"/>
              <a:t>Polarity features some of worst for contrast</a:t>
            </a:r>
          </a:p>
          <a:p>
            <a:pPr lvl="2"/>
            <a:r>
              <a:rPr lang="en-US" dirty="0" smtClean="0"/>
              <a:t>Polarity pairs as common in non-contrast as contrast</a:t>
            </a:r>
          </a:p>
          <a:p>
            <a:r>
              <a:rPr lang="en-US" dirty="0" smtClean="0"/>
              <a:t>Word-pairs:</a:t>
            </a:r>
          </a:p>
          <a:p>
            <a:pPr lvl="1"/>
            <a:r>
              <a:rPr lang="en-US" dirty="0" smtClean="0"/>
              <a:t>Best features: From implicit pairs, w/info gain</a:t>
            </a:r>
          </a:p>
        </p:txBody>
      </p:sp>
    </p:spTree>
    <p:extLst>
      <p:ext uri="{BB962C8B-B14F-4D97-AF65-F5344CB8AC3E}">
        <p14:creationId xmlns:p14="http://schemas.microsoft.com/office/powerpoint/2010/main" val="3457229953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Overall:</a:t>
            </a:r>
          </a:p>
          <a:p>
            <a:pPr lvl="1"/>
            <a:r>
              <a:rPr lang="en-US" dirty="0" smtClean="0"/>
              <a:t>First/Last words generally among best features</a:t>
            </a:r>
          </a:p>
          <a:p>
            <a:pPr lvl="1"/>
            <a:r>
              <a:rPr lang="en-US" dirty="0" smtClean="0"/>
              <a:t>Context features also help</a:t>
            </a:r>
          </a:p>
          <a:p>
            <a:r>
              <a:rPr lang="en-US" dirty="0" smtClean="0"/>
              <a:t>Surprises:</a:t>
            </a:r>
          </a:p>
          <a:p>
            <a:pPr lvl="1"/>
            <a:r>
              <a:rPr lang="en-US" dirty="0" smtClean="0"/>
              <a:t>Polarity features some of worst for contrast</a:t>
            </a:r>
          </a:p>
          <a:p>
            <a:pPr lvl="2"/>
            <a:r>
              <a:rPr lang="en-US" dirty="0" smtClean="0"/>
              <a:t>Polarity pairs as common in non-contrast as contrast</a:t>
            </a:r>
          </a:p>
          <a:p>
            <a:r>
              <a:rPr lang="en-US" dirty="0" smtClean="0"/>
              <a:t>Word-pairs:</a:t>
            </a:r>
          </a:p>
          <a:p>
            <a:pPr lvl="1"/>
            <a:r>
              <a:rPr lang="en-US" dirty="0" smtClean="0"/>
              <a:t>Best features: From implicit pairs, w/info gain</a:t>
            </a:r>
          </a:p>
          <a:p>
            <a:r>
              <a:rPr lang="en-US" dirty="0" smtClean="0"/>
              <a:t>Combining features improves 6-16% absolute</a:t>
            </a:r>
          </a:p>
          <a:p>
            <a:r>
              <a:rPr lang="en-US" dirty="0" smtClean="0"/>
              <a:t>However, overall accuracy still not great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556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TextTiling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Structure:</a:t>
            </a:r>
          </a:p>
          <a:p>
            <a:pPr lvl="1"/>
            <a:r>
              <a:rPr lang="en-US" dirty="0" smtClean="0"/>
              <a:t>Linear segmentation</a:t>
            </a:r>
            <a:endParaRPr lang="en-US" dirty="0"/>
          </a:p>
          <a:p>
            <a:r>
              <a:rPr lang="en-US" dirty="0"/>
              <a:t>Units:</a:t>
            </a:r>
          </a:p>
          <a:p>
            <a:pPr lvl="1"/>
            <a:r>
              <a:rPr lang="en-US" dirty="0" smtClean="0"/>
              <a:t>‘Sections’ from sentences</a:t>
            </a:r>
            <a:r>
              <a:rPr lang="en-US" dirty="0"/>
              <a:t>, </a:t>
            </a:r>
            <a:r>
              <a:rPr lang="en-US" dirty="0" smtClean="0"/>
              <a:t>paragraphs </a:t>
            </a:r>
          </a:p>
          <a:p>
            <a:pPr lvl="1"/>
            <a:endParaRPr lang="en-US" dirty="0"/>
          </a:p>
          <a:p>
            <a:r>
              <a:rPr lang="en-US" dirty="0" smtClean="0"/>
              <a:t>Information:</a:t>
            </a:r>
          </a:p>
          <a:p>
            <a:pPr lvl="1"/>
            <a:r>
              <a:rPr lang="en-US" dirty="0" smtClean="0"/>
              <a:t>Lexical cohesions, word-level</a:t>
            </a:r>
          </a:p>
          <a:p>
            <a:r>
              <a:rPr lang="en-US" dirty="0" smtClean="0"/>
              <a:t>Evaluation:</a:t>
            </a:r>
          </a:p>
          <a:p>
            <a:pPr lvl="1"/>
            <a:r>
              <a:rPr lang="en-US" dirty="0" smtClean="0"/>
              <a:t>Accuracy, </a:t>
            </a:r>
            <a:r>
              <a:rPr lang="en-US" dirty="0" err="1" smtClean="0"/>
              <a:t>WindowDiff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46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TextTiling</a:t>
            </a:r>
            <a:r>
              <a:rPr lang="en-US" dirty="0" smtClean="0"/>
              <a:t> (Hearst ‘97)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Lexical cohesion-based segmentation</a:t>
            </a:r>
          </a:p>
          <a:p>
            <a:pPr lvl="1"/>
            <a:r>
              <a:rPr lang="en-US" dirty="0" smtClean="0"/>
              <a:t>Boundaries at dips in cohesion score</a:t>
            </a:r>
          </a:p>
          <a:p>
            <a:pPr lvl="1"/>
            <a:r>
              <a:rPr lang="en-US" dirty="0" smtClean="0"/>
              <a:t>Tokenization, Lexical cohesion score, Boundary ID</a:t>
            </a:r>
          </a:p>
        </p:txBody>
      </p:sp>
    </p:spTree>
    <p:extLst>
      <p:ext uri="{BB962C8B-B14F-4D97-AF65-F5344CB8AC3E}">
        <p14:creationId xmlns:p14="http://schemas.microsoft.com/office/powerpoint/2010/main" val="441678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TextTiling</a:t>
            </a:r>
            <a:r>
              <a:rPr lang="en-US" dirty="0" smtClean="0"/>
              <a:t> (Hearst ‘97)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Lexical cohesion-based segmentation</a:t>
            </a:r>
          </a:p>
          <a:p>
            <a:pPr lvl="1"/>
            <a:r>
              <a:rPr lang="en-US" dirty="0" smtClean="0"/>
              <a:t>Boundaries at dips in cohesion score</a:t>
            </a:r>
          </a:p>
          <a:p>
            <a:pPr lvl="1"/>
            <a:r>
              <a:rPr lang="en-US" dirty="0" smtClean="0"/>
              <a:t>Tokenization, Lexical cohesion score, Boundary ID</a:t>
            </a:r>
          </a:p>
          <a:p>
            <a:r>
              <a:rPr lang="en-US" dirty="0" smtClean="0"/>
              <a:t>Tokenization</a:t>
            </a:r>
          </a:p>
          <a:p>
            <a:pPr lvl="1"/>
            <a:r>
              <a:rPr lang="en-US" dirty="0" smtClean="0"/>
              <a:t>Units?</a:t>
            </a:r>
          </a:p>
        </p:txBody>
      </p:sp>
    </p:spTree>
    <p:extLst>
      <p:ext uri="{BB962C8B-B14F-4D97-AF65-F5344CB8AC3E}">
        <p14:creationId xmlns:p14="http://schemas.microsoft.com/office/powerpoint/2010/main" val="2481121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TextTiling</a:t>
            </a:r>
            <a:r>
              <a:rPr lang="en-US" dirty="0" smtClean="0"/>
              <a:t> (Hearst ‘97)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Lexical cohesion-based segmentation</a:t>
            </a:r>
          </a:p>
          <a:p>
            <a:pPr lvl="1"/>
            <a:r>
              <a:rPr lang="en-US" dirty="0" smtClean="0"/>
              <a:t>Boundaries at dips in cohesion score</a:t>
            </a:r>
          </a:p>
          <a:p>
            <a:pPr lvl="1"/>
            <a:r>
              <a:rPr lang="en-US" dirty="0" smtClean="0"/>
              <a:t>Tokenization, Lexical cohesion score, Boundary ID</a:t>
            </a:r>
          </a:p>
          <a:p>
            <a:r>
              <a:rPr lang="en-US" dirty="0" smtClean="0"/>
              <a:t>Tokenization</a:t>
            </a:r>
          </a:p>
          <a:p>
            <a:pPr lvl="1"/>
            <a:r>
              <a:rPr lang="en-US" dirty="0" smtClean="0"/>
              <a:t>Units?</a:t>
            </a:r>
          </a:p>
          <a:p>
            <a:pPr lvl="2"/>
            <a:r>
              <a:rPr lang="en-US" dirty="0" smtClean="0"/>
              <a:t>White-space delimited words</a:t>
            </a:r>
          </a:p>
          <a:p>
            <a:pPr lvl="2"/>
            <a:r>
              <a:rPr lang="en-US" dirty="0" smtClean="0"/>
              <a:t>Stopped</a:t>
            </a:r>
          </a:p>
          <a:p>
            <a:pPr lvl="2"/>
            <a:r>
              <a:rPr lang="en-US" dirty="0" smtClean="0"/>
              <a:t>Stemmed</a:t>
            </a:r>
          </a:p>
          <a:p>
            <a:pPr lvl="2"/>
            <a:r>
              <a:rPr lang="en-US" dirty="0" smtClean="0"/>
              <a:t>20 words = 1 pseudo sentence</a:t>
            </a:r>
          </a:p>
        </p:txBody>
      </p:sp>
    </p:spTree>
    <p:extLst>
      <p:ext uri="{BB962C8B-B14F-4D97-AF65-F5344CB8AC3E}">
        <p14:creationId xmlns:p14="http://schemas.microsoft.com/office/powerpoint/2010/main" val="337165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Cohesion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Similarity between spans of text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 = ‘Block’ of 10 pseudo-sentences before gap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= ‘Block’ of 10 pseudo-sentences after gap</a:t>
            </a:r>
          </a:p>
          <a:p>
            <a:pPr lvl="1"/>
            <a:r>
              <a:rPr lang="en-US" dirty="0" smtClean="0"/>
              <a:t>How do we compute similarity?</a:t>
            </a:r>
          </a:p>
        </p:txBody>
      </p:sp>
    </p:spTree>
    <p:extLst>
      <p:ext uri="{BB962C8B-B14F-4D97-AF65-F5344CB8AC3E}">
        <p14:creationId xmlns:p14="http://schemas.microsoft.com/office/powerpoint/2010/main" val="2690634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updates and milestones</a:t>
            </a:r>
          </a:p>
          <a:p>
            <a:r>
              <a:rPr lang="en-US" dirty="0" smtClean="0"/>
              <a:t>Automatic Discourse Segmentation</a:t>
            </a:r>
          </a:p>
          <a:p>
            <a:pPr lvl="1"/>
            <a:r>
              <a:rPr lang="en-US" dirty="0" smtClean="0"/>
              <a:t>Linear Segmentation</a:t>
            </a:r>
          </a:p>
          <a:p>
            <a:pPr lvl="2"/>
            <a:r>
              <a:rPr lang="en-US" dirty="0" smtClean="0"/>
              <a:t>Unsupervised techniques </a:t>
            </a:r>
          </a:p>
          <a:p>
            <a:pPr lvl="2"/>
            <a:r>
              <a:rPr lang="en-US" dirty="0" smtClean="0"/>
              <a:t>Supervised techniques </a:t>
            </a:r>
          </a:p>
          <a:p>
            <a:pPr lvl="2"/>
            <a:r>
              <a:rPr lang="en-US" dirty="0" smtClean="0"/>
              <a:t>Segmentation evaluation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Discourse Parsing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Discourse </a:t>
            </a:r>
            <a:r>
              <a:rPr lang="en-US" dirty="0"/>
              <a:t>R</a:t>
            </a:r>
            <a:r>
              <a:rPr lang="en-US" dirty="0" smtClean="0"/>
              <a:t>elation Extraction</a:t>
            </a:r>
          </a:p>
          <a:p>
            <a:pPr lvl="2"/>
            <a:r>
              <a:rPr lang="en-US" dirty="0" smtClean="0"/>
              <a:t>D-LTAG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04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Cohesion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Similarity between spans of text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 = ‘Block’ of 10 pseudo-sentences before gap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= ‘Block’ of 10 pseudo-sentences after gap</a:t>
            </a:r>
          </a:p>
          <a:p>
            <a:pPr lvl="1"/>
            <a:r>
              <a:rPr lang="en-US" dirty="0" smtClean="0"/>
              <a:t>How do we compute similarity?</a:t>
            </a:r>
          </a:p>
          <a:p>
            <a:pPr lvl="2"/>
            <a:r>
              <a:rPr lang="en-US" dirty="0" smtClean="0"/>
              <a:t>Vectors and cosine similarity (again!)</a:t>
            </a:r>
          </a:p>
          <a:p>
            <a:pPr lvl="2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372871"/>
              </p:ext>
            </p:extLst>
          </p:nvPr>
        </p:nvGraphicFramePr>
        <p:xfrm>
          <a:off x="1579799" y="4100554"/>
          <a:ext cx="6114672" cy="1605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3" imgW="2514600" imgH="660400" progId="Equation.3">
                  <p:embed/>
                </p:oleObj>
              </mc:Choice>
              <mc:Fallback>
                <p:oleObj name="Equation" r:id="rId3" imgW="2514600" imgH="660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9799" y="4100554"/>
                        <a:ext cx="6114672" cy="1605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3697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Depth score:</a:t>
            </a:r>
          </a:p>
          <a:p>
            <a:pPr lvl="1"/>
            <a:r>
              <a:rPr lang="en-US" dirty="0" smtClean="0"/>
              <a:t>Difference between position and adjacent peaks</a:t>
            </a:r>
          </a:p>
          <a:p>
            <a:pPr lvl="1"/>
            <a:r>
              <a:rPr lang="en-US" dirty="0" smtClean="0"/>
              <a:t>E.g., (y</a:t>
            </a:r>
            <a:r>
              <a:rPr lang="en-US" baseline="-25000" dirty="0" smtClean="0"/>
              <a:t>a1</a:t>
            </a:r>
            <a:r>
              <a:rPr lang="en-US" dirty="0" smtClean="0"/>
              <a:t>-y</a:t>
            </a:r>
            <a:r>
              <a:rPr lang="en-US" baseline="-25000" dirty="0" smtClean="0"/>
              <a:t>a2</a:t>
            </a:r>
            <a:r>
              <a:rPr lang="en-US" dirty="0" smtClean="0"/>
              <a:t>)+(y</a:t>
            </a:r>
            <a:r>
              <a:rPr lang="en-US" baseline="-25000" dirty="0" smtClean="0"/>
              <a:t>a3</a:t>
            </a:r>
            <a:r>
              <a:rPr lang="en-US" dirty="0" smtClean="0"/>
              <a:t>-y</a:t>
            </a:r>
            <a:r>
              <a:rPr lang="en-US" baseline="-25000" dirty="0" smtClean="0"/>
              <a:t>a2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pic>
        <p:nvPicPr>
          <p:cNvPr id="4" name="fig 21.1.jpg" descr="fig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367" y="3003262"/>
            <a:ext cx="7158142" cy="372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6496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93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Contrast with reader judgments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Alternatively with author or task-based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7 readers, 13 articles: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Mark topic change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If 3 agree, considered a </a:t>
            </a:r>
            <a:r>
              <a:rPr lang="en-US" dirty="0" smtClean="0"/>
              <a:t>boundary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654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Contrast with reader judgments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Alternatively with author or task-based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7 readers, 13 articles: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Mark topic change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If 3 agree, considered a boundary</a:t>
            </a:r>
          </a:p>
          <a:p>
            <a:pPr>
              <a:lnSpc>
                <a:spcPct val="90000"/>
              </a:lnSpc>
            </a:pPr>
            <a:r>
              <a:rPr lang="en-US" dirty="0"/>
              <a:t>Run algorithm – align with nearest paragraph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Contrast with random assignment at </a:t>
            </a:r>
            <a:r>
              <a:rPr lang="en-US" dirty="0" smtClean="0"/>
              <a:t>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749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Contrast with reader judgments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Alternatively with author or task-based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7 readers, 13 articles: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Mark topic change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If 3 agree, considered a boundary</a:t>
            </a:r>
          </a:p>
          <a:p>
            <a:pPr>
              <a:lnSpc>
                <a:spcPct val="90000"/>
              </a:lnSpc>
            </a:pPr>
            <a:r>
              <a:rPr lang="en-US" dirty="0"/>
              <a:t>Run algorithm – align with nearest paragraph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Contrast with random assignment at frequency</a:t>
            </a:r>
          </a:p>
          <a:p>
            <a:pPr>
              <a:lnSpc>
                <a:spcPct val="90000"/>
              </a:lnSpc>
            </a:pPr>
            <a:r>
              <a:rPr lang="en-US" dirty="0"/>
              <a:t>Auto: 0.66, 0.61; Human:0.81, 0.71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Random: 0.44, 0.42</a:t>
            </a:r>
          </a:p>
        </p:txBody>
      </p:sp>
    </p:spTree>
    <p:extLst>
      <p:ext uri="{BB962C8B-B14F-4D97-AF65-F5344CB8AC3E}">
        <p14:creationId xmlns:p14="http://schemas.microsoft.com/office/powerpoint/2010/main" val="988852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Overall: Auto much better than random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Often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near miss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– within one paragraph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0.83,0.78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Issues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00844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Overall: Auto much better than random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Often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near miss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– within one paragraph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0.83,0.78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Issues: Summary material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Often not similar to adjacent </a:t>
            </a:r>
            <a:r>
              <a:rPr lang="en-US" sz="2400" dirty="0" err="1"/>
              <a:t>paras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Similarity </a:t>
            </a:r>
            <a:r>
              <a:rPr lang="en-US" sz="2800" dirty="0" smtClean="0"/>
              <a:t>measures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91410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Overall: Auto much better than random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Often </a:t>
            </a:r>
            <a:r>
              <a:rPr lang="ja-JP" altLang="en-US" sz="2400">
                <a:latin typeface="Arial"/>
              </a:rPr>
              <a:t>“</a:t>
            </a:r>
            <a:r>
              <a:rPr lang="en-US" sz="2400"/>
              <a:t>near miss</a:t>
            </a:r>
            <a:r>
              <a:rPr lang="ja-JP" altLang="en-US" sz="2400">
                <a:latin typeface="Arial"/>
              </a:rPr>
              <a:t>”</a:t>
            </a:r>
            <a:r>
              <a:rPr lang="en-US" sz="2400"/>
              <a:t> – within one paragraph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0.83,0.78</a:t>
            </a:r>
          </a:p>
          <a:p>
            <a:pPr>
              <a:lnSpc>
                <a:spcPct val="90000"/>
              </a:lnSpc>
            </a:pPr>
            <a:r>
              <a:rPr lang="en-US" sz="2800"/>
              <a:t>Issues: Summary material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Often not similar to adjacent paras</a:t>
            </a:r>
          </a:p>
          <a:p>
            <a:pPr>
              <a:lnSpc>
                <a:spcPct val="90000"/>
              </a:lnSpc>
            </a:pPr>
            <a:r>
              <a:rPr lang="en-US" sz="2800"/>
              <a:t>Similarity measures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Is raw tf the best we can do?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Other cues??</a:t>
            </a:r>
          </a:p>
          <a:p>
            <a:pPr>
              <a:lnSpc>
                <a:spcPct val="90000"/>
              </a:lnSpc>
            </a:pPr>
            <a:r>
              <a:rPr lang="en-US" sz="2800"/>
              <a:t>Other experiments with TextTiling perform less well – Why?</a:t>
            </a:r>
          </a:p>
        </p:txBody>
      </p:sp>
    </p:spTree>
    <p:extLst>
      <p:ext uri="{BB962C8B-B14F-4D97-AF65-F5344CB8AC3E}">
        <p14:creationId xmlns:p14="http://schemas.microsoft.com/office/powerpoint/2010/main" val="42363129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</a:t>
            </a:r>
            <a:r>
              <a:rPr lang="en-US" dirty="0" err="1" smtClean="0"/>
              <a:t>TextTiling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technique: Weighted word overlap</a:t>
            </a:r>
          </a:p>
        </p:txBody>
      </p:sp>
    </p:spTree>
    <p:extLst>
      <p:ext uri="{BB962C8B-B14F-4D97-AF65-F5344CB8AC3E}">
        <p14:creationId xmlns:p14="http://schemas.microsoft.com/office/powerpoint/2010/main" val="3756848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Spread over April 27, May 4</a:t>
            </a:r>
          </a:p>
          <a:p>
            <a:endParaRPr lang="en-US" dirty="0"/>
          </a:p>
          <a:p>
            <a:r>
              <a:rPr lang="en-US" dirty="0" smtClean="0"/>
              <a:t>Literature review </a:t>
            </a:r>
          </a:p>
          <a:p>
            <a:pPr lvl="1"/>
            <a:r>
              <a:rPr lang="en-US" dirty="0" smtClean="0"/>
              <a:t>At least 3 papers</a:t>
            </a:r>
          </a:p>
          <a:p>
            <a:pPr lvl="1"/>
            <a:r>
              <a:rPr lang="en-US" dirty="0" smtClean="0"/>
              <a:t>Identify 1 as primary </a:t>
            </a:r>
          </a:p>
          <a:p>
            <a:pPr lvl="2"/>
            <a:r>
              <a:rPr lang="en-US" dirty="0" smtClean="0"/>
              <a:t>Everyone should read</a:t>
            </a:r>
          </a:p>
          <a:p>
            <a:r>
              <a:rPr lang="en-US" dirty="0" smtClean="0"/>
              <a:t>Relation to project, </a:t>
            </a:r>
            <a:r>
              <a:rPr lang="en-US" smtClean="0"/>
              <a:t>project plan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113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</a:t>
            </a:r>
            <a:r>
              <a:rPr lang="en-US" dirty="0" err="1" smtClean="0"/>
              <a:t>TextTiling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technique: Weighted word overlap</a:t>
            </a:r>
          </a:p>
          <a:p>
            <a:r>
              <a:rPr lang="en-US" dirty="0" smtClean="0"/>
              <a:t>Issue?</a:t>
            </a:r>
          </a:p>
          <a:p>
            <a:pPr lvl="1"/>
            <a:r>
              <a:rPr lang="en-US" dirty="0" smtClean="0"/>
              <a:t>Restricted to exact word match</a:t>
            </a:r>
          </a:p>
          <a:p>
            <a:pPr lvl="2"/>
            <a:r>
              <a:rPr lang="en-US" dirty="0" smtClean="0"/>
              <a:t>Synonyms? Hyper/hyponyms?</a:t>
            </a:r>
          </a:p>
          <a:p>
            <a:pPr lvl="2"/>
            <a:r>
              <a:rPr lang="en-US" dirty="0" smtClean="0"/>
              <a:t>Related words?</a:t>
            </a:r>
          </a:p>
        </p:txBody>
      </p:sp>
    </p:spTree>
    <p:extLst>
      <p:ext uri="{BB962C8B-B14F-4D97-AF65-F5344CB8AC3E}">
        <p14:creationId xmlns:p14="http://schemas.microsoft.com/office/powerpoint/2010/main" val="12525038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</a:t>
            </a:r>
            <a:r>
              <a:rPr lang="en-US" dirty="0" err="1" smtClean="0"/>
              <a:t>TextTiling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technique: Weighted word overlap</a:t>
            </a:r>
          </a:p>
          <a:p>
            <a:r>
              <a:rPr lang="en-US" dirty="0" smtClean="0"/>
              <a:t>Issue?</a:t>
            </a:r>
          </a:p>
          <a:p>
            <a:pPr lvl="1"/>
            <a:r>
              <a:rPr lang="en-US" dirty="0" smtClean="0"/>
              <a:t>Restricted to exact word match</a:t>
            </a:r>
          </a:p>
          <a:p>
            <a:pPr lvl="2"/>
            <a:r>
              <a:rPr lang="en-US" dirty="0" smtClean="0"/>
              <a:t>Synonyms? Hyper/hyponyms?</a:t>
            </a:r>
          </a:p>
          <a:p>
            <a:pPr lvl="2"/>
            <a:r>
              <a:rPr lang="en-US" dirty="0" smtClean="0"/>
              <a:t>Related words?</a:t>
            </a:r>
          </a:p>
          <a:p>
            <a:r>
              <a:rPr lang="en-US" dirty="0" smtClean="0"/>
              <a:t>How can we generalize?</a:t>
            </a:r>
          </a:p>
          <a:p>
            <a:pPr lvl="1"/>
            <a:r>
              <a:rPr lang="en-US" dirty="0" smtClean="0"/>
              <a:t>Automatically create pseudo-words that capture</a:t>
            </a:r>
          </a:p>
          <a:p>
            <a:pPr lvl="1"/>
            <a:r>
              <a:rPr lang="en-US" dirty="0" smtClean="0"/>
              <a:t>Latent Semantic Analysis (and related techniques)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0304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Semantic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5762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Represents words by their document occurrence </a:t>
            </a:r>
            <a:r>
              <a:rPr lang="en-US" dirty="0" err="1" smtClean="0"/>
              <a:t>patt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 term x document matrix</a:t>
            </a:r>
          </a:p>
        </p:txBody>
      </p:sp>
    </p:spTree>
    <p:extLst>
      <p:ext uri="{BB962C8B-B14F-4D97-AF65-F5344CB8AC3E}">
        <p14:creationId xmlns:p14="http://schemas.microsoft.com/office/powerpoint/2010/main" val="1209410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Semantic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5762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Represents words by their document occurrence </a:t>
            </a:r>
            <a:r>
              <a:rPr lang="en-US" dirty="0" err="1" smtClean="0"/>
              <a:t>patt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 term x document matrix</a:t>
            </a:r>
          </a:p>
          <a:p>
            <a:r>
              <a:rPr lang="en-US" dirty="0" smtClean="0"/>
              <a:t>Perform dimensionality reduction</a:t>
            </a:r>
          </a:p>
          <a:p>
            <a:pPr lvl="1"/>
            <a:r>
              <a:rPr lang="en-US" dirty="0" smtClean="0"/>
              <a:t>E.g. Singular Value Decomposition on matrix</a:t>
            </a:r>
          </a:p>
          <a:p>
            <a:pPr lvl="1"/>
            <a:r>
              <a:rPr lang="en-US" dirty="0" smtClean="0"/>
              <a:t>Create best rank</a:t>
            </a:r>
            <a:r>
              <a:rPr lang="en-US" i="1" dirty="0" smtClean="0"/>
              <a:t> k  </a:t>
            </a:r>
            <a:r>
              <a:rPr lang="en-US" dirty="0" smtClean="0"/>
              <a:t>approximation of original matrix</a:t>
            </a:r>
          </a:p>
        </p:txBody>
      </p:sp>
    </p:spTree>
    <p:extLst>
      <p:ext uri="{BB962C8B-B14F-4D97-AF65-F5344CB8AC3E}">
        <p14:creationId xmlns:p14="http://schemas.microsoft.com/office/powerpoint/2010/main" val="32461795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Semantic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5762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Represents words by their document occurrence </a:t>
            </a:r>
            <a:r>
              <a:rPr lang="en-US" dirty="0" err="1" smtClean="0"/>
              <a:t>patt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 term x document matrix</a:t>
            </a:r>
          </a:p>
          <a:p>
            <a:r>
              <a:rPr lang="en-US" dirty="0" smtClean="0"/>
              <a:t>Perform dimensionality reduction</a:t>
            </a:r>
          </a:p>
          <a:p>
            <a:pPr lvl="1"/>
            <a:r>
              <a:rPr lang="en-US" dirty="0" smtClean="0"/>
              <a:t>E.g. Singular Value Decomposition on matrix</a:t>
            </a:r>
          </a:p>
          <a:p>
            <a:pPr lvl="1"/>
            <a:r>
              <a:rPr lang="en-US" dirty="0" smtClean="0"/>
              <a:t>Create best rank</a:t>
            </a:r>
            <a:r>
              <a:rPr lang="en-US" i="1" dirty="0" smtClean="0"/>
              <a:t> k  </a:t>
            </a:r>
            <a:r>
              <a:rPr lang="en-US" dirty="0" smtClean="0"/>
              <a:t>approximation of original matrix</a:t>
            </a:r>
          </a:p>
          <a:p>
            <a:r>
              <a:rPr lang="en-US" dirty="0" smtClean="0"/>
              <a:t>Yields representation of terms/documents in new space of latent semantic concepts</a:t>
            </a:r>
          </a:p>
          <a:p>
            <a:pPr lvl="1"/>
            <a:r>
              <a:rPr lang="en-US" dirty="0" smtClean="0"/>
              <a:t>Can improve retrieval, semantic distance calculation</a:t>
            </a:r>
          </a:p>
        </p:txBody>
      </p:sp>
    </p:spTree>
    <p:extLst>
      <p:ext uri="{BB962C8B-B14F-4D97-AF65-F5344CB8AC3E}">
        <p14:creationId xmlns:p14="http://schemas.microsoft.com/office/powerpoint/2010/main" val="11312079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Semantic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5762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Represents words by their document occurrence </a:t>
            </a:r>
            <a:r>
              <a:rPr lang="en-US" dirty="0" err="1" smtClean="0"/>
              <a:t>patt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 term x document matrix</a:t>
            </a:r>
          </a:p>
          <a:p>
            <a:r>
              <a:rPr lang="en-US" dirty="0" smtClean="0"/>
              <a:t>Perform dimensionality reduction</a:t>
            </a:r>
          </a:p>
          <a:p>
            <a:pPr lvl="1"/>
            <a:r>
              <a:rPr lang="en-US" dirty="0" smtClean="0"/>
              <a:t>E.g. Singular Value Decomposition on matrix</a:t>
            </a:r>
          </a:p>
          <a:p>
            <a:pPr lvl="1"/>
            <a:r>
              <a:rPr lang="en-US" dirty="0" smtClean="0"/>
              <a:t>Create best rank</a:t>
            </a:r>
            <a:r>
              <a:rPr lang="en-US" i="1" dirty="0" smtClean="0"/>
              <a:t> k  </a:t>
            </a:r>
            <a:r>
              <a:rPr lang="en-US" dirty="0" smtClean="0"/>
              <a:t>approximation of original matrix</a:t>
            </a:r>
          </a:p>
          <a:p>
            <a:r>
              <a:rPr lang="en-US" dirty="0" smtClean="0"/>
              <a:t>Yields representation of terms/documents in new space of latent semantic concepts</a:t>
            </a:r>
          </a:p>
          <a:p>
            <a:pPr lvl="1"/>
            <a:r>
              <a:rPr lang="en-US" dirty="0" smtClean="0"/>
              <a:t>Can improve retrieval, semantic distance calculation</a:t>
            </a:r>
          </a:p>
          <a:p>
            <a:r>
              <a:rPr lang="en-US" dirty="0" smtClean="0"/>
              <a:t>Many dimensionality reduction variants (e.g. GLSA)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2220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Semantic 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9920" r="26403" b="-63548"/>
          <a:stretch/>
        </p:blipFill>
        <p:spPr>
          <a:xfrm>
            <a:off x="0" y="1600201"/>
            <a:ext cx="7636838" cy="4343400"/>
          </a:xfrm>
        </p:spPr>
      </p:pic>
    </p:spTree>
    <p:extLst>
      <p:ext uri="{BB962C8B-B14F-4D97-AF65-F5344CB8AC3E}">
        <p14:creationId xmlns:p14="http://schemas.microsoft.com/office/powerpoint/2010/main" val="29042284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SVD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19583"/>
            <a:ext cx="9144000" cy="326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3825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LSA: Rank k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Reduced rank: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229" y="2120900"/>
            <a:ext cx="7324421" cy="309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1354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LSA Text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basic word based cosine similarity</a:t>
            </a:r>
          </a:p>
          <a:p>
            <a:pPr lvl="1"/>
            <a:r>
              <a:rPr lang="en-US" dirty="0" smtClean="0"/>
              <a:t>Instead use similarity based on new representation</a:t>
            </a:r>
          </a:p>
          <a:p>
            <a:pPr lvl="2"/>
            <a:r>
              <a:rPr lang="en-US" dirty="0" smtClean="0"/>
              <a:t>Reduced effect of lexical variation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041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Recognizing Discourse Structure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Decompose text into </a:t>
            </a:r>
            <a:r>
              <a:rPr lang="en-US" sz="2800" dirty="0" smtClean="0"/>
              <a:t>subunits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92793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LSA Text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basic word based cosine similarity</a:t>
            </a:r>
          </a:p>
          <a:p>
            <a:pPr lvl="1"/>
            <a:r>
              <a:rPr lang="en-US" dirty="0" smtClean="0"/>
              <a:t>Instead use similarity based on new representation</a:t>
            </a:r>
          </a:p>
          <a:p>
            <a:pPr lvl="2"/>
            <a:r>
              <a:rPr lang="en-US" dirty="0" smtClean="0"/>
              <a:t>Reduced effect of lexical variation</a:t>
            </a:r>
            <a:endParaRPr lang="en-US" dirty="0"/>
          </a:p>
          <a:p>
            <a:r>
              <a:rPr lang="en-US" dirty="0" smtClean="0"/>
              <a:t>Compute average block similarity</a:t>
            </a:r>
          </a:p>
          <a:p>
            <a:r>
              <a:rPr lang="en-US" dirty="0" smtClean="0"/>
              <a:t>Perform peak-picking, assign boundaries at dips</a:t>
            </a:r>
          </a:p>
          <a:p>
            <a:r>
              <a:rPr lang="en-US" dirty="0" smtClean="0"/>
              <a:t>Improves significantly over raw </a:t>
            </a:r>
            <a:r>
              <a:rPr lang="en-US" dirty="0" err="1" smtClean="0"/>
              <a:t>TextTiling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09950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LSA Text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basic word based cosine similarity</a:t>
            </a:r>
          </a:p>
          <a:p>
            <a:pPr lvl="1"/>
            <a:r>
              <a:rPr lang="en-US" dirty="0" smtClean="0"/>
              <a:t>Instead use similarity based on new representation</a:t>
            </a:r>
          </a:p>
          <a:p>
            <a:pPr lvl="2"/>
            <a:r>
              <a:rPr lang="en-US" dirty="0" smtClean="0"/>
              <a:t>Reduced effect of lexical variation</a:t>
            </a:r>
            <a:endParaRPr lang="en-US" dirty="0"/>
          </a:p>
          <a:p>
            <a:r>
              <a:rPr lang="en-US" dirty="0" smtClean="0"/>
              <a:t>Compute average block similarity</a:t>
            </a:r>
          </a:p>
          <a:p>
            <a:r>
              <a:rPr lang="en-US" dirty="0" smtClean="0"/>
              <a:t>Perform peak-picking, assign boundaries at dips</a:t>
            </a:r>
          </a:p>
          <a:p>
            <a:r>
              <a:rPr lang="en-US" dirty="0" smtClean="0"/>
              <a:t>Improves significantly over raw </a:t>
            </a:r>
            <a:r>
              <a:rPr lang="en-US" dirty="0" err="1" smtClean="0"/>
              <a:t>TextTiling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Choi2001, Bergsten 2006, </a:t>
            </a:r>
            <a:r>
              <a:rPr lang="en-US" dirty="0" err="1" smtClean="0"/>
              <a:t>Malioutov</a:t>
            </a:r>
            <a:r>
              <a:rPr lang="en-US" dirty="0" smtClean="0"/>
              <a:t> et al, 2007; </a:t>
            </a:r>
            <a:r>
              <a:rPr lang="en-US" dirty="0" err="1" smtClean="0"/>
              <a:t>Matveeva</a:t>
            </a:r>
            <a:r>
              <a:rPr lang="en-US" dirty="0" smtClean="0"/>
              <a:t> &amp; Levow 2007; Eisenstein 2008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592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Structure:</a:t>
            </a:r>
          </a:p>
          <a:p>
            <a:pPr lvl="1"/>
            <a:r>
              <a:rPr lang="en-US" dirty="0" smtClean="0"/>
              <a:t>Linear segmentation</a:t>
            </a:r>
            <a:endParaRPr lang="en-US" dirty="0"/>
          </a:p>
          <a:p>
            <a:r>
              <a:rPr lang="en-US" dirty="0"/>
              <a:t>Units:</a:t>
            </a:r>
          </a:p>
          <a:p>
            <a:pPr lvl="1"/>
            <a:r>
              <a:rPr lang="en-US" dirty="0" smtClean="0"/>
              <a:t>Stories from sentences</a:t>
            </a:r>
            <a:endParaRPr lang="en-US" dirty="0"/>
          </a:p>
          <a:p>
            <a:r>
              <a:rPr lang="en-US" dirty="0" smtClean="0"/>
              <a:t>Information:</a:t>
            </a:r>
          </a:p>
          <a:p>
            <a:pPr lvl="1"/>
            <a:r>
              <a:rPr lang="en-US" dirty="0" smtClean="0"/>
              <a:t>Lexical cohesion, word-level</a:t>
            </a:r>
          </a:p>
          <a:p>
            <a:pPr lvl="1"/>
            <a:r>
              <a:rPr lang="en-US" dirty="0" smtClean="0"/>
              <a:t>Cues</a:t>
            </a:r>
          </a:p>
          <a:p>
            <a:r>
              <a:rPr lang="en-US" dirty="0" smtClean="0"/>
              <a:t>Evaluation:</a:t>
            </a:r>
          </a:p>
          <a:p>
            <a:pPr lvl="1"/>
            <a:r>
              <a:rPr lang="en-US" dirty="0" err="1" smtClean="0"/>
              <a:t>WindowDiff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62262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Unsupervised techniques rely on block similarity</a:t>
            </a:r>
          </a:p>
          <a:p>
            <a:pPr lvl="1"/>
            <a:r>
              <a:rPr lang="en-US" dirty="0" smtClean="0"/>
              <a:t>Wide windows of topical similarity</a:t>
            </a:r>
          </a:p>
        </p:txBody>
      </p:sp>
    </p:spTree>
    <p:extLst>
      <p:ext uri="{BB962C8B-B14F-4D97-AF65-F5344CB8AC3E}">
        <p14:creationId xmlns:p14="http://schemas.microsoft.com/office/powerpoint/2010/main" val="34977709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Unsupervised techniques rely on block similarity</a:t>
            </a:r>
          </a:p>
          <a:p>
            <a:pPr lvl="1"/>
            <a:r>
              <a:rPr lang="en-US" dirty="0" smtClean="0"/>
              <a:t>Wide windows of topical similarity</a:t>
            </a:r>
          </a:p>
          <a:p>
            <a:r>
              <a:rPr lang="en-US" dirty="0" smtClean="0"/>
              <a:t>Other sources of information?</a:t>
            </a:r>
          </a:p>
          <a:p>
            <a:pPr lvl="1"/>
            <a:r>
              <a:rPr lang="en-US" dirty="0" smtClean="0"/>
              <a:t>Local indicators</a:t>
            </a:r>
          </a:p>
          <a:p>
            <a:pPr lvl="2"/>
            <a:r>
              <a:rPr lang="en-US" dirty="0" smtClean="0"/>
              <a:t>Cue phrases: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432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Unsupervised techniques rely on block similarity</a:t>
            </a:r>
          </a:p>
          <a:p>
            <a:pPr lvl="1"/>
            <a:r>
              <a:rPr lang="en-US" dirty="0" smtClean="0"/>
              <a:t>Wide windows of topical similarity</a:t>
            </a:r>
          </a:p>
          <a:p>
            <a:r>
              <a:rPr lang="en-US" dirty="0" smtClean="0"/>
              <a:t>Other sources of information?</a:t>
            </a:r>
          </a:p>
          <a:p>
            <a:pPr lvl="1"/>
            <a:r>
              <a:rPr lang="en-US" dirty="0" smtClean="0"/>
              <a:t>Local indicators</a:t>
            </a:r>
          </a:p>
          <a:p>
            <a:pPr lvl="2"/>
            <a:r>
              <a:rPr lang="en-US" dirty="0" smtClean="0"/>
              <a:t>Cue phrases:  Often domain specific</a:t>
            </a:r>
          </a:p>
          <a:p>
            <a:pPr lvl="3"/>
            <a:r>
              <a:rPr lang="en-US" dirty="0" smtClean="0"/>
              <a:t>News: ‘Christiane </a:t>
            </a:r>
            <a:r>
              <a:rPr lang="en-US" dirty="0" err="1" smtClean="0"/>
              <a:t>Amanpour</a:t>
            </a:r>
            <a:r>
              <a:rPr lang="en-US" dirty="0" smtClean="0"/>
              <a:t>, reporting’</a:t>
            </a:r>
          </a:p>
          <a:p>
            <a:pPr lvl="3"/>
            <a:r>
              <a:rPr lang="en-US" dirty="0" smtClean="0"/>
              <a:t>‘This is CNN’, ‘Incorporated’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Trigram models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Beeferman</a:t>
            </a:r>
            <a:r>
              <a:rPr lang="en-US" dirty="0" smtClean="0"/>
              <a:t> et al, 1999; Galley et al, 2003)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8865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1643" cy="4343400"/>
          </a:xfrm>
        </p:spPr>
        <p:txBody>
          <a:bodyPr/>
          <a:lstStyle/>
          <a:p>
            <a:r>
              <a:rPr lang="en-US" dirty="0" smtClean="0"/>
              <a:t>Combines</a:t>
            </a:r>
          </a:p>
          <a:p>
            <a:pPr lvl="1"/>
            <a:r>
              <a:rPr lang="en-US" dirty="0" smtClean="0"/>
              <a:t>Local context tri-gram language models</a:t>
            </a:r>
          </a:p>
        </p:txBody>
      </p:sp>
    </p:spTree>
    <p:extLst>
      <p:ext uri="{BB962C8B-B14F-4D97-AF65-F5344CB8AC3E}">
        <p14:creationId xmlns:p14="http://schemas.microsoft.com/office/powerpoint/2010/main" val="30952585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1643" cy="4343400"/>
          </a:xfrm>
        </p:spPr>
        <p:txBody>
          <a:bodyPr/>
          <a:lstStyle/>
          <a:p>
            <a:r>
              <a:rPr lang="en-US" dirty="0" smtClean="0"/>
              <a:t>Combines</a:t>
            </a:r>
          </a:p>
          <a:p>
            <a:pPr lvl="1"/>
            <a:r>
              <a:rPr lang="en-US" dirty="0" smtClean="0"/>
              <a:t>Local context tri-gram language models</a:t>
            </a:r>
          </a:p>
          <a:p>
            <a:pPr lvl="1"/>
            <a:r>
              <a:rPr lang="en-US" dirty="0" smtClean="0"/>
              <a:t>Trigger pairs: </a:t>
            </a:r>
          </a:p>
          <a:p>
            <a:pPr lvl="2"/>
            <a:r>
              <a:rPr lang="en-US" dirty="0" smtClean="0"/>
              <a:t>Pairs of words where occurrence of 1</a:t>
            </a:r>
            <a:r>
              <a:rPr lang="en-US" baseline="30000" dirty="0" smtClean="0"/>
              <a:t>st</a:t>
            </a:r>
            <a:r>
              <a:rPr lang="en-US" dirty="0" smtClean="0"/>
              <a:t> boosts that of 2</a:t>
            </a:r>
            <a:r>
              <a:rPr lang="en-US" baseline="30000" dirty="0" smtClean="0"/>
              <a:t>nd</a:t>
            </a:r>
          </a:p>
        </p:txBody>
      </p:sp>
    </p:spTree>
    <p:extLst>
      <p:ext uri="{BB962C8B-B14F-4D97-AF65-F5344CB8AC3E}">
        <p14:creationId xmlns:p14="http://schemas.microsoft.com/office/powerpoint/2010/main" val="13401744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1643" cy="4343400"/>
          </a:xfrm>
        </p:spPr>
        <p:txBody>
          <a:bodyPr/>
          <a:lstStyle/>
          <a:p>
            <a:r>
              <a:rPr lang="en-US" dirty="0" smtClean="0"/>
              <a:t>Combines</a:t>
            </a:r>
          </a:p>
          <a:p>
            <a:pPr lvl="1"/>
            <a:r>
              <a:rPr lang="en-US" dirty="0" smtClean="0"/>
              <a:t>Local context tri-gram language models</a:t>
            </a:r>
          </a:p>
          <a:p>
            <a:pPr lvl="1"/>
            <a:r>
              <a:rPr lang="en-US" dirty="0" smtClean="0"/>
              <a:t>Trigger pairs: </a:t>
            </a:r>
          </a:p>
          <a:p>
            <a:pPr lvl="2"/>
            <a:r>
              <a:rPr lang="en-US" dirty="0" smtClean="0"/>
              <a:t>Pairs of words where occurrence of 1</a:t>
            </a:r>
            <a:r>
              <a:rPr lang="en-US" baseline="30000" dirty="0" smtClean="0"/>
              <a:t>st</a:t>
            </a:r>
            <a:r>
              <a:rPr lang="en-US" dirty="0" smtClean="0"/>
              <a:t> boosts that of 2</a:t>
            </a:r>
            <a:r>
              <a:rPr lang="en-US" baseline="30000" dirty="0" smtClean="0"/>
              <a:t>nd</a:t>
            </a:r>
          </a:p>
          <a:p>
            <a:pPr lvl="3"/>
            <a:r>
              <a:rPr lang="en-US" dirty="0" smtClean="0"/>
              <a:t>Appearance w/in 500 words greater than prior</a:t>
            </a:r>
          </a:p>
          <a:p>
            <a:pPr lvl="3"/>
            <a:r>
              <a:rPr lang="en-US" dirty="0" smtClean="0"/>
              <a:t>E.g. Picket, Scab; Pulitzer, Prizewinning </a:t>
            </a:r>
          </a:p>
          <a:p>
            <a:pPr lvl="2"/>
            <a:r>
              <a:rPr lang="en-US" dirty="0" smtClean="0"/>
              <a:t>Implemented in a log-linear model</a:t>
            </a:r>
          </a:p>
          <a:p>
            <a:pPr lvl="1"/>
            <a:r>
              <a:rPr lang="en-US" dirty="0" smtClean="0"/>
              <a:t>Integrated as product of log-linear and trigram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7061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Topicality features:</a:t>
            </a:r>
          </a:p>
          <a:p>
            <a:pPr lvl="1"/>
            <a:r>
              <a:rPr lang="en-US" dirty="0" smtClean="0"/>
              <a:t>Idea: </a:t>
            </a:r>
          </a:p>
          <a:p>
            <a:pPr lvl="2"/>
            <a:r>
              <a:rPr lang="en-US" dirty="0" smtClean="0"/>
              <a:t>Local tri-gram model more predictive than long-range</a:t>
            </a:r>
          </a:p>
        </p:txBody>
      </p:sp>
    </p:spTree>
    <p:extLst>
      <p:ext uri="{BB962C8B-B14F-4D97-AF65-F5344CB8AC3E}">
        <p14:creationId xmlns:p14="http://schemas.microsoft.com/office/powerpoint/2010/main" val="213153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Recognizing Discourse Structure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Decompose text into subunits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Questions: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type of structure is derived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10426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Topicality features:</a:t>
            </a:r>
          </a:p>
          <a:p>
            <a:pPr lvl="1"/>
            <a:r>
              <a:rPr lang="en-US" dirty="0" smtClean="0"/>
              <a:t>Idea: </a:t>
            </a:r>
          </a:p>
          <a:p>
            <a:pPr lvl="2"/>
            <a:r>
              <a:rPr lang="en-US" dirty="0" smtClean="0"/>
              <a:t>Local tri-gram model more predictive than long-range</a:t>
            </a:r>
          </a:p>
          <a:p>
            <a:pPr lvl="1"/>
            <a:r>
              <a:rPr lang="en-US" dirty="0" smtClean="0"/>
              <a:t>Implementation:</a:t>
            </a:r>
          </a:p>
          <a:p>
            <a:pPr lvl="2"/>
            <a:r>
              <a:rPr lang="en-US" dirty="0" smtClean="0"/>
              <a:t>Compute log of ratio of trigger model to tri-gram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076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Topicality features:</a:t>
            </a:r>
          </a:p>
          <a:p>
            <a:pPr lvl="1"/>
            <a:r>
              <a:rPr lang="en-US" dirty="0" smtClean="0"/>
              <a:t>Idea: </a:t>
            </a:r>
          </a:p>
          <a:p>
            <a:pPr lvl="2"/>
            <a:r>
              <a:rPr lang="en-US" dirty="0" smtClean="0"/>
              <a:t>Local tri-gram model more predictive than long-range</a:t>
            </a:r>
          </a:p>
          <a:p>
            <a:pPr lvl="1"/>
            <a:r>
              <a:rPr lang="en-US" dirty="0" smtClean="0"/>
              <a:t>Implementation:</a:t>
            </a:r>
          </a:p>
          <a:p>
            <a:pPr lvl="2"/>
            <a:r>
              <a:rPr lang="en-US" dirty="0" smtClean="0"/>
              <a:t>Compute log of ratio of trigger model to tri-gram model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310" y="3826162"/>
            <a:ext cx="5657527" cy="303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46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Features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Word in some relative position:</a:t>
            </a:r>
          </a:p>
          <a:p>
            <a:pPr lvl="1"/>
            <a:r>
              <a:rPr lang="en-US" dirty="0" smtClean="0"/>
              <a:t>I.e. Word X appears in next/previous Y words/sentences</a:t>
            </a:r>
          </a:p>
        </p:txBody>
      </p:sp>
    </p:spTree>
    <p:extLst>
      <p:ext uri="{BB962C8B-B14F-4D97-AF65-F5344CB8AC3E}">
        <p14:creationId xmlns:p14="http://schemas.microsoft.com/office/powerpoint/2010/main" val="36080263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Features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Word in some relative position:</a:t>
            </a:r>
          </a:p>
          <a:p>
            <a:pPr lvl="1"/>
            <a:r>
              <a:rPr lang="en-US" dirty="0" smtClean="0"/>
              <a:t>I.e. Word X appears in next/previous Y words/sentences</a:t>
            </a:r>
          </a:p>
          <a:p>
            <a:r>
              <a:rPr lang="en-US" dirty="0" smtClean="0"/>
              <a:t>Generates enormous numbers of possible features</a:t>
            </a:r>
          </a:p>
          <a:p>
            <a:pPr lvl="1"/>
            <a:r>
              <a:rPr lang="en-US" dirty="0" smtClean="0"/>
              <a:t>300K-500K</a:t>
            </a:r>
          </a:p>
          <a:p>
            <a:pPr lvl="1"/>
            <a:r>
              <a:rPr lang="en-US" dirty="0" smtClean="0"/>
              <a:t>Filtered by feature selection process</a:t>
            </a:r>
          </a:p>
        </p:txBody>
      </p:sp>
    </p:spTree>
    <p:extLst>
      <p:ext uri="{BB962C8B-B14F-4D97-AF65-F5344CB8AC3E}">
        <p14:creationId xmlns:p14="http://schemas.microsoft.com/office/powerpoint/2010/main" val="21037870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Features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Word in some relative position:</a:t>
            </a:r>
          </a:p>
          <a:p>
            <a:pPr lvl="1"/>
            <a:r>
              <a:rPr lang="en-US" dirty="0" smtClean="0"/>
              <a:t>I.e. Word X appears in next/previous Y words/sentences</a:t>
            </a:r>
          </a:p>
          <a:p>
            <a:r>
              <a:rPr lang="en-US" dirty="0" smtClean="0"/>
              <a:t>Generates enormous numbers of possible features</a:t>
            </a:r>
          </a:p>
          <a:p>
            <a:pPr lvl="1"/>
            <a:r>
              <a:rPr lang="en-US" dirty="0" smtClean="0"/>
              <a:t>300K-500K</a:t>
            </a:r>
          </a:p>
          <a:p>
            <a:pPr lvl="1"/>
            <a:r>
              <a:rPr lang="en-US" dirty="0" smtClean="0"/>
              <a:t>Filtered by feature selection process</a:t>
            </a:r>
          </a:p>
          <a:p>
            <a:r>
              <a:rPr lang="en-US" dirty="0" smtClean="0"/>
              <a:t>Why is selection/filtering necessary?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02342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Features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Word in some relative position:</a:t>
            </a:r>
          </a:p>
          <a:p>
            <a:pPr lvl="1"/>
            <a:r>
              <a:rPr lang="en-US" dirty="0" smtClean="0"/>
              <a:t>I.e. Word X appears in next/previous Y words/sentences</a:t>
            </a:r>
          </a:p>
          <a:p>
            <a:r>
              <a:rPr lang="en-US" dirty="0" smtClean="0"/>
              <a:t>Generates enormous numbers of possible features</a:t>
            </a:r>
          </a:p>
          <a:p>
            <a:pPr lvl="1"/>
            <a:r>
              <a:rPr lang="en-US" smtClean="0"/>
              <a:t>300K-500K</a:t>
            </a:r>
            <a:endParaRPr lang="en-US" dirty="0" smtClean="0"/>
          </a:p>
          <a:p>
            <a:pPr lvl="1"/>
            <a:r>
              <a:rPr lang="en-US" dirty="0" smtClean="0"/>
              <a:t>Filtered by feature selection process</a:t>
            </a:r>
          </a:p>
          <a:p>
            <a:r>
              <a:rPr lang="en-US" dirty="0" smtClean="0"/>
              <a:t>Why is selection/filtering necessary?</a:t>
            </a:r>
          </a:p>
          <a:p>
            <a:pPr lvl="1"/>
            <a:r>
              <a:rPr lang="en-US" dirty="0" smtClean="0"/>
              <a:t>Domain-specificity:</a:t>
            </a:r>
          </a:p>
          <a:p>
            <a:pPr lvl="2"/>
            <a:r>
              <a:rPr lang="en-US" dirty="0" smtClean="0"/>
              <a:t>Broadcast news: ‘C.’ or ‘N.’ within some number of words</a:t>
            </a:r>
          </a:p>
          <a:p>
            <a:pPr lvl="2"/>
            <a:r>
              <a:rPr lang="en-US" dirty="0" smtClean="0"/>
              <a:t>WSJ: ‘Incorporated’ or ‘Corporation’ within some window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448652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NLP evaluation measures:</a:t>
            </a:r>
          </a:p>
          <a:p>
            <a:pPr lvl="1"/>
            <a:r>
              <a:rPr lang="en-US" dirty="0" smtClean="0"/>
              <a:t>Accuracy, F-measures</a:t>
            </a:r>
          </a:p>
          <a:p>
            <a:r>
              <a:rPr lang="en-US" dirty="0" smtClean="0"/>
              <a:t>Problems?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9121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NLP evaluation measures:</a:t>
            </a:r>
          </a:p>
          <a:p>
            <a:pPr lvl="1"/>
            <a:r>
              <a:rPr lang="en-US" dirty="0" smtClean="0"/>
              <a:t>Accuracy, F-measures</a:t>
            </a:r>
          </a:p>
          <a:p>
            <a:r>
              <a:rPr lang="en-US" dirty="0" smtClean="0"/>
              <a:t>Problems?</a:t>
            </a:r>
          </a:p>
          <a:p>
            <a:pPr lvl="1"/>
            <a:r>
              <a:rPr lang="en-US" dirty="0" smtClean="0"/>
              <a:t>Near-misses </a:t>
            </a:r>
          </a:p>
          <a:p>
            <a:pPr lvl="2"/>
            <a:r>
              <a:rPr lang="en-US" dirty="0" smtClean="0"/>
              <a:t>Intuitively better if close to ‘true’ boundary</a:t>
            </a:r>
          </a:p>
          <a:p>
            <a:pPr lvl="1"/>
            <a:r>
              <a:rPr lang="en-US" dirty="0" smtClean="0"/>
              <a:t>Fuzziness of boundaries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4821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NLP evaluation measures:</a:t>
            </a:r>
          </a:p>
          <a:p>
            <a:pPr lvl="1"/>
            <a:r>
              <a:rPr lang="en-US" dirty="0" smtClean="0"/>
              <a:t>Accuracy, F-measures</a:t>
            </a:r>
          </a:p>
          <a:p>
            <a:r>
              <a:rPr lang="en-US" dirty="0" smtClean="0"/>
              <a:t>Problems?</a:t>
            </a:r>
          </a:p>
          <a:p>
            <a:pPr lvl="1"/>
            <a:r>
              <a:rPr lang="en-US" dirty="0" smtClean="0"/>
              <a:t>Near-misses </a:t>
            </a:r>
          </a:p>
          <a:p>
            <a:pPr lvl="2"/>
            <a:r>
              <a:rPr lang="en-US" dirty="0" smtClean="0"/>
              <a:t>Intuitively better if close to ‘true’ boundary</a:t>
            </a:r>
          </a:p>
          <a:p>
            <a:pPr lvl="1"/>
            <a:r>
              <a:rPr lang="en-US" dirty="0" smtClean="0"/>
              <a:t>Fuzziness of boundaries</a:t>
            </a:r>
          </a:p>
          <a:p>
            <a:r>
              <a:rPr lang="en-US" dirty="0" smtClean="0"/>
              <a:t>Alternatives:</a:t>
            </a:r>
          </a:p>
          <a:p>
            <a:pPr lvl="1"/>
            <a:r>
              <a:rPr lang="en-US" dirty="0" smtClean="0"/>
              <a:t>Give credit for near-miss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65885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WindowDiff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Pevzner</a:t>
            </a:r>
            <a:r>
              <a:rPr lang="en-US" dirty="0" smtClean="0"/>
              <a:t> &amp; Hearst 2002</a:t>
            </a:r>
          </a:p>
          <a:p>
            <a:r>
              <a:rPr lang="en-US" dirty="0" smtClean="0"/>
              <a:t>Compares automatic to reference segmentation</a:t>
            </a:r>
          </a:p>
        </p:txBody>
      </p:sp>
    </p:spTree>
    <p:extLst>
      <p:ext uri="{BB962C8B-B14F-4D97-AF65-F5344CB8AC3E}">
        <p14:creationId xmlns:p14="http://schemas.microsoft.com/office/powerpoint/2010/main" val="2113553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Recognizing Discourse Structure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Decompose text into subunits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Questions: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type of structure is derived?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Sequential spans, hierarchical trees, arbitrary </a:t>
            </a:r>
            <a:r>
              <a:rPr lang="en-US" sz="2000" dirty="0" smtClean="0"/>
              <a:t>graphs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What is the granularity of the subunits?</a:t>
            </a:r>
          </a:p>
        </p:txBody>
      </p:sp>
    </p:spTree>
    <p:extLst>
      <p:ext uri="{BB962C8B-B14F-4D97-AF65-F5344CB8AC3E}">
        <p14:creationId xmlns:p14="http://schemas.microsoft.com/office/powerpoint/2010/main" val="114002815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WindowDiff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Pevzner</a:t>
            </a:r>
            <a:r>
              <a:rPr lang="en-US" dirty="0" smtClean="0"/>
              <a:t> &amp; Hearst 2002</a:t>
            </a:r>
          </a:p>
          <a:p>
            <a:r>
              <a:rPr lang="en-US" dirty="0" smtClean="0"/>
              <a:t>Compares automatic to reference segmentation</a:t>
            </a:r>
          </a:p>
          <a:p>
            <a:r>
              <a:rPr lang="en-US" dirty="0" smtClean="0"/>
              <a:t>Slides window of length </a:t>
            </a:r>
            <a:r>
              <a:rPr lang="en-US" i="1" dirty="0" smtClean="0"/>
              <a:t>k</a:t>
            </a:r>
            <a:r>
              <a:rPr lang="en-US" dirty="0" smtClean="0"/>
              <a:t> across segmentation</a:t>
            </a:r>
          </a:p>
          <a:p>
            <a:pPr lvl="1"/>
            <a:r>
              <a:rPr lang="en-US" dirty="0" smtClean="0"/>
              <a:t>Compares # hypothesis boundaries to # of reference</a:t>
            </a:r>
          </a:p>
          <a:p>
            <a:pPr lvl="2"/>
            <a:r>
              <a:rPr lang="en-US" dirty="0" smtClean="0"/>
              <a:t>Penalize window where h</a:t>
            </a:r>
            <a:r>
              <a:rPr lang="en-US" baseline="-25000" dirty="0" smtClean="0"/>
              <a:t>i</a:t>
            </a:r>
            <a:r>
              <a:rPr lang="en-US" dirty="0" smtClean="0"/>
              <a:t>  &lt;&gt;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; </a:t>
            </a:r>
            <a:r>
              <a:rPr lang="en-US" i="1" dirty="0" smtClean="0"/>
              <a:t>k=</a:t>
            </a:r>
            <a:r>
              <a:rPr lang="en-US" dirty="0" smtClean="0"/>
              <a:t> ½ average </a:t>
            </a:r>
            <a:r>
              <a:rPr lang="en-US" dirty="0" err="1" smtClean="0"/>
              <a:t>seg</a:t>
            </a:r>
            <a:r>
              <a:rPr lang="en-US" dirty="0" smtClean="0"/>
              <a:t> length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8174047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WindowDiff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Pevzner</a:t>
            </a:r>
            <a:r>
              <a:rPr lang="en-US" dirty="0" smtClean="0"/>
              <a:t> &amp; Hearst 2002</a:t>
            </a:r>
          </a:p>
          <a:p>
            <a:r>
              <a:rPr lang="en-US" dirty="0" smtClean="0"/>
              <a:t>Compares automatic to reference segmentation</a:t>
            </a:r>
          </a:p>
          <a:p>
            <a:r>
              <a:rPr lang="en-US" dirty="0" smtClean="0"/>
              <a:t>Slides window of length </a:t>
            </a:r>
            <a:r>
              <a:rPr lang="en-US" i="1" dirty="0" smtClean="0"/>
              <a:t>k</a:t>
            </a:r>
            <a:r>
              <a:rPr lang="en-US" dirty="0" smtClean="0"/>
              <a:t> across segmentation</a:t>
            </a:r>
          </a:p>
          <a:p>
            <a:pPr lvl="1"/>
            <a:r>
              <a:rPr lang="en-US" dirty="0" smtClean="0"/>
              <a:t>Compares # hypothesis boundaries to # of reference</a:t>
            </a:r>
          </a:p>
          <a:p>
            <a:pPr lvl="2"/>
            <a:r>
              <a:rPr lang="en-US" dirty="0" smtClean="0"/>
              <a:t>Penalize window where h</a:t>
            </a:r>
            <a:r>
              <a:rPr lang="en-US" baseline="-25000" dirty="0" smtClean="0"/>
              <a:t>i</a:t>
            </a:r>
            <a:r>
              <a:rPr lang="en-US" dirty="0" smtClean="0"/>
              <a:t>  &lt;&gt;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; </a:t>
            </a:r>
            <a:r>
              <a:rPr lang="en-US" i="1" dirty="0" smtClean="0"/>
              <a:t>k=</a:t>
            </a:r>
            <a:r>
              <a:rPr lang="en-US" dirty="0" smtClean="0"/>
              <a:t> ½ average </a:t>
            </a:r>
            <a:r>
              <a:rPr lang="en-US" dirty="0" err="1" smtClean="0"/>
              <a:t>seg</a:t>
            </a:r>
            <a:r>
              <a:rPr lang="en-US" dirty="0" smtClean="0"/>
              <a:t> length</a:t>
            </a:r>
            <a:endParaRPr lang="en-US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358" y="4203700"/>
            <a:ext cx="6121400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3274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Shriberg</a:t>
            </a:r>
            <a:r>
              <a:rPr lang="en-US" dirty="0" smtClean="0"/>
              <a:t> et al.</a:t>
            </a:r>
          </a:p>
          <a:p>
            <a:pPr lvl="1"/>
            <a:r>
              <a:rPr lang="en-US" dirty="0" smtClean="0"/>
              <a:t>HMM’s over topic models, language models, and prosodic cues</a:t>
            </a:r>
          </a:p>
          <a:p>
            <a:pPr lvl="2"/>
            <a:r>
              <a:rPr lang="en-US" dirty="0" smtClean="0"/>
              <a:t>Contrasts in pitch, loudness; silence</a:t>
            </a:r>
          </a:p>
          <a:p>
            <a:r>
              <a:rPr lang="en-US" dirty="0" smtClean="0"/>
              <a:t>Galley et al, 2003:</a:t>
            </a:r>
          </a:p>
          <a:p>
            <a:pPr lvl="1"/>
            <a:r>
              <a:rPr lang="en-US" dirty="0" err="1" smtClean="0"/>
              <a:t>LCSeg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Lexical chains, cues from words, silence, overlap</a:t>
            </a:r>
          </a:p>
          <a:p>
            <a:pPr lvl="2"/>
            <a:r>
              <a:rPr lang="en-US" dirty="0" smtClean="0"/>
              <a:t>Multi-party dialogue</a:t>
            </a:r>
          </a:p>
          <a:p>
            <a:r>
              <a:rPr lang="en-US" dirty="0" smtClean="0"/>
              <a:t>Multi-lingual:</a:t>
            </a:r>
          </a:p>
          <a:p>
            <a:pPr lvl="1"/>
            <a:r>
              <a:rPr lang="en-US" dirty="0" smtClean="0"/>
              <a:t>English, Chinese, Dutch, Arabic,…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8284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RST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Structure:</a:t>
            </a:r>
          </a:p>
          <a:p>
            <a:pPr lvl="1"/>
            <a:r>
              <a:rPr lang="en-US" dirty="0" smtClean="0"/>
              <a:t>Discourse structure (RST) tree, Relations</a:t>
            </a:r>
            <a:endParaRPr lang="en-US" dirty="0"/>
          </a:p>
          <a:p>
            <a:r>
              <a:rPr lang="en-US" dirty="0"/>
              <a:t>Units:</a:t>
            </a:r>
          </a:p>
          <a:p>
            <a:pPr lvl="1"/>
            <a:r>
              <a:rPr lang="en-US" dirty="0" smtClean="0"/>
              <a:t>Spans over clauses</a:t>
            </a:r>
            <a:endParaRPr lang="en-US" dirty="0"/>
          </a:p>
          <a:p>
            <a:r>
              <a:rPr lang="en-US" dirty="0" smtClean="0"/>
              <a:t>Information:</a:t>
            </a:r>
          </a:p>
          <a:p>
            <a:pPr lvl="1"/>
            <a:r>
              <a:rPr lang="en-US" dirty="0" smtClean="0"/>
              <a:t>Lexical cohesion, word-level</a:t>
            </a:r>
          </a:p>
          <a:p>
            <a:r>
              <a:rPr lang="en-US" dirty="0" smtClean="0"/>
              <a:t>Evaluation:</a:t>
            </a:r>
          </a:p>
          <a:p>
            <a:pPr lvl="1"/>
            <a:r>
              <a:rPr lang="en-US" dirty="0" smtClean="0"/>
              <a:t>Accuracy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2622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RST Parsing </a:t>
            </a:r>
            <a:r>
              <a:rPr lang="en-US" sz="2800"/>
              <a:t>(Marcu 1999)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and apply classifiers for</a:t>
            </a:r>
          </a:p>
          <a:p>
            <a:pPr lvl="1"/>
            <a:r>
              <a:rPr lang="en-US" dirty="0"/>
              <a:t>Segmentation and parsing of </a:t>
            </a:r>
            <a:r>
              <a:rPr lang="en-US" dirty="0" smtClean="0"/>
              <a:t>discourse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56203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RST Parsing </a:t>
            </a:r>
            <a:r>
              <a:rPr lang="en-US" sz="2800"/>
              <a:t>(Marcu 1999)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and apply classifiers for</a:t>
            </a:r>
          </a:p>
          <a:p>
            <a:pPr lvl="1"/>
            <a:r>
              <a:rPr lang="en-US" dirty="0"/>
              <a:t>Segmentation and parsing of </a:t>
            </a:r>
            <a:r>
              <a:rPr lang="en-US" dirty="0" smtClean="0"/>
              <a:t>discourse</a:t>
            </a:r>
            <a:endParaRPr lang="en-US" dirty="0"/>
          </a:p>
          <a:p>
            <a:r>
              <a:rPr lang="en-US" dirty="0"/>
              <a:t>Assign coherence relations between </a:t>
            </a:r>
            <a:r>
              <a:rPr lang="en-US" dirty="0" smtClean="0"/>
              <a:t>spans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5891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RST Parsing </a:t>
            </a:r>
            <a:r>
              <a:rPr lang="en-US" sz="2800"/>
              <a:t>(Marcu 1999)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and apply classifiers for</a:t>
            </a:r>
          </a:p>
          <a:p>
            <a:pPr lvl="1"/>
            <a:r>
              <a:rPr lang="en-US" dirty="0"/>
              <a:t>Segmentation and parsing of </a:t>
            </a:r>
            <a:r>
              <a:rPr lang="en-US" dirty="0" smtClean="0"/>
              <a:t>discourse</a:t>
            </a:r>
            <a:endParaRPr lang="en-US" dirty="0"/>
          </a:p>
          <a:p>
            <a:r>
              <a:rPr lang="en-US" dirty="0"/>
              <a:t>Assign coherence relations between spans</a:t>
            </a:r>
          </a:p>
          <a:p>
            <a:r>
              <a:rPr lang="en-US" dirty="0"/>
              <a:t>Create a representation over whole text =&gt; </a:t>
            </a:r>
            <a:r>
              <a:rPr lang="en-US" dirty="0" smtClean="0"/>
              <a:t>parse</a:t>
            </a:r>
            <a:endParaRPr lang="en-US" dirty="0"/>
          </a:p>
          <a:p>
            <a:r>
              <a:rPr lang="en-US" dirty="0"/>
              <a:t>Discourse structure</a:t>
            </a:r>
          </a:p>
          <a:p>
            <a:pPr lvl="1"/>
            <a:r>
              <a:rPr lang="en-US" dirty="0"/>
              <a:t>RST trees</a:t>
            </a:r>
          </a:p>
          <a:p>
            <a:pPr lvl="2"/>
            <a:r>
              <a:rPr lang="en-US" dirty="0"/>
              <a:t>Fine-grained, hierarchical structure</a:t>
            </a:r>
          </a:p>
          <a:p>
            <a:pPr lvl="3"/>
            <a:r>
              <a:rPr lang="en-US" dirty="0"/>
              <a:t>Clause-based </a:t>
            </a:r>
            <a:r>
              <a:rPr lang="en-US" dirty="0" smtClean="0"/>
              <a:t>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1158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Corpus-based Approach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/>
              <a:t>Training &amp; testing on 90 RST trees</a:t>
            </a:r>
          </a:p>
          <a:p>
            <a:pPr lvl="1"/>
            <a:r>
              <a:rPr lang="en-US" dirty="0"/>
              <a:t>Texts from MUC, Brown (science), WSJ (news)</a:t>
            </a:r>
          </a:p>
          <a:p>
            <a:r>
              <a:rPr lang="en-US" dirty="0"/>
              <a:t>Annotations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31161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Corpus-based Approach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/>
              <a:t>Training &amp; testing on 90 RST trees</a:t>
            </a:r>
          </a:p>
          <a:p>
            <a:pPr lvl="1"/>
            <a:r>
              <a:rPr lang="en-US" dirty="0"/>
              <a:t>Texts from MUC, Brown (science), WSJ (news)</a:t>
            </a:r>
          </a:p>
          <a:p>
            <a:r>
              <a:rPr lang="en-US" dirty="0"/>
              <a:t>Annotations:</a:t>
            </a:r>
          </a:p>
          <a:p>
            <a:pPr lvl="1"/>
            <a:r>
              <a:rPr lang="en-US" dirty="0"/>
              <a:t>Identify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 err="1"/>
              <a:t>edu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s – elementary discourse units</a:t>
            </a:r>
          </a:p>
          <a:p>
            <a:pPr lvl="2"/>
            <a:r>
              <a:rPr lang="en-US" dirty="0"/>
              <a:t>Clause-like units – key relation</a:t>
            </a:r>
          </a:p>
          <a:p>
            <a:pPr lvl="2"/>
            <a:r>
              <a:rPr lang="en-US" dirty="0"/>
              <a:t>Parentheticals – could delete with no </a:t>
            </a:r>
            <a:r>
              <a:rPr lang="en-US" dirty="0" smtClean="0"/>
              <a:t>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18375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Corpus-based Approach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/>
              <a:t>Training &amp; testing on 90 RST trees</a:t>
            </a:r>
          </a:p>
          <a:p>
            <a:pPr lvl="1"/>
            <a:r>
              <a:rPr lang="en-US" dirty="0"/>
              <a:t>Texts from MUC, Brown (science), WSJ (news)</a:t>
            </a:r>
          </a:p>
          <a:p>
            <a:r>
              <a:rPr lang="en-US" dirty="0"/>
              <a:t>Annotations:</a:t>
            </a:r>
          </a:p>
          <a:p>
            <a:pPr lvl="1"/>
            <a:r>
              <a:rPr lang="en-US" dirty="0"/>
              <a:t>Identify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 err="1"/>
              <a:t>edu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s – elementary discourse units</a:t>
            </a:r>
          </a:p>
          <a:p>
            <a:pPr lvl="2"/>
            <a:r>
              <a:rPr lang="en-US" dirty="0"/>
              <a:t>Clause-like units – key relation</a:t>
            </a:r>
          </a:p>
          <a:p>
            <a:pPr lvl="2"/>
            <a:r>
              <a:rPr lang="en-US" dirty="0"/>
              <a:t>Parentheticals – could delete with no effect</a:t>
            </a:r>
          </a:p>
          <a:p>
            <a:pPr lvl="1"/>
            <a:r>
              <a:rPr lang="en-US" dirty="0"/>
              <a:t>Identify nucleus-satellite status </a:t>
            </a:r>
          </a:p>
        </p:txBody>
      </p:sp>
    </p:spTree>
    <p:extLst>
      <p:ext uri="{BB962C8B-B14F-4D97-AF65-F5344CB8AC3E}">
        <p14:creationId xmlns:p14="http://schemas.microsoft.com/office/powerpoint/2010/main" val="2401137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Recognizing Discourse Structure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Decompose text into subunits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Questions: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type of structure is derived?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Sequential spans, hierarchical trees, arbitrary graphs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is the granularity of the subunits?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Clauses? Sentences? Paragraphs?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information guides segmentation?</a:t>
            </a:r>
          </a:p>
          <a:p>
            <a:pPr lvl="2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06367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Corpus-based Approach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/>
              <a:t>Training &amp; testing on 90 RST trees</a:t>
            </a:r>
          </a:p>
          <a:p>
            <a:pPr lvl="1"/>
            <a:r>
              <a:rPr lang="en-US"/>
              <a:t>Texts from MUC, Brown (science), WSJ (news)</a:t>
            </a:r>
          </a:p>
          <a:p>
            <a:r>
              <a:rPr lang="en-US"/>
              <a:t>Annotations:</a:t>
            </a:r>
          </a:p>
          <a:p>
            <a:pPr lvl="1"/>
            <a:r>
              <a:rPr lang="en-US"/>
              <a:t>Identify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edu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s – elementary discourse units</a:t>
            </a:r>
          </a:p>
          <a:p>
            <a:pPr lvl="2"/>
            <a:r>
              <a:rPr lang="en-US"/>
              <a:t>Clause-like units – key relation</a:t>
            </a:r>
          </a:p>
          <a:p>
            <a:pPr lvl="2"/>
            <a:r>
              <a:rPr lang="en-US"/>
              <a:t>Parentheticals – could delete with no effect</a:t>
            </a:r>
          </a:p>
          <a:p>
            <a:pPr lvl="1"/>
            <a:r>
              <a:rPr lang="en-US"/>
              <a:t>Identify nucleus-satellite status </a:t>
            </a:r>
          </a:p>
          <a:p>
            <a:pPr lvl="1"/>
            <a:r>
              <a:rPr lang="en-US"/>
              <a:t>Identify relation that holds – I.e. elab, contrast…</a:t>
            </a:r>
          </a:p>
        </p:txBody>
      </p:sp>
    </p:spTree>
    <p:extLst>
      <p:ext uri="{BB962C8B-B14F-4D97-AF65-F5344CB8AC3E}">
        <p14:creationId xmlns:p14="http://schemas.microsoft.com/office/powerpoint/2010/main" val="319644607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</a:t>
            </a:r>
            <a:br>
              <a:rPr lang="en-US" dirty="0" smtClean="0"/>
            </a:br>
            <a:r>
              <a:rPr lang="en-US" dirty="0" smtClean="0"/>
              <a:t>Segments &amp;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source of information:</a:t>
            </a:r>
          </a:p>
          <a:p>
            <a:pPr lvl="1"/>
            <a:r>
              <a:rPr lang="en-US" dirty="0" smtClean="0"/>
              <a:t>Cue phrases </a:t>
            </a:r>
          </a:p>
          <a:p>
            <a:pPr lvl="2"/>
            <a:r>
              <a:rPr lang="en-US" dirty="0" smtClean="0"/>
              <a:t>Aka discourse markers, cue words, clue words</a:t>
            </a:r>
          </a:p>
          <a:p>
            <a:pPr lvl="1"/>
            <a:r>
              <a:rPr lang="en-US" dirty="0" smtClean="0"/>
              <a:t>Typically connectives </a:t>
            </a:r>
          </a:p>
          <a:p>
            <a:pPr lvl="2"/>
            <a:r>
              <a:rPr lang="en-US" dirty="0" smtClean="0"/>
              <a:t>E.g. conjunctions, adverbs </a:t>
            </a:r>
          </a:p>
          <a:p>
            <a:pPr lvl="1"/>
            <a:r>
              <a:rPr lang="en-US" dirty="0" smtClean="0"/>
              <a:t>Clue to relations, boundaries</a:t>
            </a:r>
          </a:p>
          <a:p>
            <a:pPr lvl="1"/>
            <a:r>
              <a:rPr lang="en-US" dirty="0" smtClean="0"/>
              <a:t>Although, but, for example, however, yet, with, and….</a:t>
            </a:r>
          </a:p>
          <a:p>
            <a:pPr lvl="2"/>
            <a:r>
              <a:rPr lang="en-US" dirty="0" smtClean="0"/>
              <a:t>John hid Bill’s keys </a:t>
            </a:r>
            <a:r>
              <a:rPr lang="en-US" b="1" dirty="0" smtClean="0"/>
              <a:t>because</a:t>
            </a:r>
            <a:r>
              <a:rPr lang="en-US" i="1" dirty="0" smtClean="0"/>
              <a:t> </a:t>
            </a:r>
            <a:r>
              <a:rPr lang="en-US" dirty="0" smtClean="0"/>
              <a:t>he was drunk.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4209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Ambiguous: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Insufficient:</a:t>
            </a:r>
          </a:p>
          <a:p>
            <a:pPr lvl="2"/>
            <a:r>
              <a:rPr lang="en-US" dirty="0" smtClean="0"/>
              <a:t>Not all relations marked by cue phrases</a:t>
            </a:r>
          </a:p>
          <a:p>
            <a:pPr lvl="2"/>
            <a:r>
              <a:rPr lang="en-US" dirty="0" smtClean="0"/>
              <a:t>Only  15-25% of relations marked by cues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43056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Discourse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classifiers for:</a:t>
            </a:r>
          </a:p>
          <a:p>
            <a:pPr lvl="2"/>
            <a:r>
              <a:rPr lang="en-US" dirty="0" smtClean="0"/>
              <a:t>EDU segmentation</a:t>
            </a:r>
          </a:p>
          <a:p>
            <a:pPr lvl="2"/>
            <a:r>
              <a:rPr lang="en-US" dirty="0" smtClean="0"/>
              <a:t>Coherence relation assignment	</a:t>
            </a:r>
          </a:p>
          <a:p>
            <a:pPr lvl="2"/>
            <a:r>
              <a:rPr lang="en-US" dirty="0" smtClean="0"/>
              <a:t>Discourse structure assignment</a:t>
            </a:r>
          </a:p>
          <a:p>
            <a:pPr lvl="3"/>
            <a:r>
              <a:rPr lang="en-US" dirty="0" smtClean="0"/>
              <a:t>Shift-reduce parser transitions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Use range of features:</a:t>
            </a:r>
          </a:p>
          <a:p>
            <a:pPr lvl="2"/>
            <a:r>
              <a:rPr lang="en-US" dirty="0" smtClean="0"/>
              <a:t>Cue phrases</a:t>
            </a:r>
          </a:p>
          <a:p>
            <a:pPr lvl="2"/>
            <a:r>
              <a:rPr lang="en-US" dirty="0" smtClean="0"/>
              <a:t>Lexical/punctuation in context</a:t>
            </a:r>
          </a:p>
          <a:p>
            <a:pPr lvl="2"/>
            <a:r>
              <a:rPr lang="en-US" dirty="0" smtClean="0"/>
              <a:t>Syntactic parses</a:t>
            </a:r>
          </a:p>
        </p:txBody>
      </p:sp>
    </p:spTree>
    <p:extLst>
      <p:ext uri="{BB962C8B-B14F-4D97-AF65-F5344CB8AC3E}">
        <p14:creationId xmlns:p14="http://schemas.microsoft.com/office/powerpoint/2010/main" val="150024980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RST Parsing Model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Shift-reduce parser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Assumes segmented into </a:t>
            </a:r>
            <a:r>
              <a:rPr lang="en-US" sz="2400" dirty="0" err="1"/>
              <a:t>edus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 err="1"/>
              <a:t>Edu</a:t>
            </a:r>
            <a:r>
              <a:rPr lang="en-US" sz="2000" dirty="0"/>
              <a:t> -&gt; </a:t>
            </a:r>
            <a:r>
              <a:rPr lang="en-US" sz="2000" dirty="0" err="1"/>
              <a:t>Edt</a:t>
            </a:r>
            <a:r>
              <a:rPr lang="en-US" sz="2000" dirty="0"/>
              <a:t> – minimal discourse tree unit, </a:t>
            </a:r>
            <a:r>
              <a:rPr lang="en-US" sz="2000" dirty="0" smtClean="0"/>
              <a:t>undefined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120342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RST Parsing Model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Shift-reduce parser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Assumes segmented into </a:t>
            </a:r>
            <a:r>
              <a:rPr lang="en-US" sz="2400" dirty="0" err="1"/>
              <a:t>edus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 err="1"/>
              <a:t>Edu</a:t>
            </a:r>
            <a:r>
              <a:rPr lang="en-US" sz="2000" dirty="0"/>
              <a:t> -&gt; </a:t>
            </a:r>
            <a:r>
              <a:rPr lang="en-US" sz="2000" dirty="0" err="1"/>
              <a:t>Edt</a:t>
            </a:r>
            <a:r>
              <a:rPr lang="en-US" sz="2000" dirty="0"/>
              <a:t> – minimal discourse tree unit, undefined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Shift</a:t>
            </a:r>
            <a:r>
              <a:rPr lang="en-US" sz="2400" dirty="0"/>
              <a:t>: Add next input </a:t>
            </a:r>
            <a:r>
              <a:rPr lang="en-US" sz="2400" dirty="0" err="1"/>
              <a:t>edt</a:t>
            </a:r>
            <a:r>
              <a:rPr lang="en-US" sz="2400" dirty="0"/>
              <a:t> to </a:t>
            </a:r>
            <a:r>
              <a:rPr lang="en-US" sz="2400" dirty="0" smtClean="0"/>
              <a:t>stack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203180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RST Parsing Model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Shift-reduce parser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Assumes segmented into </a:t>
            </a:r>
            <a:r>
              <a:rPr lang="en-US" sz="2400" dirty="0" err="1"/>
              <a:t>edus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 err="1"/>
              <a:t>Edu</a:t>
            </a:r>
            <a:r>
              <a:rPr lang="en-US" sz="2000" dirty="0"/>
              <a:t> -&gt; </a:t>
            </a:r>
            <a:r>
              <a:rPr lang="en-US" sz="2000" dirty="0" err="1"/>
              <a:t>Edt</a:t>
            </a:r>
            <a:r>
              <a:rPr lang="en-US" sz="2000" dirty="0"/>
              <a:t> – minimal discourse tree unit, undefined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Shift</a:t>
            </a:r>
            <a:r>
              <a:rPr lang="en-US" sz="2400" dirty="0"/>
              <a:t>: Add next input </a:t>
            </a:r>
            <a:r>
              <a:rPr lang="en-US" sz="2400" dirty="0" err="1"/>
              <a:t>edt</a:t>
            </a:r>
            <a:r>
              <a:rPr lang="en-US" sz="2400" dirty="0"/>
              <a:t> to stack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Reduce</a:t>
            </a:r>
            <a:r>
              <a:rPr lang="en-US" sz="2400" dirty="0"/>
              <a:t>: pop top 2 </a:t>
            </a:r>
            <a:r>
              <a:rPr lang="en-US" sz="2400" dirty="0" err="1"/>
              <a:t>edts</a:t>
            </a:r>
            <a:r>
              <a:rPr lang="en-US" sz="2400" dirty="0"/>
              <a:t>, combine in new tree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Update: status, </a:t>
            </a:r>
            <a:r>
              <a:rPr lang="en-US" sz="2000" dirty="0" smtClean="0"/>
              <a:t>relation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Push </a:t>
            </a:r>
            <a:r>
              <a:rPr lang="en-US" sz="2000" dirty="0"/>
              <a:t>new tree on </a:t>
            </a:r>
            <a:r>
              <a:rPr lang="en-US" sz="2000" dirty="0" smtClean="0"/>
              <a:t>stack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49587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RST Parsing Model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Shift-reduce parser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Assumes segmented into </a:t>
            </a:r>
            <a:r>
              <a:rPr lang="en-US" sz="2400" dirty="0" err="1"/>
              <a:t>edus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 err="1"/>
              <a:t>Edu</a:t>
            </a:r>
            <a:r>
              <a:rPr lang="en-US" sz="2000" dirty="0"/>
              <a:t> -&gt; </a:t>
            </a:r>
            <a:r>
              <a:rPr lang="en-US" sz="2000" dirty="0" err="1"/>
              <a:t>Edt</a:t>
            </a:r>
            <a:r>
              <a:rPr lang="en-US" sz="2000" dirty="0"/>
              <a:t> – minimal discourse tree unit, undefined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Shift</a:t>
            </a:r>
            <a:r>
              <a:rPr lang="en-US" sz="2400" dirty="0"/>
              <a:t>: Add next input </a:t>
            </a:r>
            <a:r>
              <a:rPr lang="en-US" sz="2400" dirty="0" err="1"/>
              <a:t>edt</a:t>
            </a:r>
            <a:r>
              <a:rPr lang="en-US" sz="2400" dirty="0"/>
              <a:t> to stack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Reduce</a:t>
            </a:r>
            <a:r>
              <a:rPr lang="en-US" sz="2400" dirty="0"/>
              <a:t>: pop top 2 </a:t>
            </a:r>
            <a:r>
              <a:rPr lang="en-US" sz="2400" dirty="0" err="1"/>
              <a:t>edts</a:t>
            </a:r>
            <a:r>
              <a:rPr lang="en-US" sz="2400" dirty="0"/>
              <a:t>, combine in new tree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Update: status, </a:t>
            </a:r>
            <a:r>
              <a:rPr lang="en-US" sz="2000" dirty="0" smtClean="0"/>
              <a:t>relation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Push </a:t>
            </a:r>
            <a:r>
              <a:rPr lang="en-US" sz="2000" dirty="0"/>
              <a:t>new tree on stack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Requires 1 shift op and 6 reduce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Reduce ops: ns, </a:t>
            </a:r>
            <a:r>
              <a:rPr lang="en-US" sz="2400" dirty="0" err="1"/>
              <a:t>sn</a:t>
            </a:r>
            <a:r>
              <a:rPr lang="en-US" sz="2400" dirty="0"/>
              <a:t>, </a:t>
            </a:r>
            <a:r>
              <a:rPr lang="en-US" sz="2400" dirty="0" err="1"/>
              <a:t>nn</a:t>
            </a:r>
            <a:r>
              <a:rPr lang="en-US" sz="2400" dirty="0"/>
              <a:t>  -&gt; binary; below ops: non-</a:t>
            </a:r>
            <a:r>
              <a:rPr lang="en-US" sz="2400" dirty="0" smtClean="0"/>
              <a:t>binary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554787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RST Parsing Model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Shift-reduce parser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Assumes segmented into </a:t>
            </a:r>
            <a:r>
              <a:rPr lang="en-US" sz="2400" dirty="0" err="1"/>
              <a:t>edus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 err="1"/>
              <a:t>Edu</a:t>
            </a:r>
            <a:r>
              <a:rPr lang="en-US" sz="2000" dirty="0"/>
              <a:t> -&gt; </a:t>
            </a:r>
            <a:r>
              <a:rPr lang="en-US" sz="2000" dirty="0" err="1"/>
              <a:t>Edt</a:t>
            </a:r>
            <a:r>
              <a:rPr lang="en-US" sz="2000" dirty="0"/>
              <a:t> – minimal discourse tree unit, undefined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Shift</a:t>
            </a:r>
            <a:r>
              <a:rPr lang="en-US" sz="2400" dirty="0"/>
              <a:t>: Add next input </a:t>
            </a:r>
            <a:r>
              <a:rPr lang="en-US" sz="2400" dirty="0" err="1"/>
              <a:t>edt</a:t>
            </a:r>
            <a:r>
              <a:rPr lang="en-US" sz="2400" dirty="0"/>
              <a:t> to stack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Reduce</a:t>
            </a:r>
            <a:r>
              <a:rPr lang="en-US" sz="2400" dirty="0"/>
              <a:t>: pop top 2 </a:t>
            </a:r>
            <a:r>
              <a:rPr lang="en-US" sz="2400" dirty="0" err="1"/>
              <a:t>edts</a:t>
            </a:r>
            <a:r>
              <a:rPr lang="en-US" sz="2400" dirty="0"/>
              <a:t>, combine in new tree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Update: status, </a:t>
            </a:r>
            <a:r>
              <a:rPr lang="en-US" sz="2000" dirty="0" smtClean="0"/>
              <a:t>relation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Push </a:t>
            </a:r>
            <a:r>
              <a:rPr lang="en-US" sz="2000" dirty="0"/>
              <a:t>new tree on stack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Requires 1 shift op and 6 reduce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Reduce ops: ns, </a:t>
            </a:r>
            <a:r>
              <a:rPr lang="en-US" sz="2400" dirty="0" err="1"/>
              <a:t>sn</a:t>
            </a:r>
            <a:r>
              <a:rPr lang="en-US" sz="2400" dirty="0"/>
              <a:t>, </a:t>
            </a:r>
            <a:r>
              <a:rPr lang="en-US" sz="2400" dirty="0" err="1"/>
              <a:t>nn</a:t>
            </a:r>
            <a:r>
              <a:rPr lang="en-US" sz="2400" dirty="0"/>
              <a:t>  -&gt; binary; below ops: non-binary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Learn: </a:t>
            </a:r>
            <a:r>
              <a:rPr lang="en-US" sz="2800" dirty="0" err="1"/>
              <a:t>relation+ops</a:t>
            </a:r>
            <a:r>
              <a:rPr lang="en-US" sz="2800" dirty="0"/>
              <a:t>: 17*6 + 1</a:t>
            </a:r>
          </a:p>
        </p:txBody>
      </p:sp>
    </p:spTree>
    <p:extLst>
      <p:ext uri="{BB962C8B-B14F-4D97-AF65-F5344CB8AC3E}">
        <p14:creationId xmlns:p14="http://schemas.microsoft.com/office/powerpoint/2010/main" val="414243026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Segmentation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/>
              <a:t>Per-word: Sentence, </a:t>
            </a:r>
            <a:r>
              <a:rPr lang="en-US" dirty="0" err="1"/>
              <a:t>edu</a:t>
            </a:r>
            <a:r>
              <a:rPr lang="en-US" dirty="0"/>
              <a:t>, or parenthetical </a:t>
            </a:r>
            <a:r>
              <a:rPr lang="en-US" dirty="0" err="1"/>
              <a:t>bnd</a:t>
            </a:r>
            <a:endParaRPr lang="en-US" dirty="0"/>
          </a:p>
          <a:p>
            <a:r>
              <a:rPr lang="en-US" dirty="0"/>
              <a:t>Features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80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Recognizing Discourse Structure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Decompose text into subunits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Questions: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type of structure is derived?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Sequential spans, hierarchical trees, arbitrary graphs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is the granularity of the subunits?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Clauses? Sentences? Paragraphs?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information guides segmentation?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Local cue phrases?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672720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Segmentation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/>
              <a:t>Per-word: Sentence, </a:t>
            </a:r>
            <a:r>
              <a:rPr lang="en-US" dirty="0" err="1"/>
              <a:t>edu</a:t>
            </a:r>
            <a:r>
              <a:rPr lang="en-US" dirty="0"/>
              <a:t>, or parenthetical </a:t>
            </a:r>
            <a:r>
              <a:rPr lang="en-US" dirty="0" err="1"/>
              <a:t>bnd</a:t>
            </a:r>
            <a:endParaRPr lang="en-US" dirty="0"/>
          </a:p>
          <a:p>
            <a:r>
              <a:rPr lang="en-US" dirty="0"/>
              <a:t>Features:</a:t>
            </a:r>
          </a:p>
          <a:p>
            <a:pPr lvl="1"/>
            <a:r>
              <a:rPr lang="en-US" dirty="0"/>
              <a:t>Context: 5 word window, POS: 2 before, after</a:t>
            </a:r>
          </a:p>
          <a:p>
            <a:pPr lvl="2"/>
            <a:r>
              <a:rPr lang="en-US" dirty="0"/>
              <a:t>Discourse marker present?</a:t>
            </a:r>
          </a:p>
          <a:p>
            <a:pPr lvl="2"/>
            <a:r>
              <a:rPr lang="en-US" dirty="0"/>
              <a:t>Abbreviations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9842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Segmentation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/>
              <a:t>Per-word: Sentence, edu, or parenthetical bnd</a:t>
            </a:r>
          </a:p>
          <a:p>
            <a:r>
              <a:rPr lang="en-US"/>
              <a:t>Features:</a:t>
            </a:r>
          </a:p>
          <a:p>
            <a:pPr lvl="1"/>
            <a:r>
              <a:rPr lang="en-US"/>
              <a:t>Context: 5 word window, POS: 2 before, after</a:t>
            </a:r>
          </a:p>
          <a:p>
            <a:pPr lvl="2"/>
            <a:r>
              <a:rPr lang="en-US"/>
              <a:t>Discourse marker present?</a:t>
            </a:r>
          </a:p>
          <a:p>
            <a:pPr lvl="2"/>
            <a:r>
              <a:rPr lang="en-US"/>
              <a:t>Abbreviations?</a:t>
            </a:r>
          </a:p>
          <a:p>
            <a:pPr lvl="1"/>
            <a:r>
              <a:rPr lang="en-US"/>
              <a:t>Global context: </a:t>
            </a:r>
          </a:p>
          <a:p>
            <a:pPr lvl="2"/>
            <a:r>
              <a:rPr lang="en-US"/>
              <a:t>Discourse markers, commas &amp; dashes, verbs present</a:t>
            </a:r>
          </a:p>
          <a:p>
            <a:pPr lvl="1"/>
            <a:r>
              <a:rPr lang="en-US"/>
              <a:t>2417 binary features/example</a:t>
            </a:r>
          </a:p>
        </p:txBody>
      </p:sp>
    </p:spTree>
    <p:extLst>
      <p:ext uri="{BB962C8B-B14F-4D97-AF65-F5344CB8AC3E}">
        <p14:creationId xmlns:p14="http://schemas.microsoft.com/office/powerpoint/2010/main" val="176690319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Segmentation Results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Good news: Overall:~97% accuracy</a:t>
            </a:r>
          </a:p>
          <a:p>
            <a:pPr lvl="1"/>
            <a:r>
              <a:rPr lang="en-US"/>
              <a:t>Contrast: Majority (none): ~92%</a:t>
            </a:r>
          </a:p>
          <a:p>
            <a:pPr lvl="1"/>
            <a:r>
              <a:rPr lang="en-US"/>
              <a:t>Contrast: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DOT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= bnd: 93%</a:t>
            </a:r>
          </a:p>
          <a:p>
            <a:pPr lvl="1"/>
            <a:r>
              <a:rPr lang="en-US"/>
              <a:t>Comparable to alternative approaches</a:t>
            </a:r>
          </a:p>
          <a:p>
            <a:r>
              <a:rPr lang="en-US"/>
              <a:t>Bad news: </a:t>
            </a:r>
          </a:p>
          <a:p>
            <a:pPr lvl="1"/>
            <a:r>
              <a:rPr lang="en-US"/>
              <a:t>Problem cases: Start of parenthetical, edu</a:t>
            </a:r>
          </a:p>
        </p:txBody>
      </p:sp>
    </p:spTree>
    <p:extLst>
      <p:ext uri="{BB962C8B-B14F-4D97-AF65-F5344CB8AC3E}">
        <p14:creationId xmlns:p14="http://schemas.microsoft.com/office/powerpoint/2010/main" val="336015957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Shift-Reduce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/>
              <a:t>Construct sequence of actions from tree</a:t>
            </a:r>
          </a:p>
          <a:p>
            <a:r>
              <a:rPr lang="en-US" sz="2800"/>
              <a:t>For a configuration:</a:t>
            </a:r>
          </a:p>
          <a:p>
            <a:pPr lvl="1"/>
            <a:r>
              <a:rPr lang="en-US" sz="2400"/>
              <a:t>3 top trees on stack, next edt in input</a:t>
            </a:r>
          </a:p>
          <a:p>
            <a:pPr lvl="1"/>
            <a:r>
              <a:rPr lang="en-US" sz="2400"/>
              <a:t>Features: # of trees on stack, in input</a:t>
            </a:r>
          </a:p>
          <a:p>
            <a:pPr lvl="2"/>
            <a:r>
              <a:rPr lang="en-US" sz="2000"/>
              <a:t>Tree characteristics: size, branching, relations</a:t>
            </a:r>
          </a:p>
          <a:p>
            <a:pPr lvl="2"/>
            <a:r>
              <a:rPr lang="en-US" sz="2000"/>
              <a:t>Words and POS of 1</a:t>
            </a:r>
            <a:r>
              <a:rPr lang="en-US" sz="2000" baseline="30000"/>
              <a:t>st</a:t>
            </a:r>
            <a:r>
              <a:rPr lang="en-US" sz="2000"/>
              <a:t> and last 2 lexemes in spans</a:t>
            </a:r>
          </a:p>
          <a:p>
            <a:pPr lvl="2"/>
            <a:r>
              <a:rPr lang="en-US" sz="2000"/>
              <a:t>Presence and position of any discourse markers</a:t>
            </a:r>
          </a:p>
          <a:p>
            <a:pPr lvl="2"/>
            <a:r>
              <a:rPr lang="en-US" sz="2000"/>
              <a:t>Previous 5 parser actions</a:t>
            </a:r>
          </a:p>
          <a:p>
            <a:pPr lvl="2"/>
            <a:r>
              <a:rPr lang="en-US" sz="2000"/>
              <a:t>Hearst-style semantic similarity across trees</a:t>
            </a:r>
          </a:p>
          <a:p>
            <a:pPr lvl="2"/>
            <a:r>
              <a:rPr lang="en-US" sz="2000"/>
              <a:t>Similarity of WordNet measures</a:t>
            </a:r>
          </a:p>
        </p:txBody>
      </p:sp>
    </p:spTree>
    <p:extLst>
      <p:ext uri="{BB962C8B-B14F-4D97-AF65-F5344CB8AC3E}">
        <p14:creationId xmlns:p14="http://schemas.microsoft.com/office/powerpoint/2010/main" val="168938328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Classifying Shift-Reduce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C4.5 classifier</a:t>
            </a:r>
          </a:p>
          <a:p>
            <a:pPr lvl="1"/>
            <a:r>
              <a:rPr lang="en-US" dirty="0"/>
              <a:t>Overall: 61%</a:t>
            </a:r>
          </a:p>
          <a:p>
            <a:pPr lvl="2"/>
            <a:r>
              <a:rPr lang="en-US" dirty="0"/>
              <a:t>Majority: 50%, Random: 27</a:t>
            </a:r>
            <a:r>
              <a:rPr lang="en-US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9796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Classifying Shift-Reduce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C4.5 classifier</a:t>
            </a:r>
          </a:p>
          <a:p>
            <a:pPr lvl="1"/>
            <a:r>
              <a:rPr lang="en-US"/>
              <a:t>Overall: 61%</a:t>
            </a:r>
          </a:p>
          <a:p>
            <a:pPr lvl="2"/>
            <a:r>
              <a:rPr lang="en-US"/>
              <a:t>Majority: 50%, Random: 27%</a:t>
            </a:r>
          </a:p>
          <a:p>
            <a:r>
              <a:rPr lang="en-US"/>
              <a:t>End-to-end evaluation:</a:t>
            </a:r>
          </a:p>
          <a:p>
            <a:pPr lvl="1"/>
            <a:r>
              <a:rPr lang="en-US"/>
              <a:t>Good on spans and N/S status</a:t>
            </a:r>
          </a:p>
          <a:p>
            <a:pPr lvl="2"/>
            <a:r>
              <a:rPr lang="en-US"/>
              <a:t>Poor on relations</a:t>
            </a:r>
          </a:p>
        </p:txBody>
      </p:sp>
    </p:spTree>
    <p:extLst>
      <p:ext uri="{BB962C8B-B14F-4D97-AF65-F5344CB8AC3E}">
        <p14:creationId xmlns:p14="http://schemas.microsoft.com/office/powerpoint/2010/main" val="12674001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Noise in segmentation degrades parsing</a:t>
            </a:r>
          </a:p>
          <a:p>
            <a:pPr lvl="1"/>
            <a:r>
              <a:rPr lang="en-US" dirty="0"/>
              <a:t>Poor segmentation -&gt; poor </a:t>
            </a:r>
            <a:r>
              <a:rPr lang="en-US" dirty="0" smtClean="0"/>
              <a:t>parsing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4290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Noise in segmentation degrades parsing</a:t>
            </a:r>
          </a:p>
          <a:p>
            <a:pPr lvl="1"/>
            <a:r>
              <a:rPr lang="en-US" dirty="0"/>
              <a:t>Poor segmentation -&gt; poor parsing</a:t>
            </a:r>
          </a:p>
          <a:p>
            <a:r>
              <a:rPr lang="en-US" dirty="0"/>
              <a:t>Need sufficient training data</a:t>
            </a:r>
          </a:p>
          <a:p>
            <a:pPr lvl="1"/>
            <a:r>
              <a:rPr lang="en-US" dirty="0"/>
              <a:t>Subset (27) texts insufficient</a:t>
            </a:r>
          </a:p>
          <a:p>
            <a:pPr lvl="2"/>
            <a:r>
              <a:rPr lang="en-US" dirty="0"/>
              <a:t>More variable data better than less but similar </a:t>
            </a:r>
            <a:r>
              <a:rPr lang="en-US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7871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Noise in segmentation degrades parsing</a:t>
            </a:r>
          </a:p>
          <a:p>
            <a:pPr lvl="1"/>
            <a:r>
              <a:rPr lang="en-US"/>
              <a:t>Poor segmentation -&gt; poor parsing</a:t>
            </a:r>
          </a:p>
          <a:p>
            <a:r>
              <a:rPr lang="en-US"/>
              <a:t>Need sufficient training data</a:t>
            </a:r>
          </a:p>
          <a:p>
            <a:pPr lvl="1"/>
            <a:r>
              <a:rPr lang="en-US"/>
              <a:t>Subset (27) texts insufficient</a:t>
            </a:r>
          </a:p>
          <a:p>
            <a:pPr lvl="2"/>
            <a:r>
              <a:rPr lang="en-US"/>
              <a:t>More variable data better than less but similar data</a:t>
            </a:r>
          </a:p>
          <a:p>
            <a:r>
              <a:rPr lang="en-US"/>
              <a:t>Constituency and N/S status good</a:t>
            </a:r>
          </a:p>
          <a:p>
            <a:pPr lvl="1"/>
            <a:r>
              <a:rPr lang="en-US"/>
              <a:t>Relation far below human</a:t>
            </a:r>
          </a:p>
        </p:txBody>
      </p:sp>
    </p:spTree>
    <p:extLst>
      <p:ext uri="{BB962C8B-B14F-4D97-AF65-F5344CB8AC3E}">
        <p14:creationId xmlns:p14="http://schemas.microsoft.com/office/powerpoint/2010/main" val="427991973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Segmentation:</a:t>
            </a:r>
          </a:p>
          <a:p>
            <a:pPr lvl="1"/>
            <a:r>
              <a:rPr lang="en-US" dirty="0" smtClean="0"/>
              <a:t>Good: 96%</a:t>
            </a:r>
          </a:p>
          <a:p>
            <a:pPr lvl="2"/>
            <a:r>
              <a:rPr lang="en-US" dirty="0" smtClean="0"/>
              <a:t>Better than frequency or punctuation baseline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036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Recognizing Discourse Structure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Decompose text into subunits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Questions: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type of structure is derived?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Sequential spans, hierarchical trees, arbitrary graphs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is the granularity of the subunits?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Clauses? Sentences? Paragraphs?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information guides segmentation?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Local cue phrases? Lexical cohesion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3762226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Segmentation:</a:t>
            </a:r>
          </a:p>
          <a:p>
            <a:pPr lvl="1"/>
            <a:r>
              <a:rPr lang="en-US" dirty="0" smtClean="0"/>
              <a:t>Good: 96%</a:t>
            </a:r>
          </a:p>
          <a:p>
            <a:pPr lvl="2"/>
            <a:r>
              <a:rPr lang="en-US" dirty="0" smtClean="0"/>
              <a:t>Better than frequency or punctuation baseline</a:t>
            </a:r>
          </a:p>
          <a:p>
            <a:pPr lvl="2"/>
            <a:endParaRPr lang="en-US" dirty="0"/>
          </a:p>
          <a:p>
            <a:r>
              <a:rPr lang="en-US" dirty="0" smtClean="0"/>
              <a:t>Discourse structure:</a:t>
            </a:r>
          </a:p>
          <a:p>
            <a:pPr lvl="1"/>
            <a:r>
              <a:rPr lang="en-US" dirty="0" smtClean="0"/>
              <a:t>Okay: 61% span, relation structure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46107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Segmentation:</a:t>
            </a:r>
          </a:p>
          <a:p>
            <a:pPr lvl="1"/>
            <a:r>
              <a:rPr lang="en-US" dirty="0" smtClean="0"/>
              <a:t>Good: 96%</a:t>
            </a:r>
          </a:p>
          <a:p>
            <a:pPr lvl="2"/>
            <a:r>
              <a:rPr lang="en-US" dirty="0" smtClean="0"/>
              <a:t>Better than frequency or punctuation baseline</a:t>
            </a:r>
          </a:p>
          <a:p>
            <a:pPr lvl="2"/>
            <a:endParaRPr lang="en-US" dirty="0"/>
          </a:p>
          <a:p>
            <a:r>
              <a:rPr lang="en-US" dirty="0" smtClean="0"/>
              <a:t>Discourse structure:</a:t>
            </a:r>
          </a:p>
          <a:p>
            <a:pPr lvl="1"/>
            <a:r>
              <a:rPr lang="en-US" dirty="0" smtClean="0"/>
              <a:t>Okay: 61% span, relation structure</a:t>
            </a:r>
          </a:p>
          <a:p>
            <a:pPr lvl="1"/>
            <a:endParaRPr lang="en-US" dirty="0"/>
          </a:p>
          <a:p>
            <a:r>
              <a:rPr lang="en-US" dirty="0" smtClean="0"/>
              <a:t>Relation identification: poor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61865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Issues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Goal: Single tree-shaped analysis of all text</a:t>
            </a:r>
          </a:p>
          <a:p>
            <a:pPr lvl="1"/>
            <a:r>
              <a:rPr lang="en-US" dirty="0"/>
              <a:t>Difficult to </a:t>
            </a:r>
            <a:r>
              <a:rPr lang="en-US" dirty="0" smtClean="0"/>
              <a:t>achieve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7652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Issues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Goal: Single tree-shaped analysis of all text</a:t>
            </a:r>
          </a:p>
          <a:p>
            <a:pPr lvl="1"/>
            <a:r>
              <a:rPr lang="en-US" dirty="0"/>
              <a:t>Difficult to achieve</a:t>
            </a:r>
          </a:p>
          <a:p>
            <a:pPr lvl="2"/>
            <a:r>
              <a:rPr lang="en-US" dirty="0"/>
              <a:t>Significant ambiguity</a:t>
            </a:r>
          </a:p>
          <a:p>
            <a:pPr lvl="2"/>
            <a:r>
              <a:rPr lang="en-US" dirty="0"/>
              <a:t>Significant disagreement </a:t>
            </a:r>
            <a:r>
              <a:rPr lang="en-US"/>
              <a:t>among </a:t>
            </a:r>
            <a:r>
              <a:rPr lang="en-US" smtClean="0"/>
              <a:t>labelers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696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Issues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Goal: Single tree-shaped analysis of all text</a:t>
            </a:r>
          </a:p>
          <a:p>
            <a:pPr lvl="1"/>
            <a:r>
              <a:rPr lang="en-US"/>
              <a:t>Difficult to achieve</a:t>
            </a:r>
          </a:p>
          <a:p>
            <a:pPr lvl="2"/>
            <a:r>
              <a:rPr lang="en-US"/>
              <a:t>Significant ambiguity</a:t>
            </a:r>
          </a:p>
          <a:p>
            <a:pPr lvl="2"/>
            <a:r>
              <a:rPr lang="en-US"/>
              <a:t>Significant disagreement among labelers</a:t>
            </a:r>
          </a:p>
          <a:p>
            <a:pPr lvl="2"/>
            <a:r>
              <a:rPr lang="en-US"/>
              <a:t>Relation recognition is difficult</a:t>
            </a:r>
          </a:p>
          <a:p>
            <a:pPr lvl="3"/>
            <a:r>
              <a:rPr lang="en-US"/>
              <a:t>Some clear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signals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I.e. although</a:t>
            </a:r>
          </a:p>
          <a:p>
            <a:pPr lvl="3"/>
            <a:r>
              <a:rPr lang="en-US"/>
              <a:t>Not mandatory, only 25%</a:t>
            </a:r>
          </a:p>
        </p:txBody>
      </p:sp>
    </p:spTree>
    <p:extLst>
      <p:ext uri="{BB962C8B-B14F-4D97-AF65-F5344CB8AC3E}">
        <p14:creationId xmlns:p14="http://schemas.microsoft.com/office/powerpoint/2010/main" val="290357519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D-LTAG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Webber, Joshi,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55886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D-LTAG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Structure:</a:t>
            </a:r>
          </a:p>
          <a:p>
            <a:pPr lvl="1"/>
            <a:r>
              <a:rPr lang="en-US" dirty="0" smtClean="0"/>
              <a:t>Tree structure, relations</a:t>
            </a:r>
            <a:endParaRPr lang="en-US" dirty="0"/>
          </a:p>
          <a:p>
            <a:r>
              <a:rPr lang="en-US" dirty="0"/>
              <a:t>Units:</a:t>
            </a:r>
          </a:p>
          <a:p>
            <a:pPr lvl="1"/>
            <a:r>
              <a:rPr lang="en-US" dirty="0" smtClean="0"/>
              <a:t>Clauses in local coherence relations</a:t>
            </a:r>
            <a:endParaRPr lang="en-US" dirty="0"/>
          </a:p>
          <a:p>
            <a:r>
              <a:rPr lang="en-US" dirty="0" smtClean="0"/>
              <a:t>Information:</a:t>
            </a:r>
          </a:p>
          <a:p>
            <a:pPr lvl="1"/>
            <a:r>
              <a:rPr lang="en-US" dirty="0" smtClean="0"/>
              <a:t>Word pairs, word n-grams, polarity</a:t>
            </a:r>
          </a:p>
          <a:p>
            <a:r>
              <a:rPr lang="en-US" dirty="0" smtClean="0"/>
              <a:t>Evaluation:</a:t>
            </a:r>
          </a:p>
          <a:p>
            <a:pPr lvl="1"/>
            <a:r>
              <a:rPr lang="en-US" dirty="0" smtClean="0"/>
              <a:t>F-measure on relations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2622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D-LTAG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Discourse – handles discourse relations</a:t>
            </a:r>
          </a:p>
          <a:p>
            <a:r>
              <a:rPr lang="en-US" dirty="0" smtClean="0"/>
              <a:t>Lexicalized – builds on rules associated with words</a:t>
            </a:r>
          </a:p>
          <a:p>
            <a:r>
              <a:rPr lang="en-US" dirty="0" smtClean="0"/>
              <a:t>Tree Adjoining Grammar</a:t>
            </a:r>
          </a:p>
          <a:p>
            <a:pPr lvl="1"/>
            <a:r>
              <a:rPr lang="en-US" dirty="0" smtClean="0"/>
              <a:t>Grammar model – mildly context-sensitive</a:t>
            </a:r>
          </a:p>
          <a:p>
            <a:pPr lvl="2"/>
            <a:r>
              <a:rPr lang="en-US" dirty="0" smtClean="0"/>
              <a:t>Basic units are trees</a:t>
            </a:r>
          </a:p>
          <a:p>
            <a:pPr lvl="2"/>
            <a:r>
              <a:rPr lang="en-US" dirty="0" smtClean="0"/>
              <a:t>Trees are combined by </a:t>
            </a:r>
          </a:p>
          <a:p>
            <a:pPr lvl="3"/>
            <a:r>
              <a:rPr lang="en-US" dirty="0" smtClean="0"/>
              <a:t>Substitution</a:t>
            </a:r>
          </a:p>
          <a:p>
            <a:pPr lvl="3"/>
            <a:r>
              <a:rPr lang="en-US" dirty="0" smtClean="0"/>
              <a:t>Adjunction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03273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 Adjoining Grammars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2743200"/>
          </a:xfrm>
        </p:spPr>
        <p:txBody>
          <a:bodyPr/>
          <a:lstStyle/>
          <a:p>
            <a:r>
              <a:rPr lang="en-US"/>
              <a:t>Mildly context-sensitive  (Joshi, 1979)</a:t>
            </a:r>
          </a:p>
          <a:p>
            <a:pPr lvl="1"/>
            <a:r>
              <a:rPr lang="en-US"/>
              <a:t>Motivation: </a:t>
            </a:r>
          </a:p>
          <a:p>
            <a:pPr lvl="2"/>
            <a:r>
              <a:rPr lang="en-US"/>
              <a:t>Enables representation of crossing dependencies</a:t>
            </a:r>
          </a:p>
          <a:p>
            <a:r>
              <a:rPr lang="en-US"/>
              <a:t>Operations for rewriting</a:t>
            </a:r>
          </a:p>
          <a:p>
            <a:pPr lvl="1"/>
            <a:r>
              <a:rPr lang="ja-JP" altLang="en-US">
                <a:latin typeface="Arial"/>
              </a:rPr>
              <a:t>“</a:t>
            </a:r>
            <a:r>
              <a:rPr lang="en-US"/>
              <a:t>Substitution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and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Adjunction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600200" y="54864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600200" y="4267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H="1">
            <a:off x="1066800" y="45720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1752600" y="45720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V="1">
            <a:off x="10668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flipV="1">
            <a:off x="19050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3733800" y="54244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H="1">
            <a:off x="3200400" y="45720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3886200" y="45720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 flipV="1">
            <a:off x="32004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 flipV="1">
            <a:off x="40386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3733800" y="42814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6400800" y="45720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 flipH="1">
            <a:off x="5867400" y="3719513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6553200" y="3719513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 flipV="1">
            <a:off x="5867400" y="47863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flipV="1">
            <a:off x="6705600" y="47863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6400800" y="34290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6400800" y="57292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 flipH="1">
            <a:off x="5867400" y="48768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6553200" y="48768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 flipV="1">
            <a:off x="5867400" y="594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 flipV="1">
            <a:off x="6705600" y="594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6400800" y="45862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68690241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L-TAG </a:t>
            </a:r>
            <a:r>
              <a:rPr lang="en-US" dirty="0"/>
              <a:t>Example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127125" y="171291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1174750" y="2286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990600" y="2986088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Maria</a:t>
            </a: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13716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13716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5699125" y="171291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5746750" y="2286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5562600" y="2986088"/>
            <a:ext cx="74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pasta</a:t>
            </a: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59436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59436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3336925" y="16367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2819400" y="2224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3841750" y="22098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VP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3384550" y="28336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3505200" y="27574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4298950" y="27574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44063" name="Line 31"/>
          <p:cNvSpPr>
            <a:spLocks noChangeShapeType="1"/>
          </p:cNvSpPr>
          <p:nvPr/>
        </p:nvSpPr>
        <p:spPr bwMode="auto">
          <a:xfrm flipH="1">
            <a:off x="3124200" y="1905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4" name="Line 32"/>
          <p:cNvSpPr>
            <a:spLocks noChangeShapeType="1"/>
          </p:cNvSpPr>
          <p:nvPr/>
        </p:nvSpPr>
        <p:spPr bwMode="auto">
          <a:xfrm>
            <a:off x="3581400" y="1905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 flipH="1">
            <a:off x="3657600" y="2514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>
            <a:off x="4038600" y="2514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3352800" y="3367088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eats</a:t>
            </a:r>
          </a:p>
        </p:txBody>
      </p:sp>
      <p:sp>
        <p:nvSpPr>
          <p:cNvPr id="44068" name="Line 36"/>
          <p:cNvSpPr>
            <a:spLocks noChangeShapeType="1"/>
          </p:cNvSpPr>
          <p:nvPr/>
        </p:nvSpPr>
        <p:spPr bwMode="auto">
          <a:xfrm>
            <a:off x="36576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7346950" y="1690688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VP</a:t>
            </a:r>
          </a:p>
        </p:txBody>
      </p:sp>
      <p:sp>
        <p:nvSpPr>
          <p:cNvPr id="44070" name="Text Box 38"/>
          <p:cNvSpPr txBox="1">
            <a:spLocks noChangeArrowheads="1"/>
          </p:cNvSpPr>
          <p:nvPr/>
        </p:nvSpPr>
        <p:spPr bwMode="auto">
          <a:xfrm>
            <a:off x="6781800" y="2300288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VP</a:t>
            </a:r>
          </a:p>
        </p:txBody>
      </p:sp>
      <p:sp>
        <p:nvSpPr>
          <p:cNvPr id="44071" name="Text Box 39"/>
          <p:cNvSpPr txBox="1">
            <a:spLocks noChangeArrowheads="1"/>
          </p:cNvSpPr>
          <p:nvPr/>
        </p:nvSpPr>
        <p:spPr bwMode="auto">
          <a:xfrm>
            <a:off x="7893050" y="2300288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Ad</a:t>
            </a:r>
          </a:p>
        </p:txBody>
      </p:sp>
      <p:sp>
        <p:nvSpPr>
          <p:cNvPr id="44072" name="Text Box 40"/>
          <p:cNvSpPr txBox="1">
            <a:spLocks noChangeArrowheads="1"/>
          </p:cNvSpPr>
          <p:nvPr/>
        </p:nvSpPr>
        <p:spPr bwMode="auto">
          <a:xfrm>
            <a:off x="7696200" y="29860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quickly</a:t>
            </a:r>
          </a:p>
        </p:txBody>
      </p:sp>
      <p:sp>
        <p:nvSpPr>
          <p:cNvPr id="44073" name="Line 41"/>
          <p:cNvSpPr>
            <a:spLocks noChangeShapeType="1"/>
          </p:cNvSpPr>
          <p:nvPr/>
        </p:nvSpPr>
        <p:spPr bwMode="auto">
          <a:xfrm flipH="1">
            <a:off x="7086600" y="1981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4" name="Line 42"/>
          <p:cNvSpPr>
            <a:spLocks noChangeShapeType="1"/>
          </p:cNvSpPr>
          <p:nvPr/>
        </p:nvSpPr>
        <p:spPr bwMode="auto">
          <a:xfrm>
            <a:off x="7620000" y="1981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5" name="Line 43"/>
          <p:cNvSpPr>
            <a:spLocks noChangeShapeType="1"/>
          </p:cNvSpPr>
          <p:nvPr/>
        </p:nvSpPr>
        <p:spPr bwMode="auto">
          <a:xfrm>
            <a:off x="80772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6" name="Text Box 44"/>
          <p:cNvSpPr txBox="1">
            <a:spLocks noChangeArrowheads="1"/>
          </p:cNvSpPr>
          <p:nvPr/>
        </p:nvSpPr>
        <p:spPr bwMode="auto">
          <a:xfrm>
            <a:off x="4175125" y="35417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4077" name="Text Box 45"/>
          <p:cNvSpPr txBox="1">
            <a:spLocks noChangeArrowheads="1"/>
          </p:cNvSpPr>
          <p:nvPr/>
        </p:nvSpPr>
        <p:spPr bwMode="auto">
          <a:xfrm>
            <a:off x="3155950" y="4129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44078" name="Text Box 46"/>
          <p:cNvSpPr txBox="1">
            <a:spLocks noChangeArrowheads="1"/>
          </p:cNvSpPr>
          <p:nvPr/>
        </p:nvSpPr>
        <p:spPr bwMode="auto">
          <a:xfrm>
            <a:off x="4121150" y="48768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VP</a:t>
            </a:r>
          </a:p>
        </p:txBody>
      </p:sp>
      <p:sp>
        <p:nvSpPr>
          <p:cNvPr id="44079" name="Text Box 47"/>
          <p:cNvSpPr txBox="1">
            <a:spLocks noChangeArrowheads="1"/>
          </p:cNvSpPr>
          <p:nvPr/>
        </p:nvSpPr>
        <p:spPr bwMode="auto">
          <a:xfrm>
            <a:off x="3657600" y="5576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80" name="Text Box 48"/>
          <p:cNvSpPr txBox="1">
            <a:spLocks noChangeArrowheads="1"/>
          </p:cNvSpPr>
          <p:nvPr/>
        </p:nvSpPr>
        <p:spPr bwMode="auto">
          <a:xfrm>
            <a:off x="3778250" y="55006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44081" name="Text Box 49"/>
          <p:cNvSpPr txBox="1">
            <a:spLocks noChangeArrowheads="1"/>
          </p:cNvSpPr>
          <p:nvPr/>
        </p:nvSpPr>
        <p:spPr bwMode="auto">
          <a:xfrm>
            <a:off x="4578350" y="54244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44082" name="Line 50"/>
          <p:cNvSpPr>
            <a:spLocks noChangeShapeType="1"/>
          </p:cNvSpPr>
          <p:nvPr/>
        </p:nvSpPr>
        <p:spPr bwMode="auto">
          <a:xfrm flipH="1">
            <a:off x="3429000" y="3810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3" name="Line 51"/>
          <p:cNvSpPr>
            <a:spLocks noChangeShapeType="1"/>
          </p:cNvSpPr>
          <p:nvPr/>
        </p:nvSpPr>
        <p:spPr bwMode="auto">
          <a:xfrm>
            <a:off x="4419600" y="3810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4" name="Line 52"/>
          <p:cNvSpPr>
            <a:spLocks noChangeShapeType="1"/>
          </p:cNvSpPr>
          <p:nvPr/>
        </p:nvSpPr>
        <p:spPr bwMode="auto">
          <a:xfrm flipH="1">
            <a:off x="3937000" y="5181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5" name="Line 53"/>
          <p:cNvSpPr>
            <a:spLocks noChangeShapeType="1"/>
          </p:cNvSpPr>
          <p:nvPr/>
        </p:nvSpPr>
        <p:spPr bwMode="auto">
          <a:xfrm>
            <a:off x="4318000" y="5181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6" name="Text Box 54"/>
          <p:cNvSpPr txBox="1">
            <a:spLocks noChangeArrowheads="1"/>
          </p:cNvSpPr>
          <p:nvPr/>
        </p:nvSpPr>
        <p:spPr bwMode="auto">
          <a:xfrm>
            <a:off x="3581400" y="6186488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eats</a:t>
            </a:r>
          </a:p>
        </p:txBody>
      </p:sp>
      <p:sp>
        <p:nvSpPr>
          <p:cNvPr id="44087" name="Line 55"/>
          <p:cNvSpPr>
            <a:spLocks noChangeShapeType="1"/>
          </p:cNvSpPr>
          <p:nvPr/>
        </p:nvSpPr>
        <p:spPr bwMode="auto">
          <a:xfrm>
            <a:off x="393065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8" name="Text Box 56"/>
          <p:cNvSpPr txBox="1">
            <a:spLocks noChangeArrowheads="1"/>
          </p:cNvSpPr>
          <p:nvPr/>
        </p:nvSpPr>
        <p:spPr bwMode="auto">
          <a:xfrm>
            <a:off x="460375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44089" name="Text Box 57"/>
          <p:cNvSpPr txBox="1">
            <a:spLocks noChangeArrowheads="1"/>
          </p:cNvSpPr>
          <p:nvPr/>
        </p:nvSpPr>
        <p:spPr bwMode="auto">
          <a:xfrm>
            <a:off x="4419600" y="6491288"/>
            <a:ext cx="74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pasta</a:t>
            </a:r>
          </a:p>
        </p:txBody>
      </p:sp>
      <p:sp>
        <p:nvSpPr>
          <p:cNvPr id="44090" name="Line 58"/>
          <p:cNvSpPr>
            <a:spLocks noChangeShapeType="1"/>
          </p:cNvSpPr>
          <p:nvPr/>
        </p:nvSpPr>
        <p:spPr bwMode="auto">
          <a:xfrm>
            <a:off x="4800600" y="617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1" name="Line 59"/>
          <p:cNvSpPr>
            <a:spLocks noChangeShapeType="1"/>
          </p:cNvSpPr>
          <p:nvPr/>
        </p:nvSpPr>
        <p:spPr bwMode="auto">
          <a:xfrm>
            <a:off x="4800600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2" name="Text Box 60"/>
          <p:cNvSpPr txBox="1">
            <a:spLocks noChangeArrowheads="1"/>
          </p:cNvSpPr>
          <p:nvPr/>
        </p:nvSpPr>
        <p:spPr bwMode="auto">
          <a:xfrm>
            <a:off x="4679950" y="4281488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VP</a:t>
            </a:r>
          </a:p>
        </p:txBody>
      </p:sp>
      <p:sp>
        <p:nvSpPr>
          <p:cNvPr id="44093" name="Text Box 61"/>
          <p:cNvSpPr txBox="1">
            <a:spLocks noChangeArrowheads="1"/>
          </p:cNvSpPr>
          <p:nvPr/>
        </p:nvSpPr>
        <p:spPr bwMode="auto">
          <a:xfrm>
            <a:off x="4114800" y="4891088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VP</a:t>
            </a:r>
          </a:p>
        </p:txBody>
      </p:sp>
      <p:sp>
        <p:nvSpPr>
          <p:cNvPr id="44094" name="Text Box 62"/>
          <p:cNvSpPr txBox="1">
            <a:spLocks noChangeArrowheads="1"/>
          </p:cNvSpPr>
          <p:nvPr/>
        </p:nvSpPr>
        <p:spPr bwMode="auto">
          <a:xfrm>
            <a:off x="5226050" y="4891088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Ad</a:t>
            </a:r>
          </a:p>
        </p:txBody>
      </p:sp>
      <p:sp>
        <p:nvSpPr>
          <p:cNvPr id="44095" name="Text Box 63"/>
          <p:cNvSpPr txBox="1">
            <a:spLocks noChangeArrowheads="1"/>
          </p:cNvSpPr>
          <p:nvPr/>
        </p:nvSpPr>
        <p:spPr bwMode="auto">
          <a:xfrm>
            <a:off x="5029200" y="55768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quickly</a:t>
            </a:r>
          </a:p>
        </p:txBody>
      </p:sp>
      <p:sp>
        <p:nvSpPr>
          <p:cNvPr id="44096" name="Line 64"/>
          <p:cNvSpPr>
            <a:spLocks noChangeShapeType="1"/>
          </p:cNvSpPr>
          <p:nvPr/>
        </p:nvSpPr>
        <p:spPr bwMode="auto">
          <a:xfrm flipH="1">
            <a:off x="4419600" y="4572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7" name="Line 65"/>
          <p:cNvSpPr>
            <a:spLocks noChangeShapeType="1"/>
          </p:cNvSpPr>
          <p:nvPr/>
        </p:nvSpPr>
        <p:spPr bwMode="auto">
          <a:xfrm>
            <a:off x="4953000" y="4572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8" name="Line 66"/>
          <p:cNvSpPr>
            <a:spLocks noChangeShapeType="1"/>
          </p:cNvSpPr>
          <p:nvPr/>
        </p:nvSpPr>
        <p:spPr bwMode="auto">
          <a:xfrm>
            <a:off x="54102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9" name="Text Box 67"/>
          <p:cNvSpPr txBox="1">
            <a:spLocks noChangeArrowheads="1"/>
          </p:cNvSpPr>
          <p:nvPr/>
        </p:nvSpPr>
        <p:spPr bwMode="auto">
          <a:xfrm>
            <a:off x="3238500" y="4648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44100" name="Text Box 68"/>
          <p:cNvSpPr txBox="1">
            <a:spLocks noChangeArrowheads="1"/>
          </p:cNvSpPr>
          <p:nvPr/>
        </p:nvSpPr>
        <p:spPr bwMode="auto">
          <a:xfrm>
            <a:off x="3054350" y="5348288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Maria</a:t>
            </a:r>
          </a:p>
        </p:txBody>
      </p:sp>
      <p:sp>
        <p:nvSpPr>
          <p:cNvPr id="44101" name="Line 69"/>
          <p:cNvSpPr>
            <a:spLocks noChangeShapeType="1"/>
          </p:cNvSpPr>
          <p:nvPr/>
        </p:nvSpPr>
        <p:spPr bwMode="auto">
          <a:xfrm>
            <a:off x="343535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02" name="Line 70"/>
          <p:cNvSpPr>
            <a:spLocks noChangeShapeType="1"/>
          </p:cNvSpPr>
          <p:nvPr/>
        </p:nvSpPr>
        <p:spPr bwMode="auto">
          <a:xfrm>
            <a:off x="3429000" y="4419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56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1718</TotalTime>
  <Words>5510</Words>
  <Application>Microsoft Macintosh PowerPoint</Application>
  <PresentationFormat>On-screen Show (4:3)</PresentationFormat>
  <Paragraphs>999</Paragraphs>
  <Slides>148</Slides>
  <Notes>1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148</vt:i4>
      </vt:variant>
    </vt:vector>
  </HeadingPairs>
  <TitlesOfParts>
    <vt:vector size="150" baseType="lpstr">
      <vt:lpstr>Breeze</vt:lpstr>
      <vt:lpstr>Microsoft Equation</vt:lpstr>
      <vt:lpstr>Discourse Segmentation</vt:lpstr>
      <vt:lpstr>Roadmap</vt:lpstr>
      <vt:lpstr>Project Presentations</vt:lpstr>
      <vt:lpstr>Recognizing Discourse Structure</vt:lpstr>
      <vt:lpstr>Recognizing Discourse Structure</vt:lpstr>
      <vt:lpstr>Recognizing Discourse Structure</vt:lpstr>
      <vt:lpstr>Recognizing Discourse Structure</vt:lpstr>
      <vt:lpstr>Recognizing Discourse Structure</vt:lpstr>
      <vt:lpstr>Recognizing Discourse Structure</vt:lpstr>
      <vt:lpstr>Recognizing Discourse Structure</vt:lpstr>
      <vt:lpstr>Recognizing Discourse Structure</vt:lpstr>
      <vt:lpstr> Discourse Topic Segmentation</vt:lpstr>
      <vt:lpstr>Coherence Analysis</vt:lpstr>
      <vt:lpstr>PowerPoint Presentation</vt:lpstr>
      <vt:lpstr>TextTiling</vt:lpstr>
      <vt:lpstr>TextTiling (Hearst ‘97)</vt:lpstr>
      <vt:lpstr>TextTiling (Hearst ‘97)</vt:lpstr>
      <vt:lpstr>TextTiling (Hearst ‘97)</vt:lpstr>
      <vt:lpstr>Lexical Cohesion Score</vt:lpstr>
      <vt:lpstr>Lexical Cohesion Score</vt:lpstr>
      <vt:lpstr>Segmentation</vt:lpstr>
      <vt:lpstr>Evaluation</vt:lpstr>
      <vt:lpstr>Evaluation</vt:lpstr>
      <vt:lpstr>Evaluation</vt:lpstr>
      <vt:lpstr>Evaluation</vt:lpstr>
      <vt:lpstr>Discussion</vt:lpstr>
      <vt:lpstr>Discussion</vt:lpstr>
      <vt:lpstr>Discussion</vt:lpstr>
      <vt:lpstr>Improving TextTiling</vt:lpstr>
      <vt:lpstr>Improving TextTiling</vt:lpstr>
      <vt:lpstr>Improving TextTiling</vt:lpstr>
      <vt:lpstr>Latent Semantic Analysis</vt:lpstr>
      <vt:lpstr>Latent Semantic Analysis</vt:lpstr>
      <vt:lpstr>Latent Semantic Analysis</vt:lpstr>
      <vt:lpstr>Latent Semantic Analysis</vt:lpstr>
      <vt:lpstr>Latent Semantic Analysis</vt:lpstr>
      <vt:lpstr>LSA</vt:lpstr>
      <vt:lpstr>LSA: Rank k Approximation</vt:lpstr>
      <vt:lpstr>LSA Text Segmentation</vt:lpstr>
      <vt:lpstr>LSA Text Segmentation</vt:lpstr>
      <vt:lpstr>LSA Text Segmentation</vt:lpstr>
      <vt:lpstr>Supervised Segmentation</vt:lpstr>
      <vt:lpstr>Supervised Segmentation</vt:lpstr>
      <vt:lpstr>Supervised Segmentation</vt:lpstr>
      <vt:lpstr>Supervised Segmentation</vt:lpstr>
      <vt:lpstr>Supervised Segmentation</vt:lpstr>
      <vt:lpstr>Supervised Segmentation</vt:lpstr>
      <vt:lpstr>Supervised Segmentation</vt:lpstr>
      <vt:lpstr>Segmentation Features</vt:lpstr>
      <vt:lpstr>Segmentation Features</vt:lpstr>
      <vt:lpstr>Segmentation Features</vt:lpstr>
      <vt:lpstr>Segmentation Features II</vt:lpstr>
      <vt:lpstr>Segmentation Features II</vt:lpstr>
      <vt:lpstr>Segmentation Features II</vt:lpstr>
      <vt:lpstr>Segmentation Features II</vt:lpstr>
      <vt:lpstr>Segmentation Evaluation</vt:lpstr>
      <vt:lpstr>Segmentation Evaluation</vt:lpstr>
      <vt:lpstr>Segmentation Evaluation</vt:lpstr>
      <vt:lpstr>WindowDiff</vt:lpstr>
      <vt:lpstr>WindowDiff</vt:lpstr>
      <vt:lpstr>WindowDiff</vt:lpstr>
      <vt:lpstr>Other Systems</vt:lpstr>
      <vt:lpstr>RST Parsing</vt:lpstr>
      <vt:lpstr>RST Parsing (Marcu 1999)</vt:lpstr>
      <vt:lpstr>RST Parsing (Marcu 1999)</vt:lpstr>
      <vt:lpstr>RST Parsing (Marcu 1999)</vt:lpstr>
      <vt:lpstr>Corpus-based Approach</vt:lpstr>
      <vt:lpstr>Corpus-based Approach</vt:lpstr>
      <vt:lpstr>Corpus-based Approach</vt:lpstr>
      <vt:lpstr>Corpus-based Approach</vt:lpstr>
      <vt:lpstr>Identifying  Segments &amp; Relations</vt:lpstr>
      <vt:lpstr>Cue Phrases</vt:lpstr>
      <vt:lpstr>Learning Discourse Parsing</vt:lpstr>
      <vt:lpstr>RST Parsing Model</vt:lpstr>
      <vt:lpstr>RST Parsing Model</vt:lpstr>
      <vt:lpstr>RST Parsing Model</vt:lpstr>
      <vt:lpstr>RST Parsing Model</vt:lpstr>
      <vt:lpstr>RST Parsing Model</vt:lpstr>
      <vt:lpstr>Learning Segmentation</vt:lpstr>
      <vt:lpstr>Learning Segmentation</vt:lpstr>
      <vt:lpstr>Learning Segmentation</vt:lpstr>
      <vt:lpstr>Segmentation Results</vt:lpstr>
      <vt:lpstr>Learning Shift-Reduce</vt:lpstr>
      <vt:lpstr>Classifying Shift-Reduce</vt:lpstr>
      <vt:lpstr>Classifying Shift-Reduce</vt:lpstr>
      <vt:lpstr>Discussion</vt:lpstr>
      <vt:lpstr>Discussion</vt:lpstr>
      <vt:lpstr>Discussion</vt:lpstr>
      <vt:lpstr>Evaluation</vt:lpstr>
      <vt:lpstr>Evaluation</vt:lpstr>
      <vt:lpstr>Evaluation</vt:lpstr>
      <vt:lpstr>Issues</vt:lpstr>
      <vt:lpstr>Issues</vt:lpstr>
      <vt:lpstr>Issues</vt:lpstr>
      <vt:lpstr>D-LTAG</vt:lpstr>
      <vt:lpstr>D-LTAG</vt:lpstr>
      <vt:lpstr>D-LTAG</vt:lpstr>
      <vt:lpstr>Tree Adjoining Grammars</vt:lpstr>
      <vt:lpstr>L-TAG Example</vt:lpstr>
      <vt:lpstr>Dimensions of D-LTAG</vt:lpstr>
      <vt:lpstr>Lexicalization of Discourse</vt:lpstr>
      <vt:lpstr>Lexicalization of Discourse</vt:lpstr>
      <vt:lpstr>Lexicalization of Discourse</vt:lpstr>
      <vt:lpstr>Lexicalization of Discourse</vt:lpstr>
      <vt:lpstr>Lexicalization of Discourse</vt:lpstr>
      <vt:lpstr>Connectives &amp; Arguments</vt:lpstr>
      <vt:lpstr>Connectives &amp; Arguments</vt:lpstr>
      <vt:lpstr>Connectives &amp; Arguments</vt:lpstr>
      <vt:lpstr>Connectives &amp; Arguments</vt:lpstr>
      <vt:lpstr>Example: Structural Arguments to Conjunctions</vt:lpstr>
      <vt:lpstr>Penn Discourse Treebank</vt:lpstr>
      <vt:lpstr>Penn Discourse Treebank</vt:lpstr>
      <vt:lpstr>Annotation</vt:lpstr>
      <vt:lpstr>Recognizing Implicit Relations</vt:lpstr>
      <vt:lpstr>Recognizing Implicit Relations</vt:lpstr>
      <vt:lpstr>Recognizing Implicit Relations</vt:lpstr>
      <vt:lpstr>Implicit Relations</vt:lpstr>
      <vt:lpstr>Implicit Relations</vt:lpstr>
      <vt:lpstr>Implicit Relations</vt:lpstr>
      <vt:lpstr>PDTB Implicits</vt:lpstr>
      <vt:lpstr>Relation Features</vt:lpstr>
      <vt:lpstr>Relation Features</vt:lpstr>
      <vt:lpstr>Relation Features</vt:lpstr>
      <vt:lpstr>Relation Features</vt:lpstr>
      <vt:lpstr>Relation Features</vt:lpstr>
      <vt:lpstr>Word-pair Analysis</vt:lpstr>
      <vt:lpstr>Word-pair Analysis</vt:lpstr>
      <vt:lpstr>Word-pair Analysis</vt:lpstr>
      <vt:lpstr>Word-Pairs</vt:lpstr>
      <vt:lpstr>Word-Pairs</vt:lpstr>
      <vt:lpstr>Word-Pairs</vt:lpstr>
      <vt:lpstr>Word-Pairs</vt:lpstr>
      <vt:lpstr>New Features</vt:lpstr>
      <vt:lpstr>New Features</vt:lpstr>
      <vt:lpstr>New Features</vt:lpstr>
      <vt:lpstr>More Features</vt:lpstr>
      <vt:lpstr>More Features</vt:lpstr>
      <vt:lpstr>More Features</vt:lpstr>
      <vt:lpstr>More Features</vt:lpstr>
      <vt:lpstr>And More Features</vt:lpstr>
      <vt:lpstr>And More Features</vt:lpstr>
      <vt:lpstr>And More Features</vt:lpstr>
      <vt:lpstr>And More Features</vt:lpstr>
      <vt:lpstr>Experiments</vt:lpstr>
      <vt:lpstr>Discussion</vt:lpstr>
      <vt:lpstr>Discussion</vt:lpstr>
      <vt:lpstr>Discussion</vt:lpstr>
      <vt:lpstr>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Discourse Segmentation</dc:title>
  <dc:creator>Gina-Anne Levow</dc:creator>
  <cp:lastModifiedBy>Gina-Anne Levow</cp:lastModifiedBy>
  <cp:revision>40</cp:revision>
  <cp:lastPrinted>2011-04-21T02:49:13Z</cp:lastPrinted>
  <dcterms:created xsi:type="dcterms:W3CDTF">2011-04-20T01:09:11Z</dcterms:created>
  <dcterms:modified xsi:type="dcterms:W3CDTF">2011-04-21T05:47:45Z</dcterms:modified>
</cp:coreProperties>
</file>