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9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5" r:id="rId16"/>
    <p:sldId id="286" r:id="rId17"/>
    <p:sldId id="287" r:id="rId18"/>
    <p:sldId id="322" r:id="rId19"/>
    <p:sldId id="368" r:id="rId20"/>
    <p:sldId id="369" r:id="rId21"/>
    <p:sldId id="370" r:id="rId22"/>
    <p:sldId id="323" r:id="rId23"/>
    <p:sldId id="324" r:id="rId24"/>
    <p:sldId id="371" r:id="rId25"/>
    <p:sldId id="372" r:id="rId26"/>
    <p:sldId id="373" r:id="rId27"/>
    <p:sldId id="374" r:id="rId28"/>
    <p:sldId id="327" r:id="rId29"/>
    <p:sldId id="375" r:id="rId30"/>
    <p:sldId id="325" r:id="rId31"/>
    <p:sldId id="376" r:id="rId32"/>
    <p:sldId id="377" r:id="rId33"/>
    <p:sldId id="288" r:id="rId34"/>
    <p:sldId id="289" r:id="rId35"/>
    <p:sldId id="290" r:id="rId36"/>
    <p:sldId id="296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361" r:id="rId45"/>
    <p:sldId id="362" r:id="rId46"/>
    <p:sldId id="363" r:id="rId47"/>
    <p:sldId id="297" r:id="rId48"/>
    <p:sldId id="328" r:id="rId49"/>
    <p:sldId id="330" r:id="rId50"/>
    <p:sldId id="300" r:id="rId51"/>
    <p:sldId id="329" r:id="rId52"/>
    <p:sldId id="331" r:id="rId53"/>
    <p:sldId id="301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32" r:id="rId64"/>
    <p:sldId id="378" r:id="rId65"/>
    <p:sldId id="379" r:id="rId66"/>
    <p:sldId id="380" r:id="rId67"/>
    <p:sldId id="311" r:id="rId68"/>
    <p:sldId id="333" r:id="rId69"/>
    <p:sldId id="334" r:id="rId70"/>
    <p:sldId id="335" r:id="rId71"/>
    <p:sldId id="381" r:id="rId72"/>
    <p:sldId id="383" r:id="rId73"/>
    <p:sldId id="336" r:id="rId74"/>
    <p:sldId id="384" r:id="rId75"/>
    <p:sldId id="385" r:id="rId76"/>
    <p:sldId id="338" r:id="rId77"/>
    <p:sldId id="339" r:id="rId78"/>
    <p:sldId id="340" r:id="rId79"/>
    <p:sldId id="341" r:id="rId80"/>
    <p:sldId id="337" r:id="rId81"/>
    <p:sldId id="386" r:id="rId82"/>
    <p:sldId id="342" r:id="rId83"/>
    <p:sldId id="343" r:id="rId84"/>
    <p:sldId id="344" r:id="rId85"/>
    <p:sldId id="364" r:id="rId86"/>
    <p:sldId id="365" r:id="rId87"/>
    <p:sldId id="366" r:id="rId8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2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printerSettings" Target="printerSettings/printerSettings1.bin"/><Relationship Id="rId91" Type="http://schemas.openxmlformats.org/officeDocument/2006/relationships/presProps" Target="presProps.xml"/><Relationship Id="rId92" Type="http://schemas.openxmlformats.org/officeDocument/2006/relationships/viewProps" Target="viewProps.xml"/><Relationship Id="rId93" Type="http://schemas.openxmlformats.org/officeDocument/2006/relationships/theme" Target="theme/theme1.xml"/><Relationship Id="rId94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AD990-1A16-534C-BA1C-2C82A7993E74}" type="datetimeFigureOut">
              <a:rPr lang="en-US" smtClean="0"/>
              <a:t>4/20/11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D67D0-7D03-B847-B530-337BCC305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8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9B657-B9B5-EC4D-B35A-8C33DDD40810}" type="slidenum">
              <a:rPr lang="en-US"/>
              <a:pPr/>
              <a:t>61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59275"/>
            <a:ext cx="5026025" cy="3870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8960" tIns="43672" rIns="88960" bIns="43672"/>
          <a:lstStyle/>
          <a:p>
            <a:endParaRPr lang="en-US"/>
          </a:p>
        </p:txBody>
      </p:sp>
      <p:sp>
        <p:nvSpPr>
          <p:cNvPr id="3481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93813" y="798513"/>
            <a:ext cx="4271962" cy="320357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DE306-FB6B-B54F-8296-4D3212F85095}" type="slidenum">
              <a:rPr lang="en-US"/>
              <a:pPr/>
              <a:t>62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59275"/>
            <a:ext cx="5026025" cy="38703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8960" tIns="43672" rIns="88960" bIns="43672"/>
          <a:lstStyle/>
          <a:p>
            <a:endParaRPr lang="en-US"/>
          </a:p>
        </p:txBody>
      </p:sp>
      <p:sp>
        <p:nvSpPr>
          <p:cNvPr id="3686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93813" y="798513"/>
            <a:ext cx="4271962" cy="320357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21" y="4344025"/>
            <a:ext cx="5485158" cy="4114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21" y="4344025"/>
            <a:ext cx="5485158" cy="41144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4931-D8B2-2E4D-AB2D-F4A9D1EC40E3}" type="datetimeFigureOut">
              <a:rPr lang="en-US" smtClean="0"/>
              <a:t>4/20/11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8212-0C18-E646-B3B3-422727FC3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4931-D8B2-2E4D-AB2D-F4A9D1EC40E3}" type="datetimeFigureOut">
              <a:rPr lang="en-US" smtClean="0"/>
              <a:t>4/20/11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8212-0C18-E646-B3B3-422727FC39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4931-D8B2-2E4D-AB2D-F4A9D1EC40E3}" type="datetimeFigureOut">
              <a:rPr lang="en-US" smtClean="0"/>
              <a:t>4/20/11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8212-0C18-E646-B3B3-422727FC3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4931-D8B2-2E4D-AB2D-F4A9D1EC40E3}" type="datetimeFigureOut">
              <a:rPr lang="en-US" smtClean="0"/>
              <a:t>4/20/11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8212-0C18-E646-B3B3-422727FC3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Joshi, Prasad, Webber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Discourse Annotation Tutorial, COLING/ACL, July 16,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CEF138-7DC7-B64E-B1F9-67EC36788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8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4931-D8B2-2E4D-AB2D-F4A9D1EC40E3}" type="datetimeFigureOut">
              <a:rPr lang="en-US" smtClean="0"/>
              <a:t>4/20/11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8212-0C18-E646-B3B3-422727FC3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4931-D8B2-2E4D-AB2D-F4A9D1EC40E3}" type="datetimeFigureOut">
              <a:rPr lang="en-US" smtClean="0"/>
              <a:t>4/20/11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8212-0C18-E646-B3B3-422727FC39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4931-D8B2-2E4D-AB2D-F4A9D1EC40E3}" type="datetimeFigureOut">
              <a:rPr lang="en-US" smtClean="0"/>
              <a:t>4/20/11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8212-0C18-E646-B3B3-422727FC3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4931-D8B2-2E4D-AB2D-F4A9D1EC40E3}" type="datetimeFigureOut">
              <a:rPr lang="en-US" smtClean="0"/>
              <a:t>4/20/11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8212-0C18-E646-B3B3-422727FC3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4931-D8B2-2E4D-AB2D-F4A9D1EC40E3}" type="datetimeFigureOut">
              <a:rPr lang="en-US" smtClean="0"/>
              <a:t>4/20/11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8212-0C18-E646-B3B3-422727FC3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4931-D8B2-2E4D-AB2D-F4A9D1EC40E3}" type="datetimeFigureOut">
              <a:rPr lang="en-US" smtClean="0"/>
              <a:t>4/20/11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8212-0C18-E646-B3B3-422727FC3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4931-D8B2-2E4D-AB2D-F4A9D1EC40E3}" type="datetimeFigureOut">
              <a:rPr lang="en-US" smtClean="0"/>
              <a:t>4/20/11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8212-0C18-E646-B3B3-422727FC3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4931-D8B2-2E4D-AB2D-F4A9D1EC40E3}" type="datetimeFigureOut">
              <a:rPr lang="en-US" smtClean="0"/>
              <a:t>4/20/11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8212-0C18-E646-B3B3-422727FC3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1AD4931-D8B2-2E4D-AB2D-F4A9D1EC40E3}" type="datetimeFigureOut">
              <a:rPr lang="en-US" smtClean="0"/>
              <a:t>4/20/11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15F8212-0C18-E646-B3B3-422727FC39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microsoft.com/office/2007/relationships/media" Target="file://localhost/Users/levow/papers/talks/eng_seg.wav" TargetMode="External"/><Relationship Id="rId2" Type="http://schemas.openxmlformats.org/officeDocument/2006/relationships/audio" Target="file://localhost/Users/levow/papers/talks/eng_seg.wav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microsoft.com/office/2007/relationships/media" Target="file://localhost/Users/levow/papers/talks/eng_seg.wav" TargetMode="External"/><Relationship Id="rId2" Type="http://schemas.openxmlformats.org/officeDocument/2006/relationships/audio" Target="file://localhost/Users/levow/papers/talks/eng_seg.wav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emf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emf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Discourse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Ling575</a:t>
            </a:r>
          </a:p>
          <a:p>
            <a:r>
              <a:rPr lang="en-US" dirty="0" smtClean="0"/>
              <a:t>Discourse &amp; Dialogue</a:t>
            </a:r>
          </a:p>
          <a:p>
            <a:r>
              <a:rPr lang="en-US" dirty="0" smtClean="0"/>
              <a:t>April 13,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14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0"/>
            <a:ext cx="8377011" cy="4659085"/>
          </a:xfrm>
        </p:spPr>
        <p:txBody>
          <a:bodyPr/>
          <a:lstStyle/>
          <a:p>
            <a:r>
              <a:rPr lang="en-US" dirty="0" smtClean="0"/>
              <a:t>Basic form of discourse structure</a:t>
            </a:r>
          </a:p>
          <a:p>
            <a:pPr lvl="1"/>
            <a:r>
              <a:rPr lang="en-US" dirty="0" smtClean="0"/>
              <a:t>Divide document into linear sequence of subtopics</a:t>
            </a:r>
          </a:p>
          <a:p>
            <a:pPr lvl="1"/>
            <a:endParaRPr lang="en-US" dirty="0"/>
          </a:p>
          <a:p>
            <a:r>
              <a:rPr lang="en-US" dirty="0" smtClean="0"/>
              <a:t>Many genres have conventional structures:</a:t>
            </a:r>
          </a:p>
          <a:p>
            <a:pPr lvl="1"/>
            <a:r>
              <a:rPr lang="en-US" dirty="0" smtClean="0"/>
              <a:t>Academic: Into, Hypothesis, Methods, Results, </a:t>
            </a:r>
            <a:r>
              <a:rPr lang="en-US" dirty="0" err="1" smtClean="0"/>
              <a:t>Concl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Newspapers: Headline, Byline, </a:t>
            </a:r>
            <a:r>
              <a:rPr lang="en-US" dirty="0" err="1" smtClean="0"/>
              <a:t>Lede</a:t>
            </a:r>
            <a:r>
              <a:rPr lang="en-US" dirty="0" smtClean="0"/>
              <a:t>, Elaboration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Patient Reports: Subjective, Objective, Assessment, Plan</a:t>
            </a:r>
          </a:p>
        </p:txBody>
      </p:sp>
    </p:spTree>
    <p:extLst>
      <p:ext uri="{BB962C8B-B14F-4D97-AF65-F5344CB8AC3E}">
        <p14:creationId xmlns:p14="http://schemas.microsoft.com/office/powerpoint/2010/main" val="1397467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0"/>
            <a:ext cx="8377011" cy="4659085"/>
          </a:xfrm>
        </p:spPr>
        <p:txBody>
          <a:bodyPr/>
          <a:lstStyle/>
          <a:p>
            <a:r>
              <a:rPr lang="en-US" dirty="0" smtClean="0"/>
              <a:t>Basic form of discourse structure</a:t>
            </a:r>
          </a:p>
          <a:p>
            <a:pPr lvl="1"/>
            <a:r>
              <a:rPr lang="en-US" dirty="0" smtClean="0"/>
              <a:t>Divide document into linear sequence of subtopics</a:t>
            </a:r>
          </a:p>
          <a:p>
            <a:pPr lvl="1"/>
            <a:endParaRPr lang="en-US" dirty="0"/>
          </a:p>
          <a:p>
            <a:r>
              <a:rPr lang="en-US" dirty="0" smtClean="0"/>
              <a:t>Many genres have conventional structures:</a:t>
            </a:r>
          </a:p>
          <a:p>
            <a:pPr lvl="1"/>
            <a:r>
              <a:rPr lang="en-US" dirty="0" smtClean="0"/>
              <a:t>Academic: Into, Hypothesis, Methods, Results, </a:t>
            </a:r>
            <a:r>
              <a:rPr lang="en-US" dirty="0" err="1" smtClean="0"/>
              <a:t>Concl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Newspapers: Headline, Byline, </a:t>
            </a:r>
            <a:r>
              <a:rPr lang="en-US" dirty="0" err="1" smtClean="0"/>
              <a:t>Lede</a:t>
            </a:r>
            <a:r>
              <a:rPr lang="en-US" dirty="0" smtClean="0"/>
              <a:t>, Elaboration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Patient Reports: Subjective, Objective, Assessment, Plan</a:t>
            </a:r>
          </a:p>
          <a:p>
            <a:r>
              <a:rPr lang="en-US" dirty="0" smtClean="0"/>
              <a:t>Can guide: summarization, retrieval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19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40" y="1618089"/>
            <a:ext cx="8769109" cy="4343400"/>
          </a:xfrm>
        </p:spPr>
        <p:txBody>
          <a:bodyPr/>
          <a:lstStyle/>
          <a:p>
            <a:r>
              <a:rPr lang="en-US" dirty="0" smtClean="0"/>
              <a:t>Use of linguistics devices to link text units</a:t>
            </a:r>
          </a:p>
          <a:p>
            <a:pPr lvl="1"/>
            <a:r>
              <a:rPr lang="en-US" dirty="0" smtClean="0"/>
              <a:t>Lexical cohesion:</a:t>
            </a:r>
          </a:p>
          <a:p>
            <a:pPr lvl="2"/>
            <a:r>
              <a:rPr lang="en-US" dirty="0" smtClean="0"/>
              <a:t>Link with relations between words</a:t>
            </a:r>
          </a:p>
          <a:p>
            <a:pPr lvl="3"/>
            <a:r>
              <a:rPr lang="en-US" dirty="0" smtClean="0"/>
              <a:t>Synonymy, </a:t>
            </a:r>
            <a:r>
              <a:rPr lang="en-US" dirty="0" err="1" smtClean="0"/>
              <a:t>Hypernymy</a:t>
            </a:r>
            <a:endParaRPr lang="en-US" dirty="0" smtClean="0"/>
          </a:p>
          <a:p>
            <a:pPr lvl="3"/>
            <a:r>
              <a:rPr lang="en-US" i="1" dirty="0" smtClean="0"/>
              <a:t>Peel, core and slice the pears and the apples. Add the fruit to the skillet.</a:t>
            </a:r>
          </a:p>
        </p:txBody>
      </p:sp>
    </p:spTree>
    <p:extLst>
      <p:ext uri="{BB962C8B-B14F-4D97-AF65-F5344CB8AC3E}">
        <p14:creationId xmlns:p14="http://schemas.microsoft.com/office/powerpoint/2010/main" val="1017521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40" y="1618089"/>
            <a:ext cx="8769109" cy="4343400"/>
          </a:xfrm>
        </p:spPr>
        <p:txBody>
          <a:bodyPr/>
          <a:lstStyle/>
          <a:p>
            <a:r>
              <a:rPr lang="en-US" dirty="0" smtClean="0"/>
              <a:t>Use of linguistics devices to link text units</a:t>
            </a:r>
          </a:p>
          <a:p>
            <a:pPr lvl="1"/>
            <a:r>
              <a:rPr lang="en-US" dirty="0" smtClean="0"/>
              <a:t>Lexical cohesion:</a:t>
            </a:r>
          </a:p>
          <a:p>
            <a:pPr lvl="2"/>
            <a:r>
              <a:rPr lang="en-US" dirty="0" smtClean="0"/>
              <a:t>Link with relations between words</a:t>
            </a:r>
          </a:p>
          <a:p>
            <a:pPr lvl="3"/>
            <a:r>
              <a:rPr lang="en-US" dirty="0" smtClean="0"/>
              <a:t>Synonymy, </a:t>
            </a:r>
            <a:r>
              <a:rPr lang="en-US" dirty="0" err="1" smtClean="0"/>
              <a:t>Hypernymy</a:t>
            </a:r>
            <a:endParaRPr lang="en-US" dirty="0" smtClean="0"/>
          </a:p>
          <a:p>
            <a:pPr lvl="3"/>
            <a:r>
              <a:rPr lang="en-US" i="1" dirty="0" smtClean="0"/>
              <a:t>Peel, core and slice the pears and the apples. Add the fruit to the skillet.</a:t>
            </a:r>
          </a:p>
          <a:p>
            <a:pPr lvl="1"/>
            <a:r>
              <a:rPr lang="en-US" dirty="0" smtClean="0"/>
              <a:t>Non-lexical cohesion:</a:t>
            </a:r>
          </a:p>
          <a:p>
            <a:pPr lvl="2"/>
            <a:r>
              <a:rPr lang="en-US" dirty="0" smtClean="0"/>
              <a:t>E.g. anaphora</a:t>
            </a:r>
          </a:p>
          <a:p>
            <a:pPr lvl="3"/>
            <a:r>
              <a:rPr lang="en-US" i="1" dirty="0"/>
              <a:t>Peel, core and slice the pears and the apples. Add </a:t>
            </a:r>
            <a:r>
              <a:rPr lang="en-US" i="1" dirty="0" smtClean="0"/>
              <a:t>them to </a:t>
            </a:r>
            <a:r>
              <a:rPr lang="en-US" i="1" dirty="0"/>
              <a:t>the skillet</a:t>
            </a:r>
            <a:r>
              <a:rPr lang="en-US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9122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40" y="1618089"/>
            <a:ext cx="8769109" cy="4343400"/>
          </a:xfrm>
        </p:spPr>
        <p:txBody>
          <a:bodyPr/>
          <a:lstStyle/>
          <a:p>
            <a:r>
              <a:rPr lang="en-US" dirty="0" smtClean="0"/>
              <a:t>Use of linguistics devices to link text units</a:t>
            </a:r>
          </a:p>
          <a:p>
            <a:pPr lvl="1"/>
            <a:r>
              <a:rPr lang="en-US" dirty="0" smtClean="0"/>
              <a:t>Lexical cohesion:</a:t>
            </a:r>
          </a:p>
          <a:p>
            <a:pPr lvl="2"/>
            <a:r>
              <a:rPr lang="en-US" dirty="0" smtClean="0"/>
              <a:t>Link with relations between words</a:t>
            </a:r>
          </a:p>
          <a:p>
            <a:pPr lvl="3"/>
            <a:r>
              <a:rPr lang="en-US" dirty="0" smtClean="0"/>
              <a:t>Synonymy, </a:t>
            </a:r>
            <a:r>
              <a:rPr lang="en-US" dirty="0" err="1" smtClean="0"/>
              <a:t>Hypernymy</a:t>
            </a:r>
            <a:endParaRPr lang="en-US" dirty="0" smtClean="0"/>
          </a:p>
          <a:p>
            <a:pPr lvl="3"/>
            <a:r>
              <a:rPr lang="en-US" i="1" dirty="0" smtClean="0"/>
              <a:t>Peel, core and slice the pears and the apples. Add the fruit to the skillet.</a:t>
            </a:r>
          </a:p>
          <a:p>
            <a:pPr lvl="1"/>
            <a:r>
              <a:rPr lang="en-US" dirty="0" smtClean="0"/>
              <a:t>Non-lexical cohesion:</a:t>
            </a:r>
          </a:p>
          <a:p>
            <a:pPr lvl="2"/>
            <a:r>
              <a:rPr lang="en-US" dirty="0" smtClean="0"/>
              <a:t>E.g. anaphora</a:t>
            </a:r>
          </a:p>
          <a:p>
            <a:pPr lvl="3"/>
            <a:r>
              <a:rPr lang="en-US" i="1" dirty="0"/>
              <a:t>Peel, core and slice the pears and the apples. Add </a:t>
            </a:r>
            <a:r>
              <a:rPr lang="en-US" i="1" dirty="0" smtClean="0"/>
              <a:t>them to </a:t>
            </a:r>
            <a:r>
              <a:rPr lang="en-US" i="1" dirty="0"/>
              <a:t>the skillet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Cohesion chain establishes link through sequence of words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Segment boundary = dip in cohesion</a:t>
            </a:r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073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 smtClean="0"/>
              <a:t>First Union Corp. is continuing to wrestle with severe problems.  According to industry insiders at PW, their president, John R. </a:t>
            </a:r>
            <a:r>
              <a:rPr lang="en-US" i="1" dirty="0" err="1" smtClean="0"/>
              <a:t>Georgius</a:t>
            </a:r>
            <a:r>
              <a:rPr lang="en-US" i="1" dirty="0" smtClean="0"/>
              <a:t>, is planning to announce his retirement tomorrow.</a:t>
            </a:r>
          </a:p>
          <a:p>
            <a:pPr lvl="1"/>
            <a:r>
              <a:rPr lang="en-US" dirty="0" smtClean="0"/>
              <a:t>Summary</a:t>
            </a:r>
            <a:r>
              <a:rPr lang="en-US" i="1" dirty="0" smtClean="0"/>
              <a:t>:</a:t>
            </a:r>
          </a:p>
          <a:p>
            <a:pPr lvl="1"/>
            <a:r>
              <a:rPr lang="en-US" i="1" dirty="0" smtClean="0"/>
              <a:t>First Union President John R. </a:t>
            </a:r>
            <a:r>
              <a:rPr lang="en-US" i="1" dirty="0" err="1" smtClean="0"/>
              <a:t>Georgius</a:t>
            </a:r>
            <a:r>
              <a:rPr lang="en-US" i="1" dirty="0" smtClean="0"/>
              <a:t> is planning to announce his retirement tomorrow.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Inter-sentence coherence relations: </a:t>
            </a: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8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 smtClean="0"/>
              <a:t>First Union Corp. is continuing to wrestle with severe problems.  According to industry insiders at PW, their president, John R. </a:t>
            </a:r>
            <a:r>
              <a:rPr lang="en-US" i="1" dirty="0" err="1" smtClean="0"/>
              <a:t>Georgius</a:t>
            </a:r>
            <a:r>
              <a:rPr lang="en-US" i="1" dirty="0" smtClean="0"/>
              <a:t>, is planning to announce his retirement tomorrow.</a:t>
            </a:r>
          </a:p>
          <a:p>
            <a:pPr lvl="1"/>
            <a:r>
              <a:rPr lang="en-US" dirty="0" smtClean="0"/>
              <a:t>Summary</a:t>
            </a:r>
            <a:r>
              <a:rPr lang="en-US" i="1" dirty="0" smtClean="0"/>
              <a:t>:</a:t>
            </a:r>
          </a:p>
          <a:p>
            <a:pPr lvl="1"/>
            <a:r>
              <a:rPr lang="en-US" i="1" dirty="0" smtClean="0"/>
              <a:t>First Union President John R. </a:t>
            </a:r>
            <a:r>
              <a:rPr lang="en-US" i="1" dirty="0" err="1" smtClean="0"/>
              <a:t>Georgius</a:t>
            </a:r>
            <a:r>
              <a:rPr lang="en-US" i="1" dirty="0" smtClean="0"/>
              <a:t> is planning to announce his retirement tomorrow.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Inter-sentence coherence relations: </a:t>
            </a:r>
            <a:endParaRPr lang="en-US" dirty="0"/>
          </a:p>
          <a:p>
            <a:pPr lvl="2"/>
            <a:r>
              <a:rPr lang="en-US" dirty="0" smtClean="0"/>
              <a:t>Second sentence: main concept (nucleus)</a:t>
            </a:r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52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 smtClean="0"/>
              <a:t>First Union Corp. is continuing to wrestle with severe problems.  According to industry insiders at PW, their president, John R. </a:t>
            </a:r>
            <a:r>
              <a:rPr lang="en-US" i="1" dirty="0" err="1" smtClean="0"/>
              <a:t>Georgius</a:t>
            </a:r>
            <a:r>
              <a:rPr lang="en-US" i="1" dirty="0" smtClean="0"/>
              <a:t>, is planning to announce his retirement tomorrow.</a:t>
            </a:r>
          </a:p>
          <a:p>
            <a:pPr lvl="1"/>
            <a:r>
              <a:rPr lang="en-US" dirty="0" smtClean="0"/>
              <a:t>Summary</a:t>
            </a:r>
            <a:r>
              <a:rPr lang="en-US" i="1" dirty="0" smtClean="0"/>
              <a:t>:</a:t>
            </a:r>
          </a:p>
          <a:p>
            <a:pPr lvl="1"/>
            <a:r>
              <a:rPr lang="en-US" i="1" dirty="0" smtClean="0"/>
              <a:t>First Union President John R. </a:t>
            </a:r>
            <a:r>
              <a:rPr lang="en-US" i="1" dirty="0" err="1" smtClean="0"/>
              <a:t>Georgius</a:t>
            </a:r>
            <a:r>
              <a:rPr lang="en-US" i="1" dirty="0" smtClean="0"/>
              <a:t> is planning to announce his retirement tomorrow.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Inter-sentence coherence relations: </a:t>
            </a:r>
            <a:endParaRPr lang="en-US" dirty="0"/>
          </a:p>
          <a:p>
            <a:pPr lvl="2"/>
            <a:r>
              <a:rPr lang="en-US" dirty="0" smtClean="0"/>
              <a:t>Second sentence: main concept (nucleus)</a:t>
            </a:r>
          </a:p>
          <a:p>
            <a:pPr lvl="2"/>
            <a:r>
              <a:rPr lang="en-US" dirty="0" smtClean="0"/>
              <a:t>First sentence: subsidiary, background</a:t>
            </a:r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72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</a:t>
            </a:r>
            <a:br>
              <a:rPr lang="en-US" dirty="0" smtClean="0"/>
            </a:br>
            <a:r>
              <a:rPr lang="en-US" dirty="0" smtClean="0"/>
              <a:t> Cohesion &amp;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Mechanisms that holds discourse together</a:t>
            </a:r>
          </a:p>
          <a:p>
            <a:pPr lvl="1"/>
            <a:r>
              <a:rPr lang="en-US" dirty="0" smtClean="0"/>
              <a:t>Derive meaning of discourse from components</a:t>
            </a:r>
          </a:p>
        </p:txBody>
      </p:sp>
    </p:spTree>
    <p:extLst>
      <p:ext uri="{BB962C8B-B14F-4D97-AF65-F5344CB8AC3E}">
        <p14:creationId xmlns:p14="http://schemas.microsoft.com/office/powerpoint/2010/main" val="2732013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</a:t>
            </a:r>
            <a:br>
              <a:rPr lang="en-US" dirty="0" smtClean="0"/>
            </a:br>
            <a:r>
              <a:rPr lang="en-US" dirty="0" smtClean="0"/>
              <a:t> Cohesion &amp;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Mechanisms that holds discourse together</a:t>
            </a:r>
          </a:p>
          <a:p>
            <a:pPr lvl="1"/>
            <a:r>
              <a:rPr lang="en-US" dirty="0" smtClean="0"/>
              <a:t>Derive meaning of discourse from components</a:t>
            </a:r>
          </a:p>
          <a:p>
            <a:r>
              <a:rPr lang="en-US" dirty="0" smtClean="0"/>
              <a:t>Depends on:</a:t>
            </a:r>
          </a:p>
          <a:p>
            <a:pPr lvl="1"/>
            <a:r>
              <a:rPr lang="en-US" dirty="0" smtClean="0"/>
              <a:t>Reference relations: last class</a:t>
            </a:r>
          </a:p>
          <a:p>
            <a:pPr lvl="1"/>
            <a:r>
              <a:rPr lang="en-US" dirty="0" smtClean="0"/>
              <a:t>Discourse relations: today</a:t>
            </a:r>
          </a:p>
        </p:txBody>
      </p:sp>
    </p:spTree>
    <p:extLst>
      <p:ext uri="{BB962C8B-B14F-4D97-AF65-F5344CB8AC3E}">
        <p14:creationId xmlns:p14="http://schemas.microsoft.com/office/powerpoint/2010/main" val="290807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discussion</a:t>
            </a:r>
            <a:endParaRPr lang="en-US" dirty="0"/>
          </a:p>
          <a:p>
            <a:r>
              <a:rPr lang="en-US" dirty="0" smtClean="0"/>
              <a:t>Discourse structure</a:t>
            </a:r>
          </a:p>
          <a:p>
            <a:pPr lvl="1"/>
            <a:r>
              <a:rPr lang="en-US" dirty="0" smtClean="0"/>
              <a:t>Definition &amp; Motivation</a:t>
            </a:r>
          </a:p>
          <a:p>
            <a:r>
              <a:rPr lang="en-US" dirty="0" smtClean="0"/>
              <a:t>Discourse Models &amp; Resources</a:t>
            </a:r>
          </a:p>
          <a:p>
            <a:pPr lvl="1"/>
            <a:r>
              <a:rPr lang="en-US" dirty="0" smtClean="0"/>
              <a:t>Rhetorical Structure Theory (RST)</a:t>
            </a:r>
          </a:p>
          <a:p>
            <a:pPr lvl="2"/>
            <a:r>
              <a:rPr lang="en-US" dirty="0" smtClean="0"/>
              <a:t>RST Treebank</a:t>
            </a:r>
          </a:p>
          <a:p>
            <a:pPr lvl="1"/>
            <a:r>
              <a:rPr lang="en-US" dirty="0" smtClean="0"/>
              <a:t>Linguistic Discourse Model</a:t>
            </a:r>
          </a:p>
          <a:p>
            <a:pPr lvl="1"/>
            <a:r>
              <a:rPr lang="en-US" dirty="0"/>
              <a:t>Discourse </a:t>
            </a:r>
            <a:r>
              <a:rPr lang="en-US" dirty="0" err="1" smtClean="0"/>
              <a:t>Graphbank</a:t>
            </a:r>
            <a:endParaRPr lang="en-US" dirty="0" smtClean="0"/>
          </a:p>
          <a:p>
            <a:pPr lvl="1"/>
            <a:r>
              <a:rPr lang="en-US" smtClean="0"/>
              <a:t>D-LTAG </a:t>
            </a:r>
            <a:r>
              <a:rPr lang="en-US" dirty="0" smtClean="0"/>
              <a:t>&amp; the Penn Discourse Treebank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92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</a:t>
            </a:r>
            <a:br>
              <a:rPr lang="en-US" dirty="0" smtClean="0"/>
            </a:br>
            <a:r>
              <a:rPr lang="en-US" dirty="0" smtClean="0"/>
              <a:t> Cohesion &amp;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Mechanisms that holds discourse together</a:t>
            </a:r>
          </a:p>
          <a:p>
            <a:pPr lvl="1"/>
            <a:r>
              <a:rPr lang="en-US" dirty="0" smtClean="0"/>
              <a:t>Derive meaning of discourse from components</a:t>
            </a:r>
          </a:p>
          <a:p>
            <a:r>
              <a:rPr lang="en-US" dirty="0" smtClean="0"/>
              <a:t>Depends on:</a:t>
            </a:r>
          </a:p>
          <a:p>
            <a:pPr lvl="1"/>
            <a:r>
              <a:rPr lang="en-US" dirty="0" smtClean="0"/>
              <a:t>Reference relations: last class</a:t>
            </a:r>
          </a:p>
          <a:p>
            <a:pPr lvl="1"/>
            <a:r>
              <a:rPr lang="en-US" dirty="0" smtClean="0"/>
              <a:t>Discourse relations: today</a:t>
            </a:r>
          </a:p>
          <a:p>
            <a:r>
              <a:rPr lang="en-US" dirty="0" smtClean="0"/>
              <a:t>Discourse relations can be: (Moore &amp; Pollock 1992)</a:t>
            </a:r>
          </a:p>
          <a:p>
            <a:pPr lvl="1"/>
            <a:r>
              <a:rPr lang="en-US" dirty="0" smtClean="0"/>
              <a:t>Intentional: related to the goals, plans of participants</a:t>
            </a:r>
          </a:p>
          <a:p>
            <a:pPr lvl="2"/>
            <a:r>
              <a:rPr lang="en-US" dirty="0" smtClean="0"/>
              <a:t>Complex issues of planning, goal, belief  inference</a:t>
            </a:r>
          </a:p>
        </p:txBody>
      </p:sp>
    </p:spTree>
    <p:extLst>
      <p:ext uri="{BB962C8B-B14F-4D97-AF65-F5344CB8AC3E}">
        <p14:creationId xmlns:p14="http://schemas.microsoft.com/office/powerpoint/2010/main" val="1572416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</a:t>
            </a:r>
            <a:br>
              <a:rPr lang="en-US" dirty="0" smtClean="0"/>
            </a:br>
            <a:r>
              <a:rPr lang="en-US" dirty="0" smtClean="0"/>
              <a:t> Cohesion &amp;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Mechanisms that holds discourse together</a:t>
            </a:r>
          </a:p>
          <a:p>
            <a:pPr lvl="1"/>
            <a:r>
              <a:rPr lang="en-US" dirty="0" smtClean="0"/>
              <a:t>Derive meaning of discourse from components</a:t>
            </a:r>
          </a:p>
          <a:p>
            <a:r>
              <a:rPr lang="en-US" dirty="0" smtClean="0"/>
              <a:t>Depends on:</a:t>
            </a:r>
          </a:p>
          <a:p>
            <a:pPr lvl="1"/>
            <a:r>
              <a:rPr lang="en-US" dirty="0" smtClean="0"/>
              <a:t>Reference relations: last class</a:t>
            </a:r>
          </a:p>
          <a:p>
            <a:pPr lvl="1"/>
            <a:r>
              <a:rPr lang="en-US" dirty="0" smtClean="0"/>
              <a:t>Discourse relations: today</a:t>
            </a:r>
          </a:p>
          <a:p>
            <a:r>
              <a:rPr lang="en-US" dirty="0" smtClean="0"/>
              <a:t>Discourse relations can be: (Moore &amp; Pollock 1992)</a:t>
            </a:r>
          </a:p>
          <a:p>
            <a:pPr lvl="1"/>
            <a:r>
              <a:rPr lang="en-US" dirty="0" smtClean="0"/>
              <a:t>Intentional: related to the goals, plans of participants</a:t>
            </a:r>
          </a:p>
          <a:p>
            <a:pPr lvl="2"/>
            <a:r>
              <a:rPr lang="en-US" dirty="0" smtClean="0"/>
              <a:t>Complex issues of planning, goal, belief  inference</a:t>
            </a:r>
          </a:p>
          <a:p>
            <a:pPr lvl="1"/>
            <a:r>
              <a:rPr lang="en-US" dirty="0" smtClean="0"/>
              <a:t>Informational: related the semantic content </a:t>
            </a:r>
          </a:p>
          <a:p>
            <a:pPr lvl="2"/>
            <a:r>
              <a:rPr lang="en-US" dirty="0" smtClean="0"/>
              <a:t>Will focus on these</a:t>
            </a:r>
          </a:p>
        </p:txBody>
      </p:sp>
    </p:spTree>
    <p:extLst>
      <p:ext uri="{BB962C8B-B14F-4D97-AF65-F5344CB8AC3E}">
        <p14:creationId xmlns:p14="http://schemas.microsoft.com/office/powerpoint/2010/main" val="2463640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links between sentences in discourse</a:t>
            </a:r>
          </a:p>
          <a:p>
            <a:endParaRPr lang="en-US" dirty="0"/>
          </a:p>
          <a:p>
            <a:r>
              <a:rPr lang="en-US" dirty="0" smtClean="0"/>
              <a:t>Can be annotated fairly reliably</a:t>
            </a:r>
          </a:p>
          <a:p>
            <a:pPr lvl="1"/>
            <a:r>
              <a:rPr lang="en-US" dirty="0" smtClean="0"/>
              <a:t>Yield a range of corpus resources</a:t>
            </a:r>
          </a:p>
          <a:p>
            <a:pPr lvl="1"/>
            <a:endParaRPr lang="en-US" dirty="0"/>
          </a:p>
          <a:p>
            <a:r>
              <a:rPr lang="en-US" dirty="0" smtClean="0"/>
              <a:t>Enable the applications discussed earlier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35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</a:t>
            </a:r>
            <a:br>
              <a:rPr lang="en-US" dirty="0" smtClean="0"/>
            </a:br>
            <a:r>
              <a:rPr lang="en-US" dirty="0" smtClean="0"/>
              <a:t>Discourse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 relations:</a:t>
            </a:r>
          </a:p>
        </p:txBody>
      </p:sp>
    </p:spTree>
    <p:extLst>
      <p:ext uri="{BB962C8B-B14F-4D97-AF65-F5344CB8AC3E}">
        <p14:creationId xmlns:p14="http://schemas.microsoft.com/office/powerpoint/2010/main" val="3304500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</a:t>
            </a:r>
            <a:br>
              <a:rPr lang="en-US" dirty="0" smtClean="0"/>
            </a:br>
            <a:r>
              <a:rPr lang="en-US" dirty="0" smtClean="0"/>
              <a:t>Discourse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 relations:</a:t>
            </a:r>
          </a:p>
          <a:p>
            <a:pPr lvl="1"/>
            <a:r>
              <a:rPr lang="en-US" dirty="0" smtClean="0"/>
              <a:t>What are the relations? </a:t>
            </a:r>
          </a:p>
          <a:p>
            <a:pPr lvl="2"/>
            <a:r>
              <a:rPr lang="en-US" dirty="0" smtClean="0"/>
              <a:t>Dominance and precedence; elaboration, sequence, etc..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34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</a:t>
            </a:r>
            <a:br>
              <a:rPr lang="en-US" dirty="0" smtClean="0"/>
            </a:br>
            <a:r>
              <a:rPr lang="en-US" dirty="0" smtClean="0"/>
              <a:t>Discourse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 relations:</a:t>
            </a:r>
          </a:p>
          <a:p>
            <a:pPr lvl="1"/>
            <a:r>
              <a:rPr lang="en-US" dirty="0" smtClean="0"/>
              <a:t>What are the relations? </a:t>
            </a:r>
          </a:p>
          <a:p>
            <a:pPr lvl="2"/>
            <a:r>
              <a:rPr lang="en-US" dirty="0" smtClean="0"/>
              <a:t>Dominance and precedence; elaboration, sequence, etc..</a:t>
            </a:r>
          </a:p>
          <a:p>
            <a:pPr lvl="1"/>
            <a:r>
              <a:rPr lang="en-US" dirty="0" smtClean="0"/>
              <a:t>How many relations are there?</a:t>
            </a:r>
          </a:p>
          <a:p>
            <a:pPr lvl="2"/>
            <a:r>
              <a:rPr lang="en-US" dirty="0" smtClean="0"/>
              <a:t>2? 10? 400?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12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</a:t>
            </a:r>
            <a:br>
              <a:rPr lang="en-US" dirty="0" smtClean="0"/>
            </a:br>
            <a:r>
              <a:rPr lang="en-US" dirty="0" smtClean="0"/>
              <a:t>Discourse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 relations:</a:t>
            </a:r>
          </a:p>
          <a:p>
            <a:pPr lvl="1"/>
            <a:r>
              <a:rPr lang="en-US" dirty="0" smtClean="0"/>
              <a:t>What are the relations? </a:t>
            </a:r>
          </a:p>
          <a:p>
            <a:pPr lvl="2"/>
            <a:r>
              <a:rPr lang="en-US" dirty="0" smtClean="0"/>
              <a:t>Dominance and precedence; elaboration, sequence, etc..</a:t>
            </a:r>
          </a:p>
          <a:p>
            <a:pPr lvl="1"/>
            <a:r>
              <a:rPr lang="en-US" dirty="0" smtClean="0"/>
              <a:t>How many relations are there?</a:t>
            </a:r>
          </a:p>
          <a:p>
            <a:pPr lvl="2"/>
            <a:r>
              <a:rPr lang="en-US" dirty="0" smtClean="0"/>
              <a:t>2? 10? 400? </a:t>
            </a:r>
          </a:p>
          <a:p>
            <a:pPr lvl="1"/>
            <a:r>
              <a:rPr lang="en-US" dirty="0" smtClean="0"/>
              <a:t>How are relations structured?</a:t>
            </a:r>
          </a:p>
          <a:p>
            <a:pPr lvl="2"/>
            <a:r>
              <a:rPr lang="en-US" dirty="0" smtClean="0"/>
              <a:t>Symmetric? Asymmetric</a:t>
            </a:r>
            <a:r>
              <a:rPr lang="en-US" dirty="0"/>
              <a:t>?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32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</a:t>
            </a:r>
            <a:br>
              <a:rPr lang="en-US" dirty="0" smtClean="0"/>
            </a:br>
            <a:r>
              <a:rPr lang="en-US" dirty="0" smtClean="0"/>
              <a:t>Discourse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Discourse relations:</a:t>
            </a:r>
          </a:p>
          <a:p>
            <a:pPr lvl="1"/>
            <a:r>
              <a:rPr lang="en-US" dirty="0" smtClean="0"/>
              <a:t>What are the relations? </a:t>
            </a:r>
          </a:p>
          <a:p>
            <a:pPr lvl="2"/>
            <a:r>
              <a:rPr lang="en-US" dirty="0" smtClean="0"/>
              <a:t>Dominance and precedence; elaboration, sequence, etc..</a:t>
            </a:r>
          </a:p>
          <a:p>
            <a:pPr lvl="1"/>
            <a:r>
              <a:rPr lang="en-US" dirty="0" smtClean="0"/>
              <a:t>How many relations are there?</a:t>
            </a:r>
          </a:p>
          <a:p>
            <a:pPr lvl="2"/>
            <a:r>
              <a:rPr lang="en-US" dirty="0" smtClean="0"/>
              <a:t>2? 10? 400? </a:t>
            </a:r>
          </a:p>
          <a:p>
            <a:pPr lvl="1"/>
            <a:r>
              <a:rPr lang="en-US" dirty="0" smtClean="0"/>
              <a:t>How are relations structured?</a:t>
            </a:r>
          </a:p>
          <a:p>
            <a:pPr lvl="2"/>
            <a:r>
              <a:rPr lang="en-US" dirty="0" smtClean="0"/>
              <a:t>Symmetric? Asymmetric</a:t>
            </a:r>
          </a:p>
          <a:p>
            <a:r>
              <a:rPr lang="en-US" dirty="0" smtClean="0"/>
              <a:t>Discourse structures:</a:t>
            </a:r>
          </a:p>
          <a:p>
            <a:pPr lvl="1"/>
            <a:r>
              <a:rPr lang="en-US" dirty="0" smtClean="0"/>
              <a:t>What are the legal structures produced by relations?</a:t>
            </a:r>
          </a:p>
          <a:p>
            <a:pPr lvl="2"/>
            <a:r>
              <a:rPr lang="en-US" dirty="0" smtClean="0"/>
              <a:t>Trees?, Graphs?, Other?</a:t>
            </a:r>
          </a:p>
          <a:p>
            <a:pPr lvl="2"/>
            <a:r>
              <a:rPr lang="en-US" dirty="0" smtClean="0"/>
              <a:t>Binary? N-</a:t>
            </a:r>
            <a:r>
              <a:rPr lang="en-US" dirty="0" err="1" smtClean="0"/>
              <a:t>ary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90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</a:t>
            </a:r>
            <a:br>
              <a:rPr lang="en-US" dirty="0" smtClean="0"/>
            </a:br>
            <a:r>
              <a:rPr lang="en-US" dirty="0" smtClean="0"/>
              <a:t>Discourse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Units:</a:t>
            </a:r>
          </a:p>
          <a:p>
            <a:pPr lvl="1"/>
            <a:r>
              <a:rPr lang="en-US" dirty="0" smtClean="0"/>
              <a:t>What are the basic units of discourse structure?</a:t>
            </a:r>
          </a:p>
          <a:p>
            <a:pPr lvl="2"/>
            <a:r>
              <a:rPr lang="en-US" dirty="0" smtClean="0"/>
              <a:t>Phrases?</a:t>
            </a:r>
          </a:p>
          <a:p>
            <a:pPr lvl="2"/>
            <a:r>
              <a:rPr lang="en-US" dirty="0" smtClean="0"/>
              <a:t>Prosodic units?</a:t>
            </a:r>
          </a:p>
          <a:p>
            <a:pPr lvl="2"/>
            <a:r>
              <a:rPr lang="en-US" dirty="0" smtClean="0"/>
              <a:t>Intention-based units?</a:t>
            </a:r>
          </a:p>
          <a:p>
            <a:pPr lvl="2"/>
            <a:r>
              <a:rPr lang="en-US" dirty="0" smtClean="0"/>
              <a:t>Clauses?</a:t>
            </a:r>
          </a:p>
          <a:p>
            <a:pPr lvl="2"/>
            <a:r>
              <a:rPr lang="en-US" dirty="0" smtClean="0"/>
              <a:t>Sentences?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062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</a:t>
            </a:r>
            <a:br>
              <a:rPr lang="en-US" dirty="0" smtClean="0"/>
            </a:br>
            <a:r>
              <a:rPr lang="en-US" dirty="0" smtClean="0"/>
              <a:t>Discourse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Units:</a:t>
            </a:r>
          </a:p>
          <a:p>
            <a:pPr lvl="1"/>
            <a:r>
              <a:rPr lang="en-US" dirty="0" smtClean="0"/>
              <a:t>What are the basic units of discourse structure?</a:t>
            </a:r>
          </a:p>
          <a:p>
            <a:pPr lvl="2"/>
            <a:r>
              <a:rPr lang="en-US" dirty="0" smtClean="0"/>
              <a:t>Phrases?</a:t>
            </a:r>
          </a:p>
          <a:p>
            <a:pPr lvl="2"/>
            <a:r>
              <a:rPr lang="en-US" dirty="0" smtClean="0"/>
              <a:t>Prosodic units?</a:t>
            </a:r>
          </a:p>
          <a:p>
            <a:pPr lvl="2"/>
            <a:r>
              <a:rPr lang="en-US" dirty="0" smtClean="0"/>
              <a:t>Intention-based units?</a:t>
            </a:r>
          </a:p>
          <a:p>
            <a:pPr lvl="2"/>
            <a:r>
              <a:rPr lang="en-US" dirty="0" smtClean="0"/>
              <a:t>Clauses?</a:t>
            </a:r>
          </a:p>
          <a:p>
            <a:pPr lvl="2"/>
            <a:r>
              <a:rPr lang="en-US" dirty="0" smtClean="0"/>
              <a:t>Sentences?</a:t>
            </a:r>
          </a:p>
          <a:p>
            <a:pPr lvl="1"/>
            <a:r>
              <a:rPr lang="en-US" dirty="0" smtClean="0"/>
              <a:t>How are larger segments structured?</a:t>
            </a:r>
          </a:p>
          <a:p>
            <a:pPr lvl="2"/>
            <a:r>
              <a:rPr lang="en-US" dirty="0" smtClean="0"/>
              <a:t>Overlapping?</a:t>
            </a:r>
          </a:p>
          <a:p>
            <a:pPr lvl="2"/>
            <a:r>
              <a:rPr lang="en-US" dirty="0" smtClean="0"/>
              <a:t>Non-overlapping?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3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Model Discourse Structure</a:t>
            </a:r>
            <a:r>
              <a:rPr lang="en-US" dirty="0" smtClean="0"/>
              <a:t>? </a:t>
            </a:r>
            <a:r>
              <a:rPr lang="en-US" sz="3600" dirty="0" smtClean="0"/>
              <a:t>(</a:t>
            </a:r>
            <a:r>
              <a:rPr lang="en-US" sz="3600" dirty="0"/>
              <a:t>Theoretical)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Discourse: not just constituent utterances</a:t>
            </a:r>
          </a:p>
          <a:p>
            <a:pPr lvl="1"/>
            <a:r>
              <a:rPr lang="en-US" sz="2400" dirty="0"/>
              <a:t>Create joint meaning</a:t>
            </a:r>
          </a:p>
          <a:p>
            <a:pPr lvl="1"/>
            <a:r>
              <a:rPr lang="en-US" sz="2400" dirty="0"/>
              <a:t>Context guides interpretation of constituents</a:t>
            </a:r>
          </a:p>
          <a:p>
            <a:pPr lvl="1"/>
            <a:r>
              <a:rPr lang="en-US" sz="2400" dirty="0"/>
              <a:t>How????</a:t>
            </a:r>
          </a:p>
          <a:p>
            <a:pPr lvl="2"/>
            <a:r>
              <a:rPr lang="en-US" dirty="0"/>
              <a:t>What are the units</a:t>
            </a:r>
            <a:r>
              <a:rPr lang="en-US" dirty="0" smtClean="0"/>
              <a:t>?	</a:t>
            </a:r>
            <a:endParaRPr lang="en-US" dirty="0"/>
          </a:p>
          <a:p>
            <a:pPr lvl="2"/>
            <a:r>
              <a:rPr lang="en-US" dirty="0"/>
              <a:t>How do they combine to establish meaning?</a:t>
            </a:r>
          </a:p>
          <a:p>
            <a:pPr lvl="3"/>
            <a:r>
              <a:rPr lang="en-US" sz="1800" dirty="0"/>
              <a:t>How can we derive structure from surface forms?</a:t>
            </a:r>
          </a:p>
          <a:p>
            <a:pPr lvl="2"/>
            <a:r>
              <a:rPr lang="en-US" dirty="0"/>
              <a:t>What makes discourse coherent </a:t>
            </a:r>
            <a:r>
              <a:rPr lang="en-US" dirty="0" err="1"/>
              <a:t>vs</a:t>
            </a:r>
            <a:r>
              <a:rPr lang="en-US" dirty="0"/>
              <a:t> not?</a:t>
            </a:r>
          </a:p>
          <a:p>
            <a:pPr lvl="2"/>
            <a:r>
              <a:rPr lang="en-US" dirty="0"/>
              <a:t>How do they influence reference resolution?</a:t>
            </a:r>
          </a:p>
        </p:txBody>
      </p:sp>
    </p:spTree>
    <p:extLst>
      <p:ext uri="{BB962C8B-B14F-4D97-AF65-F5344CB8AC3E}">
        <p14:creationId xmlns:p14="http://schemas.microsoft.com/office/powerpoint/2010/main" val="653584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</a:t>
            </a:r>
            <a:br>
              <a:rPr lang="en-US" dirty="0" smtClean="0"/>
            </a:br>
            <a:r>
              <a:rPr lang="en-US" dirty="0" smtClean="0"/>
              <a:t>Discourse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relation triggers:</a:t>
            </a:r>
          </a:p>
          <a:p>
            <a:pPr lvl="1"/>
            <a:r>
              <a:rPr lang="en-US" dirty="0" smtClean="0"/>
              <a:t>Structure:</a:t>
            </a:r>
          </a:p>
          <a:p>
            <a:pPr lvl="2"/>
            <a:r>
              <a:rPr lang="en-US" dirty="0" smtClean="0"/>
              <a:t>Relations hold between sequentially or structurally adjacent spans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886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</a:t>
            </a:r>
            <a:br>
              <a:rPr lang="en-US" dirty="0" smtClean="0"/>
            </a:br>
            <a:r>
              <a:rPr lang="en-US" dirty="0" smtClean="0"/>
              <a:t>Discourse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relation triggers:</a:t>
            </a:r>
          </a:p>
          <a:p>
            <a:pPr lvl="1"/>
            <a:r>
              <a:rPr lang="en-US" dirty="0" smtClean="0"/>
              <a:t>Structure:</a:t>
            </a:r>
          </a:p>
          <a:p>
            <a:pPr lvl="2"/>
            <a:r>
              <a:rPr lang="en-US" dirty="0" smtClean="0"/>
              <a:t>Relations hold between sequentially or structurally adjacent spans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Lexical elements:</a:t>
            </a:r>
          </a:p>
          <a:p>
            <a:pPr lvl="2"/>
            <a:r>
              <a:rPr lang="en-US" dirty="0" smtClean="0"/>
              <a:t>Relations are lexically cued, may act on non-adjacent elements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400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</a:t>
            </a:r>
            <a:br>
              <a:rPr lang="en-US" dirty="0" smtClean="0"/>
            </a:br>
            <a:r>
              <a:rPr lang="en-US" dirty="0" smtClean="0"/>
              <a:t>Discourse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relation triggers:</a:t>
            </a:r>
          </a:p>
          <a:p>
            <a:pPr lvl="1"/>
            <a:r>
              <a:rPr lang="en-US" dirty="0" smtClean="0"/>
              <a:t>Structure:</a:t>
            </a:r>
          </a:p>
          <a:p>
            <a:pPr lvl="2"/>
            <a:r>
              <a:rPr lang="en-US" dirty="0" smtClean="0"/>
              <a:t>Relations hold between sequentially or structurally adjacent spans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Lexical elements:</a:t>
            </a:r>
          </a:p>
          <a:p>
            <a:pPr lvl="2"/>
            <a:r>
              <a:rPr lang="en-US" dirty="0" smtClean="0"/>
              <a:t>Relations are lexically cued, may act on non-adjacent elements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Lexical elements &amp; structure: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547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</p:txBody>
      </p:sp>
    </p:spTree>
    <p:extLst>
      <p:ext uri="{BB962C8B-B14F-4D97-AF65-F5344CB8AC3E}">
        <p14:creationId xmlns:p14="http://schemas.microsoft.com/office/powerpoint/2010/main" val="11383883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b="1" dirty="0" smtClean="0"/>
              <a:t>Result: </a:t>
            </a:r>
            <a:r>
              <a:rPr lang="en-US" dirty="0" smtClean="0"/>
              <a:t>Infer state of S</a:t>
            </a:r>
            <a:r>
              <a:rPr lang="en-US" baseline="-25000" dirty="0" smtClean="0"/>
              <a:t>0</a:t>
            </a:r>
            <a:r>
              <a:rPr lang="en-US" dirty="0" smtClean="0"/>
              <a:t> cause state in S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3"/>
            <a:r>
              <a:rPr lang="en-US" dirty="0" smtClean="0"/>
              <a:t>The Tin Woodman was caught in the rain. His joints rusted.</a:t>
            </a:r>
          </a:p>
        </p:txBody>
      </p:sp>
    </p:spTree>
    <p:extLst>
      <p:ext uri="{BB962C8B-B14F-4D97-AF65-F5344CB8AC3E}">
        <p14:creationId xmlns:p14="http://schemas.microsoft.com/office/powerpoint/2010/main" val="2395939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b="1" dirty="0" smtClean="0"/>
              <a:t>Result: </a:t>
            </a:r>
            <a:r>
              <a:rPr lang="en-US" dirty="0" smtClean="0"/>
              <a:t>Infer state of S</a:t>
            </a:r>
            <a:r>
              <a:rPr lang="en-US" baseline="-25000" dirty="0" smtClean="0"/>
              <a:t>0</a:t>
            </a:r>
            <a:r>
              <a:rPr lang="en-US" dirty="0" smtClean="0"/>
              <a:t> cause state in S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3"/>
            <a:r>
              <a:rPr lang="en-US" dirty="0" smtClean="0"/>
              <a:t>The Tin Woodman was caught in the rain. His joints rusted.</a:t>
            </a:r>
          </a:p>
          <a:p>
            <a:pPr lvl="2"/>
            <a:r>
              <a:rPr lang="en-US" b="1" dirty="0" smtClean="0"/>
              <a:t>Explanation</a:t>
            </a:r>
            <a:r>
              <a:rPr lang="en-US" dirty="0" smtClean="0"/>
              <a:t>: Infer state in S</a:t>
            </a:r>
            <a:r>
              <a:rPr lang="en-US" baseline="-25000" dirty="0" smtClean="0"/>
              <a:t>1</a:t>
            </a:r>
            <a:r>
              <a:rPr lang="en-US" dirty="0" smtClean="0"/>
              <a:t> causes state in S</a:t>
            </a:r>
            <a:r>
              <a:rPr lang="en-US" baseline="-25000" dirty="0" smtClean="0"/>
              <a:t>0</a:t>
            </a:r>
          </a:p>
          <a:p>
            <a:pPr lvl="3"/>
            <a:r>
              <a:rPr lang="en-US" dirty="0" smtClean="0"/>
              <a:t>John hid Bill’s car keys. He was drunk.</a:t>
            </a:r>
          </a:p>
        </p:txBody>
      </p:sp>
    </p:spTree>
    <p:extLst>
      <p:ext uri="{BB962C8B-B14F-4D97-AF65-F5344CB8AC3E}">
        <p14:creationId xmlns:p14="http://schemas.microsoft.com/office/powerpoint/2010/main" val="24001444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Analysis</a:t>
            </a:r>
            <a:endParaRPr lang="en-US" dirty="0"/>
          </a:p>
        </p:txBody>
      </p:sp>
      <p:pic>
        <p:nvPicPr>
          <p:cNvPr id="4" name="fig 21.3.jpg" descr="fig 2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4" r="6096"/>
          <a:stretch/>
        </p:blipFill>
        <p:spPr bwMode="auto">
          <a:xfrm>
            <a:off x="549275" y="3283300"/>
            <a:ext cx="7518548" cy="340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498197"/>
            <a:ext cx="930521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S1: John went to the bank to deposit his paycheck.</a:t>
            </a:r>
          </a:p>
          <a:p>
            <a:r>
              <a:rPr lang="en-US" sz="2200" dirty="0" smtClean="0"/>
              <a:t>S2: He then took a train to Bill’s car dealership.</a:t>
            </a:r>
          </a:p>
          <a:p>
            <a:r>
              <a:rPr lang="en-US" sz="2200" dirty="0" smtClean="0"/>
              <a:t>S3: He needed to buy a car.</a:t>
            </a:r>
          </a:p>
          <a:p>
            <a:r>
              <a:rPr lang="en-US" sz="2200" dirty="0" smtClean="0"/>
              <a:t>S4: The company he works now isn’t near any public transportation.</a:t>
            </a:r>
          </a:p>
          <a:p>
            <a:r>
              <a:rPr lang="en-US" sz="2200" dirty="0" smtClean="0"/>
              <a:t>S5: He also wanted to talk to Bill about their softball league.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011233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</a:t>
            </a:r>
            <a:br>
              <a:rPr lang="en-US" dirty="0" smtClean="0"/>
            </a:br>
            <a:r>
              <a:rPr lang="en-US" dirty="0" smtClean="0"/>
              <a:t>Segments &amp;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source of information:</a:t>
            </a:r>
          </a:p>
        </p:txBody>
      </p:sp>
    </p:spTree>
    <p:extLst>
      <p:ext uri="{BB962C8B-B14F-4D97-AF65-F5344CB8AC3E}">
        <p14:creationId xmlns:p14="http://schemas.microsoft.com/office/powerpoint/2010/main" val="10835784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</a:t>
            </a:r>
            <a:br>
              <a:rPr lang="en-US" dirty="0" smtClean="0"/>
            </a:br>
            <a:r>
              <a:rPr lang="en-US" dirty="0" smtClean="0"/>
              <a:t>Segments &amp;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source of information:</a:t>
            </a:r>
          </a:p>
          <a:p>
            <a:pPr lvl="1"/>
            <a:r>
              <a:rPr lang="en-US" dirty="0" smtClean="0"/>
              <a:t>Cue phrases </a:t>
            </a:r>
          </a:p>
          <a:p>
            <a:pPr lvl="2"/>
            <a:r>
              <a:rPr lang="en-US" dirty="0" smtClean="0"/>
              <a:t>Aka discourse markers, cue words, clue words</a:t>
            </a:r>
          </a:p>
        </p:txBody>
      </p:sp>
    </p:spTree>
    <p:extLst>
      <p:ext uri="{BB962C8B-B14F-4D97-AF65-F5344CB8AC3E}">
        <p14:creationId xmlns:p14="http://schemas.microsoft.com/office/powerpoint/2010/main" val="8382290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</a:t>
            </a:r>
            <a:br>
              <a:rPr lang="en-US" dirty="0" smtClean="0"/>
            </a:br>
            <a:r>
              <a:rPr lang="en-US" dirty="0" smtClean="0"/>
              <a:t>Segments &amp;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source of information:</a:t>
            </a:r>
          </a:p>
          <a:p>
            <a:pPr lvl="1"/>
            <a:r>
              <a:rPr lang="en-US" dirty="0" smtClean="0"/>
              <a:t>Cue phrases </a:t>
            </a:r>
          </a:p>
          <a:p>
            <a:pPr lvl="2"/>
            <a:r>
              <a:rPr lang="en-US" dirty="0" smtClean="0"/>
              <a:t>Aka discourse markers, cue words, clue words</a:t>
            </a:r>
          </a:p>
          <a:p>
            <a:pPr lvl="1"/>
            <a:r>
              <a:rPr lang="en-US" dirty="0" smtClean="0"/>
              <a:t>Typically connectives </a:t>
            </a:r>
          </a:p>
          <a:p>
            <a:pPr lvl="2"/>
            <a:r>
              <a:rPr lang="en-US" dirty="0" smtClean="0"/>
              <a:t>E.g. conjunctions, adverbs </a:t>
            </a:r>
          </a:p>
          <a:p>
            <a:pPr lvl="1"/>
            <a:r>
              <a:rPr lang="en-US" dirty="0" smtClean="0"/>
              <a:t>Clue to relations, boundaries</a:t>
            </a:r>
          </a:p>
        </p:txBody>
      </p:sp>
    </p:spTree>
    <p:extLst>
      <p:ext uri="{BB962C8B-B14F-4D97-AF65-F5344CB8AC3E}">
        <p14:creationId xmlns:p14="http://schemas.microsoft.com/office/powerpoint/2010/main" val="222108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Model Discourse Structure</a:t>
            </a:r>
            <a:r>
              <a:rPr lang="en-US" dirty="0" smtClean="0"/>
              <a:t>?</a:t>
            </a:r>
            <a:r>
              <a:rPr lang="en-US" sz="3600" dirty="0" smtClean="0"/>
              <a:t>(</a:t>
            </a:r>
            <a:r>
              <a:rPr lang="en-US" sz="3600" dirty="0"/>
              <a:t>Applied)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077200" cy="4114800"/>
          </a:xfrm>
        </p:spPr>
        <p:txBody>
          <a:bodyPr/>
          <a:lstStyle/>
          <a:p>
            <a:r>
              <a:rPr lang="en-US"/>
              <a:t>Design better summarization, understanding</a:t>
            </a:r>
          </a:p>
          <a:p>
            <a:r>
              <a:rPr lang="en-US"/>
              <a:t>Improve speech synthesis</a:t>
            </a:r>
          </a:p>
          <a:p>
            <a:pPr lvl="1"/>
            <a:r>
              <a:rPr lang="en-US"/>
              <a:t>Influenced by structure</a:t>
            </a:r>
          </a:p>
          <a:p>
            <a:r>
              <a:rPr lang="en-US"/>
              <a:t>Develop approach for generation of discourse</a:t>
            </a:r>
          </a:p>
          <a:p>
            <a:r>
              <a:rPr lang="en-US"/>
              <a:t>Design dialogue agents for task interaction</a:t>
            </a:r>
          </a:p>
          <a:p>
            <a:r>
              <a:rPr lang="en-US"/>
              <a:t>Guide reference resolution</a:t>
            </a:r>
          </a:p>
        </p:txBody>
      </p:sp>
    </p:spTree>
    <p:extLst>
      <p:ext uri="{BB962C8B-B14F-4D97-AF65-F5344CB8AC3E}">
        <p14:creationId xmlns:p14="http://schemas.microsoft.com/office/powerpoint/2010/main" val="35525593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</a:t>
            </a:r>
            <a:br>
              <a:rPr lang="en-US" dirty="0" smtClean="0"/>
            </a:br>
            <a:r>
              <a:rPr lang="en-US" dirty="0" smtClean="0"/>
              <a:t>Segments &amp;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source of information:</a:t>
            </a:r>
          </a:p>
          <a:p>
            <a:pPr lvl="1"/>
            <a:r>
              <a:rPr lang="en-US" dirty="0" smtClean="0"/>
              <a:t>Cue phrases </a:t>
            </a:r>
          </a:p>
          <a:p>
            <a:pPr lvl="2"/>
            <a:r>
              <a:rPr lang="en-US" dirty="0" smtClean="0"/>
              <a:t>Aka discourse markers, cue words, clue words</a:t>
            </a:r>
          </a:p>
          <a:p>
            <a:pPr lvl="1"/>
            <a:r>
              <a:rPr lang="en-US" dirty="0" smtClean="0"/>
              <a:t>Typically connectives </a:t>
            </a:r>
          </a:p>
          <a:p>
            <a:pPr lvl="2"/>
            <a:r>
              <a:rPr lang="en-US" dirty="0" smtClean="0"/>
              <a:t>E.g. conjunctions, adverbs </a:t>
            </a:r>
          </a:p>
          <a:p>
            <a:pPr lvl="1"/>
            <a:r>
              <a:rPr lang="en-US" dirty="0" smtClean="0"/>
              <a:t>Clue to relations, boundaries</a:t>
            </a:r>
          </a:p>
          <a:p>
            <a:pPr lvl="1"/>
            <a:r>
              <a:rPr lang="en-US" dirty="0" smtClean="0"/>
              <a:t>Although, but, for example, however, yet, with, and….</a:t>
            </a:r>
          </a:p>
          <a:p>
            <a:pPr lvl="2"/>
            <a:r>
              <a:rPr lang="en-US" dirty="0" smtClean="0"/>
              <a:t>John hid Bill’s keys </a:t>
            </a:r>
            <a:r>
              <a:rPr lang="en-US" b="1" dirty="0" smtClean="0"/>
              <a:t>because</a:t>
            </a:r>
            <a:r>
              <a:rPr lang="en-US" i="1" dirty="0" smtClean="0"/>
              <a:t> </a:t>
            </a:r>
            <a:r>
              <a:rPr lang="en-US" dirty="0" smtClean="0"/>
              <a:t>he was drunk.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323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84" y="1600201"/>
            <a:ext cx="8656617" cy="4343400"/>
          </a:xfrm>
        </p:spPr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Ambiguity: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941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84" y="1600201"/>
            <a:ext cx="8656617" cy="4343400"/>
          </a:xfrm>
        </p:spPr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Ambiguity: discourse </a:t>
            </a:r>
            <a:r>
              <a:rPr lang="en-US" dirty="0" err="1" smtClean="0"/>
              <a:t>vs</a:t>
            </a:r>
            <a:r>
              <a:rPr lang="en-US" dirty="0" smtClean="0"/>
              <a:t> sentential use</a:t>
            </a:r>
          </a:p>
          <a:p>
            <a:pPr lvl="3"/>
            <a:r>
              <a:rPr lang="en-US" b="1" dirty="0" smtClean="0"/>
              <a:t>With</a:t>
            </a:r>
            <a:r>
              <a:rPr lang="en-US" dirty="0" smtClean="0"/>
              <a:t> its distant orbit, Mars exhibits frigid weather.</a:t>
            </a:r>
          </a:p>
          <a:p>
            <a:pPr lvl="3"/>
            <a:r>
              <a:rPr lang="en-US" dirty="0" smtClean="0"/>
              <a:t>We can see Mars </a:t>
            </a:r>
            <a:r>
              <a:rPr lang="en-US" b="1" dirty="0" smtClean="0"/>
              <a:t>with</a:t>
            </a:r>
            <a:r>
              <a:rPr lang="en-US" dirty="0" smtClean="0"/>
              <a:t> a telescope.</a:t>
            </a:r>
          </a:p>
          <a:p>
            <a:pPr lvl="2"/>
            <a:r>
              <a:rPr lang="en-US" dirty="0" smtClean="0"/>
              <a:t>Disambiguate?</a:t>
            </a:r>
          </a:p>
        </p:txBody>
      </p:sp>
    </p:spTree>
    <p:extLst>
      <p:ext uri="{BB962C8B-B14F-4D97-AF65-F5344CB8AC3E}">
        <p14:creationId xmlns:p14="http://schemas.microsoft.com/office/powerpoint/2010/main" val="23103474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84" y="1600201"/>
            <a:ext cx="8656617" cy="4343400"/>
          </a:xfrm>
        </p:spPr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Ambiguity: discourse </a:t>
            </a:r>
            <a:r>
              <a:rPr lang="en-US" dirty="0" err="1" smtClean="0"/>
              <a:t>vs</a:t>
            </a:r>
            <a:r>
              <a:rPr lang="en-US" dirty="0" smtClean="0"/>
              <a:t> sentential use</a:t>
            </a:r>
          </a:p>
          <a:p>
            <a:pPr lvl="3"/>
            <a:r>
              <a:rPr lang="en-US" b="1" dirty="0" smtClean="0"/>
              <a:t>With</a:t>
            </a:r>
            <a:r>
              <a:rPr lang="en-US" dirty="0" smtClean="0"/>
              <a:t> its distant orbit, Mars exhibits frigid weather.</a:t>
            </a:r>
          </a:p>
          <a:p>
            <a:pPr lvl="3"/>
            <a:r>
              <a:rPr lang="en-US" dirty="0" smtClean="0"/>
              <a:t>We can see Mars </a:t>
            </a:r>
            <a:r>
              <a:rPr lang="en-US" b="1" dirty="0" smtClean="0"/>
              <a:t>with</a:t>
            </a:r>
            <a:r>
              <a:rPr lang="en-US" dirty="0" smtClean="0"/>
              <a:t> a telescope.</a:t>
            </a:r>
          </a:p>
          <a:p>
            <a:pPr lvl="2"/>
            <a:r>
              <a:rPr lang="en-US" dirty="0" smtClean="0"/>
              <a:t>Disambiguate?</a:t>
            </a:r>
          </a:p>
          <a:p>
            <a:pPr lvl="3"/>
            <a:r>
              <a:rPr lang="en-US" dirty="0" smtClean="0"/>
              <a:t>Rules (</a:t>
            </a:r>
            <a:r>
              <a:rPr lang="en-US" dirty="0" err="1" smtClean="0"/>
              <a:t>regexp</a:t>
            </a:r>
            <a:r>
              <a:rPr lang="en-US" dirty="0" smtClean="0"/>
              <a:t>): sentence-initial; comma-separated, …</a:t>
            </a:r>
          </a:p>
          <a:p>
            <a:pPr lvl="3"/>
            <a:r>
              <a:rPr lang="en-US" dirty="0" smtClean="0"/>
              <a:t>WSD techniques…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Ambiguity: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144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84" y="1600201"/>
            <a:ext cx="8656617" cy="4343400"/>
          </a:xfrm>
        </p:spPr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Ambiguity: discourse </a:t>
            </a:r>
            <a:r>
              <a:rPr lang="en-US" dirty="0" err="1" smtClean="0"/>
              <a:t>vs</a:t>
            </a:r>
            <a:r>
              <a:rPr lang="en-US" dirty="0" smtClean="0"/>
              <a:t> sentential use</a:t>
            </a:r>
          </a:p>
          <a:p>
            <a:pPr lvl="3"/>
            <a:r>
              <a:rPr lang="en-US" b="1" dirty="0" smtClean="0"/>
              <a:t>With</a:t>
            </a:r>
            <a:r>
              <a:rPr lang="en-US" dirty="0" smtClean="0"/>
              <a:t> its distant orbit, Mars exhibits frigid weather.</a:t>
            </a:r>
          </a:p>
          <a:p>
            <a:pPr lvl="3"/>
            <a:r>
              <a:rPr lang="en-US" dirty="0" smtClean="0"/>
              <a:t>We can see Mars </a:t>
            </a:r>
            <a:r>
              <a:rPr lang="en-US" b="1" dirty="0" smtClean="0"/>
              <a:t>with</a:t>
            </a:r>
            <a:r>
              <a:rPr lang="en-US" dirty="0" smtClean="0"/>
              <a:t> a telescope.</a:t>
            </a:r>
          </a:p>
          <a:p>
            <a:pPr lvl="2"/>
            <a:r>
              <a:rPr lang="en-US" dirty="0" smtClean="0"/>
              <a:t>Disambiguate?</a:t>
            </a:r>
          </a:p>
          <a:p>
            <a:pPr lvl="3"/>
            <a:r>
              <a:rPr lang="en-US" dirty="0" smtClean="0"/>
              <a:t>Rules (</a:t>
            </a:r>
            <a:r>
              <a:rPr lang="en-US" dirty="0" err="1" smtClean="0"/>
              <a:t>regexp</a:t>
            </a:r>
            <a:r>
              <a:rPr lang="en-US" dirty="0" smtClean="0"/>
              <a:t>): sentence-initial; comma-separated, …</a:t>
            </a:r>
          </a:p>
          <a:p>
            <a:pPr lvl="3"/>
            <a:r>
              <a:rPr lang="en-US" dirty="0" smtClean="0"/>
              <a:t>WSD techniques…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Ambiguity: cue multiple discourse relations</a:t>
            </a:r>
          </a:p>
          <a:p>
            <a:pPr lvl="2"/>
            <a:r>
              <a:rPr lang="en-US" dirty="0" smtClean="0"/>
              <a:t>Because: CAUSE/EVIDENCE; But: CONTRAST/CONCESSION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508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issue:</a:t>
            </a:r>
          </a:p>
          <a:p>
            <a:pPr lvl="1"/>
            <a:r>
              <a:rPr lang="en-US" dirty="0" smtClean="0"/>
              <a:t>Insufficient:</a:t>
            </a:r>
          </a:p>
        </p:txBody>
      </p:sp>
    </p:spTree>
    <p:extLst>
      <p:ext uri="{BB962C8B-B14F-4D97-AF65-F5344CB8AC3E}">
        <p14:creationId xmlns:p14="http://schemas.microsoft.com/office/powerpoint/2010/main" val="448479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issue:</a:t>
            </a:r>
          </a:p>
          <a:p>
            <a:pPr lvl="1"/>
            <a:r>
              <a:rPr lang="en-US" dirty="0" smtClean="0"/>
              <a:t>Insufficient:</a:t>
            </a:r>
          </a:p>
          <a:p>
            <a:pPr lvl="2"/>
            <a:r>
              <a:rPr lang="en-US" dirty="0" smtClean="0"/>
              <a:t>Not all relations marked by cue phrases</a:t>
            </a:r>
          </a:p>
          <a:p>
            <a:pPr lvl="2"/>
            <a:r>
              <a:rPr lang="en-US" dirty="0" smtClean="0"/>
              <a:t>Only  15-25% of relations marked by cues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002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Rhetorical Structure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Mann &amp; Thompson (1987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785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Discourse relations:</a:t>
            </a:r>
          </a:p>
          <a:p>
            <a:pPr lvl="1"/>
            <a:r>
              <a:rPr lang="en-US" dirty="0" smtClean="0"/>
              <a:t>78 detailed informational relations; mostly asymmetric</a:t>
            </a:r>
          </a:p>
          <a:p>
            <a:r>
              <a:rPr lang="en-US" dirty="0" smtClean="0"/>
              <a:t>Discourse structures:</a:t>
            </a:r>
          </a:p>
          <a:p>
            <a:pPr lvl="1"/>
            <a:r>
              <a:rPr lang="en-US" dirty="0" smtClean="0"/>
              <a:t>Trees: predominantly binary, some n-</a:t>
            </a:r>
            <a:r>
              <a:rPr lang="en-US" dirty="0" err="1" smtClean="0"/>
              <a:t>ary</a:t>
            </a:r>
            <a:r>
              <a:rPr lang="en-US" dirty="0" smtClean="0"/>
              <a:t> (schemas)</a:t>
            </a:r>
          </a:p>
          <a:p>
            <a:r>
              <a:rPr lang="en-US" dirty="0" smtClean="0"/>
              <a:t>Discourse units:</a:t>
            </a:r>
          </a:p>
          <a:p>
            <a:pPr lvl="1"/>
            <a:r>
              <a:rPr lang="en-US" dirty="0" smtClean="0"/>
              <a:t>Clauses</a:t>
            </a:r>
          </a:p>
          <a:p>
            <a:r>
              <a:rPr lang="en-US" dirty="0" smtClean="0"/>
              <a:t>Discourse Segments:</a:t>
            </a:r>
          </a:p>
          <a:p>
            <a:pPr lvl="1"/>
            <a:r>
              <a:rPr lang="en-US" dirty="0" smtClean="0"/>
              <a:t>Non-overlapping</a:t>
            </a:r>
          </a:p>
          <a:p>
            <a:r>
              <a:rPr lang="en-US" dirty="0" smtClean="0"/>
              <a:t>Discourse Relation Triggers:</a:t>
            </a:r>
          </a:p>
          <a:p>
            <a:pPr lvl="1"/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098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RST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Schemas: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Grammar of legal relations between text spans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Define possible RST text structures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Most common: N + S, others involve two or more nuclei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740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Discourse Topic Segmentation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399"/>
            <a:ext cx="8001000" cy="7576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Separate </a:t>
            </a:r>
            <a:r>
              <a:rPr lang="en-US" dirty="0" smtClean="0"/>
              <a:t>news broadcast into component stories</a:t>
            </a:r>
          </a:p>
          <a:p>
            <a:pPr lvl="1"/>
            <a:r>
              <a:rPr lang="en-US" dirty="0" smtClean="0"/>
              <a:t>Necessary for information retrieval</a:t>
            </a:r>
            <a:endParaRPr lang="en-US" dirty="0"/>
          </a:p>
        </p:txBody>
      </p:sp>
      <p:pic>
        <p:nvPicPr>
          <p:cNvPr id="4100" name="Picture 4" descr="Y:\papers\talks\eng_wav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90800"/>
            <a:ext cx="5840413" cy="170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eng_seg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750" y="3216619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4648200"/>
            <a:ext cx="913753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On "World News Tonight" this Thursday, another bad day on stock </a:t>
            </a:r>
          </a:p>
          <a:p>
            <a:r>
              <a:rPr lang="en-US" dirty="0"/>
              <a:t>markets, all over the world global economic anxiety. </a:t>
            </a:r>
            <a:r>
              <a:rPr lang="en-US" dirty="0" smtClean="0"/>
              <a:t> </a:t>
            </a:r>
            <a:r>
              <a:rPr lang="en-US" dirty="0"/>
              <a:t>Another massacre in Kosovo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the U.S. and its allies prepare to do </a:t>
            </a:r>
            <a:r>
              <a:rPr lang="en-US" dirty="0" smtClean="0"/>
              <a:t> something </a:t>
            </a:r>
            <a:r>
              <a:rPr lang="en-US" dirty="0"/>
              <a:t>about it. Very slowly. </a:t>
            </a:r>
            <a:r>
              <a:rPr lang="en-US" dirty="0" smtClean="0"/>
              <a:t>And </a:t>
            </a:r>
            <a:r>
              <a:rPr lang="en-US" dirty="0"/>
              <a:t>the </a:t>
            </a:r>
            <a:endParaRPr lang="en-US" dirty="0" smtClean="0"/>
          </a:p>
          <a:p>
            <a:r>
              <a:rPr lang="en-US" dirty="0" smtClean="0"/>
              <a:t>millennium </a:t>
            </a:r>
            <a:r>
              <a:rPr lang="en-US" dirty="0"/>
              <a:t>bug, Lubbock Texas prepares for catastrophe, </a:t>
            </a:r>
            <a:r>
              <a:rPr lang="en-US" dirty="0" err="1" smtClean="0"/>
              <a:t>Banglaore</a:t>
            </a:r>
            <a:r>
              <a:rPr lang="en-US" dirty="0" smtClean="0"/>
              <a:t> in India sees</a:t>
            </a:r>
          </a:p>
          <a:p>
            <a:r>
              <a:rPr lang="en-US" dirty="0" smtClean="0"/>
              <a:t> </a:t>
            </a:r>
            <a:r>
              <a:rPr lang="en-US" dirty="0"/>
              <a:t>only profit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3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373" fill="hold"/>
                                        <p:tgtEl>
                                          <p:spTgt spid="41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1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RST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Schemas: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Grammar of legal relations between text spans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Define possible RST text structures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Most common: N + S, others involve two or more nuclei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Relations</a:t>
            </a:r>
            <a:r>
              <a:rPr lang="en-US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Hold b/t two text spans, nucleus and satellite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Constraints on each, between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Effect: why the author wrote this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83142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RST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Schemas: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Grammar of legal relations between text spans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Define possible RST text structures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Most common: N + S, others involve two or more nuclei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Relations</a:t>
            </a:r>
            <a:r>
              <a:rPr lang="en-US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Hold b/t two text spans, nucleus and satellite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Constraints on each, between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Effect: why the author wrote this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Structures</a:t>
            </a:r>
            <a:r>
              <a:rPr lang="en-US" sz="2800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Using clause units, complete, connected, unique, adjacent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5944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Schemas differ in:</a:t>
            </a:r>
          </a:p>
          <a:p>
            <a:pPr lvl="1"/>
            <a:r>
              <a:rPr lang="en-US" dirty="0" smtClean="0"/>
              <a:t>A/Symmetry of relations</a:t>
            </a:r>
          </a:p>
          <a:p>
            <a:pPr lvl="1"/>
            <a:r>
              <a:rPr lang="en-US" dirty="0" err="1" smtClean="0"/>
              <a:t>Brancing</a:t>
            </a:r>
            <a:r>
              <a:rPr lang="en-US" dirty="0" smtClean="0"/>
              <a:t> (</a:t>
            </a:r>
            <a:r>
              <a:rPr lang="en-US" dirty="0" err="1" smtClean="0"/>
              <a:t>arity</a:t>
            </a:r>
            <a:r>
              <a:rPr lang="en-US" dirty="0" smtClean="0"/>
              <a:t>) of relations</a:t>
            </a:r>
          </a:p>
          <a:p>
            <a:pPr lvl="1"/>
            <a:r>
              <a:rPr lang="en-US" dirty="0" smtClean="0"/>
              <a:t>Relations between sisters</a:t>
            </a:r>
          </a:p>
          <a:p>
            <a:pPr lvl="1"/>
            <a:endParaRPr lang="en-US" dirty="0"/>
          </a:p>
        </p:txBody>
      </p:sp>
      <p:pic>
        <p:nvPicPr>
          <p:cNvPr id="4" name="Picture 3" descr="schem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4422349"/>
            <a:ext cx="8001000" cy="1169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76872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Relations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Core of RST</a:t>
            </a:r>
          </a:p>
          <a:p>
            <a:pPr lvl="1">
              <a:lnSpc>
                <a:spcPct val="90000"/>
              </a:lnSpc>
            </a:pPr>
            <a:r>
              <a:rPr lang="en-US"/>
              <a:t>RST analysis requires building tree of relations</a:t>
            </a:r>
          </a:p>
          <a:p>
            <a:pPr lvl="1">
              <a:lnSpc>
                <a:spcPct val="90000"/>
              </a:lnSpc>
            </a:pPr>
            <a:r>
              <a:rPr lang="en-US"/>
              <a:t>Circumstance, Solutionhood, Elaboration. Background, Enablement, Motivation, Evidence, Justify, Vol. Cause, Non-Vol. Cause, Vol. Result, Non-Vol. Result, Purpose, Antithesis, Concession, Condition, Otherwise, Interpretation, Evaluation, Restatement, Summary, Sequence, Contrast</a:t>
            </a:r>
          </a:p>
        </p:txBody>
      </p:sp>
    </p:spTree>
    <p:extLst>
      <p:ext uri="{BB962C8B-B14F-4D97-AF65-F5344CB8AC3E}">
        <p14:creationId xmlns:p14="http://schemas.microsoft.com/office/powerpoint/2010/main" val="32026109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Nuclearity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relations between pairs asymmetrical</a:t>
            </a:r>
          </a:p>
          <a:p>
            <a:pPr lvl="1"/>
            <a:r>
              <a:rPr lang="en-US" dirty="0"/>
              <a:t>One is incomprehensible without other</a:t>
            </a:r>
          </a:p>
          <a:p>
            <a:pPr lvl="1"/>
            <a:r>
              <a:rPr lang="en-US" dirty="0"/>
              <a:t>One is more substitutable, more important to </a:t>
            </a:r>
            <a:r>
              <a:rPr lang="en-US" dirty="0" smtClean="0"/>
              <a:t>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949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Nuclearity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relations between pairs asymmetrical</a:t>
            </a:r>
          </a:p>
          <a:p>
            <a:pPr lvl="1"/>
            <a:r>
              <a:rPr lang="en-US" dirty="0"/>
              <a:t>One is incomprehensible without other</a:t>
            </a:r>
          </a:p>
          <a:p>
            <a:pPr lvl="1"/>
            <a:r>
              <a:rPr lang="en-US" dirty="0"/>
              <a:t>One is more substitutable, more important to W</a:t>
            </a:r>
          </a:p>
          <a:p>
            <a:r>
              <a:rPr lang="en-US" dirty="0"/>
              <a:t>Deletion of all nuclei creates gibberish</a:t>
            </a:r>
          </a:p>
          <a:p>
            <a:pPr lvl="1"/>
            <a:r>
              <a:rPr lang="en-US" dirty="0"/>
              <a:t>Deletion of all satellites is just terse, </a:t>
            </a:r>
            <a:r>
              <a:rPr lang="en-US" dirty="0" smtClean="0"/>
              <a:t>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729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Nuclearity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relations between pairs asymmetrical</a:t>
            </a:r>
          </a:p>
          <a:p>
            <a:pPr lvl="1"/>
            <a:r>
              <a:rPr lang="en-US" dirty="0"/>
              <a:t>One is incomprehensible without other</a:t>
            </a:r>
          </a:p>
          <a:p>
            <a:pPr lvl="1"/>
            <a:r>
              <a:rPr lang="en-US" dirty="0"/>
              <a:t>One is more substitutable, more important to W</a:t>
            </a:r>
          </a:p>
          <a:p>
            <a:r>
              <a:rPr lang="en-US" dirty="0"/>
              <a:t>Deletion of all nuclei creates gibberish</a:t>
            </a:r>
          </a:p>
          <a:p>
            <a:pPr lvl="1"/>
            <a:r>
              <a:rPr lang="en-US" dirty="0"/>
              <a:t>Deletion of all satellites is just terse, rough</a:t>
            </a:r>
          </a:p>
          <a:p>
            <a:r>
              <a:rPr lang="en-US" dirty="0"/>
              <a:t>Demonstrates role in coherence</a:t>
            </a:r>
          </a:p>
        </p:txBody>
      </p:sp>
    </p:spTree>
    <p:extLst>
      <p:ext uri="{BB962C8B-B14F-4D97-AF65-F5344CB8AC3E}">
        <p14:creationId xmlns:p14="http://schemas.microsoft.com/office/powerpoint/2010/main" val="4715485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Relations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686800" cy="2151737"/>
          </a:xfrm>
        </p:spPr>
        <p:txBody>
          <a:bodyPr>
            <a:normAutofit/>
          </a:bodyPr>
          <a:lstStyle/>
          <a:p>
            <a:r>
              <a:rPr lang="en-US" sz="2800" dirty="0"/>
              <a:t>Evidence </a:t>
            </a:r>
          </a:p>
          <a:p>
            <a:pPr lvl="1"/>
            <a:r>
              <a:rPr lang="en-US" sz="2400" dirty="0"/>
              <a:t>Effect: Evidence (Satellite) increases R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belief in Nucleus</a:t>
            </a:r>
          </a:p>
          <a:p>
            <a:pPr lvl="2"/>
            <a:r>
              <a:rPr lang="en-US" sz="2000" dirty="0"/>
              <a:t>The program really works. (N)</a:t>
            </a:r>
          </a:p>
          <a:p>
            <a:pPr lvl="2"/>
            <a:r>
              <a:rPr lang="en-US" sz="2000" dirty="0"/>
              <a:t>I entered all my info and it matched my results. (S) 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819400" y="5715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590800" y="655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724150" y="655320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352800" y="655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733800" y="655320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2</a:t>
            </a:r>
          </a:p>
        </p:txBody>
      </p:sp>
      <p:cxnSp>
        <p:nvCxnSpPr>
          <p:cNvPr id="30730" name="AutoShape 10"/>
          <p:cNvCxnSpPr>
            <a:cxnSpLocks noChangeShapeType="1"/>
          </p:cNvCxnSpPr>
          <p:nvPr/>
        </p:nvCxnSpPr>
        <p:spPr bwMode="auto">
          <a:xfrm rot="16200000" flipH="1" flipV="1">
            <a:off x="3352006" y="6049169"/>
            <a:ext cx="1588" cy="1009650"/>
          </a:xfrm>
          <a:prstGeom prst="curvedConnector3">
            <a:avLst>
              <a:gd name="adj1" fmla="val -38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565525" y="5726113"/>
            <a:ext cx="846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Evidence</a:t>
            </a:r>
          </a:p>
        </p:txBody>
      </p:sp>
      <p:pic>
        <p:nvPicPr>
          <p:cNvPr id="11" name="Picture 1027" descr="un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0770"/>
            <a:ext cx="7315200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6900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Relations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686800" cy="3886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Justify	</a:t>
            </a:r>
          </a:p>
          <a:p>
            <a:pPr lvl="1"/>
            <a:r>
              <a:rPr lang="en-US" sz="2400" dirty="0" smtClean="0"/>
              <a:t>Effect</a:t>
            </a:r>
            <a:r>
              <a:rPr lang="en-US" sz="2400" dirty="0"/>
              <a:t>: Justify (Satellite) increases R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willingness to accepts W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authority to say Nucleus</a:t>
            </a:r>
          </a:p>
          <a:p>
            <a:pPr lvl="2"/>
            <a:r>
              <a:rPr lang="en-US" sz="2000" dirty="0"/>
              <a:t>The next music day is September 1.(N)</a:t>
            </a:r>
          </a:p>
          <a:p>
            <a:pPr lvl="2"/>
            <a:r>
              <a:rPr lang="en-US" sz="2000" dirty="0"/>
              <a:t>I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 err="1"/>
              <a:t>ll</a:t>
            </a:r>
            <a:r>
              <a:rPr lang="en-US" sz="2000" dirty="0"/>
              <a:t> post more details shortly. (S)</a:t>
            </a:r>
          </a:p>
        </p:txBody>
      </p:sp>
    </p:spTree>
    <p:extLst>
      <p:ext uri="{BB962C8B-B14F-4D97-AF65-F5344CB8AC3E}">
        <p14:creationId xmlns:p14="http://schemas.microsoft.com/office/powerpoint/2010/main" val="39540683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Relations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r>
              <a:rPr lang="en-US" dirty="0"/>
              <a:t>Concession:</a:t>
            </a:r>
          </a:p>
          <a:p>
            <a:pPr lvl="1"/>
            <a:r>
              <a:rPr lang="en-US" dirty="0"/>
              <a:t>Effect: By acknowledging incompatibility between N and S, increase </a:t>
            </a:r>
            <a:r>
              <a:rPr lang="en-US" dirty="0" err="1"/>
              <a:t>Rs</a:t>
            </a:r>
            <a:r>
              <a:rPr lang="en-US" dirty="0"/>
              <a:t> positive regard of N</a:t>
            </a:r>
          </a:p>
          <a:p>
            <a:pPr lvl="2"/>
            <a:r>
              <a:rPr lang="en-US" dirty="0"/>
              <a:t>Often signaled by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although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3"/>
            <a:r>
              <a:rPr lang="en-US" dirty="0"/>
              <a:t>Dioxin: Concerns about its health effects may be misplaced.(N1) Although it is toxic to certain animals (S), evidence is lacking that it has any long-tern effect on human beings.(N2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17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Discourse Topic Segmentation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609600"/>
          </a:xfrm>
        </p:spPr>
        <p:txBody>
          <a:bodyPr/>
          <a:lstStyle/>
          <a:p>
            <a:r>
              <a:rPr lang="en-US" dirty="0"/>
              <a:t>Separate </a:t>
            </a:r>
            <a:r>
              <a:rPr lang="en-US" dirty="0" smtClean="0"/>
              <a:t>news broadcast into component stories</a:t>
            </a:r>
            <a:endParaRPr lang="en-US" dirty="0"/>
          </a:p>
        </p:txBody>
      </p:sp>
      <p:pic>
        <p:nvPicPr>
          <p:cNvPr id="4100" name="Picture 4" descr="Y:\papers\talks\eng_wav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90800"/>
            <a:ext cx="5840413" cy="170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eng_seg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4648200"/>
            <a:ext cx="8843700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On "World News Tonight" this Thursday, another bad day on stock </a:t>
            </a:r>
          </a:p>
          <a:p>
            <a:r>
              <a:rPr lang="en-US" dirty="0"/>
              <a:t>markets, all over the world global economic anxiety. ||</a:t>
            </a:r>
          </a:p>
          <a:p>
            <a:r>
              <a:rPr lang="en-US" dirty="0"/>
              <a:t> Another massacre in Kosovo,  the U.S. and its allies prepare to do </a:t>
            </a:r>
          </a:p>
          <a:p>
            <a:r>
              <a:rPr lang="en-US" dirty="0"/>
              <a:t>something about it. Very slowly. ||</a:t>
            </a:r>
          </a:p>
          <a:p>
            <a:r>
              <a:rPr lang="en-US" dirty="0"/>
              <a:t>And the millennium bug, Lubbock Texas prepares for catastrophe, </a:t>
            </a:r>
            <a:r>
              <a:rPr lang="en-US" dirty="0" smtClean="0"/>
              <a:t>Bangalore in</a:t>
            </a:r>
          </a:p>
          <a:p>
            <a:r>
              <a:rPr lang="en-US" dirty="0" smtClean="0"/>
              <a:t>India sees </a:t>
            </a:r>
            <a:r>
              <a:rPr lang="en-US" dirty="0"/>
              <a:t>only profit.||</a:t>
            </a:r>
          </a:p>
        </p:txBody>
      </p:sp>
    </p:spTree>
    <p:extLst>
      <p:ext uri="{BB962C8B-B14F-4D97-AF65-F5344CB8AC3E}">
        <p14:creationId xmlns:p14="http://schemas.microsoft.com/office/powerpoint/2010/main" val="86214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373" fill="hold"/>
                                        <p:tgtEl>
                                          <p:spTgt spid="41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1"/>
                </p:tgtEl>
              </p:cMediaNode>
            </p:audio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Relations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Concession:</a:t>
            </a:r>
          </a:p>
          <a:p>
            <a:pPr lvl="1"/>
            <a:r>
              <a:rPr lang="en-US" dirty="0"/>
              <a:t>Effect: By acknowledging incompatibility between N and S, increase </a:t>
            </a:r>
            <a:r>
              <a:rPr lang="en-US" dirty="0" err="1"/>
              <a:t>Rs</a:t>
            </a:r>
            <a:r>
              <a:rPr lang="en-US" dirty="0"/>
              <a:t> positive regard of N</a:t>
            </a:r>
          </a:p>
          <a:p>
            <a:pPr lvl="2"/>
            <a:r>
              <a:rPr lang="en-US" dirty="0"/>
              <a:t>Often signaled by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although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3"/>
            <a:r>
              <a:rPr lang="en-US" dirty="0"/>
              <a:t>Dioxin: Concerns about its health effects may be misplaced.(N1) Although it is toxic to certain animals (S), evidence is lacking that it has any long-tern effect on human beings.(N2)</a:t>
            </a:r>
          </a:p>
          <a:p>
            <a:r>
              <a:rPr lang="en-US" dirty="0"/>
              <a:t>Elaboration:</a:t>
            </a:r>
          </a:p>
          <a:p>
            <a:pPr lvl="1"/>
            <a:r>
              <a:rPr lang="en-US" dirty="0"/>
              <a:t>Effect: By adding detail, S increases </a:t>
            </a:r>
            <a:r>
              <a:rPr lang="en-US" dirty="0" err="1"/>
              <a:t>Rs</a:t>
            </a:r>
            <a:r>
              <a:rPr lang="en-US" dirty="0"/>
              <a:t> belief in </a:t>
            </a:r>
            <a:r>
              <a:rPr lang="en-US" dirty="0" smtClean="0"/>
              <a:t>N</a:t>
            </a:r>
          </a:p>
          <a:p>
            <a:pPr lvl="1"/>
            <a:endParaRPr lang="en-US" dirty="0"/>
          </a:p>
          <a:p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549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611188"/>
          </a:xfrm>
          <a:noFill/>
          <a:ln/>
        </p:spPr>
        <p:txBody>
          <a:bodyPr lIns="92075" tIns="46038" rIns="92075" bIns="46038"/>
          <a:lstStyle/>
          <a:p>
            <a:r>
              <a:rPr lang="de-DE" sz="5400"/>
              <a:t>RST-relation example (1)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3581400"/>
            <a:ext cx="3886200" cy="1752600"/>
          </a:xfrm>
        </p:spPr>
        <p:txBody>
          <a:bodyPr/>
          <a:lstStyle/>
          <a:p>
            <a:pPr marL="101600" indent="0" defTabSz="762000">
              <a:lnSpc>
                <a:spcPct val="90000"/>
              </a:lnSpc>
              <a:buFontTx/>
              <a:buNone/>
              <a:tabLst>
                <a:tab pos="1054100" algn="l"/>
              </a:tabLst>
            </a:pPr>
            <a:r>
              <a:rPr lang="de-DE" b="1"/>
              <a:t>1. Heavy rain and thunderstorms in North Spain and on the Balearic Islands.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33400" y="1200150"/>
            <a:ext cx="8212138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343400" y="3581400"/>
            <a:ext cx="4038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101600" defTabSz="762000" eaLnBrk="0" hangingPunct="0">
              <a:spcBef>
                <a:spcPct val="20000"/>
              </a:spcBef>
              <a:tabLst>
                <a:tab pos="1054100" algn="l"/>
              </a:tabLst>
            </a:pPr>
            <a:r>
              <a:rPr lang="de-DE">
                <a:latin typeface="Arial" charset="0"/>
              </a:rPr>
              <a:t>2. </a:t>
            </a:r>
            <a:r>
              <a:rPr lang="de-DE"/>
              <a:t>In other parts of Spain, still hot, dry weather with temperatures up to 35 degrees Celcius.</a:t>
            </a:r>
            <a:endParaRPr lang="de-DE">
              <a:latin typeface="Arial" charset="0"/>
            </a:endParaRP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533400" y="36576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4495800" y="36576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1752600" y="2895600"/>
            <a:ext cx="4267200" cy="685800"/>
          </a:xfrm>
          <a:custGeom>
            <a:avLst/>
            <a:gdLst>
              <a:gd name="T0" fmla="*/ 0 w 2688"/>
              <a:gd name="T1" fmla="*/ 432 h 432"/>
              <a:gd name="T2" fmla="*/ 1152 w 2688"/>
              <a:gd name="T3" fmla="*/ 0 h 432"/>
              <a:gd name="T4" fmla="*/ 2688 w 2688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8" h="432">
                <a:moveTo>
                  <a:pt x="0" y="432"/>
                </a:moveTo>
                <a:cubicBezTo>
                  <a:pt x="352" y="216"/>
                  <a:pt x="704" y="0"/>
                  <a:pt x="1152" y="0"/>
                </a:cubicBezTo>
                <a:cubicBezTo>
                  <a:pt x="1600" y="0"/>
                  <a:pt x="2144" y="216"/>
                  <a:pt x="2688" y="4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819400" y="2438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b="1">
                <a:latin typeface="Courier New" charset="0"/>
              </a:rPr>
              <a:t>CONTRAST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52400" y="12192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800">
                <a:latin typeface="Arial" charset="0"/>
              </a:rPr>
              <a:t>Symmetric (multiple nuclei) Relation: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267200" y="1905000"/>
            <a:ext cx="19812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1600200" y="1905000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21312"/>
      </p:ext>
    </p:extLst>
  </p:cSld>
  <p:clrMapOvr>
    <a:masterClrMapping/>
  </p:clrMapOvr>
  <p:transition xmlns:p14="http://schemas.microsoft.com/office/powerpoint/2010/main" spd="slow">
    <p:zoom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611188"/>
          </a:xfrm>
          <a:noFill/>
          <a:ln/>
        </p:spPr>
        <p:txBody>
          <a:bodyPr lIns="92075" tIns="46038" rIns="92075" bIns="46038"/>
          <a:lstStyle/>
          <a:p>
            <a:r>
              <a:rPr lang="de-DE" sz="5400"/>
              <a:t>RST-relation example (2)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xfrm>
            <a:off x="4108450" y="4592638"/>
            <a:ext cx="3795713" cy="1501775"/>
          </a:xfrm>
        </p:spPr>
        <p:txBody>
          <a:bodyPr/>
          <a:lstStyle/>
          <a:p>
            <a:pPr marL="101600" indent="0" defTabSz="762000">
              <a:lnSpc>
                <a:spcPct val="90000"/>
              </a:lnSpc>
              <a:buFontTx/>
              <a:buNone/>
              <a:tabLst>
                <a:tab pos="1054100" algn="l"/>
              </a:tabLst>
            </a:pPr>
            <a:r>
              <a:rPr lang="de-DE" b="1"/>
              <a:t>2. In Cadiz, the thermometer might rise as high as 40 degrees.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33400" y="1200150"/>
            <a:ext cx="8212138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2400" y="4114800"/>
            <a:ext cx="4038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101600" defTabSz="762000" eaLnBrk="0" hangingPunct="0">
              <a:spcBef>
                <a:spcPct val="20000"/>
              </a:spcBef>
              <a:tabLst>
                <a:tab pos="1054100" algn="l"/>
              </a:tabLst>
            </a:pPr>
            <a:r>
              <a:rPr lang="de-DE">
                <a:latin typeface="Arial" charset="0"/>
              </a:rPr>
              <a:t>1. </a:t>
            </a:r>
            <a:r>
              <a:rPr lang="de-DE"/>
              <a:t>In other parts of Spain, still hot, dry weather with temperatures up to 35 degrees Celcius.</a:t>
            </a:r>
            <a:endParaRPr lang="de-DE">
              <a:latin typeface="Arial" charset="0"/>
            </a:endParaRP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381000" y="40386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419600" y="40386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276600" y="2895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b="1">
                <a:latin typeface="Courier New" charset="0"/>
              </a:rPr>
              <a:t>ELABORATION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52400" y="12192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800">
                <a:latin typeface="Arial" charset="0"/>
              </a:rPr>
              <a:t>Asymmetric (nucleus-satellite) Relation: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1905000" y="22098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Freeform 11"/>
          <p:cNvSpPr>
            <a:spLocks/>
          </p:cNvSpPr>
          <p:nvPr/>
        </p:nvSpPr>
        <p:spPr bwMode="auto">
          <a:xfrm>
            <a:off x="1905000" y="3352800"/>
            <a:ext cx="4191000" cy="685800"/>
          </a:xfrm>
          <a:custGeom>
            <a:avLst/>
            <a:gdLst>
              <a:gd name="T0" fmla="*/ 0 w 2640"/>
              <a:gd name="T1" fmla="*/ 432 h 432"/>
              <a:gd name="T2" fmla="*/ 1440 w 2640"/>
              <a:gd name="T3" fmla="*/ 0 h 432"/>
              <a:gd name="T4" fmla="*/ 2640 w 2640"/>
              <a:gd name="T5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0" h="432">
                <a:moveTo>
                  <a:pt x="0" y="432"/>
                </a:moveTo>
                <a:cubicBezTo>
                  <a:pt x="500" y="216"/>
                  <a:pt x="1000" y="0"/>
                  <a:pt x="1440" y="0"/>
                </a:cubicBezTo>
                <a:cubicBezTo>
                  <a:pt x="1880" y="0"/>
                  <a:pt x="2260" y="216"/>
                  <a:pt x="2640" y="4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43601"/>
      </p:ext>
    </p:extLst>
  </p:cSld>
  <p:clrMapOvr>
    <a:masterClrMapping/>
  </p:clrMapOvr>
  <p:transition xmlns:p14="http://schemas.microsoft.com/office/powerpoint/2010/main" spd="slow">
    <p:zoom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RST Annotation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9629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Step 1: Annotated elementary discourse units (EDUs)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705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RST Annotation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9629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Step 1: Annotated elementary discourse units (EDUs)</a:t>
            </a:r>
          </a:p>
          <a:p>
            <a:endParaRPr lang="en-US" dirty="0"/>
          </a:p>
          <a:p>
            <a:r>
              <a:rPr lang="en-US" dirty="0" smtClean="0"/>
              <a:t>Step 2: Connect units, tag as N(</a:t>
            </a:r>
            <a:r>
              <a:rPr lang="en-US" dirty="0" err="1" smtClean="0"/>
              <a:t>ucleus</a:t>
            </a:r>
            <a:r>
              <a:rPr lang="en-US" dirty="0" smtClean="0"/>
              <a:t>) or S(</a:t>
            </a:r>
            <a:r>
              <a:rPr lang="en-US" dirty="0" err="1" smtClean="0"/>
              <a:t>atellite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491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RST Annotation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9629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Step 1: Annotated elementary discourse units (EDUs)</a:t>
            </a:r>
          </a:p>
          <a:p>
            <a:endParaRPr lang="en-US" dirty="0"/>
          </a:p>
          <a:p>
            <a:r>
              <a:rPr lang="en-US" dirty="0" smtClean="0"/>
              <a:t>Step 2: Connect units, tag as N(</a:t>
            </a:r>
            <a:r>
              <a:rPr lang="en-US" dirty="0" err="1" smtClean="0"/>
              <a:t>ucleus</a:t>
            </a:r>
            <a:r>
              <a:rPr lang="en-US" dirty="0" smtClean="0"/>
              <a:t>) or S(</a:t>
            </a:r>
            <a:r>
              <a:rPr lang="en-US" dirty="0" err="1" smtClean="0"/>
              <a:t>atellite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Step 3: Assign relation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0294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RST Annotation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96298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Step 1: Annotated elementary discourse units (EDUs)</a:t>
            </a:r>
          </a:p>
          <a:p>
            <a:endParaRPr lang="en-US" dirty="0"/>
          </a:p>
          <a:p>
            <a:r>
              <a:rPr lang="en-US" dirty="0" smtClean="0"/>
              <a:t>Step 2: Connect units, tag as N(</a:t>
            </a:r>
            <a:r>
              <a:rPr lang="en-US" dirty="0" err="1" smtClean="0"/>
              <a:t>ucleus</a:t>
            </a:r>
            <a:r>
              <a:rPr lang="en-US" dirty="0" smtClean="0"/>
              <a:t>) or S(</a:t>
            </a:r>
            <a:r>
              <a:rPr lang="en-US" dirty="0" err="1" smtClean="0"/>
              <a:t>atellite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Step 3: Assign relation </a:t>
            </a:r>
          </a:p>
          <a:p>
            <a:endParaRPr lang="en-US" dirty="0"/>
          </a:p>
          <a:p>
            <a:r>
              <a:rPr lang="en-US" dirty="0" smtClean="0"/>
              <a:t>Finished when complete, singly-rooted, spanning tree</a:t>
            </a:r>
          </a:p>
          <a:p>
            <a:r>
              <a:rPr lang="en-US" dirty="0" smtClean="0"/>
              <a:t>RST Discourse Treebank (Carlson et al, LDC)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266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fig 21.4.jpg" descr="fig 2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00"/>
          <a:stretch/>
        </p:blipFill>
        <p:spPr bwMode="auto">
          <a:xfrm>
            <a:off x="0" y="1600200"/>
            <a:ext cx="9143999" cy="467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8714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Linguistic Discourse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LDM (Polanyi 1988; Polanyi et al 2004)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468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LDM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Discourse relations:</a:t>
            </a:r>
          </a:p>
          <a:p>
            <a:pPr lvl="1"/>
            <a:r>
              <a:rPr lang="en-US" dirty="0" smtClean="0"/>
              <a:t>Viewed outside of theory: discourse interpretation</a:t>
            </a:r>
          </a:p>
          <a:p>
            <a:r>
              <a:rPr lang="en-US" dirty="0" smtClean="0"/>
              <a:t>Discourse structures:</a:t>
            </a:r>
          </a:p>
          <a:p>
            <a:pPr lvl="1"/>
            <a:r>
              <a:rPr lang="en-US" dirty="0" smtClean="0"/>
              <a:t>Trees: predominantly binary, some n-</a:t>
            </a:r>
            <a:r>
              <a:rPr lang="en-US" dirty="0" err="1" smtClean="0"/>
              <a:t>ary</a:t>
            </a:r>
            <a:r>
              <a:rPr lang="en-US" dirty="0" smtClean="0"/>
              <a:t> : context free rules</a:t>
            </a:r>
          </a:p>
          <a:p>
            <a:r>
              <a:rPr lang="en-US" dirty="0" smtClean="0"/>
              <a:t>Discourse units:</a:t>
            </a:r>
          </a:p>
          <a:p>
            <a:pPr lvl="1"/>
            <a:r>
              <a:rPr lang="en-US" dirty="0" smtClean="0"/>
              <a:t>Clauses (event and infinitive),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ubordinating/</a:t>
            </a:r>
            <a:r>
              <a:rPr lang="en-US" dirty="0" err="1" smtClean="0"/>
              <a:t>co-ordinating</a:t>
            </a:r>
            <a:r>
              <a:rPr lang="en-US" dirty="0" smtClean="0"/>
              <a:t> conjunctions</a:t>
            </a:r>
          </a:p>
          <a:p>
            <a:r>
              <a:rPr lang="en-US" dirty="0" smtClean="0"/>
              <a:t>Discourse Segments:</a:t>
            </a:r>
          </a:p>
          <a:p>
            <a:pPr lvl="1"/>
            <a:r>
              <a:rPr lang="en-US" dirty="0" smtClean="0"/>
              <a:t>Non-overlapping</a:t>
            </a:r>
          </a:p>
          <a:p>
            <a:r>
              <a:rPr lang="en-US" dirty="0" smtClean="0"/>
              <a:t>Discourse Relation Triggers:</a:t>
            </a:r>
          </a:p>
          <a:p>
            <a:pPr lvl="1"/>
            <a:r>
              <a:rPr lang="en-US" dirty="0" smtClean="0"/>
              <a:t>Structure (vacuously)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91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0"/>
            <a:ext cx="8377011" cy="4659085"/>
          </a:xfrm>
        </p:spPr>
        <p:txBody>
          <a:bodyPr/>
          <a:lstStyle/>
          <a:p>
            <a:r>
              <a:rPr lang="en-US" dirty="0" smtClean="0"/>
              <a:t>Basic form of discourse structure</a:t>
            </a:r>
          </a:p>
          <a:p>
            <a:pPr lvl="1"/>
            <a:r>
              <a:rPr lang="en-US" dirty="0" smtClean="0"/>
              <a:t>Divide document into linear sequence of subtopics</a:t>
            </a:r>
          </a:p>
          <a:p>
            <a:pPr lvl="1"/>
            <a:endParaRPr lang="en-US" dirty="0"/>
          </a:p>
          <a:p>
            <a:r>
              <a:rPr lang="en-US" dirty="0" smtClean="0"/>
              <a:t>Many genres have conventional structures:</a:t>
            </a:r>
          </a:p>
        </p:txBody>
      </p:sp>
    </p:spTree>
    <p:extLst>
      <p:ext uri="{BB962C8B-B14F-4D97-AF65-F5344CB8AC3E}">
        <p14:creationId xmlns:p14="http://schemas.microsoft.com/office/powerpoint/2010/main" val="9579291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764" y="1600201"/>
            <a:ext cx="878848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Discourse coordination:  lists, narratives</a:t>
            </a:r>
          </a:p>
          <a:p>
            <a:pPr lvl="1"/>
            <a:r>
              <a:rPr lang="en-US" dirty="0" smtClean="0"/>
              <a:t>N-</a:t>
            </a:r>
            <a:r>
              <a:rPr lang="en-US" dirty="0" err="1" smtClean="0"/>
              <a:t>ary</a:t>
            </a:r>
            <a:r>
              <a:rPr lang="en-US" dirty="0" smtClean="0"/>
              <a:t> branching</a:t>
            </a:r>
          </a:p>
          <a:p>
            <a:pPr lvl="1"/>
            <a:r>
              <a:rPr lang="en-US" dirty="0" smtClean="0"/>
              <a:t>Semantic compositions (SC) rule: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arent is information  common to its children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7114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764" y="1600201"/>
            <a:ext cx="878848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Discourse coordination:  lists, narratives</a:t>
            </a:r>
          </a:p>
          <a:p>
            <a:pPr lvl="1"/>
            <a:r>
              <a:rPr lang="en-US" dirty="0" smtClean="0"/>
              <a:t>N-</a:t>
            </a:r>
            <a:r>
              <a:rPr lang="en-US" dirty="0" err="1" smtClean="0"/>
              <a:t>ary</a:t>
            </a:r>
            <a:r>
              <a:rPr lang="en-US" dirty="0" smtClean="0"/>
              <a:t> branching</a:t>
            </a:r>
          </a:p>
          <a:p>
            <a:pPr lvl="1"/>
            <a:r>
              <a:rPr lang="en-US" dirty="0" smtClean="0"/>
              <a:t>Semantic compositions (SC) rule: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arent is information  common to its children</a:t>
            </a:r>
          </a:p>
          <a:p>
            <a:r>
              <a:rPr lang="en-US" dirty="0" smtClean="0"/>
              <a:t>Discourse subordination: </a:t>
            </a:r>
          </a:p>
          <a:p>
            <a:pPr lvl="1"/>
            <a:r>
              <a:rPr lang="en-US" dirty="0" smtClean="0"/>
              <a:t>Binary branching; subordination child elaborates dominant</a:t>
            </a:r>
          </a:p>
          <a:p>
            <a:pPr lvl="1"/>
            <a:r>
              <a:rPr lang="en-US" dirty="0" smtClean="0"/>
              <a:t>SC rule: Parent receives interpretation of dominant child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877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764" y="1600201"/>
            <a:ext cx="878848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Discourse coordination:  lists, narratives</a:t>
            </a:r>
          </a:p>
          <a:p>
            <a:pPr lvl="1"/>
            <a:r>
              <a:rPr lang="en-US" dirty="0" smtClean="0"/>
              <a:t>N-</a:t>
            </a:r>
            <a:r>
              <a:rPr lang="en-US" dirty="0" err="1" smtClean="0"/>
              <a:t>ary</a:t>
            </a:r>
            <a:r>
              <a:rPr lang="en-US" dirty="0" smtClean="0"/>
              <a:t> branching</a:t>
            </a:r>
          </a:p>
          <a:p>
            <a:pPr lvl="1"/>
            <a:r>
              <a:rPr lang="en-US" dirty="0" smtClean="0"/>
              <a:t>Semantic compositions (SC) rule: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arent is information  common to its children</a:t>
            </a:r>
          </a:p>
          <a:p>
            <a:r>
              <a:rPr lang="en-US" dirty="0" smtClean="0"/>
              <a:t>Discourse subordination: </a:t>
            </a:r>
          </a:p>
          <a:p>
            <a:pPr lvl="1"/>
            <a:r>
              <a:rPr lang="en-US" dirty="0" smtClean="0"/>
              <a:t>Binary branching; subordination child elaborates dominant</a:t>
            </a:r>
          </a:p>
          <a:p>
            <a:pPr lvl="1"/>
            <a:r>
              <a:rPr lang="en-US" dirty="0" smtClean="0"/>
              <a:t>SC rule: Parent receives interpretation of dominant child</a:t>
            </a:r>
          </a:p>
          <a:p>
            <a:r>
              <a:rPr lang="en-US" dirty="0" smtClean="0"/>
              <a:t>Logical/rhetorical relation:</a:t>
            </a:r>
          </a:p>
          <a:p>
            <a:pPr lvl="1"/>
            <a:r>
              <a:rPr lang="en-US" dirty="0" smtClean="0"/>
              <a:t>N-</a:t>
            </a:r>
            <a:r>
              <a:rPr lang="en-US" dirty="0" err="1" smtClean="0"/>
              <a:t>ary</a:t>
            </a:r>
            <a:r>
              <a:rPr lang="en-US" dirty="0" smtClean="0"/>
              <a:t> branching: Relation holds among children</a:t>
            </a:r>
          </a:p>
          <a:p>
            <a:pPr lvl="1"/>
            <a:r>
              <a:rPr lang="en-US" dirty="0" smtClean="0"/>
              <a:t>SC rule: Parent inherits interpretation of </a:t>
            </a:r>
            <a:r>
              <a:rPr lang="en-US" dirty="0" err="1" smtClean="0"/>
              <a:t>rel’n</a:t>
            </a:r>
            <a:r>
              <a:rPr lang="en-US" dirty="0" smtClean="0"/>
              <a:t> over children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9763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LDM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7622" cy="4343400"/>
          </a:xfrm>
        </p:spPr>
        <p:txBody>
          <a:bodyPr/>
          <a:lstStyle/>
          <a:p>
            <a:r>
              <a:rPr lang="en-US" dirty="0" smtClean="0"/>
              <a:t>Identify basic discourse units:</a:t>
            </a:r>
          </a:p>
          <a:p>
            <a:pPr lvl="1"/>
            <a:r>
              <a:rPr lang="en-US" dirty="0" smtClean="0"/>
              <a:t>Event clauses, infinitive clauses, sub/</a:t>
            </a:r>
            <a:r>
              <a:rPr lang="en-US" dirty="0" err="1" smtClean="0"/>
              <a:t>co-ordinating</a:t>
            </a:r>
            <a:r>
              <a:rPr lang="en-US" dirty="0" smtClean="0"/>
              <a:t> </a:t>
            </a:r>
            <a:r>
              <a:rPr lang="en-US" dirty="0" err="1" smtClean="0"/>
              <a:t>conj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4835" y="6461179"/>
            <a:ext cx="83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Examples from Joshi, Prasad, Webber, Discourse Annotation Tutorial 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5018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LDM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7622" cy="4343400"/>
          </a:xfrm>
        </p:spPr>
        <p:txBody>
          <a:bodyPr/>
          <a:lstStyle/>
          <a:p>
            <a:r>
              <a:rPr lang="en-US" dirty="0" smtClean="0"/>
              <a:t>Identify basic discourse units:</a:t>
            </a:r>
          </a:p>
          <a:p>
            <a:pPr lvl="1"/>
            <a:r>
              <a:rPr lang="en-US" dirty="0" smtClean="0"/>
              <a:t>Event clauses, infinitive clauses, sub/</a:t>
            </a:r>
            <a:r>
              <a:rPr lang="en-US" dirty="0" err="1" smtClean="0"/>
              <a:t>co-ordinating</a:t>
            </a:r>
            <a:r>
              <a:rPr lang="en-US" dirty="0" smtClean="0"/>
              <a:t> </a:t>
            </a:r>
            <a:r>
              <a:rPr lang="en-US" dirty="0" err="1" smtClean="0"/>
              <a:t>conj</a:t>
            </a:r>
            <a:endParaRPr lang="en-US" dirty="0" smtClean="0"/>
          </a:p>
          <a:p>
            <a:pPr lvl="2"/>
            <a:r>
              <a:rPr lang="en-US" dirty="0"/>
              <a:t>[ Though ] [ these methods are applicable to general media,] [ we concentrate here on audio. </a:t>
            </a:r>
            <a:r>
              <a:rPr lang="en-US" dirty="0" smtClean="0"/>
              <a:t>]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4835" y="6461179"/>
            <a:ext cx="83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Examples from Joshi, Prasad, Webber, Discourse Annotation Tutorial 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13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LDM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7622" cy="4343400"/>
          </a:xfrm>
        </p:spPr>
        <p:txBody>
          <a:bodyPr/>
          <a:lstStyle/>
          <a:p>
            <a:r>
              <a:rPr lang="en-US" dirty="0" smtClean="0"/>
              <a:t>Identify basic discourse units:</a:t>
            </a:r>
          </a:p>
          <a:p>
            <a:pPr lvl="1"/>
            <a:r>
              <a:rPr lang="en-US" dirty="0" smtClean="0"/>
              <a:t>Event clauses, infinitive clauses, sub/</a:t>
            </a:r>
            <a:r>
              <a:rPr lang="en-US" dirty="0" err="1" smtClean="0"/>
              <a:t>co-ordinating</a:t>
            </a:r>
            <a:r>
              <a:rPr lang="en-US" dirty="0" smtClean="0"/>
              <a:t> </a:t>
            </a:r>
            <a:r>
              <a:rPr lang="en-US" dirty="0" err="1" smtClean="0"/>
              <a:t>conj</a:t>
            </a:r>
            <a:endParaRPr lang="en-US" dirty="0" smtClean="0"/>
          </a:p>
          <a:p>
            <a:pPr lvl="2"/>
            <a:r>
              <a:rPr lang="en-US" dirty="0"/>
              <a:t>[ Though ] [ these methods are applicable to general media,] [ we concentrate here on audio. </a:t>
            </a:r>
            <a:r>
              <a:rPr lang="en-US" dirty="0" smtClean="0"/>
              <a:t>]</a:t>
            </a:r>
          </a:p>
          <a:p>
            <a:pPr lvl="2"/>
            <a:endParaRPr lang="en-US" dirty="0"/>
          </a:p>
          <a:p>
            <a:r>
              <a:rPr lang="en-US" dirty="0" smtClean="0"/>
              <a:t>Incrementally attach units to tree, start to end</a:t>
            </a:r>
          </a:p>
          <a:p>
            <a:pPr lvl="1"/>
            <a:r>
              <a:rPr lang="en-US" dirty="0" smtClean="0"/>
              <a:t>Identify node to attach next unit as right child</a:t>
            </a:r>
          </a:p>
          <a:p>
            <a:pPr lvl="1"/>
            <a:r>
              <a:rPr lang="en-US" dirty="0" smtClean="0"/>
              <a:t>Identify attachment rule: </a:t>
            </a:r>
            <a:r>
              <a:rPr lang="en-US" dirty="0" err="1" smtClean="0"/>
              <a:t>coord</a:t>
            </a:r>
            <a:r>
              <a:rPr lang="en-US" dirty="0" smtClean="0"/>
              <a:t>, </a:t>
            </a:r>
            <a:r>
              <a:rPr lang="en-US" dirty="0" err="1" smtClean="0"/>
              <a:t>subord</a:t>
            </a:r>
            <a:r>
              <a:rPr lang="en-US" dirty="0" smtClean="0"/>
              <a:t>, relation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4835" y="6461179"/>
            <a:ext cx="83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Examples from Joshi, Prasad, Webber, Discourse Annotation Tutorial 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1475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Joshi, Prasad, Webber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Discourse Annotation Tutorial, COLING/ACL, July 16, 2006</a:t>
            </a:r>
          </a:p>
        </p:txBody>
      </p:sp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629400" cy="1143000"/>
          </a:xfrm>
        </p:spPr>
        <p:txBody>
          <a:bodyPr/>
          <a:lstStyle/>
          <a:p>
            <a:r>
              <a:rPr lang="en-US" sz="2800" b="1" u="sng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Example LDM Annotation</a:t>
            </a:r>
          </a:p>
        </p:txBody>
      </p:sp>
      <p:pic>
        <p:nvPicPr>
          <p:cNvPr id="842755" name="Picture 3" descr="ld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3733800"/>
            <a:ext cx="4648200" cy="2316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42756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8763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9D00EC"/>
              </a:buClr>
              <a:buFont typeface="Wingdings" charset="0"/>
              <a:buChar char="Ø"/>
            </a:pPr>
            <a:r>
              <a:rPr lang="en-US" sz="2000">
                <a:latin typeface="Times New Roman" charset="0"/>
                <a:cs typeface="Times New Roman" charset="0"/>
              </a:rPr>
              <a:t> [</a:t>
            </a:r>
            <a:r>
              <a:rPr lang="en-US" sz="2000" baseline="-25000">
                <a:latin typeface="Times New Roman" charset="0"/>
                <a:cs typeface="Times New Roman" charset="0"/>
              </a:rPr>
              <a:t>1</a:t>
            </a:r>
            <a:r>
              <a:rPr lang="en-US" sz="2000">
                <a:latin typeface="Times New Roman" charset="0"/>
                <a:cs typeface="Times New Roman" charset="0"/>
              </a:rPr>
              <a:t> Whatever advances we may have seen in knowledge management, ]</a:t>
            </a:r>
          </a:p>
          <a:p>
            <a:r>
              <a:rPr lang="en-US" sz="2000">
                <a:latin typeface="Times New Roman" charset="0"/>
                <a:cs typeface="Times New Roman" charset="0"/>
              </a:rPr>
              <a:t>[</a:t>
            </a:r>
            <a:r>
              <a:rPr lang="en-US" sz="2000" baseline="-25000">
                <a:latin typeface="Times New Roman" charset="0"/>
                <a:cs typeface="Times New Roman" charset="0"/>
              </a:rPr>
              <a:t>2</a:t>
            </a:r>
            <a:r>
              <a:rPr lang="en-US" sz="2000">
                <a:latin typeface="Times New Roman" charset="0"/>
                <a:cs typeface="Times New Roman" charset="0"/>
              </a:rPr>
              <a:t> knowledge sharing remains a major issue. ] [</a:t>
            </a:r>
            <a:r>
              <a:rPr lang="en-US" sz="2000" baseline="-25000">
                <a:latin typeface="Times New Roman" charset="0"/>
                <a:cs typeface="Times New Roman" charset="0"/>
              </a:rPr>
              <a:t>3</a:t>
            </a:r>
            <a:r>
              <a:rPr lang="en-US" sz="2000">
                <a:latin typeface="Times New Roman" charset="0"/>
                <a:cs typeface="Times New Roman" charset="0"/>
              </a:rPr>
              <a:t> A key problem is ] [</a:t>
            </a:r>
            <a:r>
              <a:rPr lang="en-US" sz="2000" baseline="-25000">
                <a:latin typeface="Times New Roman" charset="0"/>
                <a:cs typeface="Times New Roman" charset="0"/>
              </a:rPr>
              <a:t>4</a:t>
            </a:r>
            <a:r>
              <a:rPr lang="en-US" sz="2000">
                <a:latin typeface="Times New Roman" charset="0"/>
                <a:cs typeface="Times New Roman" charset="0"/>
              </a:rPr>
              <a:t> that </a:t>
            </a:r>
          </a:p>
          <a:p>
            <a:r>
              <a:rPr lang="en-US" sz="2000">
                <a:latin typeface="Times New Roman" charset="0"/>
                <a:cs typeface="Times New Roman" charset="0"/>
              </a:rPr>
              <a:t>documents only assume value ] [</a:t>
            </a:r>
            <a:r>
              <a:rPr lang="en-US" sz="2000" baseline="-25000">
                <a:latin typeface="Times New Roman" charset="0"/>
                <a:cs typeface="Times New Roman" charset="0"/>
              </a:rPr>
              <a:t>5</a:t>
            </a:r>
            <a:r>
              <a:rPr lang="en-US" sz="2000">
                <a:latin typeface="Times New Roman" charset="0"/>
                <a:cs typeface="Times New Roman" charset="0"/>
              </a:rPr>
              <a:t> when we reflect upon their content. ] </a:t>
            </a:r>
          </a:p>
          <a:p>
            <a:r>
              <a:rPr lang="en-US" sz="2000">
                <a:latin typeface="Times New Roman" charset="0"/>
                <a:cs typeface="Times New Roman" charset="0"/>
              </a:rPr>
              <a:t>[</a:t>
            </a:r>
            <a:r>
              <a:rPr lang="en-US" sz="2000" baseline="-25000">
                <a:latin typeface="Times New Roman" charset="0"/>
                <a:cs typeface="Times New Roman" charset="0"/>
              </a:rPr>
              <a:t>6</a:t>
            </a:r>
            <a:r>
              <a:rPr lang="en-US" sz="2000">
                <a:latin typeface="Times New Roman" charset="0"/>
                <a:cs typeface="Times New Roman" charset="0"/>
              </a:rPr>
              <a:t> Ultimately, ]  [</a:t>
            </a:r>
            <a:r>
              <a:rPr lang="en-US" sz="2000" baseline="-25000">
                <a:latin typeface="Times New Roman" charset="0"/>
                <a:cs typeface="Times New Roman" charset="0"/>
              </a:rPr>
              <a:t>7</a:t>
            </a:r>
            <a:r>
              <a:rPr lang="en-US" sz="2000">
                <a:latin typeface="Times New Roman" charset="0"/>
                <a:cs typeface="Times New Roman" charset="0"/>
              </a:rPr>
              <a:t> the solution to this problem will probably reside in the documents </a:t>
            </a:r>
          </a:p>
          <a:p>
            <a:r>
              <a:rPr lang="en-US" sz="2000">
                <a:latin typeface="Times New Roman" charset="0"/>
                <a:cs typeface="Times New Roman" charset="0"/>
              </a:rPr>
              <a:t>themselves. ]  [</a:t>
            </a:r>
            <a:r>
              <a:rPr lang="en-US" sz="2000" baseline="-25000">
                <a:latin typeface="Times New Roman" charset="0"/>
                <a:cs typeface="Times New Roman" charset="0"/>
              </a:rPr>
              <a:t>8</a:t>
            </a:r>
            <a:r>
              <a:rPr lang="en-US" sz="2000">
                <a:latin typeface="Times New Roman" charset="0"/>
                <a:cs typeface="Times New Roman" charset="0"/>
              </a:rPr>
              <a:t> In other words, ] [</a:t>
            </a:r>
            <a:r>
              <a:rPr lang="en-US" sz="2000" baseline="-25000">
                <a:latin typeface="Times New Roman" charset="0"/>
                <a:cs typeface="Times New Roman" charset="0"/>
              </a:rPr>
              <a:t>9</a:t>
            </a:r>
            <a:r>
              <a:rPr lang="en-US" sz="2000">
                <a:latin typeface="Times New Roman" charset="0"/>
                <a:cs typeface="Times New Roman" charset="0"/>
              </a:rPr>
              <a:t> the real solution to the problem of knowledge </a:t>
            </a:r>
          </a:p>
          <a:p>
            <a:r>
              <a:rPr lang="en-US" sz="2000">
                <a:latin typeface="Times New Roman" charset="0"/>
                <a:cs typeface="Times New Roman" charset="0"/>
              </a:rPr>
              <a:t>sharing involves authoring, ] [</a:t>
            </a:r>
            <a:r>
              <a:rPr lang="en-US" sz="2000" baseline="-25000">
                <a:latin typeface="Times New Roman" charset="0"/>
                <a:cs typeface="Times New Roman" charset="0"/>
              </a:rPr>
              <a:t>10</a:t>
            </a:r>
            <a:r>
              <a:rPr lang="en-US" sz="2000">
                <a:latin typeface="Times New Roman" charset="0"/>
                <a:cs typeface="Times New Roman" charset="0"/>
              </a:rPr>
              <a:t> rather than document management. ] [</a:t>
            </a:r>
            <a:r>
              <a:rPr lang="en-US" sz="2000" baseline="-25000">
                <a:latin typeface="Times New Roman" charset="0"/>
                <a:cs typeface="Times New Roman" charset="0"/>
              </a:rPr>
              <a:t>11</a:t>
            </a:r>
            <a:r>
              <a:rPr lang="en-US" sz="2000">
                <a:latin typeface="Times New Roman" charset="0"/>
                <a:cs typeface="Times New Roman" charset="0"/>
              </a:rPr>
              <a:t> This paper</a:t>
            </a:r>
          </a:p>
          <a:p>
            <a:r>
              <a:rPr lang="en-US" sz="2000">
                <a:latin typeface="Times New Roman" charset="0"/>
                <a:cs typeface="Times New Roman" charset="0"/>
              </a:rPr>
              <a:t>is a discussion of several new approaches to authoring and opportunities for new</a:t>
            </a:r>
          </a:p>
          <a:p>
            <a:r>
              <a:rPr lang="en-US" sz="2000">
                <a:latin typeface="Times New Roman" charset="0"/>
                <a:cs typeface="Times New Roman" charset="0"/>
              </a:rPr>
              <a:t>technologies ] [</a:t>
            </a:r>
            <a:r>
              <a:rPr lang="en-US" sz="2000" baseline="-25000">
                <a:latin typeface="Times New Roman" charset="0"/>
                <a:cs typeface="Times New Roman" charset="0"/>
              </a:rPr>
              <a:t>12</a:t>
            </a:r>
            <a:r>
              <a:rPr lang="en-US" sz="2000">
                <a:latin typeface="Times New Roman" charset="0"/>
                <a:cs typeface="Times New Roman" charset="0"/>
              </a:rPr>
              <a:t> to support those approaches. ]</a:t>
            </a:r>
          </a:p>
        </p:txBody>
      </p:sp>
    </p:spTree>
    <p:extLst>
      <p:ext uri="{BB962C8B-B14F-4D97-AF65-F5344CB8AC3E}">
        <p14:creationId xmlns:p14="http://schemas.microsoft.com/office/powerpoint/2010/main" val="312695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Discourse </a:t>
            </a:r>
            <a:r>
              <a:rPr lang="en-US" dirty="0" err="1" smtClean="0"/>
              <a:t>Graphbank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Wolf &amp; Gibson 2005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844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DG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Discourse relations:</a:t>
            </a:r>
          </a:p>
          <a:p>
            <a:pPr lvl="1"/>
            <a:r>
              <a:rPr lang="en-US" dirty="0" smtClean="0"/>
              <a:t>11 relations: cause-effect, elaboration, condition,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Symmetric and Asymmetric; binary or n-</a:t>
            </a:r>
            <a:r>
              <a:rPr lang="en-US" dirty="0" err="1" smtClean="0"/>
              <a:t>ary</a:t>
            </a:r>
            <a:endParaRPr lang="en-US" dirty="0" smtClean="0"/>
          </a:p>
          <a:p>
            <a:r>
              <a:rPr lang="en-US" dirty="0" smtClean="0"/>
              <a:t>Discourse structures:</a:t>
            </a:r>
          </a:p>
          <a:p>
            <a:pPr lvl="1"/>
            <a:r>
              <a:rPr lang="en-US" dirty="0" smtClean="0"/>
              <a:t>Arbitrary Graphs</a:t>
            </a:r>
          </a:p>
          <a:p>
            <a:r>
              <a:rPr lang="en-US" dirty="0" smtClean="0"/>
              <a:t>Discourse units:</a:t>
            </a:r>
          </a:p>
          <a:p>
            <a:pPr lvl="1"/>
            <a:r>
              <a:rPr lang="en-US" dirty="0" smtClean="0"/>
              <a:t>Clauses </a:t>
            </a:r>
          </a:p>
          <a:p>
            <a:r>
              <a:rPr lang="en-US" dirty="0" smtClean="0"/>
              <a:t>Discourse Segments:</a:t>
            </a:r>
          </a:p>
          <a:p>
            <a:pPr lvl="1"/>
            <a:r>
              <a:rPr lang="en-US" dirty="0" smtClean="0"/>
              <a:t>Basic units - Non-overlapping, or groups of segments</a:t>
            </a:r>
          </a:p>
          <a:p>
            <a:r>
              <a:rPr lang="en-US" dirty="0" smtClean="0"/>
              <a:t>Discourse Relation Triggers:</a:t>
            </a:r>
          </a:p>
          <a:p>
            <a:pPr lvl="1"/>
            <a:r>
              <a:rPr lang="en-US" dirty="0" smtClean="0"/>
              <a:t>Structure  and Lexical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1079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in DG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basic segments:</a:t>
            </a:r>
          </a:p>
          <a:p>
            <a:pPr lvl="1"/>
            <a:r>
              <a:rPr lang="en-US" dirty="0" smtClean="0"/>
              <a:t>Clauses by punctuation, or conjunctions</a:t>
            </a:r>
          </a:p>
          <a:p>
            <a:pPr>
              <a:buClr>
                <a:srgbClr val="9D00EC"/>
              </a:buClr>
              <a:buFont typeface="Wingdings" charset="0"/>
              <a:buChar char="Ø"/>
            </a:pPr>
            <a:r>
              <a:rPr lang="en-US" sz="2000" dirty="0"/>
              <a:t>The economy</a:t>
            </a:r>
            <a:r>
              <a:rPr lang="en-US" sz="2000" dirty="0" smtClean="0"/>
              <a:t>,</a:t>
            </a:r>
          </a:p>
          <a:p>
            <a:pPr>
              <a:buClr>
                <a:srgbClr val="9D00EC"/>
              </a:buClr>
              <a:buFont typeface="Wingdings" charset="0"/>
              <a:buChar char="Ø"/>
            </a:pPr>
            <a:r>
              <a:rPr lang="en-US" sz="2000" dirty="0"/>
              <a:t>	according to some analysts,</a:t>
            </a:r>
          </a:p>
          <a:p>
            <a:pPr>
              <a:buFontTx/>
              <a:buNone/>
            </a:pPr>
            <a:r>
              <a:rPr lang="en-US" sz="2000" dirty="0"/>
              <a:t>	    	is expected to improve by early next year.</a:t>
            </a:r>
          </a:p>
          <a:p>
            <a:pPr>
              <a:buFontTx/>
              <a:buNone/>
            </a:pPr>
            <a:r>
              <a:rPr lang="en-US" dirty="0"/>
              <a:t>					</a:t>
            </a:r>
            <a:r>
              <a:rPr lang="en-US" sz="2000" dirty="0"/>
              <a:t>[Wolf &amp; Gibson 2005, p.255]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4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0"/>
            <a:ext cx="8377011" cy="4659085"/>
          </a:xfrm>
        </p:spPr>
        <p:txBody>
          <a:bodyPr/>
          <a:lstStyle/>
          <a:p>
            <a:r>
              <a:rPr lang="en-US" dirty="0" smtClean="0"/>
              <a:t>Basic form of discourse structure</a:t>
            </a:r>
          </a:p>
          <a:p>
            <a:pPr lvl="1"/>
            <a:r>
              <a:rPr lang="en-US" dirty="0" smtClean="0"/>
              <a:t>Divide document into linear sequence of subtopics</a:t>
            </a:r>
          </a:p>
          <a:p>
            <a:pPr lvl="1"/>
            <a:endParaRPr lang="en-US" dirty="0"/>
          </a:p>
          <a:p>
            <a:r>
              <a:rPr lang="en-US" dirty="0" smtClean="0"/>
              <a:t>Many genres have conventional structures:</a:t>
            </a:r>
          </a:p>
          <a:p>
            <a:pPr lvl="1"/>
            <a:r>
              <a:rPr lang="en-US" dirty="0" smtClean="0"/>
              <a:t>Academic: Into, Hypothesis, Methods, Results, </a:t>
            </a:r>
            <a:r>
              <a:rPr lang="en-US" dirty="0" err="1" smtClean="0"/>
              <a:t>Concl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7623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in DG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i="1" dirty="0" smtClean="0"/>
              <a:t>groupings</a:t>
            </a:r>
            <a:r>
              <a:rPr lang="en-US" dirty="0" smtClean="0"/>
              <a:t> of segments, if they are:</a:t>
            </a:r>
          </a:p>
          <a:p>
            <a:pPr lvl="1"/>
            <a:r>
              <a:rPr lang="en-US" dirty="0" smtClean="0"/>
              <a:t>Also in quotations</a:t>
            </a:r>
          </a:p>
          <a:p>
            <a:pPr lvl="1"/>
            <a:r>
              <a:rPr lang="en-US" dirty="0" smtClean="0"/>
              <a:t>In a common attribution</a:t>
            </a:r>
          </a:p>
          <a:p>
            <a:pPr lvl="1"/>
            <a:r>
              <a:rPr lang="en-US" dirty="0" smtClean="0"/>
              <a:t>In the same sentence</a:t>
            </a:r>
          </a:p>
          <a:p>
            <a:pPr lvl="1"/>
            <a:r>
              <a:rPr lang="en-US" dirty="0" smtClean="0"/>
              <a:t>On a common topic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18488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in DG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i="1" dirty="0" smtClean="0"/>
              <a:t>groupings</a:t>
            </a:r>
            <a:r>
              <a:rPr lang="en-US" dirty="0" smtClean="0"/>
              <a:t> of segments, if they are:</a:t>
            </a:r>
          </a:p>
          <a:p>
            <a:pPr lvl="1"/>
            <a:r>
              <a:rPr lang="en-US" dirty="0" smtClean="0"/>
              <a:t>Also in quotations</a:t>
            </a:r>
          </a:p>
          <a:p>
            <a:pPr lvl="1"/>
            <a:r>
              <a:rPr lang="en-US" dirty="0" smtClean="0"/>
              <a:t>In a common attribution</a:t>
            </a:r>
          </a:p>
          <a:p>
            <a:pPr lvl="1"/>
            <a:r>
              <a:rPr lang="en-US" dirty="0" smtClean="0"/>
              <a:t>In the same sentence</a:t>
            </a:r>
          </a:p>
          <a:p>
            <a:pPr lvl="1"/>
            <a:r>
              <a:rPr lang="en-US" dirty="0" smtClean="0"/>
              <a:t>On a common topic</a:t>
            </a:r>
          </a:p>
          <a:p>
            <a:r>
              <a:rPr lang="en-US" dirty="0"/>
              <a:t> 1. </a:t>
            </a:r>
            <a:r>
              <a:rPr lang="en-US" sz="800" b="1" dirty="0"/>
              <a:t>a</a:t>
            </a:r>
            <a:r>
              <a:rPr lang="en-US" dirty="0"/>
              <a:t> [ Difficulties have arisen ] </a:t>
            </a:r>
            <a:r>
              <a:rPr lang="en-US" sz="800" b="1" dirty="0"/>
              <a:t>b</a:t>
            </a:r>
            <a:r>
              <a:rPr lang="en-US" dirty="0"/>
              <a:t> [ in enacting the accord for </a:t>
            </a:r>
            <a:r>
              <a:rPr lang="en-US" dirty="0" smtClean="0"/>
              <a:t>the independence </a:t>
            </a:r>
            <a:r>
              <a:rPr lang="en-US" dirty="0"/>
              <a:t>of Namibia ]</a:t>
            </a:r>
          </a:p>
          <a:p>
            <a:r>
              <a:rPr lang="en-US" dirty="0"/>
              <a:t>2. for which SWAPO has fought many years,</a:t>
            </a:r>
          </a:p>
        </p:txBody>
      </p:sp>
    </p:spTree>
    <p:extLst>
      <p:ext uri="{BB962C8B-B14F-4D97-AF65-F5344CB8AC3E}">
        <p14:creationId xmlns:p14="http://schemas.microsoft.com/office/powerpoint/2010/main" val="325649561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in DG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Proceed through discourse from beginning to end:</a:t>
            </a:r>
          </a:p>
          <a:p>
            <a:pPr lvl="1"/>
            <a:r>
              <a:rPr lang="en-US" dirty="0" smtClean="0"/>
              <a:t>For each segment or grouping</a:t>
            </a:r>
          </a:p>
          <a:p>
            <a:pPr lvl="2"/>
            <a:r>
              <a:rPr lang="en-US" dirty="0" smtClean="0"/>
              <a:t>For each previous segment or grouping</a:t>
            </a:r>
          </a:p>
          <a:p>
            <a:pPr lvl="3"/>
            <a:r>
              <a:rPr lang="en-US" dirty="0" smtClean="0"/>
              <a:t>Check if a relation holds</a:t>
            </a:r>
          </a:p>
          <a:p>
            <a:pPr lvl="3"/>
            <a:endParaRPr lang="en-US" dirty="0"/>
          </a:p>
          <a:p>
            <a:pPr lvl="3"/>
            <a:r>
              <a:rPr lang="en-US" dirty="0" smtClean="0"/>
              <a:t>If a relation holds, create a node that is parent to both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Note: Allows crossing dependencies, multiple 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3269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Joshi, Prasad, Webber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Discourse Annotation Tutorial, COLING/ACL, July 16,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FC4D-127E-0742-BBED-AA24AA935534}" type="slidenum">
              <a:rPr lang="en-US"/>
              <a:pPr/>
              <a:t>83</a:t>
            </a:fld>
            <a:endParaRPr lang="en-US"/>
          </a:p>
        </p:txBody>
      </p:sp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43800" cy="914400"/>
          </a:xfrm>
        </p:spPr>
        <p:txBody>
          <a:bodyPr/>
          <a:lstStyle/>
          <a:p>
            <a:r>
              <a:rPr lang="en-US" sz="2800" b="1" u="sng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Example Discourse GraphBank Analysis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8001000" cy="236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Clr>
                <a:srgbClr val="9D00EC"/>
              </a:buClr>
              <a:buFont typeface="Wingdings" charset="0"/>
              <a:buChar char="Ø"/>
            </a:pPr>
            <a:r>
              <a:rPr lang="en-US" sz="2000" dirty="0"/>
              <a:t>	(1) The administration should now state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	(2) that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	(3) if the February election is voided by the Sandinistas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	(4) they should call for military aid,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	(5) said former Assistant Secretary of State Elliot Abrams.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	(6) In these circumstances, I think they'd win.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			</a:t>
            </a:r>
            <a:r>
              <a:rPr lang="en-US" sz="1600" dirty="0"/>
              <a:t>[Wolf and Gibson, 2005, Example 26]</a:t>
            </a:r>
            <a:endParaRPr lang="en-US" sz="2000" dirty="0"/>
          </a:p>
        </p:txBody>
      </p:sp>
      <p:pic>
        <p:nvPicPr>
          <p:cNvPr id="852996" name="Picture 4" descr="wg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5457" y="4308179"/>
            <a:ext cx="5638800" cy="2006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2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9274" y="1600201"/>
            <a:ext cx="8340271" cy="4343400"/>
          </a:xfrm>
        </p:spPr>
        <p:txBody>
          <a:bodyPr/>
          <a:lstStyle/>
          <a:p>
            <a:r>
              <a:rPr lang="en-US" dirty="0" smtClean="0"/>
              <a:t>This is really, really complicated</a:t>
            </a:r>
          </a:p>
          <a:p>
            <a:r>
              <a:rPr lang="en-US" dirty="0" smtClean="0"/>
              <a:t>Also, debated</a:t>
            </a:r>
          </a:p>
          <a:p>
            <a:endParaRPr lang="en-US" dirty="0"/>
          </a:p>
          <a:p>
            <a:pPr lvl="1"/>
            <a:r>
              <a:rPr lang="en-US" sz="2000" dirty="0">
                <a:latin typeface="Helvetica" charset="0"/>
              </a:rPr>
              <a:t>http://</a:t>
            </a:r>
            <a:r>
              <a:rPr lang="en-US" sz="2000" dirty="0" err="1">
                <a:latin typeface="Helvetica" charset="0"/>
              </a:rPr>
              <a:t>itre.cis.upenn.edu</a:t>
            </a:r>
            <a:r>
              <a:rPr lang="en-US" sz="2000" dirty="0">
                <a:latin typeface="Helvetica" charset="0"/>
              </a:rPr>
              <a:t>/~</a:t>
            </a:r>
            <a:r>
              <a:rPr lang="en-US" sz="2000" dirty="0" err="1">
                <a:latin typeface="Helvetica" charset="0"/>
              </a:rPr>
              <a:t>myl</a:t>
            </a:r>
            <a:r>
              <a:rPr lang="en-US" sz="2000" dirty="0">
                <a:latin typeface="Helvetica" charset="0"/>
              </a:rPr>
              <a:t>/</a:t>
            </a:r>
            <a:r>
              <a:rPr lang="en-US" sz="2000" dirty="0" err="1">
                <a:latin typeface="Helvetica" charset="0"/>
              </a:rPr>
              <a:t>languagelog</a:t>
            </a:r>
            <a:r>
              <a:rPr lang="en-US" sz="2000" dirty="0">
                <a:latin typeface="Helvetica" charset="0"/>
              </a:rPr>
              <a:t>/archives/000541.html</a:t>
            </a:r>
          </a:p>
          <a:p>
            <a:endParaRPr lang="en-US" dirty="0" smtClean="0"/>
          </a:p>
          <a:p>
            <a:r>
              <a:rPr lang="en-US" dirty="0" smtClean="0"/>
              <a:t>Available as a corpus from the LDC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94970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Discourse Informational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structural analysis of discourse</a:t>
            </a:r>
          </a:p>
          <a:p>
            <a:pPr lvl="1"/>
            <a:r>
              <a:rPr lang="en-US" dirty="0" smtClean="0"/>
              <a:t>Based on information relations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Composed of elementary units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Linking pairs or groups of units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Some hierarchical structure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Exploit cue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72093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</a:t>
            </a:r>
            <a:br>
              <a:rPr lang="en-US" dirty="0" smtClean="0"/>
            </a:br>
            <a:r>
              <a:rPr lang="en-US" dirty="0" smtClean="0"/>
              <a:t>Discourse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Differ in small and large ways:</a:t>
            </a:r>
          </a:p>
          <a:p>
            <a:r>
              <a:rPr lang="en-US" dirty="0" smtClean="0"/>
              <a:t>Smaller:</a:t>
            </a:r>
          </a:p>
          <a:p>
            <a:pPr lvl="1"/>
            <a:r>
              <a:rPr lang="en-US" dirty="0" smtClean="0"/>
              <a:t>Slight differences in minimal units</a:t>
            </a:r>
          </a:p>
          <a:p>
            <a:pPr lvl="1"/>
            <a:r>
              <a:rPr lang="en-US" dirty="0" smtClean="0"/>
              <a:t>Similar branching structure (binary, nary)</a:t>
            </a:r>
            <a:endParaRPr lang="en-US" dirty="0"/>
          </a:p>
          <a:p>
            <a:r>
              <a:rPr lang="en-US" dirty="0" smtClean="0"/>
              <a:t>Moderate:</a:t>
            </a:r>
          </a:p>
          <a:p>
            <a:pPr lvl="1"/>
            <a:r>
              <a:rPr lang="en-US" dirty="0" smtClean="0"/>
              <a:t>Differences in relation inventory</a:t>
            </a:r>
          </a:p>
          <a:p>
            <a:pPr lvl="1"/>
            <a:r>
              <a:rPr lang="en-US" dirty="0" smtClean="0"/>
              <a:t>Grouping of units</a:t>
            </a:r>
          </a:p>
          <a:p>
            <a:r>
              <a:rPr lang="en-US" dirty="0" smtClean="0"/>
              <a:t>Major:</a:t>
            </a:r>
          </a:p>
          <a:p>
            <a:pPr lvl="1"/>
            <a:r>
              <a:rPr lang="en-US" dirty="0" smtClean="0"/>
              <a:t>Fundamental structure: Tree </a:t>
            </a:r>
            <a:r>
              <a:rPr lang="en-US" dirty="0" err="1" smtClean="0"/>
              <a:t>vs</a:t>
            </a:r>
            <a:r>
              <a:rPr lang="en-US" dirty="0" smtClean="0"/>
              <a:t> graph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5377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Reliable segmentation of units</a:t>
            </a:r>
          </a:p>
          <a:p>
            <a:endParaRPr lang="en-US" dirty="0"/>
          </a:p>
          <a:p>
            <a:r>
              <a:rPr lang="en-US" dirty="0" smtClean="0"/>
              <a:t>Consistent linkage of constituents</a:t>
            </a:r>
          </a:p>
          <a:p>
            <a:endParaRPr lang="en-US" dirty="0"/>
          </a:p>
          <a:p>
            <a:r>
              <a:rPr lang="en-US" dirty="0" smtClean="0"/>
              <a:t>Determination of correct relations</a:t>
            </a:r>
          </a:p>
          <a:p>
            <a:pPr lvl="1"/>
            <a:r>
              <a:rPr lang="en-US" dirty="0" smtClean="0"/>
              <a:t>Especially in absence of explicit cue words</a:t>
            </a:r>
          </a:p>
          <a:p>
            <a:pPr lvl="1"/>
            <a:endParaRPr lang="en-US" dirty="0"/>
          </a:p>
          <a:p>
            <a:r>
              <a:rPr lang="en-US" dirty="0" smtClean="0"/>
              <a:t>Automatic recognition – next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3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0"/>
            <a:ext cx="8377011" cy="4659085"/>
          </a:xfrm>
        </p:spPr>
        <p:txBody>
          <a:bodyPr/>
          <a:lstStyle/>
          <a:p>
            <a:r>
              <a:rPr lang="en-US" dirty="0" smtClean="0"/>
              <a:t>Basic form of discourse structure</a:t>
            </a:r>
          </a:p>
          <a:p>
            <a:pPr lvl="1"/>
            <a:r>
              <a:rPr lang="en-US" dirty="0" smtClean="0"/>
              <a:t>Divide document into linear sequence of subtopics</a:t>
            </a:r>
          </a:p>
          <a:p>
            <a:pPr lvl="1"/>
            <a:endParaRPr lang="en-US" dirty="0"/>
          </a:p>
          <a:p>
            <a:r>
              <a:rPr lang="en-US" dirty="0" smtClean="0"/>
              <a:t>Many genres have conventional structures:</a:t>
            </a:r>
          </a:p>
          <a:p>
            <a:pPr lvl="1"/>
            <a:r>
              <a:rPr lang="en-US" dirty="0" smtClean="0"/>
              <a:t>Academic: Into, Hypothesis, Methods, Results, </a:t>
            </a:r>
            <a:r>
              <a:rPr lang="en-US" dirty="0" err="1" smtClean="0"/>
              <a:t>Concl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Newspapers: Headline, Byline, </a:t>
            </a:r>
            <a:r>
              <a:rPr lang="en-US" dirty="0" err="1" smtClean="0"/>
              <a:t>Lede</a:t>
            </a:r>
            <a:r>
              <a:rPr lang="en-US" dirty="0" smtClean="0"/>
              <a:t>, Elaboration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486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3534</Words>
  <Application>Microsoft Macintosh PowerPoint</Application>
  <PresentationFormat>On-screen Show (4:3)</PresentationFormat>
  <Paragraphs>614</Paragraphs>
  <Slides>87</Slides>
  <Notes>4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Breeze</vt:lpstr>
      <vt:lpstr>Discourse Structure</vt:lpstr>
      <vt:lpstr>Roadmap</vt:lpstr>
      <vt:lpstr>Why Model Discourse Structure? (Theoretical)</vt:lpstr>
      <vt:lpstr>Why Model Discourse Structure?(Applied)</vt:lpstr>
      <vt:lpstr> Discourse Topic Segmentation</vt:lpstr>
      <vt:lpstr> Discourse Topic Segmentation</vt:lpstr>
      <vt:lpstr>Discourse Segmentation</vt:lpstr>
      <vt:lpstr>Discourse Segmentation</vt:lpstr>
      <vt:lpstr>Discourse Segmentation</vt:lpstr>
      <vt:lpstr>Discourse Segmentation</vt:lpstr>
      <vt:lpstr>Discourse Segmentation</vt:lpstr>
      <vt:lpstr> Cohesion</vt:lpstr>
      <vt:lpstr> Cohesion</vt:lpstr>
      <vt:lpstr> Cohesion</vt:lpstr>
      <vt:lpstr>Coherence</vt:lpstr>
      <vt:lpstr>Coherence</vt:lpstr>
      <vt:lpstr>Coherence</vt:lpstr>
      <vt:lpstr>Discourse  Cohesion &amp; Coherence</vt:lpstr>
      <vt:lpstr>Discourse  Cohesion &amp; Coherence</vt:lpstr>
      <vt:lpstr>Discourse  Cohesion &amp; Coherence</vt:lpstr>
      <vt:lpstr>Discourse  Cohesion &amp; Coherence</vt:lpstr>
      <vt:lpstr>Discourse Relations</vt:lpstr>
      <vt:lpstr>Dimensions of  Discourse Structure</vt:lpstr>
      <vt:lpstr>Dimensions of  Discourse Structure</vt:lpstr>
      <vt:lpstr>Dimensions of  Discourse Structure</vt:lpstr>
      <vt:lpstr>Dimensions of  Discourse Structure</vt:lpstr>
      <vt:lpstr>Dimensions of  Discourse Structure</vt:lpstr>
      <vt:lpstr>Dimensions of  Discourse Structure</vt:lpstr>
      <vt:lpstr>Dimensions of  Discourse Structure</vt:lpstr>
      <vt:lpstr>Dimensions of  Discourse Structure</vt:lpstr>
      <vt:lpstr>Dimensions of  Discourse Structure</vt:lpstr>
      <vt:lpstr>Dimensions of  Discourse Structure</vt:lpstr>
      <vt:lpstr>Text Coherence</vt:lpstr>
      <vt:lpstr>Text Coherence</vt:lpstr>
      <vt:lpstr>Text Coherence</vt:lpstr>
      <vt:lpstr>Coherence Analysis</vt:lpstr>
      <vt:lpstr>Identifying  Segments &amp; Relations</vt:lpstr>
      <vt:lpstr>Identifying  Segments &amp; Relations</vt:lpstr>
      <vt:lpstr>Identifying  Segments &amp; Relations</vt:lpstr>
      <vt:lpstr>Identifying  Segments &amp; Relations</vt:lpstr>
      <vt:lpstr>Cue Phrases</vt:lpstr>
      <vt:lpstr>Cue Phrases</vt:lpstr>
      <vt:lpstr>Cue Phrases</vt:lpstr>
      <vt:lpstr>Cue Phrases</vt:lpstr>
      <vt:lpstr>Cue Phrases</vt:lpstr>
      <vt:lpstr>Cue Phrases</vt:lpstr>
      <vt:lpstr>Rhetorical Structure Theory</vt:lpstr>
      <vt:lpstr>Dimensions of RST</vt:lpstr>
      <vt:lpstr>Components of RST</vt:lpstr>
      <vt:lpstr>Components of RST</vt:lpstr>
      <vt:lpstr>Components of RST</vt:lpstr>
      <vt:lpstr>Schemas</vt:lpstr>
      <vt:lpstr>RST Relations</vt:lpstr>
      <vt:lpstr>Nuclearity</vt:lpstr>
      <vt:lpstr>Nuclearity</vt:lpstr>
      <vt:lpstr>Nuclearity</vt:lpstr>
      <vt:lpstr>RST Relations</vt:lpstr>
      <vt:lpstr>RST Relations</vt:lpstr>
      <vt:lpstr>RST Relations</vt:lpstr>
      <vt:lpstr>RST Relations</vt:lpstr>
      <vt:lpstr>RST-relation example (1)</vt:lpstr>
      <vt:lpstr>RST-relation example (2)</vt:lpstr>
      <vt:lpstr>RST Annotation Procedure</vt:lpstr>
      <vt:lpstr>RST Annotation Procedure</vt:lpstr>
      <vt:lpstr>RST Annotation Procedure</vt:lpstr>
      <vt:lpstr>RST Annotation Procedure</vt:lpstr>
      <vt:lpstr>PowerPoint Presentation</vt:lpstr>
      <vt:lpstr>Linguistic Discourse Model</vt:lpstr>
      <vt:lpstr>Dimensions of LDM</vt:lpstr>
      <vt:lpstr>Discourse Structure Rules</vt:lpstr>
      <vt:lpstr>Discourse Structure Rules</vt:lpstr>
      <vt:lpstr>Discourse Structure Rules</vt:lpstr>
      <vt:lpstr>LDM Annotation</vt:lpstr>
      <vt:lpstr>LDM Annotation</vt:lpstr>
      <vt:lpstr>LDM Annotation</vt:lpstr>
      <vt:lpstr>Example LDM Annotation</vt:lpstr>
      <vt:lpstr>Discourse Graphbank</vt:lpstr>
      <vt:lpstr>Dimensions of DG</vt:lpstr>
      <vt:lpstr>Annotation in DG</vt:lpstr>
      <vt:lpstr>Annotation in DG</vt:lpstr>
      <vt:lpstr>Annotation in DG</vt:lpstr>
      <vt:lpstr>Annotation in DG</vt:lpstr>
      <vt:lpstr>Example Discourse GraphBank Analysis</vt:lpstr>
      <vt:lpstr>Observations</vt:lpstr>
      <vt:lpstr>Models of Discourse Informational Structure</vt:lpstr>
      <vt:lpstr>Models of  Discourse Structure</vt:lpstr>
      <vt:lpstr>Similar Challenges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Structure</dc:title>
  <dc:creator>Gina-Anne Levow</dc:creator>
  <cp:lastModifiedBy>Gina-Anne Levow</cp:lastModifiedBy>
  <cp:revision>35</cp:revision>
  <dcterms:created xsi:type="dcterms:W3CDTF">2011-04-13T01:35:03Z</dcterms:created>
  <dcterms:modified xsi:type="dcterms:W3CDTF">2011-04-20T20:38:39Z</dcterms:modified>
</cp:coreProperties>
</file>