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doc" ContentType="application/msword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25" r:id="rId63"/>
    <p:sldId id="336" r:id="rId64"/>
    <p:sldId id="337" r:id="rId65"/>
    <p:sldId id="338" r:id="rId66"/>
    <p:sldId id="339" r:id="rId67"/>
    <p:sldId id="326" r:id="rId68"/>
    <p:sldId id="340" r:id="rId69"/>
    <p:sldId id="341" r:id="rId70"/>
    <p:sldId id="342" r:id="rId71"/>
    <p:sldId id="343" r:id="rId72"/>
    <p:sldId id="344" r:id="rId73"/>
    <p:sldId id="346" r:id="rId74"/>
    <p:sldId id="347" r:id="rId75"/>
    <p:sldId id="345" r:id="rId76"/>
    <p:sldId id="348" r:id="rId77"/>
    <p:sldId id="349" r:id="rId78"/>
    <p:sldId id="350" r:id="rId79"/>
    <p:sldId id="327" r:id="rId80"/>
    <p:sldId id="351" r:id="rId81"/>
    <p:sldId id="356" r:id="rId82"/>
    <p:sldId id="352" r:id="rId83"/>
    <p:sldId id="329" r:id="rId84"/>
    <p:sldId id="357" r:id="rId85"/>
    <p:sldId id="380" r:id="rId86"/>
    <p:sldId id="381" r:id="rId87"/>
    <p:sldId id="382" r:id="rId88"/>
    <p:sldId id="358" r:id="rId89"/>
    <p:sldId id="383" r:id="rId90"/>
    <p:sldId id="384" r:id="rId91"/>
    <p:sldId id="385" r:id="rId92"/>
    <p:sldId id="386" r:id="rId93"/>
    <p:sldId id="359" r:id="rId94"/>
    <p:sldId id="361" r:id="rId95"/>
    <p:sldId id="360" r:id="rId96"/>
    <p:sldId id="362" r:id="rId97"/>
    <p:sldId id="379" r:id="rId98"/>
    <p:sldId id="363" r:id="rId99"/>
    <p:sldId id="364" r:id="rId100"/>
    <p:sldId id="365" r:id="rId101"/>
    <p:sldId id="366" r:id="rId102"/>
    <p:sldId id="331" r:id="rId103"/>
    <p:sldId id="332" r:id="rId104"/>
    <p:sldId id="333" r:id="rId105"/>
    <p:sldId id="367" r:id="rId106"/>
    <p:sldId id="368" r:id="rId107"/>
    <p:sldId id="370" r:id="rId108"/>
    <p:sldId id="371" r:id="rId109"/>
    <p:sldId id="372" r:id="rId110"/>
    <p:sldId id="373" r:id="rId111"/>
    <p:sldId id="375" r:id="rId112"/>
    <p:sldId id="376" r:id="rId113"/>
    <p:sldId id="334" r:id="rId114"/>
    <p:sldId id="377" r:id="rId115"/>
    <p:sldId id="378" r:id="rId116"/>
    <p:sldId id="374" r:id="rId117"/>
    <p:sldId id="387" r:id="rId118"/>
    <p:sldId id="388" r:id="rId119"/>
    <p:sldId id="389" r:id="rId120"/>
    <p:sldId id="390" r:id="rId121"/>
    <p:sldId id="391" r:id="rId122"/>
    <p:sldId id="392" r:id="rId123"/>
    <p:sldId id="317" r:id="rId124"/>
    <p:sldId id="318" r:id="rId125"/>
    <p:sldId id="319" r:id="rId126"/>
    <p:sldId id="320" r:id="rId127"/>
    <p:sldId id="321" r:id="rId128"/>
    <p:sldId id="322" r:id="rId129"/>
    <p:sldId id="323" r:id="rId130"/>
    <p:sldId id="324" r:id="rId1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44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2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20" Type="http://schemas.openxmlformats.org/officeDocument/2006/relationships/slide" Target="slides/slide119.xml"/><Relationship Id="rId121" Type="http://schemas.openxmlformats.org/officeDocument/2006/relationships/slide" Target="slides/slide120.xml"/><Relationship Id="rId122" Type="http://schemas.openxmlformats.org/officeDocument/2006/relationships/slide" Target="slides/slide121.xml"/><Relationship Id="rId123" Type="http://schemas.openxmlformats.org/officeDocument/2006/relationships/slide" Target="slides/slide122.xml"/><Relationship Id="rId124" Type="http://schemas.openxmlformats.org/officeDocument/2006/relationships/slide" Target="slides/slide123.xml"/><Relationship Id="rId125" Type="http://schemas.openxmlformats.org/officeDocument/2006/relationships/slide" Target="slides/slide124.xml"/><Relationship Id="rId126" Type="http://schemas.openxmlformats.org/officeDocument/2006/relationships/slide" Target="slides/slide125.xml"/><Relationship Id="rId127" Type="http://schemas.openxmlformats.org/officeDocument/2006/relationships/slide" Target="slides/slide126.xml"/><Relationship Id="rId128" Type="http://schemas.openxmlformats.org/officeDocument/2006/relationships/slide" Target="slides/slide127.xml"/><Relationship Id="rId129" Type="http://schemas.openxmlformats.org/officeDocument/2006/relationships/slide" Target="slides/slide1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00" Type="http://schemas.openxmlformats.org/officeDocument/2006/relationships/slide" Target="slides/slide99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30" Type="http://schemas.openxmlformats.org/officeDocument/2006/relationships/slide" Target="slides/slide129.xml"/><Relationship Id="rId131" Type="http://schemas.openxmlformats.org/officeDocument/2006/relationships/slide" Target="slides/slide130.xml"/><Relationship Id="rId132" Type="http://schemas.openxmlformats.org/officeDocument/2006/relationships/notesMaster" Target="notesMasters/notesMaster1.xml"/><Relationship Id="rId133" Type="http://schemas.openxmlformats.org/officeDocument/2006/relationships/printerSettings" Target="printerSettings/printerSettings1.bin"/><Relationship Id="rId134" Type="http://schemas.openxmlformats.org/officeDocument/2006/relationships/presProps" Target="presProps.xml"/><Relationship Id="rId135" Type="http://schemas.openxmlformats.org/officeDocument/2006/relationships/viewProps" Target="viewProps.xml"/><Relationship Id="rId136" Type="http://schemas.openxmlformats.org/officeDocument/2006/relationships/theme" Target="theme/theme1.xml"/><Relationship Id="rId13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110" Type="http://schemas.openxmlformats.org/officeDocument/2006/relationships/slide" Target="slides/slide109.xml"/><Relationship Id="rId111" Type="http://schemas.openxmlformats.org/officeDocument/2006/relationships/slide" Target="slides/slide110.xml"/><Relationship Id="rId112" Type="http://schemas.openxmlformats.org/officeDocument/2006/relationships/slide" Target="slides/slide111.xml"/><Relationship Id="rId113" Type="http://schemas.openxmlformats.org/officeDocument/2006/relationships/slide" Target="slides/slide112.xml"/><Relationship Id="rId114" Type="http://schemas.openxmlformats.org/officeDocument/2006/relationships/slide" Target="slides/slide113.xml"/><Relationship Id="rId115" Type="http://schemas.openxmlformats.org/officeDocument/2006/relationships/slide" Target="slides/slide114.xml"/><Relationship Id="rId116" Type="http://schemas.openxmlformats.org/officeDocument/2006/relationships/slide" Target="slides/slide115.xml"/><Relationship Id="rId117" Type="http://schemas.openxmlformats.org/officeDocument/2006/relationships/slide" Target="slides/slide116.xml"/><Relationship Id="rId118" Type="http://schemas.openxmlformats.org/officeDocument/2006/relationships/slide" Target="slides/slide117.xml"/><Relationship Id="rId119" Type="http://schemas.openxmlformats.org/officeDocument/2006/relationships/slide" Target="slides/slide1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A9196A-B4BD-9C4B-9956-C800D317B6BC}" type="datetimeFigureOut">
              <a:rPr lang="en-US" smtClean="0"/>
              <a:t>4/6/11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FD778-68D1-424C-A65B-458BCC652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5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6E131F-8499-FE42-8D3B-9475F1C2538F}" type="slidenum">
              <a:rPr lang="en-US"/>
              <a:pPr/>
              <a:t>83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F4C5F5-0954-8045-BE50-319BBED2616D}" type="slidenum">
              <a:rPr lang="en-US"/>
              <a:pPr/>
              <a:t>102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C8365-2C86-8A43-8D74-3CDE415CBE68}" type="datetimeFigureOut">
              <a:rPr lang="en-US" smtClean="0"/>
              <a:t>4/6/11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83D5-2F91-B748-8BCC-955A78D83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C8365-2C86-8A43-8D74-3CDE415CBE68}" type="datetimeFigureOut">
              <a:rPr lang="en-US" smtClean="0"/>
              <a:t>4/6/11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83D5-2F91-B748-8BCC-955A78D837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C8365-2C86-8A43-8D74-3CDE415CBE68}" type="datetimeFigureOut">
              <a:rPr lang="en-US" smtClean="0"/>
              <a:t>4/6/11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83D5-2F91-B748-8BCC-955A78D83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C8365-2C86-8A43-8D74-3CDE415CBE68}" type="datetimeFigureOut">
              <a:rPr lang="en-US" smtClean="0"/>
              <a:t>4/6/11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83D5-2F91-B748-8BCC-955A78D83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C8365-2C86-8A43-8D74-3CDE415CBE68}" type="datetimeFigureOut">
              <a:rPr lang="en-US" smtClean="0"/>
              <a:t>4/6/11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83D5-2F91-B748-8BCC-955A78D83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C8365-2C86-8A43-8D74-3CDE415CBE68}" type="datetimeFigureOut">
              <a:rPr lang="en-US" smtClean="0"/>
              <a:t>4/6/11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83D5-2F91-B748-8BCC-955A78D837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C8365-2C86-8A43-8D74-3CDE415CBE68}" type="datetimeFigureOut">
              <a:rPr lang="en-US" smtClean="0"/>
              <a:t>4/6/11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83D5-2F91-B748-8BCC-955A78D83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C8365-2C86-8A43-8D74-3CDE415CBE68}" type="datetimeFigureOut">
              <a:rPr lang="en-US" smtClean="0"/>
              <a:t>4/6/11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83D5-2F91-B748-8BCC-955A78D83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C8365-2C86-8A43-8D74-3CDE415CBE68}" type="datetimeFigureOut">
              <a:rPr lang="en-US" smtClean="0"/>
              <a:t>4/6/11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83D5-2F91-B748-8BCC-955A78D83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C8365-2C86-8A43-8D74-3CDE415CBE68}" type="datetimeFigureOut">
              <a:rPr lang="en-US" smtClean="0"/>
              <a:t>4/6/11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83D5-2F91-B748-8BCC-955A78D83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C8365-2C86-8A43-8D74-3CDE415CBE68}" type="datetimeFigureOut">
              <a:rPr lang="en-US" smtClean="0"/>
              <a:t>4/6/11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83D5-2F91-B748-8BCC-955A78D83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C8365-2C86-8A43-8D74-3CDE415CBE68}" type="datetimeFigureOut">
              <a:rPr lang="en-US" smtClean="0"/>
              <a:t>4/6/11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983D5-2F91-B748-8BCC-955A78D83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95C8365-2C86-8A43-8D74-3CDE415CBE68}" type="datetimeFigureOut">
              <a:rPr lang="en-US" smtClean="0"/>
              <a:t>4/6/11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D82983D5-2F91-B748-8BCC-955A78D837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1.doc"/><Relationship Id="rId4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Ling575</a:t>
            </a:r>
          </a:p>
          <a:p>
            <a:r>
              <a:rPr lang="en-US" dirty="0" smtClean="0"/>
              <a:t>Discourse and Dialogue</a:t>
            </a:r>
          </a:p>
          <a:p>
            <a:r>
              <a:rPr lang="en-US" dirty="0" smtClean="0"/>
              <a:t>April 6,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057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549275" y="1584521"/>
            <a:ext cx="8042276" cy="1938992"/>
          </a:xfrm>
          <a:prstGeom prst="rect">
            <a:avLst/>
          </a:prstGeom>
          <a:noFill/>
          <a:ln w="19050">
            <a:solidFill>
              <a:srgbClr val="0700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0004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008080"/>
                </a:solidFill>
              </a:rPr>
              <a:t>Queen Elizabeth</a:t>
            </a:r>
            <a:r>
              <a:rPr lang="en-US" dirty="0">
                <a:solidFill>
                  <a:srgbClr val="070014"/>
                </a:solidFill>
              </a:rPr>
              <a:t> set about transforming </a:t>
            </a:r>
            <a:r>
              <a:rPr lang="en-US" dirty="0">
                <a:solidFill>
                  <a:srgbClr val="008080"/>
                </a:solidFill>
              </a:rPr>
              <a:t>her</a:t>
            </a:r>
            <a:r>
              <a:rPr lang="en-US" dirty="0">
                <a:solidFill>
                  <a:srgbClr val="070014"/>
                </a:solidFill>
              </a:rPr>
              <a:t> </a:t>
            </a:r>
            <a:r>
              <a:rPr lang="en-US" dirty="0">
                <a:solidFill>
                  <a:srgbClr val="CC0000"/>
                </a:solidFill>
              </a:rPr>
              <a:t>husband</a:t>
            </a:r>
            <a:r>
              <a:rPr lang="en-US" dirty="0">
                <a:solidFill>
                  <a:srgbClr val="000000"/>
                </a:solidFill>
              </a:rPr>
              <a:t>,</a:t>
            </a:r>
            <a:r>
              <a:rPr lang="en-US" dirty="0">
                <a:solidFill>
                  <a:srgbClr val="070014"/>
                </a:solidFill>
              </a:rPr>
              <a:t> </a:t>
            </a:r>
            <a:r>
              <a:rPr lang="en-US" dirty="0" smtClean="0">
                <a:solidFill>
                  <a:srgbClr val="CC0000"/>
                </a:solidFill>
              </a:rPr>
              <a:t>King </a:t>
            </a:r>
            <a:r>
              <a:rPr lang="en-US" dirty="0">
                <a:solidFill>
                  <a:srgbClr val="CC0000"/>
                </a:solidFill>
              </a:rPr>
              <a:t>George VI</a:t>
            </a:r>
            <a:r>
              <a:rPr lang="en-US" dirty="0">
                <a:solidFill>
                  <a:srgbClr val="000000"/>
                </a:solidFill>
              </a:rPr>
              <a:t>,</a:t>
            </a:r>
            <a:r>
              <a:rPr lang="en-US" dirty="0">
                <a:solidFill>
                  <a:srgbClr val="070014"/>
                </a:solidFill>
              </a:rPr>
              <a:t> into </a:t>
            </a:r>
            <a:r>
              <a:rPr lang="en-US" u="sng" dirty="0">
                <a:solidFill>
                  <a:srgbClr val="070014"/>
                </a:solidFill>
              </a:rPr>
              <a:t>a viable monarch</a:t>
            </a:r>
            <a:r>
              <a:rPr lang="en-US" dirty="0">
                <a:solidFill>
                  <a:srgbClr val="070014"/>
                </a:solidFill>
              </a:rPr>
              <a:t>. </a:t>
            </a:r>
            <a:r>
              <a:rPr lang="en-US" dirty="0">
                <a:solidFill>
                  <a:schemeClr val="accent1"/>
                </a:solidFill>
              </a:rPr>
              <a:t>Logue</a:t>
            </a:r>
            <a:r>
              <a:rPr lang="en-US" dirty="0">
                <a:solidFill>
                  <a:srgbClr val="000000"/>
                </a:solidFill>
              </a:rPr>
              <a:t>,</a:t>
            </a:r>
            <a:r>
              <a:rPr lang="en-US" dirty="0">
                <a:solidFill>
                  <a:srgbClr val="070014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a </a:t>
            </a:r>
            <a:r>
              <a:rPr lang="en-US" dirty="0">
                <a:solidFill>
                  <a:schemeClr val="accent1"/>
                </a:solidFill>
              </a:rPr>
              <a:t>renowned speech therapist</a:t>
            </a:r>
            <a:r>
              <a:rPr lang="en-US" dirty="0">
                <a:solidFill>
                  <a:srgbClr val="000000"/>
                </a:solidFill>
              </a:rPr>
              <a:t>,</a:t>
            </a:r>
            <a:r>
              <a:rPr lang="en-US" dirty="0">
                <a:solidFill>
                  <a:srgbClr val="070014"/>
                </a:solidFill>
              </a:rPr>
              <a:t> was summoned to help </a:t>
            </a:r>
            <a:r>
              <a:rPr lang="en-US" dirty="0" smtClean="0">
                <a:solidFill>
                  <a:srgbClr val="CC0000"/>
                </a:solidFill>
              </a:rPr>
              <a:t>the </a:t>
            </a:r>
            <a:r>
              <a:rPr lang="en-US" dirty="0">
                <a:solidFill>
                  <a:srgbClr val="CC0000"/>
                </a:solidFill>
              </a:rPr>
              <a:t>King</a:t>
            </a:r>
            <a:r>
              <a:rPr lang="en-US" dirty="0">
                <a:solidFill>
                  <a:srgbClr val="070014"/>
                </a:solidFill>
              </a:rPr>
              <a:t> overcome </a:t>
            </a:r>
            <a:r>
              <a:rPr lang="en-US" dirty="0">
                <a:solidFill>
                  <a:srgbClr val="CC0000"/>
                </a:solidFill>
              </a:rPr>
              <a:t>his</a:t>
            </a:r>
            <a:r>
              <a:rPr lang="en-US" dirty="0">
                <a:solidFill>
                  <a:srgbClr val="B0004B"/>
                </a:solidFill>
              </a:rPr>
              <a:t> </a:t>
            </a:r>
            <a:r>
              <a:rPr lang="en-US" u="sng" dirty="0">
                <a:solidFill>
                  <a:srgbClr val="070014"/>
                </a:solidFill>
              </a:rPr>
              <a:t>speech impediment</a:t>
            </a:r>
            <a:r>
              <a:rPr lang="en-US" dirty="0">
                <a:solidFill>
                  <a:srgbClr val="070014"/>
                </a:solidFill>
              </a:rPr>
              <a:t>... </a:t>
            </a:r>
          </a:p>
        </p:txBody>
      </p:sp>
      <p:sp>
        <p:nvSpPr>
          <p:cNvPr id="5" name="Rectangle 4"/>
          <p:cNvSpPr/>
          <p:nvPr/>
        </p:nvSpPr>
        <p:spPr>
          <a:xfrm>
            <a:off x="549275" y="3844499"/>
            <a:ext cx="80422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Referring expression: (</a:t>
            </a:r>
            <a:r>
              <a:rPr lang="en-US" sz="2800" dirty="0" err="1" smtClean="0"/>
              <a:t>refexp</a:t>
            </a:r>
            <a:r>
              <a:rPr lang="en-US" sz="2800" dirty="0" smtClean="0"/>
              <a:t>)</a:t>
            </a:r>
          </a:p>
          <a:p>
            <a:pPr lvl="1"/>
            <a:r>
              <a:rPr lang="en-US" sz="2400" dirty="0" smtClean="0"/>
              <a:t>Linguistic form that picks out entity in some model</a:t>
            </a:r>
          </a:p>
          <a:p>
            <a:pPr lvl="1"/>
            <a:r>
              <a:rPr lang="en-US" sz="2400" dirty="0" smtClean="0"/>
              <a:t>That entity is the </a:t>
            </a:r>
            <a:r>
              <a:rPr lang="ja-JP" altLang="en-US" sz="2400" dirty="0" smtClean="0">
                <a:latin typeface="Arial"/>
              </a:rPr>
              <a:t>“</a:t>
            </a:r>
            <a:r>
              <a:rPr lang="en-US" sz="2400" dirty="0" smtClean="0"/>
              <a:t>referent</a:t>
            </a:r>
            <a:r>
              <a:rPr lang="ja-JP" altLang="en-US" sz="2400" dirty="0" smtClean="0">
                <a:latin typeface="Arial"/>
              </a:rPr>
              <a:t>”</a:t>
            </a:r>
            <a:endParaRPr lang="en-US" sz="2400" dirty="0" smtClean="0"/>
          </a:p>
          <a:p>
            <a:pPr lvl="2"/>
            <a:r>
              <a:rPr lang="en-US" sz="2000" dirty="0" smtClean="0"/>
              <a:t>When introduces entity, </a:t>
            </a:r>
            <a:r>
              <a:rPr lang="ja-JP" altLang="en-US" sz="2000" dirty="0" smtClean="0">
                <a:latin typeface="Arial"/>
              </a:rPr>
              <a:t>“</a:t>
            </a:r>
            <a:r>
              <a:rPr lang="en-US" sz="2000" dirty="0" smtClean="0"/>
              <a:t>evokes</a:t>
            </a:r>
            <a:r>
              <a:rPr lang="ja-JP" altLang="en-US" sz="2000" dirty="0" smtClean="0">
                <a:latin typeface="Arial"/>
              </a:rPr>
              <a:t>”</a:t>
            </a:r>
            <a:r>
              <a:rPr lang="en-US" sz="2000" dirty="0" smtClean="0"/>
              <a:t> it</a:t>
            </a:r>
          </a:p>
          <a:p>
            <a:pPr lvl="2"/>
            <a:r>
              <a:rPr lang="en-US" sz="2000" dirty="0" smtClean="0"/>
              <a:t>Set up later reference, </a:t>
            </a:r>
            <a:r>
              <a:rPr lang="ja-JP" altLang="en-US" sz="2000" dirty="0" smtClean="0">
                <a:latin typeface="Arial"/>
              </a:rPr>
              <a:t>“</a:t>
            </a:r>
            <a:r>
              <a:rPr lang="en-US" sz="2000" dirty="0" smtClean="0"/>
              <a:t>antecedent</a:t>
            </a:r>
            <a:r>
              <a:rPr lang="ja-JP" altLang="en-US" sz="2000" dirty="0" smtClean="0">
                <a:latin typeface="Arial"/>
              </a:rPr>
              <a:t>”</a:t>
            </a:r>
          </a:p>
          <a:p>
            <a:pPr lvl="1"/>
            <a:r>
              <a:rPr lang="en-US" sz="2400" dirty="0" smtClean="0"/>
              <a:t>2 </a:t>
            </a:r>
            <a:r>
              <a:rPr lang="en-US" sz="2400" dirty="0" err="1" smtClean="0"/>
              <a:t>refexps</a:t>
            </a:r>
            <a:r>
              <a:rPr lang="en-US" sz="2400" dirty="0" smtClean="0"/>
              <a:t> with same referent </a:t>
            </a:r>
            <a:r>
              <a:rPr lang="ja-JP" altLang="en-US" sz="2400" dirty="0" smtClean="0">
                <a:latin typeface="Arial"/>
              </a:rPr>
              <a:t>“</a:t>
            </a:r>
            <a:r>
              <a:rPr lang="en-US" sz="2400" dirty="0" smtClean="0"/>
              <a:t>co-refer</a:t>
            </a:r>
            <a:r>
              <a:rPr lang="ja-JP" altLang="en-US" sz="2400" dirty="0" smtClean="0">
                <a:latin typeface="Arial"/>
              </a:rPr>
              <a:t>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63994548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05258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Basic algorithm:</a:t>
            </a:r>
          </a:p>
          <a:p>
            <a:pPr lvl="1"/>
            <a:r>
              <a:rPr lang="en-US" dirty="0" smtClean="0"/>
              <a:t>Initialize: Each NP is its own class</a:t>
            </a:r>
          </a:p>
          <a:p>
            <a:pPr lvl="1"/>
            <a:r>
              <a:rPr lang="en-US" dirty="0" smtClean="0"/>
              <a:t>Working from End of text to Beginning</a:t>
            </a:r>
          </a:p>
          <a:p>
            <a:pPr lvl="2"/>
            <a:r>
              <a:rPr lang="en-US" dirty="0" smtClean="0"/>
              <a:t>Compute the distance </a:t>
            </a:r>
            <a:r>
              <a:rPr lang="en-US" i="1" dirty="0" smtClean="0"/>
              <a:t>d</a:t>
            </a:r>
            <a:r>
              <a:rPr lang="en-US" dirty="0" smtClean="0"/>
              <a:t> between the two NPS</a:t>
            </a:r>
          </a:p>
          <a:p>
            <a:pPr lvl="2"/>
            <a:r>
              <a:rPr lang="en-US" dirty="0" smtClean="0"/>
              <a:t>If </a:t>
            </a:r>
            <a:r>
              <a:rPr lang="en-US" i="1" dirty="0" smtClean="0"/>
              <a:t>d &lt; r</a:t>
            </a:r>
            <a:r>
              <a:rPr lang="en-US" dirty="0" smtClean="0"/>
              <a:t>  AND no members of the classes are incompatible</a:t>
            </a:r>
          </a:p>
          <a:p>
            <a:pPr lvl="3"/>
            <a:r>
              <a:rPr lang="en-US" dirty="0" smtClean="0"/>
              <a:t>Merge the classes</a:t>
            </a:r>
          </a:p>
          <a:p>
            <a:r>
              <a:rPr lang="en-US" dirty="0" smtClean="0"/>
              <a:t>F-measure: 0.53</a:t>
            </a:r>
          </a:p>
          <a:p>
            <a:pPr lvl="1"/>
            <a:r>
              <a:rPr lang="en-US" dirty="0" smtClean="0"/>
              <a:t>Decent:</a:t>
            </a:r>
          </a:p>
          <a:p>
            <a:pPr lvl="2"/>
            <a:r>
              <a:rPr lang="en-US" dirty="0" smtClean="0"/>
              <a:t>Limited by:</a:t>
            </a:r>
          </a:p>
          <a:p>
            <a:pPr lvl="3"/>
            <a:r>
              <a:rPr lang="en-US" dirty="0" smtClean="0"/>
              <a:t>Automatic NP extraction: 0.67 if perfect</a:t>
            </a:r>
          </a:p>
          <a:p>
            <a:pPr lvl="3"/>
            <a:r>
              <a:rPr lang="en-US" dirty="0" smtClean="0"/>
              <a:t>inaccurate features, non-ref. pronoun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225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 by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Ng and </a:t>
            </a:r>
            <a:r>
              <a:rPr lang="en-US" dirty="0" err="1" smtClean="0"/>
              <a:t>Cardie</a:t>
            </a:r>
            <a:r>
              <a:rPr lang="en-US" dirty="0" smtClean="0"/>
              <a:t> (2002)</a:t>
            </a:r>
          </a:p>
          <a:p>
            <a:r>
              <a:rPr lang="en-US" dirty="0" smtClean="0"/>
              <a:t>Baseline mention-pair style system:</a:t>
            </a:r>
          </a:p>
          <a:p>
            <a:pPr lvl="1"/>
            <a:r>
              <a:rPr lang="en-US" dirty="0" smtClean="0"/>
              <a:t>For each pair of NPs, classify +/- </a:t>
            </a:r>
            <a:r>
              <a:rPr lang="en-US" dirty="0" err="1" smtClean="0"/>
              <a:t>coreferent</a:t>
            </a:r>
            <a:endParaRPr lang="en-US" dirty="0" smtClean="0"/>
          </a:p>
          <a:p>
            <a:pPr lvl="1"/>
            <a:r>
              <a:rPr lang="en-US" dirty="0" smtClean="0"/>
              <a:t>Linked pairs  form </a:t>
            </a:r>
            <a:r>
              <a:rPr lang="en-US" dirty="0" err="1" smtClean="0"/>
              <a:t>coreferential</a:t>
            </a:r>
            <a:r>
              <a:rPr lang="en-US" dirty="0" smtClean="0"/>
              <a:t> chains</a:t>
            </a:r>
          </a:p>
          <a:p>
            <a:pPr lvl="2"/>
            <a:r>
              <a:rPr lang="en-US" dirty="0" smtClean="0"/>
              <a:t>Process candidate pairs from End to Start</a:t>
            </a:r>
          </a:p>
          <a:p>
            <a:pPr lvl="2"/>
            <a:r>
              <a:rPr lang="en-US" dirty="0" smtClean="0"/>
              <a:t>All mentions of an entity appear in single chain</a:t>
            </a:r>
          </a:p>
          <a:p>
            <a:r>
              <a:rPr lang="en-US" dirty="0" smtClean="0"/>
              <a:t>Improve with</a:t>
            </a:r>
          </a:p>
          <a:p>
            <a:pPr lvl="1"/>
            <a:r>
              <a:rPr lang="en-US" dirty="0" smtClean="0"/>
              <a:t>Better training set selection</a:t>
            </a:r>
          </a:p>
          <a:p>
            <a:pPr lvl="1"/>
            <a:r>
              <a:rPr lang="en-US" dirty="0"/>
              <a:t>Better clustering </a:t>
            </a:r>
            <a:r>
              <a:rPr lang="en-US" dirty="0" smtClean="0"/>
              <a:t>approach</a:t>
            </a:r>
          </a:p>
          <a:p>
            <a:pPr lvl="1"/>
            <a:r>
              <a:rPr lang="en-US" dirty="0" smtClean="0"/>
              <a:t>Better feature set</a:t>
            </a:r>
          </a:p>
          <a:p>
            <a:endParaRPr lang="en-US" dirty="0" smtClean="0"/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067778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Oval 2"/>
          <p:cNvSpPr>
            <a:spLocks noChangeArrowheads="1"/>
          </p:cNvSpPr>
          <p:nvPr/>
        </p:nvSpPr>
        <p:spPr bwMode="auto">
          <a:xfrm>
            <a:off x="6311900" y="3668412"/>
            <a:ext cx="1828800" cy="887412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ADE6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Oval 3"/>
          <p:cNvSpPr>
            <a:spLocks noChangeArrowheads="1"/>
          </p:cNvSpPr>
          <p:nvPr/>
        </p:nvSpPr>
        <p:spPr bwMode="auto">
          <a:xfrm>
            <a:off x="5257800" y="3374724"/>
            <a:ext cx="2882900" cy="144780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ADE6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Oval 4"/>
          <p:cNvSpPr>
            <a:spLocks noChangeArrowheads="1"/>
          </p:cNvSpPr>
          <p:nvPr/>
        </p:nvSpPr>
        <p:spPr bwMode="auto">
          <a:xfrm>
            <a:off x="3482975" y="2840038"/>
            <a:ext cx="4657725" cy="26098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ADE6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Oval 5"/>
          <p:cNvSpPr>
            <a:spLocks noChangeArrowheads="1"/>
          </p:cNvSpPr>
          <p:nvPr/>
        </p:nvSpPr>
        <p:spPr bwMode="auto">
          <a:xfrm>
            <a:off x="1620838" y="2840038"/>
            <a:ext cx="6519862" cy="2609850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ADE6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Oval 6"/>
          <p:cNvSpPr>
            <a:spLocks noChangeArrowheads="1"/>
          </p:cNvSpPr>
          <p:nvPr/>
        </p:nvSpPr>
        <p:spPr bwMode="auto">
          <a:xfrm>
            <a:off x="722313" y="2840038"/>
            <a:ext cx="7418387" cy="2522537"/>
          </a:xfrm>
          <a:prstGeom prst="ellips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ADE6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722313" y="2840038"/>
            <a:ext cx="7418387" cy="13350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B0004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Problem 1</a:t>
            </a:r>
            <a:endParaRPr lang="en-US"/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2284413" y="3668412"/>
            <a:ext cx="547687" cy="547687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/>
            <a:r>
              <a:rPr lang="en-US" sz="2000" i="1">
                <a:solidFill>
                  <a:schemeClr val="bg1"/>
                </a:solidFill>
              </a:rPr>
              <a:t>NP3</a:t>
            </a:r>
            <a:endParaRPr lang="en-US" sz="2000" i="1" baseline="-25000">
              <a:solidFill>
                <a:schemeClr val="bg1"/>
              </a:solidFill>
            </a:endParaRPr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3198813" y="3668412"/>
            <a:ext cx="547687" cy="547687"/>
          </a:xfrm>
          <a:prstGeom prst="rect">
            <a:avLst/>
          </a:prstGeom>
          <a:solidFill>
            <a:srgbClr val="0ADE6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/>
            <a:r>
              <a:rPr lang="en-US" sz="2000" i="1">
                <a:solidFill>
                  <a:schemeClr val="bg1"/>
                </a:solidFill>
              </a:rPr>
              <a:t>NP4</a:t>
            </a:r>
            <a:endParaRPr lang="en-US" sz="2000" i="1" baseline="-25000">
              <a:solidFill>
                <a:srgbClr val="046A72"/>
              </a:solidFill>
            </a:endParaRPr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4113213" y="3668412"/>
            <a:ext cx="547687" cy="547687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B0004B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/>
            <a:r>
              <a:rPr lang="en-US" sz="2000" i="1" dirty="0">
                <a:solidFill>
                  <a:schemeClr val="bg1"/>
                </a:solidFill>
              </a:rPr>
              <a:t>NP5</a:t>
            </a:r>
            <a:endParaRPr lang="en-US" sz="2000" i="1" baseline="-25000" dirty="0">
              <a:solidFill>
                <a:srgbClr val="046A72"/>
              </a:solidFill>
            </a:endParaRPr>
          </a:p>
        </p:txBody>
      </p:sp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5027613" y="3668412"/>
            <a:ext cx="547687" cy="547687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/>
            <a:r>
              <a:rPr lang="en-US" sz="2000" i="1">
                <a:solidFill>
                  <a:schemeClr val="bg1"/>
                </a:solidFill>
              </a:rPr>
              <a:t>NP6</a:t>
            </a:r>
            <a:endParaRPr lang="en-US" sz="2000" i="1" baseline="-25000">
              <a:solidFill>
                <a:srgbClr val="046A72"/>
              </a:solidFill>
            </a:endParaRPr>
          </a:p>
        </p:txBody>
      </p:sp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5940425" y="3668412"/>
            <a:ext cx="547688" cy="547687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B0004B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/>
            <a:r>
              <a:rPr lang="en-US" sz="2000" i="1">
                <a:solidFill>
                  <a:schemeClr val="bg1"/>
                </a:solidFill>
              </a:rPr>
              <a:t>NP7</a:t>
            </a:r>
            <a:endParaRPr lang="en-US" sz="2000" i="1" baseline="-25000">
              <a:solidFill>
                <a:schemeClr val="bg1"/>
              </a:solidFill>
            </a:endParaRPr>
          </a:p>
        </p:txBody>
      </p:sp>
      <p:sp>
        <p:nvSpPr>
          <p:cNvPr id="49166" name="Rectangle 14"/>
          <p:cNvSpPr>
            <a:spLocks noChangeArrowheads="1"/>
          </p:cNvSpPr>
          <p:nvPr/>
        </p:nvSpPr>
        <p:spPr bwMode="auto">
          <a:xfrm>
            <a:off x="6854825" y="3668412"/>
            <a:ext cx="547688" cy="547687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B0004B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/>
            <a:r>
              <a:rPr lang="en-US" sz="2000" i="1">
                <a:solidFill>
                  <a:schemeClr val="bg1"/>
                </a:solidFill>
              </a:rPr>
              <a:t>NP8</a:t>
            </a:r>
            <a:endParaRPr lang="en-US" sz="2000" i="1" baseline="-25000">
              <a:solidFill>
                <a:srgbClr val="046A72"/>
              </a:solidFill>
            </a:endParaRPr>
          </a:p>
        </p:txBody>
      </p:sp>
      <p:sp>
        <p:nvSpPr>
          <p:cNvPr id="49167" name="Rectangle 15"/>
          <p:cNvSpPr>
            <a:spLocks noChangeArrowheads="1"/>
          </p:cNvSpPr>
          <p:nvPr/>
        </p:nvSpPr>
        <p:spPr bwMode="auto">
          <a:xfrm>
            <a:off x="7769225" y="3668412"/>
            <a:ext cx="547688" cy="547687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B0004B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/>
            <a:r>
              <a:rPr lang="en-US" sz="2000" i="1">
                <a:solidFill>
                  <a:schemeClr val="bg1"/>
                </a:solidFill>
              </a:rPr>
              <a:t>NP9</a:t>
            </a:r>
            <a:endParaRPr lang="en-US" sz="2000" i="1" baseline="-25000">
              <a:solidFill>
                <a:srgbClr val="046A72"/>
              </a:solidFill>
            </a:endParaRPr>
          </a:p>
        </p:txBody>
      </p:sp>
      <p:sp>
        <p:nvSpPr>
          <p:cNvPr id="49168" name="Rectangle 16"/>
          <p:cNvSpPr>
            <a:spLocks noChangeArrowheads="1"/>
          </p:cNvSpPr>
          <p:nvPr/>
        </p:nvSpPr>
        <p:spPr bwMode="auto">
          <a:xfrm>
            <a:off x="1370013" y="3668412"/>
            <a:ext cx="547687" cy="547687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B0004B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/>
            <a:r>
              <a:rPr lang="en-US" sz="2000" i="1">
                <a:solidFill>
                  <a:schemeClr val="bg1"/>
                </a:solidFill>
              </a:rPr>
              <a:t>NP2</a:t>
            </a:r>
            <a:endParaRPr lang="en-US" sz="2000" i="1" baseline="-25000">
              <a:solidFill>
                <a:schemeClr val="bg1"/>
              </a:solidFill>
            </a:endParaRPr>
          </a:p>
        </p:txBody>
      </p:sp>
      <p:sp>
        <p:nvSpPr>
          <p:cNvPr id="49169" name="Rectangle 17"/>
          <p:cNvSpPr>
            <a:spLocks noChangeArrowheads="1"/>
          </p:cNvSpPr>
          <p:nvPr/>
        </p:nvSpPr>
        <p:spPr bwMode="auto">
          <a:xfrm>
            <a:off x="455613" y="3668412"/>
            <a:ext cx="547687" cy="547687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/>
            <a:r>
              <a:rPr lang="en-US" sz="2000" i="1">
                <a:solidFill>
                  <a:schemeClr val="bg1"/>
                </a:solidFill>
              </a:rPr>
              <a:t>NP1</a:t>
            </a:r>
            <a:endParaRPr lang="en-US" sz="2000" i="1" baseline="-25000">
              <a:solidFill>
                <a:schemeClr val="bg1"/>
              </a:solidFill>
            </a:endParaRPr>
          </a:p>
        </p:txBody>
      </p:sp>
      <p:sp>
        <p:nvSpPr>
          <p:cNvPr id="49170" name="AutoShape 18"/>
          <p:cNvSpPr>
            <a:spLocks noChangeArrowheads="1"/>
          </p:cNvSpPr>
          <p:nvPr/>
        </p:nvSpPr>
        <p:spPr bwMode="auto">
          <a:xfrm>
            <a:off x="2357438" y="4216099"/>
            <a:ext cx="327025" cy="1503363"/>
          </a:xfrm>
          <a:prstGeom prst="upArrow">
            <a:avLst>
              <a:gd name="adj1" fmla="val 50000"/>
              <a:gd name="adj2" fmla="val 114927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B0004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Text Box 19"/>
          <p:cNvSpPr txBox="1">
            <a:spLocks noChangeArrowheads="1"/>
          </p:cNvSpPr>
          <p:nvPr/>
        </p:nvSpPr>
        <p:spPr bwMode="auto">
          <a:xfrm>
            <a:off x="1573213" y="5719462"/>
            <a:ext cx="2354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ADE6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B0004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farthest antecedent</a:t>
            </a:r>
            <a:endParaRPr lang="en-US" sz="2000">
              <a:latin typeface="Arial" charset="0"/>
            </a:endParaRPr>
          </a:p>
        </p:txBody>
      </p:sp>
      <p:sp>
        <p:nvSpPr>
          <p:cNvPr id="49172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722313" y="1803319"/>
            <a:ext cx="7747000" cy="4068762"/>
          </a:xfrm>
        </p:spPr>
        <p:txBody>
          <a:bodyPr/>
          <a:lstStyle/>
          <a:p>
            <a:r>
              <a:rPr lang="en-US" sz="2800" dirty="0" err="1"/>
              <a:t>Coreference</a:t>
            </a:r>
            <a:r>
              <a:rPr lang="en-US" sz="2800" dirty="0"/>
              <a:t> is a rare relation</a:t>
            </a:r>
          </a:p>
          <a:p>
            <a:pPr lvl="1"/>
            <a:r>
              <a:rPr lang="en-US" sz="2400" dirty="0"/>
              <a:t>skewed class distributions (2% positive instances)</a:t>
            </a:r>
          </a:p>
          <a:p>
            <a:pPr lvl="1"/>
            <a:r>
              <a:rPr lang="en-US" sz="2400" i="1" dirty="0"/>
              <a:t>remove some negative instances</a:t>
            </a:r>
            <a:endParaRPr lang="en-US" sz="2600" i="1" dirty="0"/>
          </a:p>
        </p:txBody>
      </p:sp>
      <p:sp>
        <p:nvSpPr>
          <p:cNvPr id="49173" name="Line 21"/>
          <p:cNvSpPr>
            <a:spLocks noChangeShapeType="1"/>
          </p:cNvSpPr>
          <p:nvPr/>
        </p:nvSpPr>
        <p:spPr bwMode="auto">
          <a:xfrm flipV="1">
            <a:off x="1370013" y="4555824"/>
            <a:ext cx="914400" cy="8477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658498"/>
      </p:ext>
    </p:extLst>
  </p:cSld>
  <p:clrMapOvr>
    <a:masterClrMapping/>
  </p:clrMapOvr>
  <p:transition xmlns:p14="http://schemas.microsoft.com/office/powerpoint/2010/main"/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Problem 2</a:t>
            </a: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err="1"/>
              <a:t>Coreference</a:t>
            </a:r>
            <a:r>
              <a:rPr lang="en-US" sz="2800" dirty="0"/>
              <a:t> is a discourse-level problem</a:t>
            </a:r>
          </a:p>
          <a:p>
            <a:pPr lvl="1"/>
            <a:r>
              <a:rPr lang="en-US" sz="2400" dirty="0"/>
              <a:t>different solutions for different types of NPs</a:t>
            </a:r>
          </a:p>
          <a:p>
            <a:pPr lvl="2"/>
            <a:r>
              <a:rPr lang="en-US" dirty="0"/>
              <a:t>proper names: string matching and aliasing</a:t>
            </a:r>
          </a:p>
          <a:p>
            <a:pPr lvl="1"/>
            <a:r>
              <a:rPr lang="en-US" sz="2400" dirty="0"/>
              <a:t>inclusion of </a:t>
            </a:r>
            <a:r>
              <a:rPr lang="ja-JP" altLang="en-US" sz="2400" dirty="0">
                <a:latin typeface="Arial"/>
              </a:rPr>
              <a:t>“</a:t>
            </a:r>
            <a:r>
              <a:rPr lang="en-US" sz="2400" dirty="0"/>
              <a:t>hard</a:t>
            </a:r>
            <a:r>
              <a:rPr lang="ja-JP" altLang="en-US" sz="2400" dirty="0">
                <a:latin typeface="Arial"/>
              </a:rPr>
              <a:t>”</a:t>
            </a:r>
            <a:r>
              <a:rPr lang="en-US" sz="2400" dirty="0"/>
              <a:t> positive training </a:t>
            </a:r>
            <a:r>
              <a:rPr lang="en-US" sz="2400" dirty="0" smtClean="0"/>
              <a:t>instances</a:t>
            </a:r>
            <a:endParaRPr lang="en-US" dirty="0"/>
          </a:p>
          <a:p>
            <a:pPr lvl="1"/>
            <a:r>
              <a:rPr lang="en-US" sz="2400" i="1" dirty="0">
                <a:solidFill>
                  <a:srgbClr val="000000"/>
                </a:solidFill>
              </a:rPr>
              <a:t>positive example selection</a:t>
            </a:r>
            <a:r>
              <a:rPr lang="en-US" sz="2400" dirty="0">
                <a:solidFill>
                  <a:srgbClr val="000000"/>
                </a:solidFill>
              </a:rPr>
              <a:t>: </a:t>
            </a:r>
            <a:r>
              <a:rPr lang="en-US" sz="2400" dirty="0">
                <a:solidFill>
                  <a:srgbClr val="000000"/>
                </a:solidFill>
                <a:sym typeface="Symbol" charset="0"/>
              </a:rPr>
              <a:t>selects easy positive training instances </a:t>
            </a:r>
            <a:r>
              <a:rPr lang="en-US" sz="2000" dirty="0">
                <a:solidFill>
                  <a:srgbClr val="000000"/>
                </a:solidFill>
                <a:sym typeface="Symbol" charset="0"/>
              </a:rPr>
              <a:t>(cf. </a:t>
            </a:r>
            <a:r>
              <a:rPr lang="en-US" sz="2000" dirty="0" err="1">
                <a:solidFill>
                  <a:srgbClr val="000000"/>
                </a:solidFill>
                <a:sym typeface="Symbol" charset="0"/>
              </a:rPr>
              <a:t>Harabagiu</a:t>
            </a:r>
            <a:r>
              <a:rPr lang="en-US" sz="2000" dirty="0">
                <a:solidFill>
                  <a:srgbClr val="000000"/>
                </a:solidFill>
                <a:sym typeface="Symbol" charset="0"/>
              </a:rPr>
              <a:t> </a:t>
            </a:r>
            <a:r>
              <a:rPr lang="en-US" sz="2000" i="1" dirty="0">
                <a:solidFill>
                  <a:srgbClr val="000000"/>
                </a:solidFill>
                <a:sym typeface="Symbol" charset="0"/>
              </a:rPr>
              <a:t>et al.</a:t>
            </a:r>
            <a:r>
              <a:rPr lang="en-US" sz="2000" dirty="0">
                <a:solidFill>
                  <a:srgbClr val="000000"/>
                </a:solidFill>
                <a:sym typeface="Symbol" charset="0"/>
              </a:rPr>
              <a:t> (2001))</a:t>
            </a:r>
            <a:endParaRPr lang="en-US" sz="2000" dirty="0">
              <a:solidFill>
                <a:srgbClr val="000000"/>
              </a:solidFill>
            </a:endParaRPr>
          </a:p>
          <a:p>
            <a:pPr lvl="2"/>
            <a:r>
              <a:rPr lang="en-US" sz="1800" dirty="0" smtClean="0"/>
              <a:t>Select most confident antecedent as positive instance</a:t>
            </a:r>
            <a:endParaRPr lang="en-US" sz="1800" dirty="0" smtClean="0"/>
          </a:p>
          <a:p>
            <a:pPr lvl="1"/>
            <a:endParaRPr lang="en-US" sz="1600" dirty="0"/>
          </a:p>
        </p:txBody>
      </p:sp>
      <p:grpSp>
        <p:nvGrpSpPr>
          <p:cNvPr id="51204" name="Group 4"/>
          <p:cNvGrpSpPr>
            <a:grpSpLocks/>
          </p:cNvGrpSpPr>
          <p:nvPr/>
        </p:nvGrpSpPr>
        <p:grpSpPr bwMode="auto">
          <a:xfrm>
            <a:off x="1371600" y="5143500"/>
            <a:ext cx="6446838" cy="1485900"/>
            <a:chOff x="888" y="2279"/>
            <a:chExt cx="4061" cy="936"/>
          </a:xfrm>
        </p:grpSpPr>
        <p:sp>
          <p:nvSpPr>
            <p:cNvPr id="51205" name="Line 5"/>
            <p:cNvSpPr>
              <a:spLocks noChangeShapeType="1"/>
            </p:cNvSpPr>
            <p:nvPr/>
          </p:nvSpPr>
          <p:spPr bwMode="auto">
            <a:xfrm flipV="1">
              <a:off x="888" y="3071"/>
              <a:ext cx="0" cy="144"/>
            </a:xfrm>
            <a:prstGeom prst="line">
              <a:avLst/>
            </a:prstGeom>
            <a:noFill/>
            <a:ln w="28575">
              <a:solidFill>
                <a:srgbClr val="B0004B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6" name="Line 6"/>
            <p:cNvSpPr>
              <a:spLocks noChangeShapeType="1"/>
            </p:cNvSpPr>
            <p:nvPr/>
          </p:nvSpPr>
          <p:spPr bwMode="auto">
            <a:xfrm flipH="1" flipV="1">
              <a:off x="918" y="3088"/>
              <a:ext cx="4031" cy="0"/>
            </a:xfrm>
            <a:prstGeom prst="line">
              <a:avLst/>
            </a:prstGeom>
            <a:noFill/>
            <a:ln w="28575">
              <a:solidFill>
                <a:srgbClr val="B0004B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7" name="Line 7"/>
            <p:cNvSpPr>
              <a:spLocks noChangeShapeType="1"/>
            </p:cNvSpPr>
            <p:nvPr/>
          </p:nvSpPr>
          <p:spPr bwMode="auto">
            <a:xfrm flipV="1">
              <a:off x="4947" y="2279"/>
              <a:ext cx="0" cy="806"/>
            </a:xfrm>
            <a:prstGeom prst="line">
              <a:avLst/>
            </a:prstGeom>
            <a:noFill/>
            <a:ln w="28575">
              <a:solidFill>
                <a:srgbClr val="B0004B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8" name="Line 8"/>
            <p:cNvSpPr>
              <a:spLocks noChangeShapeType="1"/>
            </p:cNvSpPr>
            <p:nvPr/>
          </p:nvSpPr>
          <p:spPr bwMode="auto">
            <a:xfrm flipH="1" flipV="1">
              <a:off x="4717" y="2279"/>
              <a:ext cx="230" cy="0"/>
            </a:xfrm>
            <a:prstGeom prst="line">
              <a:avLst/>
            </a:prstGeom>
            <a:noFill/>
            <a:ln w="28575">
              <a:solidFill>
                <a:srgbClr val="B0004B"/>
              </a:solidFill>
              <a:prstDash val="dash"/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209" name="Group 9"/>
          <p:cNvGrpSpPr>
            <a:grpSpLocks/>
          </p:cNvGrpSpPr>
          <p:nvPr/>
        </p:nvGrpSpPr>
        <p:grpSpPr bwMode="auto">
          <a:xfrm>
            <a:off x="592138" y="5302250"/>
            <a:ext cx="776287" cy="1555750"/>
            <a:chOff x="373" y="2582"/>
            <a:chExt cx="489" cy="980"/>
          </a:xfrm>
        </p:grpSpPr>
        <p:sp>
          <p:nvSpPr>
            <p:cNvPr id="51210" name="Line 10"/>
            <p:cNvSpPr>
              <a:spLocks noChangeShapeType="1"/>
            </p:cNvSpPr>
            <p:nvPr/>
          </p:nvSpPr>
          <p:spPr bwMode="auto">
            <a:xfrm flipV="1">
              <a:off x="373" y="2582"/>
              <a:ext cx="0" cy="979"/>
            </a:xfrm>
            <a:prstGeom prst="line">
              <a:avLst/>
            </a:prstGeom>
            <a:noFill/>
            <a:ln w="28575">
              <a:solidFill>
                <a:srgbClr val="B0004B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1211" name="Group 11"/>
            <p:cNvGrpSpPr>
              <a:grpSpLocks/>
            </p:cNvGrpSpPr>
            <p:nvPr/>
          </p:nvGrpSpPr>
          <p:grpSpPr bwMode="auto">
            <a:xfrm>
              <a:off x="373" y="3418"/>
              <a:ext cx="489" cy="144"/>
              <a:chOff x="2696" y="3046"/>
              <a:chExt cx="1382" cy="144"/>
            </a:xfrm>
          </p:grpSpPr>
          <p:sp>
            <p:nvSpPr>
              <p:cNvPr id="51212" name="Line 12"/>
              <p:cNvSpPr>
                <a:spLocks noChangeShapeType="1"/>
              </p:cNvSpPr>
              <p:nvPr/>
            </p:nvSpPr>
            <p:spPr bwMode="auto">
              <a:xfrm flipV="1">
                <a:off x="4076" y="3046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B0004B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13" name="Line 13"/>
              <p:cNvSpPr>
                <a:spLocks noChangeShapeType="1"/>
              </p:cNvSpPr>
              <p:nvPr/>
            </p:nvSpPr>
            <p:spPr bwMode="auto">
              <a:xfrm flipH="1" flipV="1">
                <a:off x="2696" y="3189"/>
                <a:ext cx="1382" cy="0"/>
              </a:xfrm>
              <a:prstGeom prst="line">
                <a:avLst/>
              </a:prstGeom>
              <a:noFill/>
              <a:ln w="28575">
                <a:solidFill>
                  <a:srgbClr val="B0004B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214" name="Line 14"/>
            <p:cNvSpPr>
              <a:spLocks noChangeShapeType="1"/>
            </p:cNvSpPr>
            <p:nvPr/>
          </p:nvSpPr>
          <p:spPr bwMode="auto">
            <a:xfrm flipH="1" flipV="1">
              <a:off x="373" y="2584"/>
              <a:ext cx="230" cy="0"/>
            </a:xfrm>
            <a:prstGeom prst="line">
              <a:avLst/>
            </a:prstGeom>
            <a:noFill/>
            <a:ln w="28575">
              <a:solidFill>
                <a:srgbClr val="B0004B"/>
              </a:solidFill>
              <a:round/>
              <a:headEnd type="triangle" w="sm" len="sm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990600" y="4748213"/>
            <a:ext cx="7226300" cy="2109787"/>
          </a:xfrm>
          <a:prstGeom prst="rect">
            <a:avLst/>
          </a:prstGeom>
          <a:noFill/>
          <a:ln w="9525">
            <a:solidFill>
              <a:srgbClr val="00002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0004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008080"/>
                </a:solidFill>
              </a:rPr>
              <a:t>Queen Elizabeth</a:t>
            </a:r>
            <a:r>
              <a:rPr lang="en-US">
                <a:solidFill>
                  <a:srgbClr val="070014"/>
                </a:solidFill>
              </a:rPr>
              <a:t> set about transforming </a:t>
            </a:r>
            <a:r>
              <a:rPr lang="en-US">
                <a:solidFill>
                  <a:srgbClr val="008080"/>
                </a:solidFill>
              </a:rPr>
              <a:t>her</a:t>
            </a:r>
            <a:r>
              <a:rPr lang="en-US">
                <a:solidFill>
                  <a:srgbClr val="070014"/>
                </a:solidFill>
              </a:rPr>
              <a:t> </a:t>
            </a:r>
            <a:r>
              <a:rPr lang="en-US">
                <a:solidFill>
                  <a:schemeClr val="folHlink"/>
                </a:solidFill>
              </a:rPr>
              <a:t>husband</a:t>
            </a:r>
            <a:r>
              <a:rPr lang="en-US">
                <a:solidFill>
                  <a:srgbClr val="000000"/>
                </a:solidFill>
              </a:rPr>
              <a:t>,</a:t>
            </a:r>
            <a:r>
              <a:rPr lang="en-US">
                <a:solidFill>
                  <a:srgbClr val="070014"/>
                </a:solidFill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B0004B"/>
                </a:solidFill>
              </a:rPr>
              <a:t>King George VI</a:t>
            </a:r>
            <a:r>
              <a:rPr lang="en-US">
                <a:solidFill>
                  <a:srgbClr val="000000"/>
                </a:solidFill>
              </a:rPr>
              <a:t>,</a:t>
            </a:r>
            <a:r>
              <a:rPr lang="en-US">
                <a:solidFill>
                  <a:srgbClr val="070014"/>
                </a:solidFill>
              </a:rPr>
              <a:t> into a viable monarch. </a:t>
            </a:r>
            <a:r>
              <a:rPr lang="en-US">
                <a:solidFill>
                  <a:schemeClr val="accent1"/>
                </a:solidFill>
              </a:rPr>
              <a:t>Logue</a:t>
            </a:r>
            <a:r>
              <a:rPr lang="en-US">
                <a:solidFill>
                  <a:srgbClr val="000000"/>
                </a:solidFill>
              </a:rPr>
              <a:t>,</a:t>
            </a:r>
            <a:r>
              <a:rPr lang="en-US">
                <a:solidFill>
                  <a:srgbClr val="070014"/>
                </a:solidFill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the renowned speech therapist</a:t>
            </a:r>
            <a:r>
              <a:rPr lang="en-US">
                <a:solidFill>
                  <a:srgbClr val="000000"/>
                </a:solidFill>
              </a:rPr>
              <a:t>,</a:t>
            </a:r>
            <a:r>
              <a:rPr lang="en-US">
                <a:solidFill>
                  <a:srgbClr val="070014"/>
                </a:solidFill>
              </a:rPr>
              <a:t> was summoned to help 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B0004B"/>
                </a:solidFill>
              </a:rPr>
              <a:t>the King</a:t>
            </a:r>
            <a:r>
              <a:rPr lang="en-US">
                <a:solidFill>
                  <a:srgbClr val="070014"/>
                </a:solidFill>
              </a:rPr>
              <a:t> overcome </a:t>
            </a:r>
            <a:r>
              <a:rPr lang="en-US">
                <a:solidFill>
                  <a:srgbClr val="B0004B"/>
                </a:solidFill>
              </a:rPr>
              <a:t>his </a:t>
            </a:r>
            <a:r>
              <a:rPr lang="en-US">
                <a:solidFill>
                  <a:srgbClr val="070014"/>
                </a:solidFill>
              </a:rPr>
              <a:t>speech impediment... </a:t>
            </a:r>
          </a:p>
        </p:txBody>
      </p:sp>
    </p:spTree>
    <p:extLst>
      <p:ext uri="{BB962C8B-B14F-4D97-AF65-F5344CB8AC3E}">
        <p14:creationId xmlns:p14="http://schemas.microsoft.com/office/powerpoint/2010/main" val="812813558"/>
      </p:ext>
    </p:extLst>
  </p:cSld>
  <p:clrMapOvr>
    <a:masterClrMapping/>
  </p:clrMapOvr>
  <p:transition xmlns:p14="http://schemas.microsoft.com/office/powerpoint/2010/main"/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Problem 3</a:t>
            </a: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Coreference is an equivalence relation</a:t>
            </a:r>
          </a:p>
          <a:p>
            <a:pPr lvl="1"/>
            <a:r>
              <a:rPr lang="en-US" sz="2400"/>
              <a:t>loss of transitivity</a:t>
            </a:r>
            <a:endParaRPr lang="en-US"/>
          </a:p>
          <a:p>
            <a:pPr lvl="1"/>
            <a:r>
              <a:rPr lang="en-US" sz="2400">
                <a:solidFill>
                  <a:srgbClr val="000000"/>
                </a:solidFill>
                <a:sym typeface="Symbol" charset="0"/>
              </a:rPr>
              <a:t>need to tighten the connection between classification and clustering</a:t>
            </a:r>
            <a:endParaRPr lang="en-US" sz="2400">
              <a:solidFill>
                <a:srgbClr val="B0004B"/>
              </a:solidFill>
            </a:endParaRPr>
          </a:p>
          <a:p>
            <a:pPr lvl="1"/>
            <a:r>
              <a:rPr lang="en-US" sz="2400" i="1">
                <a:solidFill>
                  <a:srgbClr val="000000"/>
                </a:solidFill>
              </a:rPr>
              <a:t>prune learned rules w.r.t. the clustering-level coreference scoring function</a:t>
            </a:r>
            <a:endParaRPr lang="en-US" sz="1200" i="1">
              <a:solidFill>
                <a:srgbClr val="B0004B"/>
              </a:solidFill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882650" y="4830763"/>
            <a:ext cx="7712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7001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[</a:t>
            </a:r>
            <a:r>
              <a:rPr lang="en-US">
                <a:solidFill>
                  <a:srgbClr val="070014"/>
                </a:solidFill>
              </a:rPr>
              <a:t>Queen Elizabeth</a:t>
            </a:r>
            <a:r>
              <a:rPr lang="en-US">
                <a:solidFill>
                  <a:srgbClr val="000000"/>
                </a:solidFill>
              </a:rPr>
              <a:t>] set about transforming [her] [husband], ...</a:t>
            </a:r>
            <a:endParaRPr lang="en-US" sz="2000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354013" y="5668963"/>
            <a:ext cx="84089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2800"/>
          </a:p>
        </p:txBody>
      </p:sp>
      <p:grpSp>
        <p:nvGrpSpPr>
          <p:cNvPr id="52230" name="Group 6"/>
          <p:cNvGrpSpPr>
            <a:grpSpLocks/>
          </p:cNvGrpSpPr>
          <p:nvPr/>
        </p:nvGrpSpPr>
        <p:grpSpPr bwMode="auto">
          <a:xfrm>
            <a:off x="1744663" y="5265738"/>
            <a:ext cx="5621337" cy="176212"/>
            <a:chOff x="1099" y="2458"/>
            <a:chExt cx="3541" cy="111"/>
          </a:xfrm>
        </p:grpSpPr>
        <p:sp>
          <p:nvSpPr>
            <p:cNvPr id="52231" name="Line 7"/>
            <p:cNvSpPr>
              <a:spLocks noChangeShapeType="1"/>
            </p:cNvSpPr>
            <p:nvPr/>
          </p:nvSpPr>
          <p:spPr bwMode="auto">
            <a:xfrm flipV="1">
              <a:off x="1099" y="2569"/>
              <a:ext cx="3541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2232" name="Group 8"/>
            <p:cNvGrpSpPr>
              <a:grpSpLocks/>
            </p:cNvGrpSpPr>
            <p:nvPr/>
          </p:nvGrpSpPr>
          <p:grpSpPr bwMode="auto">
            <a:xfrm>
              <a:off x="1099" y="2458"/>
              <a:ext cx="3530" cy="111"/>
              <a:chOff x="1099" y="2458"/>
              <a:chExt cx="3530" cy="111"/>
            </a:xfrm>
          </p:grpSpPr>
          <p:sp>
            <p:nvSpPr>
              <p:cNvPr id="52233" name="Line 9"/>
              <p:cNvSpPr>
                <a:spLocks noChangeShapeType="1"/>
              </p:cNvSpPr>
              <p:nvPr/>
            </p:nvSpPr>
            <p:spPr bwMode="auto">
              <a:xfrm flipV="1">
                <a:off x="1099" y="2458"/>
                <a:ext cx="0" cy="109"/>
              </a:xfrm>
              <a:prstGeom prst="line">
                <a:avLst/>
              </a:prstGeom>
              <a:noFill/>
              <a:ln w="127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34" name="Line 10"/>
              <p:cNvSpPr>
                <a:spLocks noChangeShapeType="1"/>
              </p:cNvSpPr>
              <p:nvPr/>
            </p:nvSpPr>
            <p:spPr bwMode="auto">
              <a:xfrm flipV="1">
                <a:off x="4629" y="2460"/>
                <a:ext cx="0" cy="109"/>
              </a:xfrm>
              <a:prstGeom prst="line">
                <a:avLst/>
              </a:prstGeom>
              <a:noFill/>
              <a:ln w="127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2235" name="Group 11"/>
          <p:cNvGrpSpPr>
            <a:grpSpLocks/>
          </p:cNvGrpSpPr>
          <p:nvPr/>
        </p:nvGrpSpPr>
        <p:grpSpPr bwMode="auto">
          <a:xfrm>
            <a:off x="1741488" y="4657725"/>
            <a:ext cx="4572000" cy="173038"/>
            <a:chOff x="1104" y="2205"/>
            <a:chExt cx="2880" cy="109"/>
          </a:xfrm>
        </p:grpSpPr>
        <p:sp>
          <p:nvSpPr>
            <p:cNvPr id="52236" name="Line 12"/>
            <p:cNvSpPr>
              <a:spLocks noChangeShapeType="1"/>
            </p:cNvSpPr>
            <p:nvPr/>
          </p:nvSpPr>
          <p:spPr bwMode="auto">
            <a:xfrm>
              <a:off x="1104" y="2205"/>
              <a:ext cx="2879" cy="0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2237" name="Group 13"/>
            <p:cNvGrpSpPr>
              <a:grpSpLocks/>
            </p:cNvGrpSpPr>
            <p:nvPr/>
          </p:nvGrpSpPr>
          <p:grpSpPr bwMode="auto">
            <a:xfrm>
              <a:off x="1104" y="2205"/>
              <a:ext cx="2880" cy="109"/>
              <a:chOff x="1104" y="2205"/>
              <a:chExt cx="2880" cy="109"/>
            </a:xfrm>
          </p:grpSpPr>
          <p:sp>
            <p:nvSpPr>
              <p:cNvPr id="52238" name="Line 14"/>
              <p:cNvSpPr>
                <a:spLocks noChangeShapeType="1"/>
              </p:cNvSpPr>
              <p:nvPr/>
            </p:nvSpPr>
            <p:spPr bwMode="auto">
              <a:xfrm>
                <a:off x="1104" y="2205"/>
                <a:ext cx="0" cy="109"/>
              </a:xfrm>
              <a:prstGeom prst="line">
                <a:avLst/>
              </a:prstGeom>
              <a:noFill/>
              <a:ln w="127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239" name="Line 15"/>
              <p:cNvSpPr>
                <a:spLocks noChangeShapeType="1"/>
              </p:cNvSpPr>
              <p:nvPr/>
            </p:nvSpPr>
            <p:spPr bwMode="auto">
              <a:xfrm>
                <a:off x="3984" y="2205"/>
                <a:ext cx="0" cy="109"/>
              </a:xfrm>
              <a:prstGeom prst="line">
                <a:avLst/>
              </a:prstGeom>
              <a:noFill/>
              <a:ln w="12700">
                <a:solidFill>
                  <a:srgbClr val="CC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2240" name="Group 16"/>
          <p:cNvGrpSpPr>
            <a:grpSpLocks/>
          </p:cNvGrpSpPr>
          <p:nvPr/>
        </p:nvGrpSpPr>
        <p:grpSpPr bwMode="auto">
          <a:xfrm>
            <a:off x="6434138" y="4657725"/>
            <a:ext cx="931862" cy="173038"/>
            <a:chOff x="4042" y="2205"/>
            <a:chExt cx="587" cy="109"/>
          </a:xfrm>
        </p:grpSpPr>
        <p:sp>
          <p:nvSpPr>
            <p:cNvPr id="52241" name="Line 17"/>
            <p:cNvSpPr>
              <a:spLocks noChangeShapeType="1"/>
            </p:cNvSpPr>
            <p:nvPr/>
          </p:nvSpPr>
          <p:spPr bwMode="auto">
            <a:xfrm>
              <a:off x="4629" y="2205"/>
              <a:ext cx="0" cy="109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2" name="Line 18"/>
            <p:cNvSpPr>
              <a:spLocks noChangeShapeType="1"/>
            </p:cNvSpPr>
            <p:nvPr/>
          </p:nvSpPr>
          <p:spPr bwMode="auto">
            <a:xfrm>
              <a:off x="4042" y="2205"/>
              <a:ext cx="0" cy="109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243" name="Line 19"/>
          <p:cNvSpPr>
            <a:spLocks noChangeShapeType="1"/>
          </p:cNvSpPr>
          <p:nvPr/>
        </p:nvSpPr>
        <p:spPr bwMode="auto">
          <a:xfrm>
            <a:off x="6434138" y="4657725"/>
            <a:ext cx="931862" cy="0"/>
          </a:xfrm>
          <a:prstGeom prst="line">
            <a:avLst/>
          </a:prstGeom>
          <a:noFill/>
          <a:ln w="12700">
            <a:solidFill>
              <a:srgbClr val="B0004B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4" name="Text Box 20"/>
          <p:cNvSpPr txBox="1">
            <a:spLocks noChangeArrowheads="1"/>
          </p:cNvSpPr>
          <p:nvPr/>
        </p:nvSpPr>
        <p:spPr bwMode="auto">
          <a:xfrm>
            <a:off x="3687763" y="4260850"/>
            <a:ext cx="1092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B0004B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200" i="1">
                <a:solidFill>
                  <a:srgbClr val="CC0000"/>
                </a:solidFill>
                <a:latin typeface="Arial" charset="0"/>
              </a:rPr>
              <a:t>coref </a:t>
            </a:r>
            <a:r>
              <a:rPr lang="en-US" sz="2200">
                <a:solidFill>
                  <a:srgbClr val="CC0000"/>
                </a:solidFill>
                <a:latin typeface="Arial" charset="0"/>
              </a:rPr>
              <a:t>?</a:t>
            </a:r>
            <a:endParaRPr lang="en-US" sz="2000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52245" name="Text Box 21"/>
          <p:cNvSpPr txBox="1">
            <a:spLocks noChangeArrowheads="1"/>
          </p:cNvSpPr>
          <p:nvPr/>
        </p:nvSpPr>
        <p:spPr bwMode="auto">
          <a:xfrm>
            <a:off x="6434138" y="4260850"/>
            <a:ext cx="1092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B0004B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200" i="1">
                <a:solidFill>
                  <a:srgbClr val="CC0000"/>
                </a:solidFill>
                <a:latin typeface="Arial" charset="0"/>
              </a:rPr>
              <a:t>coref </a:t>
            </a:r>
            <a:r>
              <a:rPr lang="en-US" sz="2200">
                <a:solidFill>
                  <a:srgbClr val="CC0000"/>
                </a:solidFill>
                <a:latin typeface="Arial" charset="0"/>
              </a:rPr>
              <a:t>?</a:t>
            </a:r>
            <a:endParaRPr lang="en-US" sz="2000" i="1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52246" name="Text Box 22"/>
          <p:cNvSpPr txBox="1">
            <a:spLocks noChangeArrowheads="1"/>
          </p:cNvSpPr>
          <p:nvPr/>
        </p:nvSpPr>
        <p:spPr bwMode="auto">
          <a:xfrm>
            <a:off x="3981450" y="5441950"/>
            <a:ext cx="16637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B0004B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200" i="1">
                <a:solidFill>
                  <a:srgbClr val="CC0000"/>
                </a:solidFill>
                <a:latin typeface="Arial" charset="0"/>
              </a:rPr>
              <a:t>not coref </a:t>
            </a:r>
            <a:r>
              <a:rPr lang="en-US" sz="2200">
                <a:solidFill>
                  <a:srgbClr val="CC0000"/>
                </a:solidFill>
                <a:latin typeface="Arial" charset="0"/>
              </a:rPr>
              <a:t>?</a:t>
            </a:r>
            <a:endParaRPr lang="en-US" sz="2000">
              <a:solidFill>
                <a:srgbClr val="CC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699201"/>
      </p:ext>
    </p:extLst>
  </p:cSld>
  <p:clrMapOvr>
    <a:masterClrMapping/>
  </p:clrMapOvr>
  <p:transition xmlns:p14="http://schemas.microsoft.com/office/powerpoint/2010/main"/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Snapshot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-186" b="-3584"/>
          <a:stretch/>
        </p:blipFill>
        <p:spPr>
          <a:xfrm>
            <a:off x="549275" y="1444532"/>
            <a:ext cx="8323792" cy="4499069"/>
          </a:xfrm>
        </p:spPr>
      </p:pic>
    </p:spTree>
    <p:extLst>
      <p:ext uri="{BB962C8B-B14F-4D97-AF65-F5344CB8AC3E}">
        <p14:creationId xmlns:p14="http://schemas.microsoft.com/office/powerpoint/2010/main" val="3021043258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Classification &amp; Clustering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Classifiers: </a:t>
            </a:r>
          </a:p>
          <a:p>
            <a:pPr lvl="1"/>
            <a:r>
              <a:rPr lang="en-US" dirty="0"/>
              <a:t>C4.5 (Decision Trees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RIPPER – automatic rule learner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999390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Classification &amp; Clustering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Classifiers: </a:t>
            </a:r>
          </a:p>
          <a:p>
            <a:pPr lvl="1"/>
            <a:r>
              <a:rPr lang="en-US" dirty="0"/>
              <a:t>C4.5 (Decision Trees), RIPPER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/>
              <a:t>Cluster: Best-first, single link clustering</a:t>
            </a:r>
          </a:p>
          <a:p>
            <a:pPr lvl="1"/>
            <a:r>
              <a:rPr lang="en-US" dirty="0"/>
              <a:t>Each NP in own class</a:t>
            </a:r>
          </a:p>
          <a:p>
            <a:pPr lvl="1"/>
            <a:r>
              <a:rPr lang="en-US" dirty="0"/>
              <a:t>Test preceding NPs</a:t>
            </a:r>
          </a:p>
          <a:p>
            <a:pPr lvl="1"/>
            <a:r>
              <a:rPr lang="en-US" dirty="0"/>
              <a:t>Select highest confidence </a:t>
            </a:r>
            <a:r>
              <a:rPr lang="en-US" dirty="0" err="1" smtClean="0"/>
              <a:t>coreferent</a:t>
            </a:r>
            <a:r>
              <a:rPr lang="en-US" dirty="0" smtClean="0"/>
              <a:t>, </a:t>
            </a:r>
            <a:r>
              <a:rPr lang="en-US" dirty="0"/>
              <a:t>merge </a:t>
            </a:r>
            <a:r>
              <a:rPr lang="en-US" dirty="0" smtClean="0"/>
              <a:t>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709367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 Feature Set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40007" r="-63924"/>
          <a:stretch/>
        </p:blipFill>
        <p:spPr/>
      </p:pic>
    </p:spTree>
    <p:extLst>
      <p:ext uri="{BB962C8B-B14F-4D97-AF65-F5344CB8AC3E}">
        <p14:creationId xmlns:p14="http://schemas.microsoft.com/office/powerpoint/2010/main" val="1470846754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Feature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Explore 41 additional features</a:t>
            </a:r>
          </a:p>
          <a:p>
            <a:pPr lvl="1"/>
            <a:r>
              <a:rPr lang="en-US" dirty="0" smtClean="0"/>
              <a:t>More complex NP matching (7)</a:t>
            </a:r>
          </a:p>
          <a:p>
            <a:pPr lvl="1"/>
            <a:r>
              <a:rPr lang="en-US" dirty="0" smtClean="0"/>
              <a:t>Detail NP type (4) – definite, embedded, pronoun,..</a:t>
            </a:r>
          </a:p>
          <a:p>
            <a:pPr lvl="1"/>
            <a:r>
              <a:rPr lang="en-US" dirty="0" smtClean="0"/>
              <a:t>Syntactic Role (3)</a:t>
            </a:r>
          </a:p>
          <a:p>
            <a:pPr lvl="1"/>
            <a:r>
              <a:rPr lang="en-US" dirty="0" smtClean="0"/>
              <a:t>Syntactic constraints (8) – binding, agreement,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Heuristics (9) – embedding, quoting,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Semantics (4) – </a:t>
            </a:r>
            <a:r>
              <a:rPr lang="en-US" dirty="0" err="1" smtClean="0"/>
              <a:t>WordNet</a:t>
            </a:r>
            <a:r>
              <a:rPr lang="en-US" dirty="0" smtClean="0"/>
              <a:t> distance, inheritance,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Distance (1) – in paragraphs</a:t>
            </a:r>
          </a:p>
          <a:p>
            <a:pPr lvl="1"/>
            <a:r>
              <a:rPr lang="en-US" dirty="0" smtClean="0"/>
              <a:t>Pronoun resolution (2)</a:t>
            </a:r>
          </a:p>
          <a:p>
            <a:pPr lvl="2"/>
            <a:r>
              <a:rPr lang="en-US" dirty="0" smtClean="0"/>
              <a:t>Based on simple or rule-based resolver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271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 (terminology)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3858002"/>
            <a:ext cx="8458200" cy="188434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Anaphor</a:t>
            </a:r>
            <a:r>
              <a:rPr lang="en-US" sz="2800" dirty="0"/>
              <a:t>:</a:t>
            </a:r>
          </a:p>
          <a:p>
            <a:pPr lvl="1"/>
            <a:r>
              <a:rPr lang="en-US" sz="2400" dirty="0"/>
              <a:t>Abbreviated linguistic form interpreted in </a:t>
            </a:r>
            <a:r>
              <a:rPr lang="en-US" sz="2400" dirty="0" smtClean="0"/>
              <a:t>context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49275" y="1584521"/>
            <a:ext cx="8042276" cy="1938992"/>
          </a:xfrm>
          <a:prstGeom prst="rect">
            <a:avLst/>
          </a:prstGeom>
          <a:noFill/>
          <a:ln w="19050">
            <a:solidFill>
              <a:srgbClr val="0700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0004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sp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dirty="0" smtClean="0">
                <a:solidFill>
                  <a:srgbClr val="008080"/>
                </a:solidFill>
              </a:rPr>
              <a:t>Queen Elizabeth</a:t>
            </a:r>
            <a:r>
              <a:rPr lang="en-US" dirty="0" smtClean="0">
                <a:solidFill>
                  <a:srgbClr val="070014"/>
                </a:solidFill>
              </a:rPr>
              <a:t> set about transforming </a:t>
            </a:r>
            <a:r>
              <a:rPr lang="en-US" dirty="0" smtClean="0">
                <a:solidFill>
                  <a:srgbClr val="008080"/>
                </a:solidFill>
              </a:rPr>
              <a:t>her</a:t>
            </a:r>
            <a:r>
              <a:rPr lang="en-US" dirty="0" smtClean="0">
                <a:solidFill>
                  <a:srgbClr val="070014"/>
                </a:solidFill>
              </a:rPr>
              <a:t> </a:t>
            </a:r>
            <a:r>
              <a:rPr lang="en-US" dirty="0" smtClean="0">
                <a:solidFill>
                  <a:srgbClr val="CC0000"/>
                </a:solidFill>
              </a:rPr>
              <a:t>husband</a:t>
            </a:r>
            <a:r>
              <a:rPr lang="en-US" dirty="0" smtClean="0">
                <a:solidFill>
                  <a:srgbClr val="000000"/>
                </a:solidFill>
              </a:rPr>
              <a:t>,</a:t>
            </a:r>
            <a:r>
              <a:rPr lang="en-US" dirty="0" smtClean="0">
                <a:solidFill>
                  <a:srgbClr val="070014"/>
                </a:solidFill>
              </a:rPr>
              <a:t> </a:t>
            </a:r>
            <a:r>
              <a:rPr lang="en-US" dirty="0" smtClean="0">
                <a:solidFill>
                  <a:srgbClr val="CC0000"/>
                </a:solidFill>
              </a:rPr>
              <a:t>King George VI</a:t>
            </a:r>
            <a:r>
              <a:rPr lang="en-US" dirty="0" smtClean="0">
                <a:solidFill>
                  <a:srgbClr val="000000"/>
                </a:solidFill>
              </a:rPr>
              <a:t>,</a:t>
            </a:r>
            <a:r>
              <a:rPr lang="en-US" dirty="0" smtClean="0">
                <a:solidFill>
                  <a:srgbClr val="070014"/>
                </a:solidFill>
              </a:rPr>
              <a:t> into </a:t>
            </a:r>
            <a:r>
              <a:rPr lang="en-US" u="sng" dirty="0" smtClean="0">
                <a:solidFill>
                  <a:srgbClr val="070014"/>
                </a:solidFill>
              </a:rPr>
              <a:t>a viable monarch</a:t>
            </a:r>
            <a:r>
              <a:rPr lang="en-US" dirty="0" smtClean="0">
                <a:solidFill>
                  <a:srgbClr val="070014"/>
                </a:solidFill>
              </a:rPr>
              <a:t>. </a:t>
            </a:r>
            <a:r>
              <a:rPr lang="en-US" dirty="0" smtClean="0">
                <a:solidFill>
                  <a:schemeClr val="accent1"/>
                </a:solidFill>
              </a:rPr>
              <a:t>Logue</a:t>
            </a:r>
            <a:r>
              <a:rPr lang="en-US" dirty="0" smtClean="0">
                <a:solidFill>
                  <a:srgbClr val="000000"/>
                </a:solidFill>
              </a:rPr>
              <a:t>,</a:t>
            </a:r>
            <a:r>
              <a:rPr lang="en-US" dirty="0" smtClean="0">
                <a:solidFill>
                  <a:srgbClr val="070014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a renowned speech therapist</a:t>
            </a:r>
            <a:r>
              <a:rPr lang="en-US" dirty="0" smtClean="0">
                <a:solidFill>
                  <a:srgbClr val="000000"/>
                </a:solidFill>
              </a:rPr>
              <a:t>,</a:t>
            </a:r>
            <a:r>
              <a:rPr lang="en-US" dirty="0" smtClean="0">
                <a:solidFill>
                  <a:srgbClr val="070014"/>
                </a:solidFill>
              </a:rPr>
              <a:t> was summoned to help </a:t>
            </a:r>
            <a:r>
              <a:rPr lang="en-US" dirty="0" smtClean="0">
                <a:solidFill>
                  <a:srgbClr val="CC0000"/>
                </a:solidFill>
              </a:rPr>
              <a:t>the King</a:t>
            </a:r>
            <a:r>
              <a:rPr lang="en-US" dirty="0" smtClean="0">
                <a:solidFill>
                  <a:srgbClr val="070014"/>
                </a:solidFill>
              </a:rPr>
              <a:t> overcome </a:t>
            </a:r>
            <a:r>
              <a:rPr lang="en-US" dirty="0" smtClean="0">
                <a:solidFill>
                  <a:srgbClr val="CC0000"/>
                </a:solidFill>
              </a:rPr>
              <a:t>his</a:t>
            </a:r>
            <a:r>
              <a:rPr lang="en-US" dirty="0" smtClean="0">
                <a:solidFill>
                  <a:srgbClr val="B0004B"/>
                </a:solidFill>
              </a:rPr>
              <a:t> </a:t>
            </a:r>
            <a:r>
              <a:rPr lang="en-US" u="sng" dirty="0" smtClean="0">
                <a:solidFill>
                  <a:srgbClr val="070014"/>
                </a:solidFill>
              </a:rPr>
              <a:t>speech impediment</a:t>
            </a:r>
            <a:r>
              <a:rPr lang="en-US" dirty="0" smtClean="0">
                <a:solidFill>
                  <a:srgbClr val="070014"/>
                </a:solidFill>
              </a:rPr>
              <a:t>... </a:t>
            </a:r>
            <a:endParaRPr lang="en-US" dirty="0">
              <a:solidFill>
                <a:srgbClr val="07001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3333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 many added features</a:t>
            </a:r>
          </a:p>
          <a:p>
            <a:pPr lvl="1"/>
            <a:r>
              <a:rPr lang="en-US" dirty="0" smtClean="0"/>
              <a:t>Hand select ones with good coverage/precision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737649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 many added features</a:t>
            </a:r>
          </a:p>
          <a:p>
            <a:pPr lvl="1"/>
            <a:r>
              <a:rPr lang="en-US" dirty="0" smtClean="0"/>
              <a:t>Hand select ones with good coverage/precision</a:t>
            </a:r>
          </a:p>
          <a:p>
            <a:pPr lvl="1"/>
            <a:endParaRPr lang="en-US" dirty="0"/>
          </a:p>
          <a:p>
            <a:r>
              <a:rPr lang="en-US" dirty="0" smtClean="0"/>
              <a:t>Compare to automatically selected by learner</a:t>
            </a:r>
          </a:p>
          <a:p>
            <a:pPr lvl="1"/>
            <a:r>
              <a:rPr lang="en-US" dirty="0" smtClean="0"/>
              <a:t>Useful features are:</a:t>
            </a:r>
          </a:p>
          <a:p>
            <a:pPr lvl="2"/>
            <a:r>
              <a:rPr lang="en-US" dirty="0" smtClean="0"/>
              <a:t>Agreement</a:t>
            </a:r>
          </a:p>
          <a:p>
            <a:pPr lvl="2"/>
            <a:r>
              <a:rPr lang="en-US" dirty="0" err="1" smtClean="0"/>
              <a:t>Animacy</a:t>
            </a:r>
            <a:endParaRPr lang="en-US" dirty="0" smtClean="0"/>
          </a:p>
          <a:p>
            <a:pPr lvl="2"/>
            <a:r>
              <a:rPr lang="en-US" dirty="0" smtClean="0"/>
              <a:t>Binding</a:t>
            </a:r>
          </a:p>
          <a:p>
            <a:pPr lvl="2"/>
            <a:r>
              <a:rPr lang="en-US" dirty="0" smtClean="0"/>
              <a:t>Maximal NP</a:t>
            </a:r>
          </a:p>
          <a:p>
            <a:pPr lvl="3"/>
            <a:r>
              <a:rPr lang="en-US" dirty="0" smtClean="0"/>
              <a:t>Reminiscent of </a:t>
            </a:r>
            <a:r>
              <a:rPr lang="en-US" dirty="0" err="1" smtClean="0"/>
              <a:t>Lappin</a:t>
            </a:r>
            <a:r>
              <a:rPr lang="en-US" dirty="0" smtClean="0"/>
              <a:t> &amp; </a:t>
            </a:r>
            <a:r>
              <a:rPr lang="en-US" dirty="0" err="1" smtClean="0"/>
              <a:t>Leass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695779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Too many added features</a:t>
            </a:r>
          </a:p>
          <a:p>
            <a:pPr lvl="1"/>
            <a:r>
              <a:rPr lang="en-US" dirty="0" smtClean="0"/>
              <a:t>Hand select ones with good coverage/precision</a:t>
            </a:r>
          </a:p>
          <a:p>
            <a:pPr lvl="1"/>
            <a:endParaRPr lang="en-US" dirty="0"/>
          </a:p>
          <a:p>
            <a:r>
              <a:rPr lang="en-US" dirty="0" smtClean="0"/>
              <a:t>Compare to automatically selected by learner</a:t>
            </a:r>
          </a:p>
          <a:p>
            <a:pPr lvl="1"/>
            <a:r>
              <a:rPr lang="en-US" dirty="0" smtClean="0"/>
              <a:t>Useful features are:</a:t>
            </a:r>
          </a:p>
          <a:p>
            <a:pPr lvl="2"/>
            <a:r>
              <a:rPr lang="en-US" dirty="0" smtClean="0"/>
              <a:t>Agreement</a:t>
            </a:r>
          </a:p>
          <a:p>
            <a:pPr lvl="2"/>
            <a:r>
              <a:rPr lang="en-US" dirty="0" err="1" smtClean="0"/>
              <a:t>Animacy</a:t>
            </a:r>
            <a:endParaRPr lang="en-US" dirty="0" smtClean="0"/>
          </a:p>
          <a:p>
            <a:pPr lvl="2"/>
            <a:r>
              <a:rPr lang="en-US" dirty="0" smtClean="0"/>
              <a:t>Binding</a:t>
            </a:r>
          </a:p>
          <a:p>
            <a:pPr lvl="2"/>
            <a:r>
              <a:rPr lang="en-US" dirty="0" smtClean="0"/>
              <a:t>Maximal NP</a:t>
            </a:r>
          </a:p>
          <a:p>
            <a:pPr lvl="3"/>
            <a:r>
              <a:rPr lang="en-US" dirty="0" smtClean="0"/>
              <a:t>Reminiscent of </a:t>
            </a:r>
            <a:r>
              <a:rPr lang="en-US" dirty="0" err="1" smtClean="0"/>
              <a:t>Lappin</a:t>
            </a:r>
            <a:r>
              <a:rPr lang="en-US" dirty="0" smtClean="0"/>
              <a:t> &amp; </a:t>
            </a:r>
            <a:r>
              <a:rPr lang="en-US" dirty="0" err="1" smtClean="0"/>
              <a:t>Leass</a:t>
            </a:r>
            <a:endParaRPr lang="en-US" dirty="0" smtClean="0"/>
          </a:p>
          <a:p>
            <a:r>
              <a:rPr lang="en-US" dirty="0" smtClean="0"/>
              <a:t>Still best results on MUC-7 dataset: 0.634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895623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Weakly Supervised Learning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Exploit small pool of labeled training data</a:t>
            </a:r>
          </a:p>
          <a:p>
            <a:pPr lvl="1"/>
            <a:r>
              <a:rPr lang="en-US" dirty="0"/>
              <a:t>Larger pool </a:t>
            </a:r>
            <a:r>
              <a:rPr lang="en-US" dirty="0" smtClean="0"/>
              <a:t>unlabeled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968387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Weakly Supervised Learning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Exploit small pool of labeled training data</a:t>
            </a:r>
          </a:p>
          <a:p>
            <a:pPr lvl="1"/>
            <a:r>
              <a:rPr lang="en-US" dirty="0"/>
              <a:t>Larger pool unlabeled</a:t>
            </a:r>
          </a:p>
          <a:p>
            <a:r>
              <a:rPr lang="en-US" sz="2800" dirty="0"/>
              <a:t>Single-View Multi-Learner Co-training</a:t>
            </a:r>
          </a:p>
          <a:p>
            <a:pPr lvl="1"/>
            <a:r>
              <a:rPr lang="en-US" sz="2400" dirty="0"/>
              <a:t>2 different learning algorithms, same feature </a:t>
            </a:r>
            <a:r>
              <a:rPr lang="en-US" sz="2400" dirty="0" smtClean="0"/>
              <a:t>set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6344760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Weakly Supervised Learning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Exploit small pool of labeled training data</a:t>
            </a:r>
          </a:p>
          <a:p>
            <a:pPr lvl="1"/>
            <a:r>
              <a:rPr lang="en-US"/>
              <a:t>Larger pool unlabeled</a:t>
            </a:r>
          </a:p>
          <a:p>
            <a:r>
              <a:rPr lang="en-US" sz="2800"/>
              <a:t>Single-View Multi-Learner Co-training</a:t>
            </a:r>
          </a:p>
          <a:p>
            <a:pPr lvl="1"/>
            <a:r>
              <a:rPr lang="en-US" sz="2400"/>
              <a:t>2 different learning algorithms, same feature set</a:t>
            </a:r>
          </a:p>
          <a:p>
            <a:pPr lvl="1"/>
            <a:r>
              <a:rPr lang="en-US" sz="2400"/>
              <a:t>each classifier labels unlabeled instances </a:t>
            </a:r>
            <a:r>
              <a:rPr lang="en-US" sz="2400">
                <a:solidFill>
                  <a:srgbClr val="CC0000"/>
                </a:solidFill>
              </a:rPr>
              <a:t>for the other classifier</a:t>
            </a:r>
          </a:p>
          <a:p>
            <a:pPr lvl="1">
              <a:buFontTx/>
              <a:buNone/>
            </a:pPr>
            <a:endParaRPr lang="en-US" sz="800"/>
          </a:p>
          <a:p>
            <a:pPr lvl="1"/>
            <a:r>
              <a:rPr lang="en-US" sz="2400"/>
              <a:t>data pool is </a:t>
            </a:r>
            <a:r>
              <a:rPr lang="en-US" sz="2400">
                <a:solidFill>
                  <a:srgbClr val="CC0000"/>
                </a:solidFill>
              </a:rPr>
              <a:t>flushed</a:t>
            </a:r>
            <a:r>
              <a:rPr lang="en-US" sz="2400"/>
              <a:t> after each iteration</a:t>
            </a:r>
          </a:p>
        </p:txBody>
      </p:sp>
    </p:spTree>
    <p:extLst>
      <p:ext uri="{BB962C8B-B14F-4D97-AF65-F5344CB8AC3E}">
        <p14:creationId xmlns:p14="http://schemas.microsoft.com/office/powerpoint/2010/main" val="1843216814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Constraints and preferences for reference resolution</a:t>
            </a:r>
          </a:p>
          <a:p>
            <a:r>
              <a:rPr lang="en-US" dirty="0" smtClean="0"/>
              <a:t>Resolution algorithms:</a:t>
            </a:r>
          </a:p>
          <a:p>
            <a:pPr lvl="1"/>
            <a:r>
              <a:rPr lang="en-US" dirty="0" smtClean="0"/>
              <a:t>Heuristic approaches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Machine Learning approaches</a:t>
            </a:r>
          </a:p>
          <a:p>
            <a:pPr lvl="2"/>
            <a:r>
              <a:rPr lang="en-US" dirty="0" smtClean="0"/>
              <a:t>Unsupervised, supervised semi-supervised</a:t>
            </a:r>
          </a:p>
          <a:p>
            <a:pPr lvl="2"/>
            <a:endParaRPr lang="en-US" dirty="0"/>
          </a:p>
          <a:p>
            <a:r>
              <a:rPr lang="en-US" dirty="0" smtClean="0"/>
              <a:t>Similar knowledge sources</a:t>
            </a:r>
          </a:p>
          <a:p>
            <a:pPr lvl="1"/>
            <a:r>
              <a:rPr lang="en-US" dirty="0" smtClean="0"/>
              <a:t>Different implementations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411392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2219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Heuristic pronominal resolution </a:t>
            </a:r>
          </a:p>
          <a:p>
            <a:r>
              <a:rPr lang="en-US" dirty="0" err="1" smtClean="0"/>
              <a:t>Vs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M</a:t>
            </a:r>
            <a:r>
              <a:rPr lang="en-US" dirty="0" smtClean="0"/>
              <a:t>achine learning for </a:t>
            </a:r>
            <a:r>
              <a:rPr lang="en-US" dirty="0" err="1" smtClean="0"/>
              <a:t>coreference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8166437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2219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Heuristic pronominal resolution </a:t>
            </a:r>
          </a:p>
          <a:p>
            <a:r>
              <a:rPr lang="en-US" dirty="0" err="1" smtClean="0"/>
              <a:t>Vs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M</a:t>
            </a:r>
            <a:r>
              <a:rPr lang="en-US" dirty="0" smtClean="0"/>
              <a:t>achine learning for </a:t>
            </a:r>
            <a:r>
              <a:rPr lang="en-US" dirty="0" err="1" smtClean="0"/>
              <a:t>coreference</a:t>
            </a:r>
            <a:endParaRPr lang="en-US" dirty="0" smtClean="0"/>
          </a:p>
          <a:p>
            <a:r>
              <a:rPr lang="en-US" dirty="0" smtClean="0"/>
              <a:t>Questions:</a:t>
            </a:r>
          </a:p>
          <a:p>
            <a:pPr lvl="1"/>
            <a:r>
              <a:rPr lang="en-US" dirty="0" smtClean="0"/>
              <a:t>How are these approaches influenced by differences in:</a:t>
            </a:r>
          </a:p>
          <a:p>
            <a:pPr lvl="2"/>
            <a:r>
              <a:rPr lang="en-US" dirty="0" smtClean="0"/>
              <a:t>Data type:</a:t>
            </a:r>
          </a:p>
        </p:txBody>
      </p:sp>
    </p:spTree>
    <p:extLst>
      <p:ext uri="{BB962C8B-B14F-4D97-AF65-F5344CB8AC3E}">
        <p14:creationId xmlns:p14="http://schemas.microsoft.com/office/powerpoint/2010/main" val="3007699165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22192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Heuristic pronominal resolution </a:t>
            </a:r>
          </a:p>
          <a:p>
            <a:r>
              <a:rPr lang="en-US" dirty="0" err="1" smtClean="0"/>
              <a:t>Vs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M</a:t>
            </a:r>
            <a:r>
              <a:rPr lang="en-US" dirty="0" smtClean="0"/>
              <a:t>achine learning for </a:t>
            </a:r>
            <a:r>
              <a:rPr lang="en-US" dirty="0" err="1" smtClean="0"/>
              <a:t>coreference</a:t>
            </a:r>
            <a:endParaRPr lang="en-US" dirty="0" smtClean="0"/>
          </a:p>
          <a:p>
            <a:r>
              <a:rPr lang="en-US" dirty="0" smtClean="0"/>
              <a:t>Questions:</a:t>
            </a:r>
          </a:p>
          <a:p>
            <a:pPr lvl="1"/>
            <a:r>
              <a:rPr lang="en-US" dirty="0" smtClean="0"/>
              <a:t>How are these approaches influenced by differences in:</a:t>
            </a:r>
          </a:p>
          <a:p>
            <a:pPr lvl="2"/>
            <a:r>
              <a:rPr lang="en-US" dirty="0" smtClean="0"/>
              <a:t>Data type:</a:t>
            </a:r>
          </a:p>
          <a:p>
            <a:pPr lvl="3"/>
            <a:r>
              <a:rPr lang="en-US" dirty="0" smtClean="0"/>
              <a:t>Newswire text, Broadcast news</a:t>
            </a:r>
          </a:p>
          <a:p>
            <a:pPr lvl="3"/>
            <a:r>
              <a:rPr lang="en-US" dirty="0" smtClean="0"/>
              <a:t>Conversational speech  </a:t>
            </a:r>
          </a:p>
          <a:p>
            <a:pPr lvl="4"/>
            <a:r>
              <a:rPr lang="en-US" dirty="0" smtClean="0"/>
              <a:t>Telephone, Face-to-face</a:t>
            </a:r>
          </a:p>
          <a:p>
            <a:pPr lvl="3"/>
            <a:r>
              <a:rPr lang="en-US" dirty="0" smtClean="0"/>
              <a:t>Human-computer dialogue</a:t>
            </a:r>
          </a:p>
          <a:p>
            <a:pPr lvl="3"/>
            <a:r>
              <a:rPr lang="en-US" smtClean="0"/>
              <a:t>Specific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862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 (terminology)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3858002"/>
            <a:ext cx="8458200" cy="188434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Anaphor</a:t>
            </a:r>
            <a:r>
              <a:rPr lang="en-US" sz="2800" dirty="0"/>
              <a:t>:</a:t>
            </a:r>
          </a:p>
          <a:p>
            <a:pPr lvl="1"/>
            <a:r>
              <a:rPr lang="en-US" sz="2400" dirty="0"/>
              <a:t>Abbreviated linguistic form interpreted in </a:t>
            </a:r>
            <a:r>
              <a:rPr lang="en-US" sz="2400" dirty="0" smtClean="0"/>
              <a:t>context</a:t>
            </a:r>
          </a:p>
          <a:p>
            <a:pPr lvl="2"/>
            <a:r>
              <a:rPr lang="en-US" dirty="0" smtClean="0"/>
              <a:t>Her, his, the King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49275" y="1584521"/>
            <a:ext cx="8042276" cy="1938992"/>
          </a:xfrm>
          <a:prstGeom prst="rect">
            <a:avLst/>
          </a:prstGeom>
          <a:noFill/>
          <a:ln w="19050">
            <a:solidFill>
              <a:srgbClr val="0700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0004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sp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dirty="0" smtClean="0">
                <a:solidFill>
                  <a:srgbClr val="008080"/>
                </a:solidFill>
              </a:rPr>
              <a:t>Queen Elizabeth</a:t>
            </a:r>
            <a:r>
              <a:rPr lang="en-US" dirty="0" smtClean="0">
                <a:solidFill>
                  <a:srgbClr val="070014"/>
                </a:solidFill>
              </a:rPr>
              <a:t> set about transforming </a:t>
            </a:r>
            <a:r>
              <a:rPr lang="en-US" dirty="0" smtClean="0">
                <a:solidFill>
                  <a:srgbClr val="008080"/>
                </a:solidFill>
              </a:rPr>
              <a:t>her</a:t>
            </a:r>
            <a:r>
              <a:rPr lang="en-US" dirty="0" smtClean="0">
                <a:solidFill>
                  <a:srgbClr val="070014"/>
                </a:solidFill>
              </a:rPr>
              <a:t> </a:t>
            </a:r>
            <a:r>
              <a:rPr lang="en-US" dirty="0" smtClean="0">
                <a:solidFill>
                  <a:srgbClr val="CC0000"/>
                </a:solidFill>
              </a:rPr>
              <a:t>husband</a:t>
            </a:r>
            <a:r>
              <a:rPr lang="en-US" dirty="0" smtClean="0">
                <a:solidFill>
                  <a:srgbClr val="000000"/>
                </a:solidFill>
              </a:rPr>
              <a:t>,</a:t>
            </a:r>
            <a:r>
              <a:rPr lang="en-US" dirty="0" smtClean="0">
                <a:solidFill>
                  <a:srgbClr val="070014"/>
                </a:solidFill>
              </a:rPr>
              <a:t> </a:t>
            </a:r>
            <a:r>
              <a:rPr lang="en-US" dirty="0" smtClean="0">
                <a:solidFill>
                  <a:srgbClr val="CC0000"/>
                </a:solidFill>
              </a:rPr>
              <a:t>King George VI</a:t>
            </a:r>
            <a:r>
              <a:rPr lang="en-US" dirty="0" smtClean="0">
                <a:solidFill>
                  <a:srgbClr val="000000"/>
                </a:solidFill>
              </a:rPr>
              <a:t>,</a:t>
            </a:r>
            <a:r>
              <a:rPr lang="en-US" dirty="0" smtClean="0">
                <a:solidFill>
                  <a:srgbClr val="070014"/>
                </a:solidFill>
              </a:rPr>
              <a:t> into </a:t>
            </a:r>
            <a:r>
              <a:rPr lang="en-US" u="sng" dirty="0" smtClean="0">
                <a:solidFill>
                  <a:srgbClr val="070014"/>
                </a:solidFill>
              </a:rPr>
              <a:t>a viable monarch</a:t>
            </a:r>
            <a:r>
              <a:rPr lang="en-US" dirty="0" smtClean="0">
                <a:solidFill>
                  <a:srgbClr val="070014"/>
                </a:solidFill>
              </a:rPr>
              <a:t>. </a:t>
            </a:r>
            <a:r>
              <a:rPr lang="en-US" dirty="0" smtClean="0">
                <a:solidFill>
                  <a:schemeClr val="accent1"/>
                </a:solidFill>
              </a:rPr>
              <a:t>Logue</a:t>
            </a:r>
            <a:r>
              <a:rPr lang="en-US" dirty="0" smtClean="0">
                <a:solidFill>
                  <a:srgbClr val="000000"/>
                </a:solidFill>
              </a:rPr>
              <a:t>,</a:t>
            </a:r>
            <a:r>
              <a:rPr lang="en-US" dirty="0" smtClean="0">
                <a:solidFill>
                  <a:srgbClr val="070014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a renowned speech therapist</a:t>
            </a:r>
            <a:r>
              <a:rPr lang="en-US" dirty="0" smtClean="0">
                <a:solidFill>
                  <a:srgbClr val="000000"/>
                </a:solidFill>
              </a:rPr>
              <a:t>,</a:t>
            </a:r>
            <a:r>
              <a:rPr lang="en-US" dirty="0" smtClean="0">
                <a:solidFill>
                  <a:srgbClr val="070014"/>
                </a:solidFill>
              </a:rPr>
              <a:t> was summoned to help </a:t>
            </a:r>
            <a:r>
              <a:rPr lang="en-US" dirty="0" smtClean="0">
                <a:solidFill>
                  <a:srgbClr val="CC0000"/>
                </a:solidFill>
              </a:rPr>
              <a:t>the King</a:t>
            </a:r>
            <a:r>
              <a:rPr lang="en-US" dirty="0" smtClean="0">
                <a:solidFill>
                  <a:srgbClr val="070014"/>
                </a:solidFill>
              </a:rPr>
              <a:t> overcome </a:t>
            </a:r>
            <a:r>
              <a:rPr lang="en-US" dirty="0" smtClean="0">
                <a:solidFill>
                  <a:srgbClr val="CC0000"/>
                </a:solidFill>
              </a:rPr>
              <a:t>his</a:t>
            </a:r>
            <a:r>
              <a:rPr lang="en-US" dirty="0" smtClean="0">
                <a:solidFill>
                  <a:srgbClr val="B0004B"/>
                </a:solidFill>
              </a:rPr>
              <a:t> </a:t>
            </a:r>
            <a:r>
              <a:rPr lang="en-US" u="sng" dirty="0" smtClean="0">
                <a:solidFill>
                  <a:srgbClr val="070014"/>
                </a:solidFill>
              </a:rPr>
              <a:t>speech impediment</a:t>
            </a:r>
            <a:r>
              <a:rPr lang="en-US" dirty="0" smtClean="0">
                <a:solidFill>
                  <a:srgbClr val="070014"/>
                </a:solidFill>
              </a:rPr>
              <a:t>... </a:t>
            </a:r>
            <a:endParaRPr lang="en-US" dirty="0">
              <a:solidFill>
                <a:srgbClr val="07001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000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Which elective?</a:t>
            </a:r>
          </a:p>
          <a:p>
            <a:r>
              <a:rPr lang="en-US" dirty="0" smtClean="0"/>
              <a:t>Collaboration?</a:t>
            </a:r>
            <a:endParaRPr lang="en-US" dirty="0"/>
          </a:p>
          <a:p>
            <a:r>
              <a:rPr lang="en-US" dirty="0" smtClean="0"/>
              <a:t>Broad areas:</a:t>
            </a:r>
          </a:p>
          <a:p>
            <a:pPr lvl="1"/>
            <a:r>
              <a:rPr lang="en-US" dirty="0" smtClean="0"/>
              <a:t>Reference and resolution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Discourse structure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Dialogue modeling and understanding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Dialogue systems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447274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Ideas: Linguistic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408458" cy="4343400"/>
          </a:xfrm>
        </p:spPr>
        <p:txBody>
          <a:bodyPr/>
          <a:lstStyle/>
          <a:p>
            <a:r>
              <a:rPr lang="en-US" dirty="0" smtClean="0"/>
              <a:t>Analyze reference behavior in a:</a:t>
            </a:r>
          </a:p>
          <a:p>
            <a:pPr lvl="1"/>
            <a:r>
              <a:rPr lang="en-US" dirty="0" smtClean="0"/>
              <a:t>Different language</a:t>
            </a:r>
          </a:p>
          <a:p>
            <a:pPr lvl="1"/>
            <a:r>
              <a:rPr lang="en-US" dirty="0" smtClean="0"/>
              <a:t>Different register/style</a:t>
            </a:r>
          </a:p>
          <a:p>
            <a:pPr lvl="2"/>
            <a:r>
              <a:rPr lang="en-US" dirty="0" smtClean="0"/>
              <a:t>E.g. patterns of pronominal reference in Chat/IM/…</a:t>
            </a:r>
          </a:p>
          <a:p>
            <a:r>
              <a:rPr lang="en-US" dirty="0" smtClean="0"/>
              <a:t>Investigate conversation style in SDS</a:t>
            </a:r>
          </a:p>
          <a:p>
            <a:pPr lvl="1"/>
            <a:r>
              <a:rPr lang="en-US" dirty="0" smtClean="0"/>
              <a:t>Politeness, misunderstandings, vocabulary use,…</a:t>
            </a:r>
            <a:endParaRPr lang="en-US" dirty="0"/>
          </a:p>
          <a:p>
            <a:r>
              <a:rPr lang="en-US" dirty="0" smtClean="0"/>
              <a:t>Evaluate predictions for dialogue behavior </a:t>
            </a:r>
            <a:endParaRPr lang="en-US" dirty="0"/>
          </a:p>
          <a:p>
            <a:pPr lvl="1"/>
            <a:r>
              <a:rPr lang="en-US" dirty="0" smtClean="0"/>
              <a:t>Amount of overlap and register/familiarity/language</a:t>
            </a:r>
          </a:p>
          <a:p>
            <a:r>
              <a:rPr lang="en-US" dirty="0" smtClean="0"/>
              <a:t>Analyze in depth a set of discourse structure models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0342791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Ideas: Computational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 a spoken language interface to…</a:t>
            </a:r>
          </a:p>
          <a:p>
            <a:endParaRPr lang="en-US" dirty="0"/>
          </a:p>
          <a:p>
            <a:r>
              <a:rPr lang="en-US" dirty="0" smtClean="0"/>
              <a:t>Implement/extend a discourse segmentation algorithm</a:t>
            </a:r>
          </a:p>
          <a:p>
            <a:r>
              <a:rPr lang="en-US" dirty="0" smtClean="0"/>
              <a:t>Develop an automatic recognition system for some aspect of speaking style – drunkenness?</a:t>
            </a:r>
          </a:p>
          <a:p>
            <a:r>
              <a:rPr lang="en-US" dirty="0" smtClean="0"/>
              <a:t>Improve dialogue act recognition by improving the modeling of </a:t>
            </a:r>
            <a:r>
              <a:rPr lang="en-US" smtClean="0"/>
              <a:t>dialogue history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431254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Centering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Identify the local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center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of attention </a:t>
            </a:r>
          </a:p>
          <a:p>
            <a:pPr lvl="1"/>
            <a:r>
              <a:rPr lang="en-US"/>
              <a:t>Pronominalization focuses attention, appropriate use establishes coherence</a:t>
            </a:r>
          </a:p>
          <a:p>
            <a:pPr lvl="1"/>
            <a:endParaRPr lang="en-US"/>
          </a:p>
          <a:p>
            <a:r>
              <a:rPr lang="en-US"/>
              <a:t>Identify entities available for reference</a:t>
            </a:r>
          </a:p>
          <a:p>
            <a:r>
              <a:rPr lang="en-US"/>
              <a:t>Describe shifts in what discourse is about</a:t>
            </a:r>
          </a:p>
          <a:p>
            <a:pPr lvl="1"/>
            <a:r>
              <a:rPr lang="en-US"/>
              <a:t>Prefer different types for coherence</a:t>
            </a:r>
          </a:p>
        </p:txBody>
      </p:sp>
    </p:spTree>
    <p:extLst>
      <p:ext uri="{BB962C8B-B14F-4D97-AF65-F5344CB8AC3E}">
        <p14:creationId xmlns:p14="http://schemas.microsoft.com/office/powerpoint/2010/main" val="4292285357"/>
      </p:ext>
    </p:extLst>
  </p:cSld>
  <p:clrMapOvr>
    <a:masterClrMapping/>
  </p:clrMapOvr>
  <p:transition xmlns:p14="http://schemas.microsoft.com/office/powerpoint/2010/main"/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Centering: Structures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Each utterance (Un) has:</a:t>
            </a:r>
          </a:p>
          <a:p>
            <a:pPr lvl="1"/>
            <a:r>
              <a:rPr lang="en-US"/>
              <a:t>List of forward-looking centers: Cf(Un)</a:t>
            </a:r>
          </a:p>
          <a:p>
            <a:pPr lvl="2"/>
            <a:r>
              <a:rPr lang="en-US"/>
              <a:t>Entities realized/evoked in Un</a:t>
            </a:r>
          </a:p>
          <a:p>
            <a:pPr lvl="2"/>
            <a:r>
              <a:rPr lang="en-US"/>
              <a:t>Rank by likelihood of focus of future discourse </a:t>
            </a:r>
          </a:p>
          <a:p>
            <a:pPr lvl="2"/>
            <a:r>
              <a:rPr lang="en-US"/>
              <a:t>Highest ranked element: Cp(Un)</a:t>
            </a:r>
          </a:p>
          <a:p>
            <a:pPr lvl="2"/>
            <a:endParaRPr lang="en-US"/>
          </a:p>
          <a:p>
            <a:pPr lvl="1"/>
            <a:r>
              <a:rPr lang="en-US"/>
              <a:t>Backward looking center (focus): Cb(Un)</a:t>
            </a:r>
          </a:p>
        </p:txBody>
      </p:sp>
    </p:spTree>
    <p:extLst>
      <p:ext uri="{BB962C8B-B14F-4D97-AF65-F5344CB8AC3E}">
        <p14:creationId xmlns:p14="http://schemas.microsoft.com/office/powerpoint/2010/main" val="2645307668"/>
      </p:ext>
    </p:extLst>
  </p:cSld>
  <p:clrMapOvr>
    <a:masterClrMapping/>
  </p:clrMapOvr>
  <p:transition xmlns:p14="http://schemas.microsoft.com/office/powerpoint/2010/main"/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Centering: Transitions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609600" y="2876550"/>
          <a:ext cx="7639050" cy="398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Document" r:id="rId3" imgW="7703280" imgH="3981600" progId="Word.Document.8">
                  <p:embed/>
                </p:oleObj>
              </mc:Choice>
              <mc:Fallback>
                <p:oleObj name="Document" r:id="rId3" imgW="7703280" imgH="3981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876550"/>
                        <a:ext cx="7639050" cy="398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533400" y="5029200"/>
            <a:ext cx="7162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8229600" y="28956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56162"/>
      </p:ext>
    </p:extLst>
  </p:cSld>
  <p:clrMapOvr>
    <a:masterClrMapping/>
  </p:clrMapOvr>
  <p:transition xmlns:p14="http://schemas.microsoft.com/office/powerpoint/2010/main"/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Centering: Constraints and Rules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>
            <a:normAutofit lnSpcReduction="10000"/>
          </a:bodyPr>
          <a:lstStyle/>
          <a:p>
            <a:r>
              <a:rPr lang="en-US" sz="2800"/>
              <a:t>Constraints:</a:t>
            </a:r>
          </a:p>
          <a:p>
            <a:pPr lvl="1"/>
            <a:r>
              <a:rPr lang="en-US" sz="2400"/>
              <a:t>Exactly ONE backward -looking center</a:t>
            </a:r>
          </a:p>
          <a:p>
            <a:pPr lvl="1"/>
            <a:r>
              <a:rPr lang="en-US" sz="2400"/>
              <a:t>Everything in Cf(Un) realized in Un</a:t>
            </a:r>
          </a:p>
          <a:p>
            <a:pPr lvl="1"/>
            <a:r>
              <a:rPr lang="en-US" sz="2400"/>
              <a:t>Cb(Un): highest ranked item in Cf(Un) in Un-1</a:t>
            </a:r>
          </a:p>
          <a:p>
            <a:r>
              <a:rPr lang="en-US" sz="2800"/>
              <a:t>Rules:</a:t>
            </a:r>
          </a:p>
          <a:p>
            <a:pPr lvl="1"/>
            <a:r>
              <a:rPr lang="en-US" sz="2400"/>
              <a:t>If any item in Cf(Un-1) realized as pronoun in Un, Cb(Un) must be realized as pronoun</a:t>
            </a:r>
          </a:p>
          <a:p>
            <a:pPr lvl="1"/>
            <a:r>
              <a:rPr lang="en-US" sz="2400"/>
              <a:t>Transitions are ranked:</a:t>
            </a:r>
          </a:p>
          <a:p>
            <a:pPr lvl="2"/>
            <a:r>
              <a:rPr lang="en-US" sz="2000"/>
              <a:t>Continuing &gt; Retaining &gt; Smooth Shift &gt; Rough Shift</a:t>
            </a:r>
          </a:p>
          <a:p>
            <a:pPr lvl="1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932847394"/>
      </p:ext>
    </p:extLst>
  </p:cSld>
  <p:clrMapOvr>
    <a:masterClrMapping/>
  </p:clrMapOvr>
  <p:transition xmlns:p14="http://schemas.microsoft.com/office/powerpoint/2010/main"/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Centering: Example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John saw a beautiful Acura Integra at the dealership</a:t>
            </a:r>
          </a:p>
          <a:p>
            <a:pPr lvl="1"/>
            <a:r>
              <a:rPr lang="en-US"/>
              <a:t>Cf: (John, Integra, dealership); No Cb</a:t>
            </a:r>
          </a:p>
          <a:p>
            <a:r>
              <a:rPr lang="en-US"/>
              <a:t>He showed it to Bill.</a:t>
            </a:r>
          </a:p>
          <a:p>
            <a:pPr lvl="1"/>
            <a:r>
              <a:rPr lang="en-US"/>
              <a:t>Cf:(John/he, Integra/it*, Bill); Cb: John/he</a:t>
            </a:r>
          </a:p>
          <a:p>
            <a:r>
              <a:rPr lang="en-US"/>
              <a:t>He bought it:</a:t>
            </a:r>
          </a:p>
          <a:p>
            <a:pPr lvl="1"/>
            <a:r>
              <a:rPr lang="en-US"/>
              <a:t>Cf: (John/he, Integra/it); Cb: John/he</a:t>
            </a:r>
          </a:p>
        </p:txBody>
      </p:sp>
    </p:spTree>
    <p:extLst>
      <p:ext uri="{BB962C8B-B14F-4D97-AF65-F5344CB8AC3E}">
        <p14:creationId xmlns:p14="http://schemas.microsoft.com/office/powerpoint/2010/main" val="1212664589"/>
      </p:ext>
    </p:extLst>
  </p:cSld>
  <p:clrMapOvr>
    <a:masterClrMapping/>
  </p:clrMapOvr>
  <p:transition xmlns:p14="http://schemas.microsoft.com/office/powerpoint/2010/main"/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CogNIAC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/>
              <a:t>Goal: Resolve with high precision</a:t>
            </a:r>
          </a:p>
          <a:p>
            <a:pPr lvl="1"/>
            <a:r>
              <a:rPr lang="en-US" sz="2400"/>
              <a:t>Identify where ambiguous, use no world knowledge, simple syntactic analysis</a:t>
            </a:r>
          </a:p>
          <a:p>
            <a:pPr lvl="1"/>
            <a:r>
              <a:rPr lang="en-US" sz="2400"/>
              <a:t>Precision: # correct labelings/# of labelings</a:t>
            </a:r>
          </a:p>
          <a:p>
            <a:pPr lvl="1"/>
            <a:r>
              <a:rPr lang="en-US" sz="2400"/>
              <a:t>Recall: # correct labelings/# of anaphors</a:t>
            </a:r>
          </a:p>
          <a:p>
            <a:r>
              <a:rPr lang="en-US" sz="2800"/>
              <a:t>Uses simple set of ranked rules</a:t>
            </a:r>
          </a:p>
          <a:p>
            <a:pPr lvl="1"/>
            <a:r>
              <a:rPr lang="en-US" sz="2400"/>
              <a:t>Applied incrementally left-to-right</a:t>
            </a:r>
          </a:p>
          <a:p>
            <a:r>
              <a:rPr lang="en-US" sz="2800"/>
              <a:t>Designed to work on newspaper articles</a:t>
            </a:r>
          </a:p>
          <a:p>
            <a:pPr lvl="1"/>
            <a:r>
              <a:rPr lang="en-US" sz="2400"/>
              <a:t>Tune/rank rules </a:t>
            </a:r>
          </a:p>
        </p:txBody>
      </p:sp>
    </p:spTree>
    <p:extLst>
      <p:ext uri="{BB962C8B-B14F-4D97-AF65-F5344CB8AC3E}">
        <p14:creationId xmlns:p14="http://schemas.microsoft.com/office/powerpoint/2010/main" val="2132355308"/>
      </p:ext>
    </p:extLst>
  </p:cSld>
  <p:clrMapOvr>
    <a:masterClrMapping/>
  </p:clrMapOvr>
  <p:transition xmlns:p14="http://schemas.microsoft.com/office/powerpoint/2010/main"/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CogNIAC: Rules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Only resolve reference if unique antecedent</a:t>
            </a:r>
          </a:p>
          <a:p>
            <a:r>
              <a:rPr lang="en-US"/>
              <a:t>1) Unique in prior discourse</a:t>
            </a:r>
          </a:p>
          <a:p>
            <a:r>
              <a:rPr lang="en-US"/>
              <a:t>2) Reflexive: nearest legal in same sentence</a:t>
            </a:r>
          </a:p>
          <a:p>
            <a:r>
              <a:rPr lang="en-US"/>
              <a:t>3) Unique in current &amp; prior:</a:t>
            </a:r>
          </a:p>
          <a:p>
            <a:r>
              <a:rPr lang="en-US"/>
              <a:t>4) Possessive Pro: single exact poss in prior</a:t>
            </a:r>
          </a:p>
          <a:p>
            <a:r>
              <a:rPr lang="en-US"/>
              <a:t>5) Unique in current</a:t>
            </a:r>
          </a:p>
          <a:p>
            <a:r>
              <a:rPr lang="en-US"/>
              <a:t>6) Unique subj/subj pronoun</a:t>
            </a:r>
          </a:p>
        </p:txBody>
      </p:sp>
    </p:spTree>
    <p:extLst>
      <p:ext uri="{BB962C8B-B14F-4D97-AF65-F5344CB8AC3E}">
        <p14:creationId xmlns:p14="http://schemas.microsoft.com/office/powerpoint/2010/main" val="4215976647"/>
      </p:ext>
    </p:extLst>
  </p:cSld>
  <p:clrMapOvr>
    <a:masterClrMapping/>
  </p:clrMapOvr>
  <p:transition xmlns:p14="http://schemas.microsoft.com/office/powerpoint/2010/main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 (terminology)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3858002"/>
            <a:ext cx="8458200" cy="1884348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Anaphor</a:t>
            </a:r>
            <a:r>
              <a:rPr lang="en-US" sz="2800" dirty="0"/>
              <a:t>:</a:t>
            </a:r>
          </a:p>
          <a:p>
            <a:pPr lvl="1"/>
            <a:r>
              <a:rPr lang="en-US" sz="2400" dirty="0"/>
              <a:t>Abbreviated linguistic form interpreted in </a:t>
            </a:r>
            <a:r>
              <a:rPr lang="en-US" sz="2400" dirty="0" smtClean="0"/>
              <a:t>context</a:t>
            </a:r>
          </a:p>
          <a:p>
            <a:pPr lvl="2"/>
            <a:r>
              <a:rPr lang="en-US" dirty="0" smtClean="0"/>
              <a:t>Her, his, the King</a:t>
            </a:r>
            <a:endParaRPr lang="en-US" dirty="0"/>
          </a:p>
          <a:p>
            <a:pPr lvl="1"/>
            <a:r>
              <a:rPr lang="en-US" sz="2400" dirty="0"/>
              <a:t>Refers to previously introduced item (</a:t>
            </a:r>
            <a:r>
              <a:rPr lang="ja-JP" altLang="en-US" sz="2400" dirty="0">
                <a:latin typeface="Arial"/>
              </a:rPr>
              <a:t>“</a:t>
            </a:r>
            <a:r>
              <a:rPr lang="en-US" sz="2400" dirty="0"/>
              <a:t>accesses</a:t>
            </a:r>
            <a:r>
              <a:rPr lang="ja-JP" altLang="en-US" sz="2400" dirty="0">
                <a:latin typeface="Arial"/>
              </a:rPr>
              <a:t>”</a:t>
            </a:r>
            <a:r>
              <a:rPr lang="en-US" sz="2400" dirty="0" smtClean="0"/>
              <a:t>)</a:t>
            </a:r>
          </a:p>
          <a:p>
            <a:pPr lvl="2"/>
            <a:r>
              <a:rPr lang="en-US" dirty="0" smtClean="0"/>
              <a:t>Referring expression is then anaphoric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49275" y="1584521"/>
            <a:ext cx="8042276" cy="1938992"/>
          </a:xfrm>
          <a:prstGeom prst="rect">
            <a:avLst/>
          </a:prstGeom>
          <a:noFill/>
          <a:ln w="19050">
            <a:solidFill>
              <a:srgbClr val="0700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0004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sp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dirty="0" smtClean="0">
                <a:solidFill>
                  <a:srgbClr val="008080"/>
                </a:solidFill>
              </a:rPr>
              <a:t>Queen Elizabeth</a:t>
            </a:r>
            <a:r>
              <a:rPr lang="en-US" dirty="0" smtClean="0">
                <a:solidFill>
                  <a:srgbClr val="070014"/>
                </a:solidFill>
              </a:rPr>
              <a:t> set about transforming </a:t>
            </a:r>
            <a:r>
              <a:rPr lang="en-US" dirty="0" smtClean="0">
                <a:solidFill>
                  <a:srgbClr val="008080"/>
                </a:solidFill>
              </a:rPr>
              <a:t>her</a:t>
            </a:r>
            <a:r>
              <a:rPr lang="en-US" dirty="0" smtClean="0">
                <a:solidFill>
                  <a:srgbClr val="070014"/>
                </a:solidFill>
              </a:rPr>
              <a:t> </a:t>
            </a:r>
            <a:r>
              <a:rPr lang="en-US" dirty="0" smtClean="0">
                <a:solidFill>
                  <a:srgbClr val="CC0000"/>
                </a:solidFill>
              </a:rPr>
              <a:t>husband</a:t>
            </a:r>
            <a:r>
              <a:rPr lang="en-US" dirty="0" smtClean="0">
                <a:solidFill>
                  <a:srgbClr val="000000"/>
                </a:solidFill>
              </a:rPr>
              <a:t>,</a:t>
            </a:r>
            <a:r>
              <a:rPr lang="en-US" dirty="0" smtClean="0">
                <a:solidFill>
                  <a:srgbClr val="070014"/>
                </a:solidFill>
              </a:rPr>
              <a:t> </a:t>
            </a:r>
            <a:r>
              <a:rPr lang="en-US" dirty="0" smtClean="0">
                <a:solidFill>
                  <a:srgbClr val="CC0000"/>
                </a:solidFill>
              </a:rPr>
              <a:t>King George VI</a:t>
            </a:r>
            <a:r>
              <a:rPr lang="en-US" dirty="0" smtClean="0">
                <a:solidFill>
                  <a:srgbClr val="000000"/>
                </a:solidFill>
              </a:rPr>
              <a:t>,</a:t>
            </a:r>
            <a:r>
              <a:rPr lang="en-US" dirty="0" smtClean="0">
                <a:solidFill>
                  <a:srgbClr val="070014"/>
                </a:solidFill>
              </a:rPr>
              <a:t> into </a:t>
            </a:r>
            <a:r>
              <a:rPr lang="en-US" u="sng" dirty="0" smtClean="0">
                <a:solidFill>
                  <a:srgbClr val="070014"/>
                </a:solidFill>
              </a:rPr>
              <a:t>a viable monarch</a:t>
            </a:r>
            <a:r>
              <a:rPr lang="en-US" dirty="0" smtClean="0">
                <a:solidFill>
                  <a:srgbClr val="070014"/>
                </a:solidFill>
              </a:rPr>
              <a:t>. </a:t>
            </a:r>
            <a:r>
              <a:rPr lang="en-US" dirty="0" smtClean="0">
                <a:solidFill>
                  <a:schemeClr val="accent1"/>
                </a:solidFill>
              </a:rPr>
              <a:t>Logue</a:t>
            </a:r>
            <a:r>
              <a:rPr lang="en-US" dirty="0" smtClean="0">
                <a:solidFill>
                  <a:srgbClr val="000000"/>
                </a:solidFill>
              </a:rPr>
              <a:t>,</a:t>
            </a:r>
            <a:r>
              <a:rPr lang="en-US" dirty="0" smtClean="0">
                <a:solidFill>
                  <a:srgbClr val="070014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a renowned speech therapist</a:t>
            </a:r>
            <a:r>
              <a:rPr lang="en-US" dirty="0" smtClean="0">
                <a:solidFill>
                  <a:srgbClr val="000000"/>
                </a:solidFill>
              </a:rPr>
              <a:t>,</a:t>
            </a:r>
            <a:r>
              <a:rPr lang="en-US" dirty="0" smtClean="0">
                <a:solidFill>
                  <a:srgbClr val="070014"/>
                </a:solidFill>
              </a:rPr>
              <a:t> was summoned to help </a:t>
            </a:r>
            <a:r>
              <a:rPr lang="en-US" dirty="0" smtClean="0">
                <a:solidFill>
                  <a:srgbClr val="CC0000"/>
                </a:solidFill>
              </a:rPr>
              <a:t>the King</a:t>
            </a:r>
            <a:r>
              <a:rPr lang="en-US" dirty="0" smtClean="0">
                <a:solidFill>
                  <a:srgbClr val="070014"/>
                </a:solidFill>
              </a:rPr>
              <a:t> overcome </a:t>
            </a:r>
            <a:r>
              <a:rPr lang="en-US" dirty="0" smtClean="0">
                <a:solidFill>
                  <a:srgbClr val="CC0000"/>
                </a:solidFill>
              </a:rPr>
              <a:t>his</a:t>
            </a:r>
            <a:r>
              <a:rPr lang="en-US" dirty="0" smtClean="0">
                <a:solidFill>
                  <a:srgbClr val="B0004B"/>
                </a:solidFill>
              </a:rPr>
              <a:t> </a:t>
            </a:r>
            <a:r>
              <a:rPr lang="en-US" u="sng" dirty="0" smtClean="0">
                <a:solidFill>
                  <a:srgbClr val="070014"/>
                </a:solidFill>
              </a:rPr>
              <a:t>speech impediment</a:t>
            </a:r>
            <a:r>
              <a:rPr lang="en-US" dirty="0" smtClean="0">
                <a:solidFill>
                  <a:srgbClr val="070014"/>
                </a:solidFill>
              </a:rPr>
              <a:t>... </a:t>
            </a:r>
            <a:endParaRPr lang="en-US" dirty="0">
              <a:solidFill>
                <a:srgbClr val="07001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3274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CogNIAC: Example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John saw a beautiful Acura Integra in the dealership.</a:t>
            </a:r>
          </a:p>
          <a:p>
            <a:r>
              <a:rPr lang="en-US"/>
              <a:t>He showed it to Bill.</a:t>
            </a:r>
          </a:p>
          <a:p>
            <a:pPr lvl="1"/>
            <a:r>
              <a:rPr lang="en-US"/>
              <a:t>He= John : Rule 1; it -&gt; ambiguous (Integra)</a:t>
            </a:r>
          </a:p>
          <a:p>
            <a:r>
              <a:rPr lang="en-US"/>
              <a:t>He bought it.</a:t>
            </a:r>
          </a:p>
          <a:p>
            <a:pPr lvl="1"/>
            <a:r>
              <a:rPr lang="en-US"/>
              <a:t>He=John: Rule 6; it=Integra: Rule 3</a:t>
            </a:r>
          </a:p>
        </p:txBody>
      </p:sp>
    </p:spTree>
    <p:extLst>
      <p:ext uri="{BB962C8B-B14F-4D97-AF65-F5344CB8AC3E}">
        <p14:creationId xmlns:p14="http://schemas.microsoft.com/office/powerpoint/2010/main" val="1944428010"/>
      </p:ext>
    </p:extLst>
  </p:cSld>
  <p:clrMapOvr>
    <a:masterClrMapping/>
  </p:clrMapOvr>
  <p:transition xmlns:p14="http://schemas.microsoft.com/office/powerpoint/2010/main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Referring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45042" cy="4343400"/>
          </a:xfrm>
        </p:spPr>
        <p:txBody>
          <a:bodyPr/>
          <a:lstStyle/>
          <a:p>
            <a:r>
              <a:rPr lang="en-US" dirty="0" smtClean="0"/>
              <a:t>Many alternatives:</a:t>
            </a:r>
          </a:p>
          <a:p>
            <a:pPr lvl="1"/>
            <a:r>
              <a:rPr lang="en-US" dirty="0" smtClean="0"/>
              <a:t>Queen Elizabeth, she, her, the Queen,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Possible correct forms depend on discourse context</a:t>
            </a:r>
          </a:p>
          <a:p>
            <a:pPr lvl="2"/>
            <a:r>
              <a:rPr lang="en-US" dirty="0" smtClean="0"/>
              <a:t>E.g. she, her presume prior mention, or presence in world</a:t>
            </a:r>
          </a:p>
        </p:txBody>
      </p:sp>
    </p:spTree>
    <p:extLst>
      <p:ext uri="{BB962C8B-B14F-4D97-AF65-F5344CB8AC3E}">
        <p14:creationId xmlns:p14="http://schemas.microsoft.com/office/powerpoint/2010/main" val="2866944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Referring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45042" cy="4343400"/>
          </a:xfrm>
        </p:spPr>
        <p:txBody>
          <a:bodyPr/>
          <a:lstStyle/>
          <a:p>
            <a:r>
              <a:rPr lang="en-US" dirty="0" smtClean="0"/>
              <a:t>Many alternatives:</a:t>
            </a:r>
          </a:p>
          <a:p>
            <a:pPr lvl="1"/>
            <a:r>
              <a:rPr lang="en-US" dirty="0" smtClean="0"/>
              <a:t>Queen Elizabeth, she, her, the Queen,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Possible correct forms depend on discourse context</a:t>
            </a:r>
          </a:p>
          <a:p>
            <a:pPr lvl="2"/>
            <a:r>
              <a:rPr lang="en-US" dirty="0" smtClean="0"/>
              <a:t>E.g. she, her presume prior mention, or presence in world</a:t>
            </a:r>
          </a:p>
          <a:p>
            <a:r>
              <a:rPr lang="en-US" dirty="0" smtClean="0"/>
              <a:t>Interpretation (and generation) requires:</a:t>
            </a:r>
          </a:p>
          <a:p>
            <a:pPr lvl="1"/>
            <a:r>
              <a:rPr lang="en-US" dirty="0" smtClean="0"/>
              <a:t>Discourse Model with representations of:</a:t>
            </a:r>
          </a:p>
          <a:p>
            <a:pPr lvl="2"/>
            <a:r>
              <a:rPr lang="en-US" dirty="0" smtClean="0"/>
              <a:t>Entities referred to in the discourse</a:t>
            </a:r>
          </a:p>
          <a:p>
            <a:pPr lvl="2"/>
            <a:r>
              <a:rPr lang="en-US" dirty="0" smtClean="0"/>
              <a:t>Relationships of these entities</a:t>
            </a:r>
          </a:p>
          <a:p>
            <a:pPr lvl="1"/>
            <a:r>
              <a:rPr lang="en-US" dirty="0" smtClean="0"/>
              <a:t>Need way to construct, update model</a:t>
            </a:r>
          </a:p>
          <a:p>
            <a:pPr lvl="1"/>
            <a:r>
              <a:rPr lang="en-US" dirty="0" smtClean="0"/>
              <a:t>Need way to map </a:t>
            </a:r>
            <a:r>
              <a:rPr lang="en-US" dirty="0" err="1" smtClean="0"/>
              <a:t>refexp</a:t>
            </a:r>
            <a:r>
              <a:rPr lang="en-US" dirty="0" smtClean="0"/>
              <a:t> to hearer’s beliefs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479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and Model</a:t>
            </a:r>
            <a:endParaRPr lang="en-US" dirty="0"/>
          </a:p>
        </p:txBody>
      </p:sp>
      <p:pic>
        <p:nvPicPr>
          <p:cNvPr id="4" name="fig 21.5.jpg" descr="fig 21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41" r="367" b="-7469"/>
          <a:stretch/>
        </p:blipFill>
        <p:spPr bwMode="auto">
          <a:xfrm>
            <a:off x="0" y="1600201"/>
            <a:ext cx="8922935" cy="3238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88163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Resolution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549275" y="1600201"/>
            <a:ext cx="8042276" cy="1938992"/>
          </a:xfrm>
          <a:prstGeom prst="rect">
            <a:avLst/>
          </a:prstGeom>
          <a:noFill/>
          <a:ln w="19050">
            <a:solidFill>
              <a:srgbClr val="0700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0004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sp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dirty="0" smtClean="0">
                <a:solidFill>
                  <a:srgbClr val="008080"/>
                </a:solidFill>
              </a:rPr>
              <a:t>Queen Elizabeth</a:t>
            </a:r>
            <a:r>
              <a:rPr lang="en-US" dirty="0" smtClean="0">
                <a:solidFill>
                  <a:srgbClr val="070014"/>
                </a:solidFill>
              </a:rPr>
              <a:t> set about transforming </a:t>
            </a:r>
            <a:r>
              <a:rPr lang="en-US" dirty="0" smtClean="0">
                <a:solidFill>
                  <a:srgbClr val="008080"/>
                </a:solidFill>
              </a:rPr>
              <a:t>her</a:t>
            </a:r>
            <a:r>
              <a:rPr lang="en-US" dirty="0" smtClean="0">
                <a:solidFill>
                  <a:srgbClr val="070014"/>
                </a:solidFill>
              </a:rPr>
              <a:t> </a:t>
            </a:r>
            <a:r>
              <a:rPr lang="en-US" dirty="0" smtClean="0">
                <a:solidFill>
                  <a:srgbClr val="CC0000"/>
                </a:solidFill>
              </a:rPr>
              <a:t>husband</a:t>
            </a:r>
            <a:r>
              <a:rPr lang="en-US" dirty="0" smtClean="0">
                <a:solidFill>
                  <a:srgbClr val="000000"/>
                </a:solidFill>
              </a:rPr>
              <a:t>,</a:t>
            </a:r>
            <a:r>
              <a:rPr lang="en-US" dirty="0" smtClean="0">
                <a:solidFill>
                  <a:srgbClr val="070014"/>
                </a:solidFill>
              </a:rPr>
              <a:t> </a:t>
            </a:r>
            <a:r>
              <a:rPr lang="en-US" dirty="0" smtClean="0">
                <a:solidFill>
                  <a:srgbClr val="CC0000"/>
                </a:solidFill>
              </a:rPr>
              <a:t>King George VI</a:t>
            </a:r>
            <a:r>
              <a:rPr lang="en-US" dirty="0" smtClean="0">
                <a:solidFill>
                  <a:srgbClr val="000000"/>
                </a:solidFill>
              </a:rPr>
              <a:t>,</a:t>
            </a:r>
            <a:r>
              <a:rPr lang="en-US" dirty="0" smtClean="0">
                <a:solidFill>
                  <a:srgbClr val="070014"/>
                </a:solidFill>
              </a:rPr>
              <a:t> into </a:t>
            </a:r>
            <a:r>
              <a:rPr lang="en-US" u="sng" dirty="0" smtClean="0">
                <a:solidFill>
                  <a:srgbClr val="070014"/>
                </a:solidFill>
              </a:rPr>
              <a:t>a viable monarch</a:t>
            </a:r>
            <a:r>
              <a:rPr lang="en-US" dirty="0" smtClean="0">
                <a:solidFill>
                  <a:srgbClr val="070014"/>
                </a:solidFill>
              </a:rPr>
              <a:t>. </a:t>
            </a:r>
            <a:r>
              <a:rPr lang="en-US" dirty="0" smtClean="0">
                <a:solidFill>
                  <a:schemeClr val="accent1"/>
                </a:solidFill>
              </a:rPr>
              <a:t>Logue</a:t>
            </a:r>
            <a:r>
              <a:rPr lang="en-US" dirty="0" smtClean="0">
                <a:solidFill>
                  <a:srgbClr val="000000"/>
                </a:solidFill>
              </a:rPr>
              <a:t>,</a:t>
            </a:r>
            <a:r>
              <a:rPr lang="en-US" dirty="0" smtClean="0">
                <a:solidFill>
                  <a:srgbClr val="070014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a renowned speech therapist</a:t>
            </a:r>
            <a:r>
              <a:rPr lang="en-US" dirty="0" smtClean="0">
                <a:solidFill>
                  <a:srgbClr val="000000"/>
                </a:solidFill>
              </a:rPr>
              <a:t>,</a:t>
            </a:r>
            <a:r>
              <a:rPr lang="en-US" dirty="0" smtClean="0">
                <a:solidFill>
                  <a:srgbClr val="070014"/>
                </a:solidFill>
              </a:rPr>
              <a:t> was summoned to help </a:t>
            </a:r>
            <a:r>
              <a:rPr lang="en-US" dirty="0" smtClean="0">
                <a:solidFill>
                  <a:srgbClr val="CC0000"/>
                </a:solidFill>
              </a:rPr>
              <a:t>the King</a:t>
            </a:r>
            <a:r>
              <a:rPr lang="en-US" dirty="0" smtClean="0">
                <a:solidFill>
                  <a:srgbClr val="070014"/>
                </a:solidFill>
              </a:rPr>
              <a:t> overcome </a:t>
            </a:r>
            <a:r>
              <a:rPr lang="en-US" dirty="0" smtClean="0">
                <a:solidFill>
                  <a:srgbClr val="CC0000"/>
                </a:solidFill>
              </a:rPr>
              <a:t>his</a:t>
            </a:r>
            <a:r>
              <a:rPr lang="en-US" dirty="0" smtClean="0">
                <a:solidFill>
                  <a:srgbClr val="B0004B"/>
                </a:solidFill>
              </a:rPr>
              <a:t> </a:t>
            </a:r>
            <a:r>
              <a:rPr lang="en-US" u="sng" dirty="0" smtClean="0">
                <a:solidFill>
                  <a:srgbClr val="070014"/>
                </a:solidFill>
              </a:rPr>
              <a:t>speech impediment</a:t>
            </a:r>
            <a:r>
              <a:rPr lang="en-US" dirty="0" smtClean="0">
                <a:solidFill>
                  <a:srgbClr val="070014"/>
                </a:solidFill>
              </a:rPr>
              <a:t>... </a:t>
            </a:r>
          </a:p>
        </p:txBody>
      </p:sp>
      <p:sp>
        <p:nvSpPr>
          <p:cNvPr id="5" name="Rectangle 4"/>
          <p:cNvSpPr/>
          <p:nvPr/>
        </p:nvSpPr>
        <p:spPr>
          <a:xfrm>
            <a:off x="549274" y="3811012"/>
            <a:ext cx="859472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 err="1" smtClean="0">
                <a:solidFill>
                  <a:srgbClr val="070014"/>
                </a:solidFill>
              </a:rPr>
              <a:t>Coreference</a:t>
            </a:r>
            <a:r>
              <a:rPr lang="en-US" sz="2400" dirty="0" smtClean="0">
                <a:solidFill>
                  <a:srgbClr val="070014"/>
                </a:solidFill>
              </a:rPr>
              <a:t> resolution:</a:t>
            </a:r>
          </a:p>
          <a:p>
            <a:pPr lvl="1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70014"/>
                </a:solidFill>
              </a:rPr>
              <a:t>Find all expressions referring to same entity, ‘</a:t>
            </a:r>
            <a:r>
              <a:rPr lang="en-US" sz="2400" dirty="0" err="1" smtClean="0">
                <a:solidFill>
                  <a:srgbClr val="070014"/>
                </a:solidFill>
              </a:rPr>
              <a:t>corefer</a:t>
            </a:r>
            <a:r>
              <a:rPr lang="en-US" sz="2400" dirty="0" smtClean="0">
                <a:solidFill>
                  <a:srgbClr val="070014"/>
                </a:solidFill>
              </a:rPr>
              <a:t>’</a:t>
            </a:r>
          </a:p>
          <a:p>
            <a:pPr lvl="2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70014"/>
                </a:solidFill>
              </a:rPr>
              <a:t>Colors indicate </a:t>
            </a:r>
            <a:r>
              <a:rPr lang="en-US" sz="2400" dirty="0" err="1" smtClean="0">
                <a:solidFill>
                  <a:srgbClr val="070014"/>
                </a:solidFill>
              </a:rPr>
              <a:t>coreferent</a:t>
            </a:r>
            <a:r>
              <a:rPr lang="en-US" sz="2400" dirty="0" smtClean="0">
                <a:solidFill>
                  <a:srgbClr val="070014"/>
                </a:solidFill>
              </a:rPr>
              <a:t> sets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70014"/>
                </a:solidFill>
              </a:rPr>
              <a:t>Pronominal anaphora resolution:</a:t>
            </a:r>
          </a:p>
          <a:p>
            <a:pPr lvl="1"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rgbClr val="070014"/>
                </a:solidFill>
              </a:rPr>
              <a:t>Find antecedent for given pronoun</a:t>
            </a:r>
            <a:endParaRPr lang="en-US" sz="2400" dirty="0">
              <a:solidFill>
                <a:srgbClr val="07001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9833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/>
              <a:t>Referring Expressions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88925"/>
            <a:ext cx="8458200" cy="523042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Indefinite noun phrases (NPs): e.g. </a:t>
            </a:r>
            <a:r>
              <a:rPr lang="ja-JP" altLang="en-US" sz="2800" dirty="0">
                <a:latin typeface="Arial"/>
              </a:rPr>
              <a:t>“</a:t>
            </a:r>
            <a:r>
              <a:rPr lang="en-US" sz="2800" dirty="0"/>
              <a:t>a cat</a:t>
            </a:r>
            <a:r>
              <a:rPr lang="ja-JP" altLang="en-US" sz="2800" dirty="0">
                <a:latin typeface="Arial"/>
              </a:rPr>
              <a:t>”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Introduces new item to discourse </a:t>
            </a:r>
            <a:r>
              <a:rPr lang="en-US" sz="2400" dirty="0" smtClean="0"/>
              <a:t>context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40932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/>
              <a:t>Referring Expressions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88925"/>
            <a:ext cx="8458200" cy="523042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Indefinite noun phrases (NPs): e.g. </a:t>
            </a:r>
            <a:r>
              <a:rPr lang="ja-JP" altLang="en-US" sz="2800" dirty="0">
                <a:latin typeface="Arial"/>
              </a:rPr>
              <a:t>“</a:t>
            </a:r>
            <a:r>
              <a:rPr lang="en-US" sz="2800" dirty="0"/>
              <a:t>a cat</a:t>
            </a:r>
            <a:r>
              <a:rPr lang="ja-JP" altLang="en-US" sz="2800" dirty="0">
                <a:latin typeface="Arial"/>
              </a:rPr>
              <a:t>”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Introduces new item to discourse context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Definite NPs: e.g. </a:t>
            </a:r>
            <a:r>
              <a:rPr lang="ja-JP" altLang="en-US" sz="2800" dirty="0">
                <a:latin typeface="Arial"/>
              </a:rPr>
              <a:t>“</a:t>
            </a:r>
            <a:r>
              <a:rPr lang="en-US" sz="2800" dirty="0"/>
              <a:t>the cat</a:t>
            </a:r>
            <a:r>
              <a:rPr lang="ja-JP" altLang="en-US" sz="2800" dirty="0">
                <a:latin typeface="Arial"/>
              </a:rPr>
              <a:t>”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 Refers to item identifiable by hearer in context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By verbal, pointing, or environment </a:t>
            </a:r>
            <a:r>
              <a:rPr lang="en-US" sz="2000" dirty="0" smtClean="0"/>
              <a:t>availability; implicit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689410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Cohesion and </a:t>
            </a:r>
            <a:r>
              <a:rPr lang="en-US" dirty="0" err="1" smtClean="0"/>
              <a:t>Coreference</a:t>
            </a:r>
            <a:endParaRPr lang="en-US" dirty="0" smtClean="0"/>
          </a:p>
          <a:p>
            <a:r>
              <a:rPr lang="en-US" dirty="0" smtClean="0"/>
              <a:t>Terminology and Referring Expressions</a:t>
            </a:r>
          </a:p>
          <a:p>
            <a:r>
              <a:rPr lang="en-US" dirty="0" smtClean="0"/>
              <a:t>Guiding </a:t>
            </a:r>
            <a:r>
              <a:rPr lang="en-US" dirty="0" err="1" smtClean="0"/>
              <a:t>coreference</a:t>
            </a:r>
            <a:endParaRPr lang="en-US" dirty="0" smtClean="0"/>
          </a:p>
          <a:p>
            <a:pPr lvl="1"/>
            <a:r>
              <a:rPr lang="en-US" dirty="0" smtClean="0"/>
              <a:t>Syntactic &amp; Semantic Constraints &amp; Preferences</a:t>
            </a:r>
          </a:p>
          <a:p>
            <a:r>
              <a:rPr lang="en-US" dirty="0" smtClean="0"/>
              <a:t>Heuristic approaches</a:t>
            </a:r>
          </a:p>
          <a:p>
            <a:r>
              <a:rPr lang="en-US" dirty="0" smtClean="0"/>
              <a:t>Machine Learning approaches </a:t>
            </a:r>
          </a:p>
          <a:p>
            <a:r>
              <a:rPr lang="en-US" dirty="0" smtClean="0"/>
              <a:t>Discussion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2956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/>
              <a:t>Referring Expressions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88925"/>
            <a:ext cx="8458200" cy="523042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Indefinite noun phrases (NPs): e.g. </a:t>
            </a:r>
            <a:r>
              <a:rPr lang="ja-JP" altLang="en-US" sz="2800" dirty="0">
                <a:latin typeface="Arial"/>
              </a:rPr>
              <a:t>“</a:t>
            </a:r>
            <a:r>
              <a:rPr lang="en-US" sz="2800" dirty="0"/>
              <a:t>a cat</a:t>
            </a:r>
            <a:r>
              <a:rPr lang="ja-JP" altLang="en-US" sz="2800" dirty="0">
                <a:latin typeface="Arial"/>
              </a:rPr>
              <a:t>”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Introduces new item to discourse context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Definite NPs: e.g. </a:t>
            </a:r>
            <a:r>
              <a:rPr lang="ja-JP" altLang="en-US" sz="2800" dirty="0">
                <a:latin typeface="Arial"/>
              </a:rPr>
              <a:t>“</a:t>
            </a:r>
            <a:r>
              <a:rPr lang="en-US" sz="2800" dirty="0"/>
              <a:t>the cat</a:t>
            </a:r>
            <a:r>
              <a:rPr lang="ja-JP" altLang="en-US" sz="2800" dirty="0">
                <a:latin typeface="Arial"/>
              </a:rPr>
              <a:t>”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 Refers to item identifiable by hearer in context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By verbal, pointing, or environment </a:t>
            </a:r>
            <a:r>
              <a:rPr lang="en-US" sz="2000" dirty="0" smtClean="0"/>
              <a:t>availability; implicit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800" dirty="0"/>
              <a:t>Pronouns: e.g. </a:t>
            </a:r>
            <a:r>
              <a:rPr lang="ja-JP" altLang="en-US" sz="2800" dirty="0">
                <a:latin typeface="Arial"/>
              </a:rPr>
              <a:t>“</a:t>
            </a:r>
            <a:r>
              <a:rPr lang="en-US" sz="2800" dirty="0"/>
              <a:t>he</a:t>
            </a:r>
            <a:r>
              <a:rPr lang="ja-JP" altLang="en-US" sz="2800" dirty="0">
                <a:latin typeface="Arial"/>
              </a:rPr>
              <a:t>”</a:t>
            </a:r>
            <a:r>
              <a:rPr lang="en-US" sz="2800" dirty="0"/>
              <a:t>,</a:t>
            </a:r>
            <a:r>
              <a:rPr lang="ja-JP" altLang="en-US" sz="2800" dirty="0">
                <a:latin typeface="Arial"/>
              </a:rPr>
              <a:t>”</a:t>
            </a:r>
            <a:r>
              <a:rPr lang="en-US" sz="2800" dirty="0"/>
              <a:t>she</a:t>
            </a:r>
            <a:r>
              <a:rPr lang="ja-JP" altLang="en-US" sz="2800" dirty="0">
                <a:latin typeface="Arial"/>
              </a:rPr>
              <a:t>”</a:t>
            </a:r>
            <a:r>
              <a:rPr lang="en-US" sz="2800" dirty="0"/>
              <a:t>, </a:t>
            </a:r>
            <a:r>
              <a:rPr lang="ja-JP" altLang="en-US" sz="2800" dirty="0">
                <a:latin typeface="Arial"/>
              </a:rPr>
              <a:t>“</a:t>
            </a:r>
            <a:r>
              <a:rPr lang="en-US" sz="2800" dirty="0"/>
              <a:t>it</a:t>
            </a:r>
            <a:r>
              <a:rPr lang="ja-JP" altLang="en-US" sz="2800" dirty="0">
                <a:latin typeface="Arial"/>
              </a:rPr>
              <a:t>”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Refers to item, must be </a:t>
            </a:r>
            <a:r>
              <a:rPr lang="ja-JP" altLang="en-US" sz="2400" dirty="0">
                <a:latin typeface="Arial"/>
              </a:rPr>
              <a:t>“</a:t>
            </a:r>
            <a:r>
              <a:rPr lang="en-US" sz="2400" dirty="0"/>
              <a:t>salient</a:t>
            </a:r>
            <a:r>
              <a:rPr lang="ja-JP" altLang="en-US" sz="2400" dirty="0" smtClean="0">
                <a:latin typeface="Arial"/>
              </a:rPr>
              <a:t>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03310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/>
              <a:t>Referring Expressions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88925"/>
            <a:ext cx="8458200" cy="523042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Indefinite noun phrases (NPs): e.g. </a:t>
            </a:r>
            <a:r>
              <a:rPr lang="ja-JP" altLang="en-US" sz="2800" dirty="0">
                <a:latin typeface="Arial"/>
              </a:rPr>
              <a:t>“</a:t>
            </a:r>
            <a:r>
              <a:rPr lang="en-US" sz="2800" dirty="0"/>
              <a:t>a cat</a:t>
            </a:r>
            <a:r>
              <a:rPr lang="ja-JP" altLang="en-US" sz="2800" dirty="0">
                <a:latin typeface="Arial"/>
              </a:rPr>
              <a:t>”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Introduces new item to discourse context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Definite NPs: e.g. </a:t>
            </a:r>
            <a:r>
              <a:rPr lang="ja-JP" altLang="en-US" sz="2800" dirty="0">
                <a:latin typeface="Arial"/>
              </a:rPr>
              <a:t>“</a:t>
            </a:r>
            <a:r>
              <a:rPr lang="en-US" sz="2800" dirty="0"/>
              <a:t>the cat</a:t>
            </a:r>
            <a:r>
              <a:rPr lang="ja-JP" altLang="en-US" sz="2800" dirty="0">
                <a:latin typeface="Arial"/>
              </a:rPr>
              <a:t>”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 Refers to item identifiable by hearer in context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By verbal, pointing, or environment </a:t>
            </a:r>
            <a:r>
              <a:rPr lang="en-US" sz="2000" dirty="0" smtClean="0"/>
              <a:t>availability; implicit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800" dirty="0"/>
              <a:t>Pronouns: e.g. </a:t>
            </a:r>
            <a:r>
              <a:rPr lang="ja-JP" altLang="en-US" sz="2800" dirty="0">
                <a:latin typeface="Arial"/>
              </a:rPr>
              <a:t>“</a:t>
            </a:r>
            <a:r>
              <a:rPr lang="en-US" sz="2800" dirty="0"/>
              <a:t>he</a:t>
            </a:r>
            <a:r>
              <a:rPr lang="ja-JP" altLang="en-US" sz="2800" dirty="0">
                <a:latin typeface="Arial"/>
              </a:rPr>
              <a:t>”</a:t>
            </a:r>
            <a:r>
              <a:rPr lang="en-US" sz="2800" dirty="0"/>
              <a:t>,</a:t>
            </a:r>
            <a:r>
              <a:rPr lang="ja-JP" altLang="en-US" sz="2800" dirty="0">
                <a:latin typeface="Arial"/>
              </a:rPr>
              <a:t>”</a:t>
            </a:r>
            <a:r>
              <a:rPr lang="en-US" sz="2800" dirty="0"/>
              <a:t>she</a:t>
            </a:r>
            <a:r>
              <a:rPr lang="ja-JP" altLang="en-US" sz="2800" dirty="0">
                <a:latin typeface="Arial"/>
              </a:rPr>
              <a:t>”</a:t>
            </a:r>
            <a:r>
              <a:rPr lang="en-US" sz="2800" dirty="0"/>
              <a:t>, </a:t>
            </a:r>
            <a:r>
              <a:rPr lang="ja-JP" altLang="en-US" sz="2800" dirty="0">
                <a:latin typeface="Arial"/>
              </a:rPr>
              <a:t>“</a:t>
            </a:r>
            <a:r>
              <a:rPr lang="en-US" sz="2800" dirty="0"/>
              <a:t>it</a:t>
            </a:r>
            <a:r>
              <a:rPr lang="ja-JP" altLang="en-US" sz="2800" dirty="0">
                <a:latin typeface="Arial"/>
              </a:rPr>
              <a:t>”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Refers to item, must be </a:t>
            </a:r>
            <a:r>
              <a:rPr lang="ja-JP" altLang="en-US" sz="2400" dirty="0">
                <a:latin typeface="Arial"/>
              </a:rPr>
              <a:t>“</a:t>
            </a:r>
            <a:r>
              <a:rPr lang="en-US" sz="2400" dirty="0"/>
              <a:t>salient</a:t>
            </a:r>
            <a:r>
              <a:rPr lang="ja-JP" altLang="en-US" sz="2400" dirty="0">
                <a:latin typeface="Arial"/>
              </a:rPr>
              <a:t>”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Demonstratives: e.g. </a:t>
            </a:r>
            <a:r>
              <a:rPr lang="ja-JP" altLang="en-US" sz="2800" dirty="0">
                <a:latin typeface="Arial"/>
              </a:rPr>
              <a:t>“</a:t>
            </a:r>
            <a:r>
              <a:rPr lang="en-US" sz="2800" dirty="0"/>
              <a:t>this</a:t>
            </a:r>
            <a:r>
              <a:rPr lang="ja-JP" altLang="en-US" sz="2800" dirty="0">
                <a:latin typeface="Arial"/>
              </a:rPr>
              <a:t>”</a:t>
            </a:r>
            <a:r>
              <a:rPr lang="en-US" sz="2800" dirty="0"/>
              <a:t>, </a:t>
            </a:r>
            <a:r>
              <a:rPr lang="ja-JP" altLang="en-US" sz="2800" dirty="0">
                <a:latin typeface="Arial"/>
              </a:rPr>
              <a:t>“</a:t>
            </a:r>
            <a:r>
              <a:rPr lang="en-US" sz="2800" dirty="0"/>
              <a:t>that</a:t>
            </a:r>
            <a:r>
              <a:rPr lang="ja-JP" altLang="en-US" sz="2800" dirty="0">
                <a:latin typeface="Arial"/>
              </a:rPr>
              <a:t>”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Refers to item, sense of distance (literal/figurative</a:t>
            </a:r>
            <a:r>
              <a:rPr lang="en-US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201385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/>
              <a:t>Referring Expressions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88925"/>
            <a:ext cx="8458200" cy="5230427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Indefinite noun phrases (NPs): e.g. </a:t>
            </a:r>
            <a:r>
              <a:rPr lang="ja-JP" altLang="en-US" sz="2800" dirty="0">
                <a:latin typeface="Arial"/>
              </a:rPr>
              <a:t>“</a:t>
            </a:r>
            <a:r>
              <a:rPr lang="en-US" sz="2800" dirty="0"/>
              <a:t>a cat</a:t>
            </a:r>
            <a:r>
              <a:rPr lang="ja-JP" altLang="en-US" sz="2800" dirty="0">
                <a:latin typeface="Arial"/>
              </a:rPr>
              <a:t>”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Introduces new item to discourse context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Definite NPs: e.g. </a:t>
            </a:r>
            <a:r>
              <a:rPr lang="ja-JP" altLang="en-US" sz="2800" dirty="0">
                <a:latin typeface="Arial"/>
              </a:rPr>
              <a:t>“</a:t>
            </a:r>
            <a:r>
              <a:rPr lang="en-US" sz="2800" dirty="0"/>
              <a:t>the cat</a:t>
            </a:r>
            <a:r>
              <a:rPr lang="ja-JP" altLang="en-US" sz="2800" dirty="0">
                <a:latin typeface="Arial"/>
              </a:rPr>
              <a:t>”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 Refers to item identifiable by hearer in context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By verbal, pointing, or environment </a:t>
            </a:r>
            <a:r>
              <a:rPr lang="en-US" sz="2000" dirty="0" smtClean="0"/>
              <a:t>availability; implicit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800" dirty="0"/>
              <a:t>Pronouns: e.g. </a:t>
            </a:r>
            <a:r>
              <a:rPr lang="ja-JP" altLang="en-US" sz="2800" dirty="0">
                <a:latin typeface="Arial"/>
              </a:rPr>
              <a:t>“</a:t>
            </a:r>
            <a:r>
              <a:rPr lang="en-US" sz="2800" dirty="0"/>
              <a:t>he</a:t>
            </a:r>
            <a:r>
              <a:rPr lang="ja-JP" altLang="en-US" sz="2800" dirty="0">
                <a:latin typeface="Arial"/>
              </a:rPr>
              <a:t>”</a:t>
            </a:r>
            <a:r>
              <a:rPr lang="en-US" sz="2800" dirty="0"/>
              <a:t>,</a:t>
            </a:r>
            <a:r>
              <a:rPr lang="ja-JP" altLang="en-US" sz="2800" dirty="0">
                <a:latin typeface="Arial"/>
              </a:rPr>
              <a:t>”</a:t>
            </a:r>
            <a:r>
              <a:rPr lang="en-US" sz="2800" dirty="0"/>
              <a:t>she</a:t>
            </a:r>
            <a:r>
              <a:rPr lang="ja-JP" altLang="en-US" sz="2800" dirty="0">
                <a:latin typeface="Arial"/>
              </a:rPr>
              <a:t>”</a:t>
            </a:r>
            <a:r>
              <a:rPr lang="en-US" sz="2800" dirty="0"/>
              <a:t>, </a:t>
            </a:r>
            <a:r>
              <a:rPr lang="ja-JP" altLang="en-US" sz="2800" dirty="0">
                <a:latin typeface="Arial"/>
              </a:rPr>
              <a:t>“</a:t>
            </a:r>
            <a:r>
              <a:rPr lang="en-US" sz="2800" dirty="0"/>
              <a:t>it</a:t>
            </a:r>
            <a:r>
              <a:rPr lang="ja-JP" altLang="en-US" sz="2800" dirty="0">
                <a:latin typeface="Arial"/>
              </a:rPr>
              <a:t>”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Refers to item, must be </a:t>
            </a:r>
            <a:r>
              <a:rPr lang="ja-JP" altLang="en-US" sz="2400" dirty="0">
                <a:latin typeface="Arial"/>
              </a:rPr>
              <a:t>“</a:t>
            </a:r>
            <a:r>
              <a:rPr lang="en-US" sz="2400" dirty="0"/>
              <a:t>salient</a:t>
            </a:r>
            <a:r>
              <a:rPr lang="ja-JP" altLang="en-US" sz="2400" dirty="0">
                <a:latin typeface="Arial"/>
              </a:rPr>
              <a:t>”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Demonstratives: e.g. </a:t>
            </a:r>
            <a:r>
              <a:rPr lang="ja-JP" altLang="en-US" sz="2800" dirty="0">
                <a:latin typeface="Arial"/>
              </a:rPr>
              <a:t>“</a:t>
            </a:r>
            <a:r>
              <a:rPr lang="en-US" sz="2800" dirty="0"/>
              <a:t>this</a:t>
            </a:r>
            <a:r>
              <a:rPr lang="ja-JP" altLang="en-US" sz="2800" dirty="0">
                <a:latin typeface="Arial"/>
              </a:rPr>
              <a:t>”</a:t>
            </a:r>
            <a:r>
              <a:rPr lang="en-US" sz="2800" dirty="0"/>
              <a:t>, </a:t>
            </a:r>
            <a:r>
              <a:rPr lang="ja-JP" altLang="en-US" sz="2800" dirty="0">
                <a:latin typeface="Arial"/>
              </a:rPr>
              <a:t>“</a:t>
            </a:r>
            <a:r>
              <a:rPr lang="en-US" sz="2800" dirty="0"/>
              <a:t>that</a:t>
            </a:r>
            <a:r>
              <a:rPr lang="ja-JP" altLang="en-US" sz="2800" dirty="0">
                <a:latin typeface="Arial"/>
              </a:rPr>
              <a:t>”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Refers to item, sense of distance (literal/figurative</a:t>
            </a:r>
            <a:r>
              <a:rPr lang="en-US" sz="24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Names: e.g. “Miss </a:t>
            </a:r>
            <a:r>
              <a:rPr lang="en-US" sz="2600" dirty="0" err="1" smtClean="0"/>
              <a:t>Woodhouse”,”IBM</a:t>
            </a:r>
            <a:r>
              <a:rPr lang="en-US" sz="2600" dirty="0" smtClean="0"/>
              <a:t>”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New or old entities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6031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Some expressions (e.g. </a:t>
            </a:r>
            <a:r>
              <a:rPr lang="en-US" dirty="0" err="1" smtClean="0"/>
              <a:t>indef</a:t>
            </a:r>
            <a:r>
              <a:rPr lang="en-US" dirty="0" smtClean="0"/>
              <a:t> NPs) introduce </a:t>
            </a:r>
            <a:r>
              <a:rPr lang="en-US" b="1" dirty="0" smtClean="0"/>
              <a:t>new</a:t>
            </a:r>
            <a:r>
              <a:rPr lang="en-US" dirty="0" smtClean="0"/>
              <a:t> info</a:t>
            </a:r>
          </a:p>
          <a:p>
            <a:pPr lvl="1"/>
            <a:r>
              <a:rPr lang="en-US" dirty="0" smtClean="0"/>
              <a:t>Others refer to old referents (e.g. pronouns)</a:t>
            </a:r>
          </a:p>
        </p:txBody>
      </p:sp>
    </p:spTree>
    <p:extLst>
      <p:ext uri="{BB962C8B-B14F-4D97-AF65-F5344CB8AC3E}">
        <p14:creationId xmlns:p14="http://schemas.microsoft.com/office/powerpoint/2010/main" val="6734840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Some expressions (e.g. </a:t>
            </a:r>
            <a:r>
              <a:rPr lang="en-US" dirty="0" err="1" smtClean="0"/>
              <a:t>indef</a:t>
            </a:r>
            <a:r>
              <a:rPr lang="en-US" dirty="0" smtClean="0"/>
              <a:t> NPs) introduce </a:t>
            </a:r>
            <a:r>
              <a:rPr lang="en-US" b="1" dirty="0" smtClean="0"/>
              <a:t>new</a:t>
            </a:r>
            <a:r>
              <a:rPr lang="en-US" dirty="0" smtClean="0"/>
              <a:t> info</a:t>
            </a:r>
          </a:p>
          <a:p>
            <a:pPr lvl="1"/>
            <a:r>
              <a:rPr lang="en-US" dirty="0" smtClean="0"/>
              <a:t>Others refer to old referents (e.g. pronouns)</a:t>
            </a:r>
          </a:p>
          <a:p>
            <a:r>
              <a:rPr lang="en-US" dirty="0" smtClean="0"/>
              <a:t>Theories link form of </a:t>
            </a:r>
            <a:r>
              <a:rPr lang="en-US" dirty="0" err="1" smtClean="0"/>
              <a:t>refexp</a:t>
            </a:r>
            <a:r>
              <a:rPr lang="en-US" dirty="0" smtClean="0"/>
              <a:t> to given/new status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9021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Some expressions (e.g. </a:t>
            </a:r>
            <a:r>
              <a:rPr lang="en-US" dirty="0" err="1" smtClean="0"/>
              <a:t>indef</a:t>
            </a:r>
            <a:r>
              <a:rPr lang="en-US" dirty="0" smtClean="0"/>
              <a:t> NPs) introduce </a:t>
            </a:r>
            <a:r>
              <a:rPr lang="en-US" b="1" dirty="0" smtClean="0"/>
              <a:t>new</a:t>
            </a:r>
            <a:r>
              <a:rPr lang="en-US" dirty="0" smtClean="0"/>
              <a:t> info</a:t>
            </a:r>
          </a:p>
          <a:p>
            <a:pPr lvl="1"/>
            <a:r>
              <a:rPr lang="en-US" dirty="0" smtClean="0"/>
              <a:t>Others refer to old referents (e.g. pronouns)</a:t>
            </a:r>
          </a:p>
          <a:p>
            <a:r>
              <a:rPr lang="en-US" dirty="0" smtClean="0"/>
              <a:t>Theories link form of </a:t>
            </a:r>
            <a:r>
              <a:rPr lang="en-US" dirty="0" err="1" smtClean="0"/>
              <a:t>refexp</a:t>
            </a:r>
            <a:r>
              <a:rPr lang="en-US" dirty="0" smtClean="0"/>
              <a:t> to given/new status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1028" descr="un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994475"/>
            <a:ext cx="73152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49192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Some expressions (e.g. </a:t>
            </a:r>
            <a:r>
              <a:rPr lang="en-US" dirty="0" err="1" smtClean="0"/>
              <a:t>indef</a:t>
            </a:r>
            <a:r>
              <a:rPr lang="en-US" dirty="0" smtClean="0"/>
              <a:t> NPs) introduce </a:t>
            </a:r>
            <a:r>
              <a:rPr lang="en-US" b="1" dirty="0" smtClean="0"/>
              <a:t>new</a:t>
            </a:r>
            <a:r>
              <a:rPr lang="en-US" dirty="0" smtClean="0"/>
              <a:t> info</a:t>
            </a:r>
          </a:p>
          <a:p>
            <a:pPr lvl="1"/>
            <a:r>
              <a:rPr lang="en-US" dirty="0" smtClean="0"/>
              <a:t>Others refer to old referents (e.g. pronouns)</a:t>
            </a:r>
          </a:p>
          <a:p>
            <a:r>
              <a:rPr lang="en-US" dirty="0" smtClean="0"/>
              <a:t>Theories link form of </a:t>
            </a:r>
            <a:r>
              <a:rPr lang="en-US" dirty="0" err="1" smtClean="0"/>
              <a:t>refexp</a:t>
            </a:r>
            <a:r>
              <a:rPr lang="en-US" dirty="0" smtClean="0"/>
              <a:t> to given/new status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Accessibility:</a:t>
            </a:r>
          </a:p>
          <a:p>
            <a:pPr lvl="1"/>
            <a:r>
              <a:rPr lang="en-US" dirty="0" smtClean="0"/>
              <a:t>More salient elements easier to call up, can be shorter	Correlates with length: more accessible, shorter </a:t>
            </a:r>
            <a:r>
              <a:rPr lang="en-US" dirty="0" err="1" smtClean="0"/>
              <a:t>refexp</a:t>
            </a:r>
            <a:endParaRPr lang="en-US" dirty="0"/>
          </a:p>
        </p:txBody>
      </p:sp>
      <p:pic>
        <p:nvPicPr>
          <p:cNvPr id="4" name="Picture 1028" descr="un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994475"/>
            <a:ext cx="73152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82980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Complicating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Inferrables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Refexp</a:t>
            </a:r>
            <a:r>
              <a:rPr lang="en-US" dirty="0" smtClean="0"/>
              <a:t> refers to inferentially related entity</a:t>
            </a:r>
          </a:p>
          <a:p>
            <a:pPr lvl="3"/>
            <a:r>
              <a:rPr lang="en-US" i="1" dirty="0" smtClean="0"/>
              <a:t>I bought a car today, but the door had a dent, and the engine was noisy.</a:t>
            </a:r>
          </a:p>
        </p:txBody>
      </p:sp>
    </p:spTree>
    <p:extLst>
      <p:ext uri="{BB962C8B-B14F-4D97-AF65-F5344CB8AC3E}">
        <p14:creationId xmlns:p14="http://schemas.microsoft.com/office/powerpoint/2010/main" val="5232585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Complicating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Inferrables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Refexp</a:t>
            </a:r>
            <a:r>
              <a:rPr lang="en-US" dirty="0" smtClean="0"/>
              <a:t> refers to inferentially related entity</a:t>
            </a:r>
          </a:p>
          <a:p>
            <a:pPr lvl="3"/>
            <a:r>
              <a:rPr lang="en-US" i="1" dirty="0" smtClean="0"/>
              <a:t>I bought a car today, but the door had a dent, and the engine was noisy.</a:t>
            </a:r>
          </a:p>
          <a:p>
            <a:pPr lvl="2"/>
            <a:r>
              <a:rPr lang="en-US" dirty="0" smtClean="0"/>
              <a:t>E.g. car -&gt; door, engine</a:t>
            </a:r>
          </a:p>
        </p:txBody>
      </p:sp>
    </p:spTree>
    <p:extLst>
      <p:ext uri="{BB962C8B-B14F-4D97-AF65-F5344CB8AC3E}">
        <p14:creationId xmlns:p14="http://schemas.microsoft.com/office/powerpoint/2010/main" val="18740807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Complicating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Inferrables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Refexp</a:t>
            </a:r>
            <a:r>
              <a:rPr lang="en-US" dirty="0" smtClean="0"/>
              <a:t> refers to inferentially related entity</a:t>
            </a:r>
          </a:p>
          <a:p>
            <a:pPr lvl="3"/>
            <a:r>
              <a:rPr lang="en-US" i="1" dirty="0" smtClean="0"/>
              <a:t>I bought a car today, but the door had a dent, and the engine was noisy.</a:t>
            </a:r>
          </a:p>
          <a:p>
            <a:pPr lvl="2"/>
            <a:r>
              <a:rPr lang="en-US" dirty="0" smtClean="0"/>
              <a:t>E.g. car -&gt; door, engine</a:t>
            </a:r>
          </a:p>
          <a:p>
            <a:r>
              <a:rPr lang="en-US" dirty="0" smtClean="0"/>
              <a:t>Generics:</a:t>
            </a:r>
          </a:p>
          <a:p>
            <a:pPr lvl="2"/>
            <a:r>
              <a:rPr lang="en-US" i="1" dirty="0" smtClean="0"/>
              <a:t>I want to buy a Mac. </a:t>
            </a:r>
            <a:r>
              <a:rPr lang="en-US" b="1" i="1" dirty="0" smtClean="0"/>
              <a:t>They</a:t>
            </a:r>
            <a:r>
              <a:rPr lang="en-US" i="1" dirty="0" smtClean="0"/>
              <a:t> are very stylish.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General group evoked by instance.</a:t>
            </a:r>
          </a:p>
        </p:txBody>
      </p:sp>
    </p:spTree>
    <p:extLst>
      <p:ext uri="{BB962C8B-B14F-4D97-AF65-F5344CB8AC3E}">
        <p14:creationId xmlns:p14="http://schemas.microsoft.com/office/powerpoint/2010/main" val="4142507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Holding Discourse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Cohesion: </a:t>
            </a:r>
          </a:p>
          <a:p>
            <a:pPr lvl="1"/>
            <a:r>
              <a:rPr lang="en-US" dirty="0"/>
              <a:t>Necessary to make discourse  a semantic unit</a:t>
            </a:r>
          </a:p>
          <a:p>
            <a:pPr lvl="1"/>
            <a:r>
              <a:rPr lang="en-US" dirty="0"/>
              <a:t>All utterances linked to some preceding utterance</a:t>
            </a:r>
          </a:p>
          <a:p>
            <a:pPr lvl="1"/>
            <a:r>
              <a:rPr lang="en-US" dirty="0"/>
              <a:t>Expresses continuity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Key: Enables hearers to interpret missing elements, through textual and environmental context links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3321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Complicating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Inferrables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Refexp</a:t>
            </a:r>
            <a:r>
              <a:rPr lang="en-US" dirty="0" smtClean="0"/>
              <a:t> refers to inferentially related entity</a:t>
            </a:r>
          </a:p>
          <a:p>
            <a:pPr lvl="3"/>
            <a:r>
              <a:rPr lang="en-US" i="1" dirty="0" smtClean="0"/>
              <a:t>I bought a car today, but the door had a dent, and the engine was noisy.</a:t>
            </a:r>
          </a:p>
          <a:p>
            <a:pPr lvl="2"/>
            <a:r>
              <a:rPr lang="en-US" dirty="0" smtClean="0"/>
              <a:t>E.g. car -&gt; door, engine</a:t>
            </a:r>
          </a:p>
          <a:p>
            <a:r>
              <a:rPr lang="en-US" dirty="0" smtClean="0"/>
              <a:t>Generics:</a:t>
            </a:r>
          </a:p>
          <a:p>
            <a:pPr lvl="2"/>
            <a:r>
              <a:rPr lang="en-US" i="1" dirty="0" smtClean="0"/>
              <a:t>I want to buy a Mac. </a:t>
            </a:r>
            <a:r>
              <a:rPr lang="en-US" b="1" i="1" dirty="0" smtClean="0"/>
              <a:t>They</a:t>
            </a:r>
            <a:r>
              <a:rPr lang="en-US" i="1" dirty="0" smtClean="0"/>
              <a:t> are very stylish.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General group evoked by instance.</a:t>
            </a:r>
          </a:p>
        </p:txBody>
      </p:sp>
    </p:spTree>
    <p:extLst>
      <p:ext uri="{BB962C8B-B14F-4D97-AF65-F5344CB8AC3E}">
        <p14:creationId xmlns:p14="http://schemas.microsoft.com/office/powerpoint/2010/main" val="10476989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Complicating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Inferrables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Refexp</a:t>
            </a:r>
            <a:r>
              <a:rPr lang="en-US" dirty="0" smtClean="0"/>
              <a:t> refers to inferentially related entity</a:t>
            </a:r>
          </a:p>
          <a:p>
            <a:pPr lvl="3"/>
            <a:r>
              <a:rPr lang="en-US" i="1" dirty="0" smtClean="0"/>
              <a:t>I bought a car today, but the door had a dent, and the engine was noisy.</a:t>
            </a:r>
          </a:p>
          <a:p>
            <a:pPr lvl="2"/>
            <a:r>
              <a:rPr lang="en-US" dirty="0" smtClean="0"/>
              <a:t>E.g. car -&gt; door, engine</a:t>
            </a:r>
          </a:p>
          <a:p>
            <a:r>
              <a:rPr lang="en-US" dirty="0" smtClean="0"/>
              <a:t>Generics:</a:t>
            </a:r>
          </a:p>
          <a:p>
            <a:pPr lvl="2"/>
            <a:r>
              <a:rPr lang="en-US" i="1" dirty="0" smtClean="0"/>
              <a:t>I want to buy a Mac. </a:t>
            </a:r>
            <a:r>
              <a:rPr lang="en-US" b="1" i="1" dirty="0" smtClean="0"/>
              <a:t>They</a:t>
            </a:r>
            <a:r>
              <a:rPr lang="en-US" i="1" dirty="0" smtClean="0"/>
              <a:t> are very stylish.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General group evoked by instance.</a:t>
            </a:r>
          </a:p>
          <a:p>
            <a:r>
              <a:rPr lang="en-US" dirty="0" smtClean="0"/>
              <a:t>Non-referential cases:</a:t>
            </a:r>
          </a:p>
          <a:p>
            <a:pPr lvl="2"/>
            <a:r>
              <a:rPr lang="en-US" i="1" dirty="0" smtClean="0"/>
              <a:t>It’s raining. 	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017819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Syntactic </a:t>
            </a:r>
            <a:r>
              <a:rPr lang="en-US" dirty="0" smtClean="0"/>
              <a:t>Constraints for Reference Resolution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Some fairly rigid rules constrain possible referents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0578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Syntactic </a:t>
            </a:r>
            <a:r>
              <a:rPr lang="en-US" dirty="0" smtClean="0"/>
              <a:t>Constraints for Reference Resolution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Some fairly rigid rules constrain possible referents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Agreement</a:t>
            </a:r>
            <a:r>
              <a:rPr lang="en-US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Number: Singular/Plural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872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Syntactic </a:t>
            </a:r>
            <a:r>
              <a:rPr lang="en-US" dirty="0" smtClean="0"/>
              <a:t>Constraints for Reference Resolution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Some fairly rigid rules constrain possible referents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Agreement</a:t>
            </a:r>
            <a:r>
              <a:rPr lang="en-US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Number: Singular/Plural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Person: 1st: </a:t>
            </a:r>
            <a:r>
              <a:rPr lang="en-US" dirty="0" err="1"/>
              <a:t>I,we</a:t>
            </a:r>
            <a:r>
              <a:rPr lang="en-US" dirty="0"/>
              <a:t>; 2nd: you; 3rd: he, she, it, they</a:t>
            </a:r>
          </a:p>
          <a:p>
            <a:pPr marL="349250" lvl="1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6258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Syntactic </a:t>
            </a:r>
            <a:r>
              <a:rPr lang="en-US" dirty="0" smtClean="0"/>
              <a:t>Constraints for Reference Resolution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Some fairly rigid rules constrain possible referents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Agreement</a:t>
            </a:r>
            <a:r>
              <a:rPr lang="en-US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Number: Singular/Plural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Person: 1st: </a:t>
            </a:r>
            <a:r>
              <a:rPr lang="en-US" dirty="0" err="1"/>
              <a:t>I,we</a:t>
            </a:r>
            <a:r>
              <a:rPr lang="en-US" dirty="0"/>
              <a:t>; 2nd: you; 3rd: he, she, it, they</a:t>
            </a:r>
          </a:p>
          <a:p>
            <a:pPr marL="349250" lvl="1" indent="0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Gender: he </a:t>
            </a:r>
            <a:r>
              <a:rPr lang="en-US" dirty="0" err="1"/>
              <a:t>vs</a:t>
            </a:r>
            <a:r>
              <a:rPr lang="en-US" dirty="0"/>
              <a:t> she </a:t>
            </a:r>
            <a:r>
              <a:rPr lang="en-US" dirty="0" err="1"/>
              <a:t>vs</a:t>
            </a:r>
            <a:r>
              <a:rPr lang="en-US" dirty="0"/>
              <a:t> it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8043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Syntactic &amp; Semantic Constraints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10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Binding constraints: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Reflexive (x-self): </a:t>
            </a:r>
            <a:r>
              <a:rPr lang="en-US" dirty="0" err="1"/>
              <a:t>corefers</a:t>
            </a:r>
            <a:r>
              <a:rPr lang="en-US" dirty="0"/>
              <a:t> with subject of clause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Pronoun/Def. NP: can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t </a:t>
            </a:r>
            <a:r>
              <a:rPr lang="en-US" dirty="0" err="1"/>
              <a:t>corefer</a:t>
            </a:r>
            <a:r>
              <a:rPr lang="en-US" dirty="0"/>
              <a:t> with subject of clause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6875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Syntactic &amp; Semantic Constraints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10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Binding constraints:</a:t>
            </a:r>
          </a:p>
          <a:p>
            <a:pPr lvl="1">
              <a:lnSpc>
                <a:spcPct val="90000"/>
              </a:lnSpc>
            </a:pPr>
            <a:r>
              <a:rPr lang="en-US"/>
              <a:t>Reflexive (x-self): corefers with subject of clause</a:t>
            </a:r>
          </a:p>
          <a:p>
            <a:pPr lvl="1">
              <a:lnSpc>
                <a:spcPct val="90000"/>
              </a:lnSpc>
            </a:pPr>
            <a:r>
              <a:rPr lang="en-US"/>
              <a:t>Pronoun/Def. NP: can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corefer with subject of clause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ja-JP" altLang="en-US">
                <a:latin typeface="Arial"/>
              </a:rPr>
              <a:t>“</a:t>
            </a:r>
            <a:r>
              <a:rPr lang="en-US"/>
              <a:t>Selectional restrictions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:</a:t>
            </a:r>
          </a:p>
          <a:p>
            <a:pPr lvl="1">
              <a:lnSpc>
                <a:spcPct val="90000"/>
              </a:lnSpc>
            </a:pPr>
            <a:r>
              <a:rPr lang="ja-JP" altLang="en-US">
                <a:latin typeface="Arial"/>
              </a:rPr>
              <a:t>“</a:t>
            </a:r>
            <a:r>
              <a:rPr lang="en-US"/>
              <a:t>animate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: The cows eat grass.</a:t>
            </a:r>
          </a:p>
          <a:p>
            <a:pPr lvl="1">
              <a:lnSpc>
                <a:spcPct val="90000"/>
              </a:lnSpc>
            </a:pPr>
            <a:r>
              <a:rPr lang="ja-JP" altLang="en-US">
                <a:latin typeface="Arial"/>
              </a:rPr>
              <a:t>“</a:t>
            </a:r>
            <a:r>
              <a:rPr lang="en-US"/>
              <a:t>human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: The author wrote the book.</a:t>
            </a:r>
          </a:p>
          <a:p>
            <a:pPr lvl="1">
              <a:lnSpc>
                <a:spcPct val="90000"/>
              </a:lnSpc>
            </a:pPr>
            <a:r>
              <a:rPr lang="en-US"/>
              <a:t>More general: drive: John drives a car….</a:t>
            </a:r>
          </a:p>
        </p:txBody>
      </p:sp>
    </p:spTree>
    <p:extLst>
      <p:ext uri="{BB962C8B-B14F-4D97-AF65-F5344CB8AC3E}">
        <p14:creationId xmlns:p14="http://schemas.microsoft.com/office/powerpoint/2010/main" val="31025644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077200" cy="1143000"/>
          </a:xfrm>
        </p:spPr>
        <p:txBody>
          <a:bodyPr/>
          <a:lstStyle/>
          <a:p>
            <a:r>
              <a:rPr lang="en-US"/>
              <a:t>Syntactic &amp; Semantic Preferences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>
            <a:normAutofit/>
          </a:bodyPr>
          <a:lstStyle/>
          <a:p>
            <a:r>
              <a:rPr lang="en-US" dirty="0" err="1"/>
              <a:t>Recency</a:t>
            </a:r>
            <a:r>
              <a:rPr lang="en-US" dirty="0"/>
              <a:t>: Closer entities are more </a:t>
            </a:r>
            <a:r>
              <a:rPr lang="en-US" dirty="0" smtClean="0"/>
              <a:t>salient</a:t>
            </a:r>
          </a:p>
          <a:p>
            <a:pPr lvl="2"/>
            <a:r>
              <a:rPr lang="en-US" dirty="0" smtClean="0"/>
              <a:t>The doctor found an old map in the chest.  Jim found an even older map on the shelf.  It described an island.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3459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077200" cy="1143000"/>
          </a:xfrm>
        </p:spPr>
        <p:txBody>
          <a:bodyPr/>
          <a:lstStyle/>
          <a:p>
            <a:r>
              <a:rPr lang="en-US"/>
              <a:t>Syntactic &amp; Semantic Preferences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>
            <a:normAutofit/>
          </a:bodyPr>
          <a:lstStyle/>
          <a:p>
            <a:r>
              <a:rPr lang="en-US" dirty="0" err="1"/>
              <a:t>Recency</a:t>
            </a:r>
            <a:r>
              <a:rPr lang="en-US" dirty="0"/>
              <a:t>: Closer entities are more </a:t>
            </a:r>
            <a:r>
              <a:rPr lang="en-US" dirty="0" smtClean="0"/>
              <a:t>salient</a:t>
            </a:r>
          </a:p>
          <a:p>
            <a:pPr lvl="2"/>
            <a:r>
              <a:rPr lang="en-US" dirty="0" smtClean="0"/>
              <a:t>The doctor found an old map in the chest.  Jim found an even older map on the shelf.  It described an island.</a:t>
            </a:r>
          </a:p>
          <a:p>
            <a:pPr lvl="2"/>
            <a:endParaRPr lang="en-US" dirty="0"/>
          </a:p>
          <a:p>
            <a:r>
              <a:rPr lang="en-US" dirty="0"/>
              <a:t>Grammatical role: Saliency hierarchy of roles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0064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Cohesive Ties </a:t>
            </a:r>
            <a:br>
              <a:rPr lang="en-US"/>
            </a:br>
            <a:r>
              <a:rPr lang="en-US" sz="2000"/>
              <a:t>(Halliday &amp; Hasan, 1972)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114800"/>
          </a:xfrm>
        </p:spPr>
        <p:txBody>
          <a:bodyPr>
            <a:normAutofit lnSpcReduction="10000"/>
          </a:bodyPr>
          <a:lstStyle/>
          <a:p>
            <a:r>
              <a:rPr lang="ja-JP" altLang="en-US" dirty="0">
                <a:latin typeface="Arial"/>
              </a:rPr>
              <a:t>“</a:t>
            </a:r>
            <a:r>
              <a:rPr lang="en-US" dirty="0"/>
              <a:t>Reference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: e.g.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he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,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she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,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it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,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that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 lvl="1"/>
            <a:r>
              <a:rPr lang="en-US" dirty="0"/>
              <a:t>Relate utterances by referring to same entities</a:t>
            </a:r>
          </a:p>
          <a:p>
            <a:r>
              <a:rPr lang="ja-JP" altLang="en-US" dirty="0">
                <a:latin typeface="Arial"/>
              </a:rPr>
              <a:t>“</a:t>
            </a:r>
            <a:r>
              <a:rPr lang="en-US" dirty="0"/>
              <a:t>Substitution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/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Ellipsis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:e.g. Jack fell. Jill did too.</a:t>
            </a:r>
          </a:p>
          <a:p>
            <a:pPr lvl="1"/>
            <a:r>
              <a:rPr lang="en-US" dirty="0"/>
              <a:t>Relate utterances by repeated partial structure w/contrast</a:t>
            </a:r>
          </a:p>
          <a:p>
            <a:r>
              <a:rPr lang="ja-JP" altLang="en-US" dirty="0">
                <a:latin typeface="Arial"/>
              </a:rPr>
              <a:t>“</a:t>
            </a:r>
            <a:r>
              <a:rPr lang="en-US" dirty="0"/>
              <a:t>Lexical Cohesion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: e.g. fell, fall, fall…,trip..</a:t>
            </a:r>
          </a:p>
          <a:p>
            <a:pPr lvl="1"/>
            <a:r>
              <a:rPr lang="en-US" dirty="0"/>
              <a:t>Relate utterances by repeated/related words</a:t>
            </a:r>
          </a:p>
          <a:p>
            <a:r>
              <a:rPr lang="ja-JP" altLang="en-US" dirty="0">
                <a:latin typeface="Arial"/>
              </a:rPr>
              <a:t>“</a:t>
            </a:r>
            <a:r>
              <a:rPr lang="en-US" dirty="0"/>
              <a:t>Conjunction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: e.g. and, or, then</a:t>
            </a:r>
          </a:p>
          <a:p>
            <a:pPr lvl="1"/>
            <a:r>
              <a:rPr lang="en-US" dirty="0"/>
              <a:t>Relate continuous text by logical, semantic, interpersonal relations. Interpretation of 2nd utterance </a:t>
            </a:r>
            <a:r>
              <a:rPr lang="en-US" dirty="0" err="1"/>
              <a:t>depands</a:t>
            </a:r>
            <a:r>
              <a:rPr lang="en-US" dirty="0"/>
              <a:t> on first</a:t>
            </a:r>
          </a:p>
        </p:txBody>
      </p:sp>
    </p:spTree>
    <p:extLst>
      <p:ext uri="{BB962C8B-B14F-4D97-AF65-F5344CB8AC3E}">
        <p14:creationId xmlns:p14="http://schemas.microsoft.com/office/powerpoint/2010/main" val="17967945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077200" cy="1143000"/>
          </a:xfrm>
        </p:spPr>
        <p:txBody>
          <a:bodyPr/>
          <a:lstStyle/>
          <a:p>
            <a:r>
              <a:rPr lang="en-US"/>
              <a:t>Syntactic &amp; Semantic Preferences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>
            <a:normAutofit/>
          </a:bodyPr>
          <a:lstStyle/>
          <a:p>
            <a:r>
              <a:rPr lang="en-US" dirty="0" err="1"/>
              <a:t>Recency</a:t>
            </a:r>
            <a:r>
              <a:rPr lang="en-US" dirty="0"/>
              <a:t>: Closer entities are more </a:t>
            </a:r>
            <a:r>
              <a:rPr lang="en-US" dirty="0" smtClean="0"/>
              <a:t>salient</a:t>
            </a:r>
          </a:p>
          <a:p>
            <a:pPr lvl="2"/>
            <a:r>
              <a:rPr lang="en-US" dirty="0" smtClean="0"/>
              <a:t>The doctor found an old map in the chest.  Jim found an even older map on the shelf.  It described an island.</a:t>
            </a:r>
          </a:p>
          <a:p>
            <a:pPr lvl="2"/>
            <a:endParaRPr lang="en-US" dirty="0"/>
          </a:p>
          <a:p>
            <a:r>
              <a:rPr lang="en-US" dirty="0"/>
              <a:t>Grammatical role: Saliency hierarchy of roles</a:t>
            </a:r>
          </a:p>
          <a:p>
            <a:pPr lvl="1"/>
            <a:r>
              <a:rPr lang="en-US" dirty="0"/>
              <a:t>e.g. </a:t>
            </a:r>
            <a:r>
              <a:rPr lang="en-US" dirty="0" err="1"/>
              <a:t>Subj</a:t>
            </a:r>
            <a:r>
              <a:rPr lang="en-US" dirty="0"/>
              <a:t> &gt;  Object &gt; I. Obj. &gt; Oblique &gt; </a:t>
            </a:r>
            <a:r>
              <a:rPr lang="en-US" dirty="0" err="1" smtClean="0"/>
              <a:t>AdvP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9819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077200" cy="1143000"/>
          </a:xfrm>
        </p:spPr>
        <p:txBody>
          <a:bodyPr/>
          <a:lstStyle/>
          <a:p>
            <a:r>
              <a:rPr lang="en-US"/>
              <a:t>Syntactic &amp; Semantic Preferences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>
            <a:normAutofit/>
          </a:bodyPr>
          <a:lstStyle/>
          <a:p>
            <a:r>
              <a:rPr lang="en-US" dirty="0" err="1"/>
              <a:t>Recency</a:t>
            </a:r>
            <a:r>
              <a:rPr lang="en-US" dirty="0"/>
              <a:t>: Closer entities are more </a:t>
            </a:r>
            <a:r>
              <a:rPr lang="en-US" dirty="0" smtClean="0"/>
              <a:t>salient</a:t>
            </a:r>
          </a:p>
          <a:p>
            <a:pPr lvl="2"/>
            <a:r>
              <a:rPr lang="en-US" dirty="0" smtClean="0"/>
              <a:t>The doctor found an old map in the chest.  Jim found an even older map on the shelf.  It described an island.</a:t>
            </a:r>
          </a:p>
          <a:p>
            <a:pPr lvl="2"/>
            <a:endParaRPr lang="en-US" dirty="0"/>
          </a:p>
          <a:p>
            <a:r>
              <a:rPr lang="en-US" dirty="0"/>
              <a:t>Grammatical role: Saliency hierarchy of roles</a:t>
            </a:r>
          </a:p>
          <a:p>
            <a:pPr lvl="1"/>
            <a:r>
              <a:rPr lang="en-US" dirty="0"/>
              <a:t>e.g. </a:t>
            </a:r>
            <a:r>
              <a:rPr lang="en-US" dirty="0" err="1"/>
              <a:t>Subj</a:t>
            </a:r>
            <a:r>
              <a:rPr lang="en-US" dirty="0"/>
              <a:t> &gt;  Object &gt; I. Obj. &gt; Oblique &gt; </a:t>
            </a:r>
            <a:r>
              <a:rPr lang="en-US" dirty="0" err="1" smtClean="0"/>
              <a:t>AdvP</a:t>
            </a:r>
            <a:endParaRPr lang="en-US" dirty="0" smtClean="0"/>
          </a:p>
          <a:p>
            <a:pPr lvl="2"/>
            <a:r>
              <a:rPr lang="en-US" dirty="0" smtClean="0"/>
              <a:t>Billy Bones went to the bar with Jim Hawkins.  He called for a glass of rum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9537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077200" cy="1143000"/>
          </a:xfrm>
        </p:spPr>
        <p:txBody>
          <a:bodyPr/>
          <a:lstStyle/>
          <a:p>
            <a:r>
              <a:rPr lang="en-US"/>
              <a:t>Syntactic &amp; Semantic Preferences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>
            <a:normAutofit/>
          </a:bodyPr>
          <a:lstStyle/>
          <a:p>
            <a:r>
              <a:rPr lang="en-US" dirty="0" err="1"/>
              <a:t>Recency</a:t>
            </a:r>
            <a:r>
              <a:rPr lang="en-US" dirty="0"/>
              <a:t>: Closer entities are more </a:t>
            </a:r>
            <a:r>
              <a:rPr lang="en-US" dirty="0" smtClean="0"/>
              <a:t>salient</a:t>
            </a:r>
          </a:p>
          <a:p>
            <a:pPr lvl="2"/>
            <a:r>
              <a:rPr lang="en-US" dirty="0" smtClean="0"/>
              <a:t>The doctor found an old map in the chest.  Jim found an even older map on the shelf.  It described an island.</a:t>
            </a:r>
          </a:p>
          <a:p>
            <a:pPr lvl="2"/>
            <a:endParaRPr lang="en-US" dirty="0"/>
          </a:p>
          <a:p>
            <a:r>
              <a:rPr lang="en-US" dirty="0"/>
              <a:t>Grammatical role: Saliency hierarchy of roles</a:t>
            </a:r>
          </a:p>
          <a:p>
            <a:pPr lvl="1"/>
            <a:r>
              <a:rPr lang="en-US" dirty="0"/>
              <a:t>e.g. </a:t>
            </a:r>
            <a:r>
              <a:rPr lang="en-US" dirty="0" err="1"/>
              <a:t>Subj</a:t>
            </a:r>
            <a:r>
              <a:rPr lang="en-US" dirty="0"/>
              <a:t> &gt;  Object &gt; I. Obj. &gt; Oblique &gt; </a:t>
            </a:r>
            <a:r>
              <a:rPr lang="en-US" dirty="0" err="1" smtClean="0"/>
              <a:t>AdvP</a:t>
            </a:r>
            <a:endParaRPr lang="en-US" dirty="0" smtClean="0"/>
          </a:p>
          <a:p>
            <a:pPr lvl="2"/>
            <a:r>
              <a:rPr lang="en-US" dirty="0" smtClean="0"/>
              <a:t>Billy Bones went to the bar with Jim Hawkins.  He called for a glass of rum. [he = Billy]</a:t>
            </a:r>
          </a:p>
          <a:p>
            <a:pPr lvl="2"/>
            <a:r>
              <a:rPr lang="en-US" dirty="0" smtClean="0"/>
              <a:t>Jim Hawkins went to the bar with Billy Bones.  He called for a glass of rum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7818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077200" cy="1143000"/>
          </a:xfrm>
        </p:spPr>
        <p:txBody>
          <a:bodyPr/>
          <a:lstStyle/>
          <a:p>
            <a:r>
              <a:rPr lang="en-US"/>
              <a:t>Syntactic &amp; Semantic Preferences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>
            <a:normAutofit/>
          </a:bodyPr>
          <a:lstStyle/>
          <a:p>
            <a:r>
              <a:rPr lang="en-US" dirty="0" err="1"/>
              <a:t>Recency</a:t>
            </a:r>
            <a:r>
              <a:rPr lang="en-US" dirty="0"/>
              <a:t>: Closer entities are more </a:t>
            </a:r>
            <a:r>
              <a:rPr lang="en-US" dirty="0" smtClean="0"/>
              <a:t>salient</a:t>
            </a:r>
          </a:p>
          <a:p>
            <a:pPr lvl="2"/>
            <a:r>
              <a:rPr lang="en-US" dirty="0" smtClean="0"/>
              <a:t>The doctor found an old map in the chest.  Jim found an even older map on the shelf.  It described an island.</a:t>
            </a:r>
          </a:p>
          <a:p>
            <a:pPr lvl="2"/>
            <a:endParaRPr lang="en-US" dirty="0"/>
          </a:p>
          <a:p>
            <a:r>
              <a:rPr lang="en-US" dirty="0"/>
              <a:t>Grammatical role: Saliency hierarchy of roles</a:t>
            </a:r>
          </a:p>
          <a:p>
            <a:pPr lvl="1"/>
            <a:r>
              <a:rPr lang="en-US" dirty="0"/>
              <a:t>e.g. </a:t>
            </a:r>
            <a:r>
              <a:rPr lang="en-US" dirty="0" err="1"/>
              <a:t>Subj</a:t>
            </a:r>
            <a:r>
              <a:rPr lang="en-US" dirty="0"/>
              <a:t> &gt;  Object &gt; I. Obj. &gt; Oblique &gt; </a:t>
            </a:r>
            <a:r>
              <a:rPr lang="en-US" dirty="0" err="1" smtClean="0"/>
              <a:t>AdvP</a:t>
            </a:r>
            <a:endParaRPr lang="en-US" dirty="0" smtClean="0"/>
          </a:p>
          <a:p>
            <a:pPr lvl="2"/>
            <a:r>
              <a:rPr lang="en-US" dirty="0" smtClean="0"/>
              <a:t>Billy Bones went to the bar with Jim Hawkins.  He called for a glass of rum. [he = Billy]</a:t>
            </a:r>
          </a:p>
          <a:p>
            <a:pPr lvl="2"/>
            <a:r>
              <a:rPr lang="en-US" dirty="0" smtClean="0"/>
              <a:t>Jim Hawkins went to the bar with Billy Bones.  He called for a glass of rum. [he = Jim]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1670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&amp; Semantic Preferences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70125" cy="4343400"/>
          </a:xfrm>
        </p:spPr>
        <p:txBody>
          <a:bodyPr>
            <a:normAutofit/>
          </a:bodyPr>
          <a:lstStyle/>
          <a:p>
            <a:r>
              <a:rPr lang="en-US" dirty="0"/>
              <a:t>Repeated reference: Pronouns more </a:t>
            </a:r>
            <a:r>
              <a:rPr lang="en-US" dirty="0" smtClean="0"/>
              <a:t>salient</a:t>
            </a:r>
          </a:p>
          <a:p>
            <a:pPr lvl="1"/>
            <a:r>
              <a:rPr lang="en-US" dirty="0" smtClean="0"/>
              <a:t>Once focused, likely to continue to be focused</a:t>
            </a:r>
          </a:p>
          <a:p>
            <a:pPr lvl="2"/>
            <a:r>
              <a:rPr lang="en-US" dirty="0" smtClean="0"/>
              <a:t>Billy Bones had been thinking of a glass of rum.  He hobbled over to the bar.  Jim Hawkins went with him. He called for a glass of rum.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06008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&amp; Semantic Preferences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70125" cy="4343400"/>
          </a:xfrm>
        </p:spPr>
        <p:txBody>
          <a:bodyPr>
            <a:normAutofit/>
          </a:bodyPr>
          <a:lstStyle/>
          <a:p>
            <a:r>
              <a:rPr lang="en-US" dirty="0"/>
              <a:t>Repeated reference: Pronouns more </a:t>
            </a:r>
            <a:r>
              <a:rPr lang="en-US" dirty="0" smtClean="0"/>
              <a:t>salient</a:t>
            </a:r>
          </a:p>
          <a:p>
            <a:pPr lvl="1"/>
            <a:r>
              <a:rPr lang="en-US" dirty="0" smtClean="0"/>
              <a:t>Once focused, likely to continue to be focused</a:t>
            </a:r>
          </a:p>
          <a:p>
            <a:pPr lvl="2"/>
            <a:r>
              <a:rPr lang="en-US" dirty="0" smtClean="0"/>
              <a:t>Billy Bones had been thinking of a glass of rum.  He hobbled over to the bar.  Jim Hawkins went with him. He called for a glass of rum. [he=Billy]</a:t>
            </a:r>
            <a:endParaRPr lang="en-US" dirty="0"/>
          </a:p>
          <a:p>
            <a:r>
              <a:rPr lang="en-US" dirty="0"/>
              <a:t>Parallelism: Prefer entity in same </a:t>
            </a:r>
            <a:r>
              <a:rPr lang="en-US" dirty="0" smtClean="0"/>
              <a:t>role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4424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&amp; Semantic Preferences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70125" cy="4343400"/>
          </a:xfrm>
        </p:spPr>
        <p:txBody>
          <a:bodyPr>
            <a:normAutofit/>
          </a:bodyPr>
          <a:lstStyle/>
          <a:p>
            <a:r>
              <a:rPr lang="en-US" dirty="0"/>
              <a:t>Repeated reference: Pronouns more </a:t>
            </a:r>
            <a:r>
              <a:rPr lang="en-US" dirty="0" smtClean="0"/>
              <a:t>salient</a:t>
            </a:r>
          </a:p>
          <a:p>
            <a:pPr lvl="1"/>
            <a:r>
              <a:rPr lang="en-US" dirty="0" smtClean="0"/>
              <a:t>Once focused, likely to continue to be focused</a:t>
            </a:r>
          </a:p>
          <a:p>
            <a:pPr lvl="2"/>
            <a:r>
              <a:rPr lang="en-US" dirty="0" smtClean="0"/>
              <a:t>Billy Bones had been thinking of a glass of rum.  He hobbled over to the bar.  Jim Hawkins went with him. He called for a glass of rum. [he=Billy]</a:t>
            </a:r>
            <a:endParaRPr lang="en-US" dirty="0"/>
          </a:p>
          <a:p>
            <a:r>
              <a:rPr lang="en-US" dirty="0"/>
              <a:t>Parallelism: Prefer entity in same </a:t>
            </a:r>
            <a:r>
              <a:rPr lang="en-US" dirty="0" smtClean="0"/>
              <a:t>role</a:t>
            </a:r>
          </a:p>
          <a:p>
            <a:pPr lvl="2"/>
            <a:r>
              <a:rPr lang="en-US" dirty="0" smtClean="0"/>
              <a:t>Silver went with Jim to the bar.  Billy Bones went with him to the inn.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07148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&amp; Semantic Preferences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70125" cy="4343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Repeated reference: Pronouns more </a:t>
            </a:r>
            <a:r>
              <a:rPr lang="en-US" dirty="0" smtClean="0"/>
              <a:t>salient</a:t>
            </a:r>
          </a:p>
          <a:p>
            <a:pPr lvl="1"/>
            <a:r>
              <a:rPr lang="en-US" dirty="0" smtClean="0"/>
              <a:t>Once focused, likely to continue to be focused</a:t>
            </a:r>
          </a:p>
          <a:p>
            <a:pPr lvl="2"/>
            <a:r>
              <a:rPr lang="en-US" dirty="0" smtClean="0"/>
              <a:t>Billy Bones had been thinking of a glass of rum.  He hobbled over to the bar.  Jim Hawkins went with him. He called for a glass of rum. [he=Billy]</a:t>
            </a:r>
            <a:endParaRPr lang="en-US" dirty="0"/>
          </a:p>
          <a:p>
            <a:r>
              <a:rPr lang="en-US" dirty="0"/>
              <a:t>Parallelism: Prefer entity in same </a:t>
            </a:r>
            <a:r>
              <a:rPr lang="en-US" dirty="0" smtClean="0"/>
              <a:t>role</a:t>
            </a:r>
          </a:p>
          <a:p>
            <a:pPr lvl="2"/>
            <a:r>
              <a:rPr lang="en-US" dirty="0" smtClean="0"/>
              <a:t>Silver went with Jim to the bar.  Billy Bones went with him to the inn. [him = Jim]</a:t>
            </a:r>
          </a:p>
          <a:p>
            <a:pPr lvl="2"/>
            <a:r>
              <a:rPr lang="en-US" dirty="0" smtClean="0"/>
              <a:t>Overrides grammatical role</a:t>
            </a:r>
            <a:endParaRPr lang="en-US" dirty="0"/>
          </a:p>
          <a:p>
            <a:r>
              <a:rPr lang="en-US" dirty="0"/>
              <a:t>Verb roles: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implicit causality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, thematic role match,..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John telephoned Bill. He lost the laptop.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75220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&amp; Semantic Preferences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70125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Repeated reference: Pronouns more </a:t>
            </a:r>
            <a:r>
              <a:rPr lang="en-US" dirty="0" smtClean="0"/>
              <a:t>salient</a:t>
            </a:r>
          </a:p>
          <a:p>
            <a:pPr lvl="1"/>
            <a:r>
              <a:rPr lang="en-US" dirty="0" smtClean="0"/>
              <a:t>Once focused, likely to continue to be focused</a:t>
            </a:r>
          </a:p>
          <a:p>
            <a:pPr lvl="2"/>
            <a:r>
              <a:rPr lang="en-US" dirty="0" smtClean="0"/>
              <a:t>Billy Bones had been thinking of a glass of rum.  He hobbled over to the bar.  Jim Hawkins went with him. He called for a glass of rum. [he=Billy]</a:t>
            </a:r>
            <a:endParaRPr lang="en-US" dirty="0"/>
          </a:p>
          <a:p>
            <a:r>
              <a:rPr lang="en-US" dirty="0"/>
              <a:t>Parallelism: Prefer entity in same </a:t>
            </a:r>
            <a:r>
              <a:rPr lang="en-US" dirty="0" smtClean="0"/>
              <a:t>role</a:t>
            </a:r>
          </a:p>
          <a:p>
            <a:pPr lvl="2"/>
            <a:r>
              <a:rPr lang="en-US" dirty="0" smtClean="0"/>
              <a:t>Silver went with Jim to the bar.  Billy Bones went with him to the inn. [him = Jim]</a:t>
            </a:r>
          </a:p>
          <a:p>
            <a:pPr lvl="2"/>
            <a:r>
              <a:rPr lang="en-US" dirty="0" smtClean="0"/>
              <a:t>Overrides grammatical role</a:t>
            </a:r>
            <a:endParaRPr lang="en-US" dirty="0"/>
          </a:p>
          <a:p>
            <a:r>
              <a:rPr lang="en-US" dirty="0"/>
              <a:t>Verb roles: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implicit causality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, thematic role match,..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John telephoned Bill. He lost the laptop. [He=John]</a:t>
            </a:r>
          </a:p>
          <a:p>
            <a:pPr lvl="2"/>
            <a:r>
              <a:rPr lang="en-US" dirty="0" smtClean="0"/>
              <a:t>John criticized Bill. He lost the laptop.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32907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&amp; Semantic Preferences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70125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Repeated reference: Pronouns more </a:t>
            </a:r>
            <a:r>
              <a:rPr lang="en-US" dirty="0" smtClean="0"/>
              <a:t>salient</a:t>
            </a:r>
          </a:p>
          <a:p>
            <a:pPr lvl="1"/>
            <a:r>
              <a:rPr lang="en-US" dirty="0" smtClean="0"/>
              <a:t>Once focused, likely to continue to be focused</a:t>
            </a:r>
          </a:p>
          <a:p>
            <a:pPr lvl="2"/>
            <a:r>
              <a:rPr lang="en-US" dirty="0" smtClean="0"/>
              <a:t>Billy Bones had been thinking of a glass of rum.  He hobbled over to the bar.  Jim Hawkins went with him. He called for a glass of rum. [he=Billy]</a:t>
            </a:r>
            <a:endParaRPr lang="en-US" dirty="0"/>
          </a:p>
          <a:p>
            <a:r>
              <a:rPr lang="en-US" dirty="0"/>
              <a:t>Parallelism: Prefer entity in same </a:t>
            </a:r>
            <a:r>
              <a:rPr lang="en-US" dirty="0" smtClean="0"/>
              <a:t>role</a:t>
            </a:r>
          </a:p>
          <a:p>
            <a:pPr lvl="2"/>
            <a:r>
              <a:rPr lang="en-US" dirty="0" smtClean="0"/>
              <a:t>Silver went with Jim to the bar.  Billy Bones went with him to the inn. [him = Jim]</a:t>
            </a:r>
          </a:p>
          <a:p>
            <a:pPr lvl="2"/>
            <a:r>
              <a:rPr lang="en-US" dirty="0" smtClean="0"/>
              <a:t>Overrides grammatical role</a:t>
            </a:r>
            <a:endParaRPr lang="en-US" dirty="0"/>
          </a:p>
          <a:p>
            <a:r>
              <a:rPr lang="en-US" dirty="0"/>
              <a:t>Verb roles: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implicit causality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, thematic role match,..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John telephoned Bill. He lost the laptop. [He=John]</a:t>
            </a:r>
          </a:p>
          <a:p>
            <a:pPr lvl="2"/>
            <a:r>
              <a:rPr lang="en-US" dirty="0" smtClean="0"/>
              <a:t>John criticized Bill. He lost the laptop.  [He</a:t>
            </a:r>
            <a:r>
              <a:rPr lang="en-US" smtClean="0"/>
              <a:t>=Bill]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102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Entity-based Coherence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i="1" dirty="0" smtClean="0"/>
              <a:t>John went to his favorite music store to buy a piano.</a:t>
            </a:r>
          </a:p>
          <a:p>
            <a:pPr lvl="1"/>
            <a:r>
              <a:rPr lang="en-US" i="1" dirty="0" smtClean="0"/>
              <a:t>He had frequented the store for many years.</a:t>
            </a:r>
          </a:p>
          <a:p>
            <a:pPr lvl="1"/>
            <a:r>
              <a:rPr lang="en-US" i="1" dirty="0" smtClean="0"/>
              <a:t>He was excited that he could finally buy a piano.</a:t>
            </a:r>
          </a:p>
          <a:p>
            <a:r>
              <a:rPr lang="en-US" dirty="0" smtClean="0"/>
              <a:t>VS</a:t>
            </a:r>
          </a:p>
          <a:p>
            <a:pPr lvl="1"/>
            <a:r>
              <a:rPr lang="en-US" i="1" dirty="0" smtClean="0"/>
              <a:t>John </a:t>
            </a:r>
            <a:r>
              <a:rPr lang="en-US" i="1" dirty="0"/>
              <a:t>went to his favorite music store to buy a piano.</a:t>
            </a:r>
          </a:p>
          <a:p>
            <a:pPr lvl="1"/>
            <a:r>
              <a:rPr lang="en-US" i="1" dirty="0" smtClean="0"/>
              <a:t>It was a store John had frequented for many years.</a:t>
            </a:r>
          </a:p>
          <a:p>
            <a:pPr lvl="1"/>
            <a:r>
              <a:rPr lang="en-US" i="1" dirty="0" smtClean="0"/>
              <a:t>He </a:t>
            </a:r>
            <a:r>
              <a:rPr lang="en-US" i="1" dirty="0"/>
              <a:t>was excited that he could finally buy a piano</a:t>
            </a:r>
            <a:r>
              <a:rPr lang="en-US" i="1" dirty="0" smtClean="0"/>
              <a:t>.</a:t>
            </a:r>
          </a:p>
          <a:p>
            <a:pPr lvl="1"/>
            <a:r>
              <a:rPr lang="en-US" i="1" dirty="0" smtClean="0"/>
              <a:t>It was closing just as John arrived.</a:t>
            </a:r>
          </a:p>
          <a:p>
            <a:r>
              <a:rPr lang="en-US" dirty="0" smtClean="0"/>
              <a:t>Which is better? Why?</a:t>
            </a:r>
          </a:p>
        </p:txBody>
      </p:sp>
    </p:spTree>
    <p:extLst>
      <p:ext uri="{BB962C8B-B14F-4D97-AF65-F5344CB8AC3E}">
        <p14:creationId xmlns:p14="http://schemas.microsoft.com/office/powerpoint/2010/main" val="208022856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924800" cy="1143000"/>
          </a:xfrm>
        </p:spPr>
        <p:txBody>
          <a:bodyPr/>
          <a:lstStyle/>
          <a:p>
            <a:r>
              <a:rPr lang="en-US"/>
              <a:t>Reference Resolution Approaches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sz="2800"/>
              <a:t>Common features</a:t>
            </a:r>
          </a:p>
          <a:p>
            <a:pPr lvl="1"/>
            <a:r>
              <a:rPr lang="ja-JP" altLang="en-US" sz="2400">
                <a:latin typeface="Arial"/>
              </a:rPr>
              <a:t>“</a:t>
            </a:r>
            <a:r>
              <a:rPr lang="en-US" sz="2400"/>
              <a:t>Discourse Model</a:t>
            </a:r>
            <a:r>
              <a:rPr lang="ja-JP" altLang="en-US" sz="2400">
                <a:latin typeface="Arial"/>
              </a:rPr>
              <a:t>”</a:t>
            </a:r>
            <a:endParaRPr lang="en-US" sz="2400"/>
          </a:p>
          <a:p>
            <a:pPr lvl="2"/>
            <a:r>
              <a:rPr lang="en-US" sz="2000"/>
              <a:t>Referents evoked in discourse, available for reference</a:t>
            </a:r>
          </a:p>
          <a:p>
            <a:pPr lvl="2"/>
            <a:r>
              <a:rPr lang="en-US" sz="2000"/>
              <a:t>Structure indicating relative salience</a:t>
            </a:r>
          </a:p>
          <a:p>
            <a:pPr lvl="1"/>
            <a:r>
              <a:rPr lang="en-US" sz="2400"/>
              <a:t>Syntactic &amp; Semantic Constraints</a:t>
            </a:r>
          </a:p>
          <a:p>
            <a:pPr lvl="1"/>
            <a:r>
              <a:rPr lang="en-US" sz="2400"/>
              <a:t>Syntactic &amp; Semantic Preferences</a:t>
            </a:r>
          </a:p>
          <a:p>
            <a:r>
              <a:rPr lang="en-US" sz="2800"/>
              <a:t>Differences:</a:t>
            </a:r>
          </a:p>
          <a:p>
            <a:pPr lvl="1"/>
            <a:r>
              <a:rPr lang="en-US" sz="2400"/>
              <a:t>Which constraints/preferences? How combine? Rank?</a:t>
            </a:r>
          </a:p>
        </p:txBody>
      </p:sp>
    </p:spTree>
    <p:extLst>
      <p:ext uri="{BB962C8B-B14F-4D97-AF65-F5344CB8AC3E}">
        <p14:creationId xmlns:p14="http://schemas.microsoft.com/office/powerpoint/2010/main" val="3437749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Resolution Algorithm</a:t>
            </a:r>
            <a:br>
              <a:rPr lang="en-US"/>
            </a:br>
            <a:r>
              <a:rPr lang="en-US"/>
              <a:t>(</a:t>
            </a:r>
            <a:r>
              <a:rPr lang="en-US" sz="3200"/>
              <a:t>Lappin &amp; Leass</a:t>
            </a:r>
            <a:r>
              <a:rPr lang="en-US"/>
              <a:t>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Discourse model update: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Evoked entities: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Equivalence classes: </a:t>
            </a:r>
            <a:r>
              <a:rPr lang="en-US" dirty="0" err="1"/>
              <a:t>Coreferent</a:t>
            </a:r>
            <a:r>
              <a:rPr lang="en-US" dirty="0"/>
              <a:t> referring expressions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Salience value update: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Weighted sum of salience values: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Based on syntactic </a:t>
            </a:r>
            <a:r>
              <a:rPr lang="en-US" dirty="0" smtClean="0"/>
              <a:t>preferences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6393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Resolution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Pronoun resolution: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Collect potential referents (4 sent back)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Exclude </a:t>
            </a:r>
            <a:r>
              <a:rPr lang="en-US" dirty="0"/>
              <a:t>referents that violate </a:t>
            </a:r>
            <a:r>
              <a:rPr lang="en-US" dirty="0" smtClean="0"/>
              <a:t>agreement constraints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Exclude referents that violate binding constraints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Compute salience by adding new weights to old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Select referent with highest salience </a:t>
            </a:r>
            <a:r>
              <a:rPr lang="en-US" dirty="0" smtClean="0"/>
              <a:t>value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Ties broken by distance (abs. value)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00935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Salience Factors </a:t>
            </a:r>
            <a:r>
              <a:rPr lang="en-US" sz="2000"/>
              <a:t>(Lappin &amp; Leass 1994)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Weights empirically derived from corpus</a:t>
            </a:r>
          </a:p>
          <a:p>
            <a:pPr lvl="2"/>
            <a:r>
              <a:rPr lang="en-US" sz="2000"/>
              <a:t>Recency: 100</a:t>
            </a:r>
          </a:p>
          <a:p>
            <a:pPr lvl="2"/>
            <a:r>
              <a:rPr lang="en-US" sz="2000"/>
              <a:t>Subject: 80</a:t>
            </a:r>
          </a:p>
          <a:p>
            <a:pPr lvl="2"/>
            <a:r>
              <a:rPr lang="en-US" sz="2000"/>
              <a:t>Existential: 70	</a:t>
            </a:r>
          </a:p>
          <a:p>
            <a:pPr lvl="2"/>
            <a:r>
              <a:rPr lang="en-US" sz="2000"/>
              <a:t>Object: 50</a:t>
            </a:r>
          </a:p>
          <a:p>
            <a:pPr lvl="2"/>
            <a:r>
              <a:rPr lang="en-US" sz="2000"/>
              <a:t>Indirect Object/Oblique: 40</a:t>
            </a:r>
          </a:p>
          <a:p>
            <a:pPr lvl="2"/>
            <a:r>
              <a:rPr lang="en-US" sz="2000"/>
              <a:t>Non-adverb PP: 50</a:t>
            </a:r>
          </a:p>
          <a:p>
            <a:pPr lvl="2"/>
            <a:r>
              <a:rPr lang="en-US" sz="2000"/>
              <a:t>Head noun: 80</a:t>
            </a:r>
          </a:p>
          <a:p>
            <a:pPr lvl="2"/>
            <a:r>
              <a:rPr lang="en-US" sz="2000"/>
              <a:t>Parallelism: 35,  Cataphora: -175</a:t>
            </a:r>
          </a:p>
          <a:p>
            <a:pPr lvl="1"/>
            <a:r>
              <a:rPr lang="en-US" sz="2400"/>
              <a:t>Divide by 50% for each sentence distance</a:t>
            </a:r>
          </a:p>
        </p:txBody>
      </p:sp>
    </p:spTree>
    <p:extLst>
      <p:ext uri="{BB962C8B-B14F-4D97-AF65-F5344CB8AC3E}">
        <p14:creationId xmlns:p14="http://schemas.microsoft.com/office/powerpoint/2010/main" val="6601695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4" y="1600201"/>
            <a:ext cx="8373661" cy="4343400"/>
          </a:xfrm>
        </p:spPr>
        <p:txBody>
          <a:bodyPr/>
          <a:lstStyle/>
          <a:p>
            <a:r>
              <a:rPr lang="en-US" dirty="0"/>
              <a:t>John saw a beautiful Acura Integra in the dealership.</a:t>
            </a:r>
          </a:p>
          <a:p>
            <a:r>
              <a:rPr lang="en-US" dirty="0"/>
              <a:t>He showed it to Bob.</a:t>
            </a:r>
          </a:p>
          <a:p>
            <a:r>
              <a:rPr lang="en-US" dirty="0"/>
              <a:t>He bought it.</a:t>
            </a:r>
          </a:p>
        </p:txBody>
      </p:sp>
    </p:spTree>
    <p:extLst>
      <p:ext uri="{BB962C8B-B14F-4D97-AF65-F5344CB8AC3E}">
        <p14:creationId xmlns:p14="http://schemas.microsoft.com/office/powerpoint/2010/main" val="17600014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447800"/>
          </a:xfrm>
        </p:spPr>
        <p:txBody>
          <a:bodyPr/>
          <a:lstStyle/>
          <a:p>
            <a:r>
              <a:rPr lang="en-US"/>
              <a:t>John saw a beautiful Acura Integra in the dealership.</a:t>
            </a:r>
          </a:p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603849"/>
              </p:ext>
            </p:extLst>
          </p:nvPr>
        </p:nvGraphicFramePr>
        <p:xfrm>
          <a:off x="1524000" y="4089448"/>
          <a:ext cx="6096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Referent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Phrases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John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{John}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Integra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{a beautiful</a:t>
                      </a:r>
                      <a:r>
                        <a:rPr lang="en-US" baseline="0" dirty="0" smtClean="0"/>
                        <a:t> Acura Integra}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Dealership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{the dealership}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71394"/>
              </p:ext>
            </p:extLst>
          </p:nvPr>
        </p:nvGraphicFramePr>
        <p:xfrm>
          <a:off x="1524000" y="3088784"/>
          <a:ext cx="6095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444"/>
                <a:gridCol w="739559"/>
                <a:gridCol w="755636"/>
                <a:gridCol w="627017"/>
                <a:gridCol w="1061106"/>
                <a:gridCol w="1157570"/>
                <a:gridCol w="11086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Subj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Obj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Ind-Obj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</a:t>
                      </a:r>
                      <a:r>
                        <a:rPr lang="en-US" dirty="0" err="1" smtClean="0"/>
                        <a:t>Adv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Head 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47023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066800"/>
          </a:xfrm>
        </p:spPr>
        <p:txBody>
          <a:bodyPr/>
          <a:lstStyle/>
          <a:p>
            <a:r>
              <a:rPr lang="en-US"/>
              <a:t>He showed it to Bob.</a:t>
            </a:r>
          </a:p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424112"/>
              </p:ext>
            </p:extLst>
          </p:nvPr>
        </p:nvGraphicFramePr>
        <p:xfrm>
          <a:off x="1602922" y="2843750"/>
          <a:ext cx="6096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Referent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Phrases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John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{John, he1}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Integra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{a beautiful</a:t>
                      </a:r>
                      <a:r>
                        <a:rPr lang="en-US" baseline="0" dirty="0" smtClean="0"/>
                        <a:t> Acura Integra}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Dealership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{the dealership}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821768"/>
              </p:ext>
            </p:extLst>
          </p:nvPr>
        </p:nvGraphicFramePr>
        <p:xfrm>
          <a:off x="1602922" y="4659548"/>
          <a:ext cx="6096000" cy="2026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Referent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Phrases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John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{John, he1}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Integra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{a beautiful</a:t>
                      </a:r>
                      <a:r>
                        <a:rPr lang="en-US" baseline="0" dirty="0" smtClean="0"/>
                        <a:t> Acura Integra,it1}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Dealership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{the dealership}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8655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066800"/>
          </a:xfrm>
        </p:spPr>
        <p:txBody>
          <a:bodyPr/>
          <a:lstStyle/>
          <a:p>
            <a:r>
              <a:rPr lang="en-US"/>
              <a:t>He showed it to Bob.</a:t>
            </a:r>
          </a:p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937112"/>
              </p:ext>
            </p:extLst>
          </p:nvPr>
        </p:nvGraphicFramePr>
        <p:xfrm>
          <a:off x="1627373" y="3019824"/>
          <a:ext cx="5962650" cy="3292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7550"/>
                <a:gridCol w="1987550"/>
                <a:gridCol w="1987550"/>
              </a:tblGrid>
              <a:tr h="632979">
                <a:tc>
                  <a:txBody>
                    <a:bodyPr/>
                    <a:lstStyle/>
                    <a:p>
                      <a:r>
                        <a:rPr lang="en-US" dirty="0" smtClean="0"/>
                        <a:t>Referent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Phrases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632979">
                <a:tc>
                  <a:txBody>
                    <a:bodyPr/>
                    <a:lstStyle/>
                    <a:p>
                      <a:r>
                        <a:rPr lang="en-US" dirty="0" smtClean="0"/>
                        <a:t>John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{John, he1}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465</a:t>
                      </a:r>
                      <a:endParaRPr lang="en-US" dirty="0"/>
                    </a:p>
                  </a:txBody>
                  <a:tcPr/>
                </a:tc>
              </a:tr>
              <a:tr h="696719">
                <a:tc>
                  <a:txBody>
                    <a:bodyPr/>
                    <a:lstStyle/>
                    <a:p>
                      <a:r>
                        <a:rPr lang="en-US" dirty="0" smtClean="0"/>
                        <a:t>Integra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{a beautiful</a:t>
                      </a:r>
                      <a:r>
                        <a:rPr lang="en-US" baseline="0" dirty="0" smtClean="0"/>
                        <a:t> Acura Integra}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420</a:t>
                      </a:r>
                      <a:endParaRPr lang="en-US" dirty="0"/>
                    </a:p>
                  </a:txBody>
                  <a:tcPr/>
                </a:tc>
              </a:tr>
              <a:tr h="696719">
                <a:tc>
                  <a:txBody>
                    <a:bodyPr/>
                    <a:lstStyle/>
                    <a:p>
                      <a:r>
                        <a:rPr lang="en-US" dirty="0" smtClean="0"/>
                        <a:t>Bob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{Bob}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270</a:t>
                      </a:r>
                      <a:endParaRPr lang="en-US" dirty="0"/>
                    </a:p>
                  </a:txBody>
                  <a:tcPr/>
                </a:tc>
              </a:tr>
              <a:tr h="632979">
                <a:tc>
                  <a:txBody>
                    <a:bodyPr/>
                    <a:lstStyle/>
                    <a:p>
                      <a:r>
                        <a:rPr lang="en-US" dirty="0" smtClean="0"/>
                        <a:t>Dealership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{the dealership}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115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22613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71" y="3721100"/>
            <a:ext cx="7772400" cy="685800"/>
          </a:xfrm>
        </p:spPr>
        <p:txBody>
          <a:bodyPr/>
          <a:lstStyle/>
          <a:p>
            <a:r>
              <a:rPr lang="en-US" dirty="0" smtClean="0"/>
              <a:t>He </a:t>
            </a:r>
            <a:r>
              <a:rPr lang="en-US" dirty="0"/>
              <a:t>bought it.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433359"/>
              </p:ext>
            </p:extLst>
          </p:nvPr>
        </p:nvGraphicFramePr>
        <p:xfrm>
          <a:off x="2830998" y="1130538"/>
          <a:ext cx="5962650" cy="2672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7550"/>
                <a:gridCol w="1987550"/>
                <a:gridCol w="1987550"/>
              </a:tblGrid>
              <a:tr h="495655">
                <a:tc>
                  <a:txBody>
                    <a:bodyPr/>
                    <a:lstStyle/>
                    <a:p>
                      <a:r>
                        <a:rPr lang="en-US" dirty="0" smtClean="0"/>
                        <a:t>Referent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Phrases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495655">
                <a:tc>
                  <a:txBody>
                    <a:bodyPr/>
                    <a:lstStyle/>
                    <a:p>
                      <a:r>
                        <a:rPr lang="en-US" dirty="0" smtClean="0"/>
                        <a:t>John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{John, he1}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232.5</a:t>
                      </a:r>
                      <a:endParaRPr lang="en-US" dirty="0"/>
                    </a:p>
                  </a:txBody>
                  <a:tcPr/>
                </a:tc>
              </a:tr>
              <a:tr h="545567">
                <a:tc>
                  <a:txBody>
                    <a:bodyPr/>
                    <a:lstStyle/>
                    <a:p>
                      <a:r>
                        <a:rPr lang="en-US" dirty="0" smtClean="0"/>
                        <a:t>Integra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{a beautiful</a:t>
                      </a:r>
                      <a:r>
                        <a:rPr lang="en-US" baseline="0" dirty="0" smtClean="0"/>
                        <a:t> Acura Integra}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210</a:t>
                      </a:r>
                      <a:endParaRPr lang="en-US" dirty="0"/>
                    </a:p>
                  </a:txBody>
                  <a:tcPr/>
                </a:tc>
              </a:tr>
              <a:tr h="545567">
                <a:tc>
                  <a:txBody>
                    <a:bodyPr/>
                    <a:lstStyle/>
                    <a:p>
                      <a:r>
                        <a:rPr lang="en-US" dirty="0" smtClean="0"/>
                        <a:t>Bob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{Bob}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135</a:t>
                      </a:r>
                      <a:endParaRPr lang="en-US" dirty="0"/>
                    </a:p>
                  </a:txBody>
                  <a:tcPr/>
                </a:tc>
              </a:tr>
              <a:tr h="495655">
                <a:tc>
                  <a:txBody>
                    <a:bodyPr/>
                    <a:lstStyle/>
                    <a:p>
                      <a:r>
                        <a:rPr lang="en-US" dirty="0" smtClean="0"/>
                        <a:t>Dealership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{the dealership}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57.5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374812"/>
              </p:ext>
            </p:extLst>
          </p:nvPr>
        </p:nvGraphicFramePr>
        <p:xfrm>
          <a:off x="2830998" y="4024638"/>
          <a:ext cx="5962650" cy="2672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7550"/>
                <a:gridCol w="1987550"/>
                <a:gridCol w="1987550"/>
              </a:tblGrid>
              <a:tr h="495655">
                <a:tc>
                  <a:txBody>
                    <a:bodyPr/>
                    <a:lstStyle/>
                    <a:p>
                      <a:r>
                        <a:rPr lang="en-US" dirty="0" smtClean="0"/>
                        <a:t>Referent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Phrases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495655">
                <a:tc>
                  <a:txBody>
                    <a:bodyPr/>
                    <a:lstStyle/>
                    <a:p>
                      <a:r>
                        <a:rPr lang="en-US" dirty="0" smtClean="0"/>
                        <a:t>John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{John, he1}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542.5</a:t>
                      </a:r>
                      <a:endParaRPr lang="en-US" dirty="0"/>
                    </a:p>
                  </a:txBody>
                  <a:tcPr/>
                </a:tc>
              </a:tr>
              <a:tr h="545567">
                <a:tc>
                  <a:txBody>
                    <a:bodyPr/>
                    <a:lstStyle/>
                    <a:p>
                      <a:r>
                        <a:rPr lang="en-US" dirty="0" smtClean="0"/>
                        <a:t>Integra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{a beautiful</a:t>
                      </a:r>
                      <a:r>
                        <a:rPr lang="en-US" baseline="0" dirty="0" smtClean="0"/>
                        <a:t> Acura Integra}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490</a:t>
                      </a:r>
                      <a:endParaRPr lang="en-US" dirty="0"/>
                    </a:p>
                  </a:txBody>
                  <a:tcPr/>
                </a:tc>
              </a:tr>
              <a:tr h="545567">
                <a:tc>
                  <a:txBody>
                    <a:bodyPr/>
                    <a:lstStyle/>
                    <a:p>
                      <a:r>
                        <a:rPr lang="en-US" dirty="0" smtClean="0"/>
                        <a:t>Bob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{Bob}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135</a:t>
                      </a:r>
                      <a:endParaRPr lang="en-US" dirty="0"/>
                    </a:p>
                  </a:txBody>
                  <a:tcPr/>
                </a:tc>
              </a:tr>
              <a:tr h="495655">
                <a:tc>
                  <a:txBody>
                    <a:bodyPr/>
                    <a:lstStyle/>
                    <a:p>
                      <a:r>
                        <a:rPr lang="en-US" dirty="0" smtClean="0"/>
                        <a:t>Dealership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{the dealership}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57.5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10770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Lapping &amp; </a:t>
            </a:r>
            <a:r>
              <a:rPr lang="en-US" dirty="0" err="1" smtClean="0"/>
              <a:t>Leass</a:t>
            </a:r>
            <a:r>
              <a:rPr lang="en-US" dirty="0" smtClean="0"/>
              <a:t>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Weights trained on corpus of computer training manuals</a:t>
            </a:r>
          </a:p>
          <a:p>
            <a:endParaRPr lang="en-US" dirty="0"/>
          </a:p>
          <a:p>
            <a:r>
              <a:rPr lang="en-US" dirty="0" smtClean="0"/>
              <a:t>Tested on held-out set in similar domains</a:t>
            </a:r>
          </a:p>
          <a:p>
            <a:endParaRPr lang="en-US" dirty="0"/>
          </a:p>
          <a:p>
            <a:r>
              <a:rPr lang="en-US" dirty="0" smtClean="0"/>
              <a:t>Accuracy: 86%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336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Entity-based Coherence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i="1" dirty="0" smtClean="0"/>
              <a:t>John went to his favorite music store to buy a piano.</a:t>
            </a:r>
          </a:p>
          <a:p>
            <a:pPr lvl="1"/>
            <a:r>
              <a:rPr lang="en-US" i="1" dirty="0" smtClean="0"/>
              <a:t>He had frequented the store for many years.</a:t>
            </a:r>
          </a:p>
          <a:p>
            <a:pPr lvl="1"/>
            <a:r>
              <a:rPr lang="en-US" i="1" dirty="0" smtClean="0"/>
              <a:t>He was excited that he could finally buy a piano.</a:t>
            </a:r>
          </a:p>
          <a:p>
            <a:r>
              <a:rPr lang="en-US" dirty="0" smtClean="0"/>
              <a:t>VS</a:t>
            </a:r>
          </a:p>
          <a:p>
            <a:pPr lvl="1"/>
            <a:r>
              <a:rPr lang="en-US" i="1" dirty="0" smtClean="0"/>
              <a:t>John </a:t>
            </a:r>
            <a:r>
              <a:rPr lang="en-US" i="1" dirty="0"/>
              <a:t>went to his favorite music store to buy a piano.</a:t>
            </a:r>
          </a:p>
          <a:p>
            <a:pPr lvl="1"/>
            <a:r>
              <a:rPr lang="en-US" i="1" dirty="0" smtClean="0"/>
              <a:t>It was a store John had frequented for many years.</a:t>
            </a:r>
          </a:p>
          <a:p>
            <a:pPr lvl="1"/>
            <a:r>
              <a:rPr lang="en-US" i="1" dirty="0" smtClean="0"/>
              <a:t>He </a:t>
            </a:r>
            <a:r>
              <a:rPr lang="en-US" i="1" dirty="0"/>
              <a:t>was excited that he could finally buy a piano</a:t>
            </a:r>
            <a:r>
              <a:rPr lang="en-US" i="1" dirty="0" smtClean="0"/>
              <a:t>.</a:t>
            </a:r>
          </a:p>
          <a:p>
            <a:pPr lvl="1"/>
            <a:r>
              <a:rPr lang="en-US" i="1" dirty="0" smtClean="0"/>
              <a:t>It was closing just as John arrived.</a:t>
            </a:r>
          </a:p>
          <a:p>
            <a:r>
              <a:rPr lang="en-US" dirty="0" smtClean="0"/>
              <a:t>Which is better? Why?</a:t>
            </a:r>
          </a:p>
          <a:p>
            <a:pPr lvl="1"/>
            <a:r>
              <a:rPr lang="en-US" dirty="0" smtClean="0"/>
              <a:t>‘about’ one entity </a:t>
            </a:r>
            <a:r>
              <a:rPr lang="en-US" dirty="0" err="1" smtClean="0"/>
              <a:t>vs</a:t>
            </a:r>
            <a:r>
              <a:rPr lang="en-US" dirty="0" smtClean="0"/>
              <a:t> two, focuses on it for coherence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46705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Resolution</a:t>
            </a:r>
            <a:br>
              <a:rPr lang="en-US" dirty="0" smtClean="0"/>
            </a:br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other alternative strategies:</a:t>
            </a:r>
          </a:p>
          <a:p>
            <a:pPr lvl="1"/>
            <a:r>
              <a:rPr lang="en-US" dirty="0" smtClean="0"/>
              <a:t>Linguistically informed, saliency hierarchy</a:t>
            </a:r>
          </a:p>
          <a:p>
            <a:pPr lvl="2"/>
            <a:r>
              <a:rPr lang="en-US" dirty="0" smtClean="0"/>
              <a:t>Centering Theory (Walker et al</a:t>
            </a:r>
          </a:p>
          <a:p>
            <a:pPr lvl="3"/>
            <a:endParaRPr lang="en-US" dirty="0" smtClean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Linguistically informed, tree based, </a:t>
            </a:r>
            <a:r>
              <a:rPr lang="en-US" dirty="0" err="1" smtClean="0"/>
              <a:t>recency</a:t>
            </a:r>
            <a:r>
              <a:rPr lang="en-US" dirty="0" smtClean="0"/>
              <a:t>, saliency</a:t>
            </a:r>
          </a:p>
          <a:p>
            <a:pPr lvl="2"/>
            <a:r>
              <a:rPr lang="en-US" dirty="0" smtClean="0"/>
              <a:t>Hobbs algorithm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Shallow processing, simple </a:t>
            </a:r>
            <a:r>
              <a:rPr lang="en-US" dirty="0"/>
              <a:t>h</a:t>
            </a:r>
            <a:r>
              <a:rPr lang="en-US" dirty="0" smtClean="0"/>
              <a:t>euristic, high precision:</a:t>
            </a:r>
          </a:p>
          <a:p>
            <a:pPr lvl="2"/>
            <a:r>
              <a:rPr lang="en-US" dirty="0" err="1" smtClean="0"/>
              <a:t>Cogniac</a:t>
            </a:r>
            <a:r>
              <a:rPr lang="en-US" dirty="0" smtClean="0"/>
              <a:t> (Baldwin 2000)</a:t>
            </a:r>
          </a:p>
        </p:txBody>
      </p:sp>
    </p:spTree>
    <p:extLst>
      <p:ext uri="{BB962C8B-B14F-4D97-AF65-F5344CB8AC3E}">
        <p14:creationId xmlns:p14="http://schemas.microsoft.com/office/powerpoint/2010/main" val="413937823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229600" cy="1143000"/>
          </a:xfrm>
        </p:spPr>
        <p:txBody>
          <a:bodyPr/>
          <a:lstStyle/>
          <a:p>
            <a:r>
              <a:rPr lang="en-US" dirty="0" smtClean="0"/>
              <a:t>Heuristic Reference </a:t>
            </a:r>
            <a:r>
              <a:rPr lang="en-US" dirty="0"/>
              <a:t>Resolution: Agreements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1969926"/>
            <a:ext cx="8042276" cy="4343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Knowledge-based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Deep analysis: full parsing, semantic analysis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Enforce syntactic/semantic constraints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Preferences:</a:t>
            </a:r>
          </a:p>
          <a:p>
            <a:pPr lvl="2">
              <a:lnSpc>
                <a:spcPct val="90000"/>
              </a:lnSpc>
            </a:pPr>
            <a:r>
              <a:rPr lang="en-US" sz="2000" dirty="0" err="1"/>
              <a:t>Recency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2000" dirty="0"/>
              <a:t>Grammatical Role Parallelism (ex. Hobbs)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Role ranking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Frequency of mention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Local reference resolution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Little/No world knowledge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Similar levels of effectiveness</a:t>
            </a:r>
          </a:p>
        </p:txBody>
      </p:sp>
    </p:spTree>
    <p:extLst>
      <p:ext uri="{BB962C8B-B14F-4D97-AF65-F5344CB8AC3E}">
        <p14:creationId xmlns:p14="http://schemas.microsoft.com/office/powerpoint/2010/main" val="22901932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Data-driven Reference Resolution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1600201"/>
            <a:ext cx="8382194" cy="4343400"/>
          </a:xfrm>
        </p:spPr>
        <p:txBody>
          <a:bodyPr/>
          <a:lstStyle/>
          <a:p>
            <a:r>
              <a:rPr lang="en-US" dirty="0"/>
              <a:t>Prior </a:t>
            </a:r>
            <a:r>
              <a:rPr lang="en-US" dirty="0" smtClean="0"/>
              <a:t>approaches: Knowledge</a:t>
            </a:r>
            <a:r>
              <a:rPr lang="en-US" dirty="0"/>
              <a:t>-based, hand-</a:t>
            </a:r>
            <a:r>
              <a:rPr lang="en-US" dirty="0" smtClean="0"/>
              <a:t>crafted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12661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Data-driven Reference Resolution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2969" y="1600201"/>
            <a:ext cx="8594725" cy="4343400"/>
          </a:xfrm>
        </p:spPr>
        <p:txBody>
          <a:bodyPr>
            <a:normAutofit/>
          </a:bodyPr>
          <a:lstStyle/>
          <a:p>
            <a:r>
              <a:rPr lang="en-US" dirty="0"/>
              <a:t>Prior </a:t>
            </a:r>
            <a:r>
              <a:rPr lang="en-US" dirty="0" smtClean="0"/>
              <a:t>approaches: Knowledge</a:t>
            </a:r>
            <a:r>
              <a:rPr lang="en-US" dirty="0"/>
              <a:t>-based, hand-crafted</a:t>
            </a:r>
          </a:p>
          <a:p>
            <a:r>
              <a:rPr lang="en-US" dirty="0"/>
              <a:t>Data-driven machine learning approach</a:t>
            </a:r>
          </a:p>
          <a:p>
            <a:pPr lvl="1"/>
            <a:r>
              <a:rPr lang="en-US" dirty="0" err="1" smtClean="0"/>
              <a:t>Coreference</a:t>
            </a:r>
            <a:r>
              <a:rPr lang="en-US" dirty="0" smtClean="0"/>
              <a:t> </a:t>
            </a:r>
            <a:r>
              <a:rPr lang="en-US" dirty="0"/>
              <a:t>as </a:t>
            </a:r>
            <a:r>
              <a:rPr lang="en-US" dirty="0" smtClean="0"/>
              <a:t>classification, clustering, ranking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72315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Data-driven Reference Resolution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2969" y="1600201"/>
            <a:ext cx="8594725" cy="4343400"/>
          </a:xfrm>
        </p:spPr>
        <p:txBody>
          <a:bodyPr>
            <a:normAutofit/>
          </a:bodyPr>
          <a:lstStyle/>
          <a:p>
            <a:r>
              <a:rPr lang="en-US" dirty="0"/>
              <a:t>Prior </a:t>
            </a:r>
            <a:r>
              <a:rPr lang="en-US" dirty="0" smtClean="0"/>
              <a:t>approaches: Knowledge</a:t>
            </a:r>
            <a:r>
              <a:rPr lang="en-US" dirty="0"/>
              <a:t>-based, hand-crafted</a:t>
            </a:r>
          </a:p>
          <a:p>
            <a:r>
              <a:rPr lang="en-US" dirty="0"/>
              <a:t>Data-driven machine learning approach</a:t>
            </a:r>
          </a:p>
          <a:p>
            <a:pPr lvl="1"/>
            <a:r>
              <a:rPr lang="en-US" dirty="0" err="1" smtClean="0"/>
              <a:t>Coreference</a:t>
            </a:r>
            <a:r>
              <a:rPr lang="en-US" dirty="0" smtClean="0"/>
              <a:t> </a:t>
            </a:r>
            <a:r>
              <a:rPr lang="en-US" dirty="0"/>
              <a:t>as </a:t>
            </a:r>
            <a:r>
              <a:rPr lang="en-US" dirty="0" smtClean="0"/>
              <a:t>classification, clustering, ranking </a:t>
            </a:r>
            <a:r>
              <a:rPr lang="en-US" dirty="0"/>
              <a:t>problem</a:t>
            </a:r>
          </a:p>
          <a:p>
            <a:pPr lvl="2"/>
            <a:r>
              <a:rPr lang="en-US" dirty="0" smtClean="0"/>
              <a:t>Mention-pair model:</a:t>
            </a:r>
          </a:p>
          <a:p>
            <a:pPr lvl="3"/>
            <a:r>
              <a:rPr lang="en-US" dirty="0" smtClean="0"/>
              <a:t>For </a:t>
            </a:r>
            <a:r>
              <a:rPr lang="en-US" dirty="0"/>
              <a:t>each pair </a:t>
            </a:r>
            <a:r>
              <a:rPr lang="en-US" dirty="0" err="1"/>
              <a:t>NPi,NPj</a:t>
            </a:r>
            <a:r>
              <a:rPr lang="en-US" dirty="0"/>
              <a:t>, do they </a:t>
            </a:r>
            <a:r>
              <a:rPr lang="en-US" dirty="0" err="1"/>
              <a:t>corefer</a:t>
            </a:r>
            <a:r>
              <a:rPr lang="en-US" dirty="0" smtClean="0"/>
              <a:t>?</a:t>
            </a:r>
          </a:p>
          <a:p>
            <a:pPr lvl="3"/>
            <a:r>
              <a:rPr lang="en-US" dirty="0" smtClean="0"/>
              <a:t>Cluster </a:t>
            </a:r>
            <a:r>
              <a:rPr lang="en-US" dirty="0"/>
              <a:t>to form equivalence </a:t>
            </a:r>
            <a:r>
              <a:rPr lang="en-US" dirty="0" smtClean="0"/>
              <a:t>classes</a:t>
            </a:r>
          </a:p>
        </p:txBody>
      </p:sp>
    </p:spTree>
    <p:extLst>
      <p:ext uri="{BB962C8B-B14F-4D97-AF65-F5344CB8AC3E}">
        <p14:creationId xmlns:p14="http://schemas.microsoft.com/office/powerpoint/2010/main" val="115016149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Data-driven Reference Resolution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2969" y="1600201"/>
            <a:ext cx="8594725" cy="4343400"/>
          </a:xfrm>
        </p:spPr>
        <p:txBody>
          <a:bodyPr>
            <a:normAutofit/>
          </a:bodyPr>
          <a:lstStyle/>
          <a:p>
            <a:r>
              <a:rPr lang="en-US" dirty="0"/>
              <a:t>Prior </a:t>
            </a:r>
            <a:r>
              <a:rPr lang="en-US" dirty="0" smtClean="0"/>
              <a:t>approaches: Knowledge</a:t>
            </a:r>
            <a:r>
              <a:rPr lang="en-US" dirty="0"/>
              <a:t>-based, hand-crafted</a:t>
            </a:r>
          </a:p>
          <a:p>
            <a:r>
              <a:rPr lang="en-US" dirty="0"/>
              <a:t>Data-driven machine learning approach</a:t>
            </a:r>
          </a:p>
          <a:p>
            <a:pPr lvl="1"/>
            <a:r>
              <a:rPr lang="en-US" dirty="0" err="1" smtClean="0"/>
              <a:t>Coreference</a:t>
            </a:r>
            <a:r>
              <a:rPr lang="en-US" dirty="0" smtClean="0"/>
              <a:t> </a:t>
            </a:r>
            <a:r>
              <a:rPr lang="en-US" dirty="0"/>
              <a:t>as </a:t>
            </a:r>
            <a:r>
              <a:rPr lang="en-US" dirty="0" smtClean="0"/>
              <a:t>classification, clustering, ranking </a:t>
            </a:r>
            <a:r>
              <a:rPr lang="en-US" dirty="0"/>
              <a:t>problem</a:t>
            </a:r>
          </a:p>
          <a:p>
            <a:pPr lvl="2"/>
            <a:r>
              <a:rPr lang="en-US" dirty="0" smtClean="0"/>
              <a:t>Mention-pair model:</a:t>
            </a:r>
          </a:p>
          <a:p>
            <a:pPr lvl="3"/>
            <a:r>
              <a:rPr lang="en-US" dirty="0" smtClean="0"/>
              <a:t>For </a:t>
            </a:r>
            <a:r>
              <a:rPr lang="en-US" dirty="0"/>
              <a:t>each pair </a:t>
            </a:r>
            <a:r>
              <a:rPr lang="en-US" dirty="0" err="1"/>
              <a:t>NPi,NPj</a:t>
            </a:r>
            <a:r>
              <a:rPr lang="en-US" dirty="0"/>
              <a:t>, do they </a:t>
            </a:r>
            <a:r>
              <a:rPr lang="en-US" dirty="0" err="1"/>
              <a:t>corefer</a:t>
            </a:r>
            <a:r>
              <a:rPr lang="en-US" dirty="0" smtClean="0"/>
              <a:t>?</a:t>
            </a:r>
          </a:p>
          <a:p>
            <a:pPr lvl="3"/>
            <a:r>
              <a:rPr lang="en-US" dirty="0" smtClean="0"/>
              <a:t>Cluster </a:t>
            </a:r>
            <a:r>
              <a:rPr lang="en-US" dirty="0"/>
              <a:t>to form equivalence </a:t>
            </a:r>
            <a:r>
              <a:rPr lang="en-US" dirty="0" smtClean="0"/>
              <a:t>classes</a:t>
            </a:r>
          </a:p>
          <a:p>
            <a:pPr lvl="2"/>
            <a:r>
              <a:rPr lang="en-US" dirty="0" smtClean="0"/>
              <a:t>Entity-mention model</a:t>
            </a:r>
          </a:p>
          <a:p>
            <a:pPr lvl="3"/>
            <a:r>
              <a:rPr lang="en-US" dirty="0" smtClean="0"/>
              <a:t>For each pair </a:t>
            </a:r>
            <a:r>
              <a:rPr lang="en-US" dirty="0" err="1" smtClean="0"/>
              <a:t>NP</a:t>
            </a:r>
            <a:r>
              <a:rPr lang="en-US" baseline="-25000" dirty="0" err="1" smtClean="0"/>
              <a:t>k</a:t>
            </a:r>
            <a:r>
              <a:rPr lang="en-US" dirty="0" smtClean="0"/>
              <a:t> and cluster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j</a:t>
            </a:r>
            <a:r>
              <a:rPr lang="en-US" baseline="-25000" dirty="0" smtClean="0"/>
              <a:t>,,</a:t>
            </a:r>
            <a:r>
              <a:rPr lang="en-US" dirty="0" smtClean="0"/>
              <a:t> should the NP be in the cluster?</a:t>
            </a:r>
          </a:p>
        </p:txBody>
      </p:sp>
    </p:spTree>
    <p:extLst>
      <p:ext uri="{BB962C8B-B14F-4D97-AF65-F5344CB8AC3E}">
        <p14:creationId xmlns:p14="http://schemas.microsoft.com/office/powerpoint/2010/main" val="19231816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Data-driven Reference Resolution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2969" y="1600201"/>
            <a:ext cx="8594725" cy="4343400"/>
          </a:xfrm>
        </p:spPr>
        <p:txBody>
          <a:bodyPr>
            <a:normAutofit/>
          </a:bodyPr>
          <a:lstStyle/>
          <a:p>
            <a:r>
              <a:rPr lang="en-US" dirty="0"/>
              <a:t>Prior </a:t>
            </a:r>
            <a:r>
              <a:rPr lang="en-US" dirty="0" smtClean="0"/>
              <a:t>approaches: Knowledge</a:t>
            </a:r>
            <a:r>
              <a:rPr lang="en-US" dirty="0"/>
              <a:t>-based, hand-crafted</a:t>
            </a:r>
          </a:p>
          <a:p>
            <a:r>
              <a:rPr lang="en-US" dirty="0"/>
              <a:t>Data-driven machine learning approach</a:t>
            </a:r>
          </a:p>
          <a:p>
            <a:pPr lvl="1"/>
            <a:r>
              <a:rPr lang="en-US" dirty="0" err="1" smtClean="0"/>
              <a:t>Coreference</a:t>
            </a:r>
            <a:r>
              <a:rPr lang="en-US" dirty="0" smtClean="0"/>
              <a:t> </a:t>
            </a:r>
            <a:r>
              <a:rPr lang="en-US" dirty="0"/>
              <a:t>as </a:t>
            </a:r>
            <a:r>
              <a:rPr lang="en-US" dirty="0" smtClean="0"/>
              <a:t>classification, clustering, ranking </a:t>
            </a:r>
            <a:r>
              <a:rPr lang="en-US" dirty="0"/>
              <a:t>problem</a:t>
            </a:r>
          </a:p>
          <a:p>
            <a:pPr lvl="2"/>
            <a:r>
              <a:rPr lang="en-US" dirty="0" smtClean="0"/>
              <a:t>Mention-pair model:</a:t>
            </a:r>
          </a:p>
          <a:p>
            <a:pPr lvl="3"/>
            <a:r>
              <a:rPr lang="en-US" dirty="0" smtClean="0"/>
              <a:t>For </a:t>
            </a:r>
            <a:r>
              <a:rPr lang="en-US" dirty="0"/>
              <a:t>each pair </a:t>
            </a:r>
            <a:r>
              <a:rPr lang="en-US" dirty="0" err="1"/>
              <a:t>NPi,NPj</a:t>
            </a:r>
            <a:r>
              <a:rPr lang="en-US" dirty="0"/>
              <a:t>, do they </a:t>
            </a:r>
            <a:r>
              <a:rPr lang="en-US" dirty="0" err="1"/>
              <a:t>corefer</a:t>
            </a:r>
            <a:r>
              <a:rPr lang="en-US" dirty="0" smtClean="0"/>
              <a:t>?</a:t>
            </a:r>
          </a:p>
          <a:p>
            <a:pPr lvl="3"/>
            <a:r>
              <a:rPr lang="en-US" dirty="0" smtClean="0"/>
              <a:t>Cluster </a:t>
            </a:r>
            <a:r>
              <a:rPr lang="en-US" dirty="0"/>
              <a:t>to form equivalence </a:t>
            </a:r>
            <a:r>
              <a:rPr lang="en-US" dirty="0" smtClean="0"/>
              <a:t>classes</a:t>
            </a:r>
          </a:p>
          <a:p>
            <a:pPr lvl="2"/>
            <a:r>
              <a:rPr lang="en-US" dirty="0" smtClean="0"/>
              <a:t>Entity-mention model</a:t>
            </a:r>
          </a:p>
          <a:p>
            <a:pPr lvl="3"/>
            <a:r>
              <a:rPr lang="en-US" dirty="0" smtClean="0"/>
              <a:t>For each pair </a:t>
            </a:r>
            <a:r>
              <a:rPr lang="en-US" dirty="0" err="1" smtClean="0"/>
              <a:t>NP</a:t>
            </a:r>
            <a:r>
              <a:rPr lang="en-US" baseline="-25000" dirty="0" err="1" smtClean="0"/>
              <a:t>k</a:t>
            </a:r>
            <a:r>
              <a:rPr lang="en-US" dirty="0" smtClean="0"/>
              <a:t> and cluster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j</a:t>
            </a:r>
            <a:r>
              <a:rPr lang="en-US" baseline="-25000" dirty="0" smtClean="0"/>
              <a:t>,,</a:t>
            </a:r>
            <a:r>
              <a:rPr lang="en-US" dirty="0" smtClean="0"/>
              <a:t> should the NP be in the cluster?</a:t>
            </a:r>
          </a:p>
          <a:p>
            <a:pPr lvl="2"/>
            <a:r>
              <a:rPr lang="en-US" dirty="0" smtClean="0"/>
              <a:t>Ranking models</a:t>
            </a:r>
          </a:p>
          <a:p>
            <a:pPr lvl="3"/>
            <a:r>
              <a:rPr lang="en-US" dirty="0" smtClean="0"/>
              <a:t>For each </a:t>
            </a:r>
            <a:r>
              <a:rPr lang="en-US" dirty="0" err="1" smtClean="0"/>
              <a:t>NP</a:t>
            </a:r>
            <a:r>
              <a:rPr lang="en-US" baseline="-25000" dirty="0" err="1" smtClean="0"/>
              <a:t>k</a:t>
            </a:r>
            <a:r>
              <a:rPr lang="en-US" dirty="0" smtClean="0"/>
              <a:t>, and all candidate antecedents, which highest?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00663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NP Coreference Examples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685800"/>
          </a:xfrm>
        </p:spPr>
        <p:txBody>
          <a:bodyPr/>
          <a:lstStyle/>
          <a:p>
            <a:r>
              <a:rPr lang="en-US"/>
              <a:t>Link all NPs refer to same entity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123950" y="3352800"/>
            <a:ext cx="6953250" cy="2119313"/>
          </a:xfrm>
          <a:prstGeom prst="rect">
            <a:avLst/>
          </a:prstGeom>
          <a:noFill/>
          <a:ln w="19050">
            <a:solidFill>
              <a:srgbClr val="0700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0004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008080"/>
                </a:solidFill>
              </a:rPr>
              <a:t>Queen Elizabeth</a:t>
            </a:r>
            <a:r>
              <a:rPr lang="en-US">
                <a:solidFill>
                  <a:srgbClr val="070014"/>
                </a:solidFill>
              </a:rPr>
              <a:t> set about transforming </a:t>
            </a:r>
            <a:r>
              <a:rPr lang="en-US">
                <a:solidFill>
                  <a:srgbClr val="008080"/>
                </a:solidFill>
              </a:rPr>
              <a:t>her</a:t>
            </a:r>
            <a:r>
              <a:rPr lang="en-US">
                <a:solidFill>
                  <a:srgbClr val="070014"/>
                </a:solidFill>
              </a:rPr>
              <a:t> </a:t>
            </a:r>
            <a:r>
              <a:rPr lang="en-US">
                <a:solidFill>
                  <a:srgbClr val="CC0000"/>
                </a:solidFill>
              </a:rPr>
              <a:t>husband</a:t>
            </a:r>
            <a:r>
              <a:rPr lang="en-US">
                <a:solidFill>
                  <a:srgbClr val="000000"/>
                </a:solidFill>
              </a:rPr>
              <a:t>,</a:t>
            </a:r>
            <a:r>
              <a:rPr lang="en-US">
                <a:solidFill>
                  <a:srgbClr val="070014"/>
                </a:solidFill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CC0000"/>
                </a:solidFill>
              </a:rPr>
              <a:t>King George VI</a:t>
            </a:r>
            <a:r>
              <a:rPr lang="en-US">
                <a:solidFill>
                  <a:srgbClr val="000000"/>
                </a:solidFill>
              </a:rPr>
              <a:t>,</a:t>
            </a:r>
            <a:r>
              <a:rPr lang="en-US">
                <a:solidFill>
                  <a:srgbClr val="070014"/>
                </a:solidFill>
              </a:rPr>
              <a:t> into </a:t>
            </a:r>
            <a:r>
              <a:rPr lang="en-US" u="sng">
                <a:solidFill>
                  <a:srgbClr val="070014"/>
                </a:solidFill>
              </a:rPr>
              <a:t>a viable monarch</a:t>
            </a:r>
            <a:r>
              <a:rPr lang="en-US">
                <a:solidFill>
                  <a:srgbClr val="070014"/>
                </a:solidFill>
              </a:rPr>
              <a:t>. </a:t>
            </a:r>
            <a:r>
              <a:rPr lang="en-US">
                <a:solidFill>
                  <a:schemeClr val="accent1"/>
                </a:solidFill>
              </a:rPr>
              <a:t>Logue</a:t>
            </a:r>
            <a:r>
              <a:rPr lang="en-US">
                <a:solidFill>
                  <a:srgbClr val="000000"/>
                </a:solidFill>
              </a:rPr>
              <a:t>,</a:t>
            </a:r>
            <a:r>
              <a:rPr lang="en-US">
                <a:solidFill>
                  <a:srgbClr val="070014"/>
                </a:solidFill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a renowned speech therapist</a:t>
            </a:r>
            <a:r>
              <a:rPr lang="en-US">
                <a:solidFill>
                  <a:srgbClr val="000000"/>
                </a:solidFill>
              </a:rPr>
              <a:t>,</a:t>
            </a:r>
            <a:r>
              <a:rPr lang="en-US">
                <a:solidFill>
                  <a:srgbClr val="070014"/>
                </a:solidFill>
              </a:rPr>
              <a:t> was summoned to help 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CC0000"/>
                </a:solidFill>
              </a:rPr>
              <a:t>the King</a:t>
            </a:r>
            <a:r>
              <a:rPr lang="en-US">
                <a:solidFill>
                  <a:srgbClr val="070014"/>
                </a:solidFill>
              </a:rPr>
              <a:t> overcome </a:t>
            </a:r>
            <a:r>
              <a:rPr lang="en-US">
                <a:solidFill>
                  <a:srgbClr val="CC0000"/>
                </a:solidFill>
              </a:rPr>
              <a:t>his</a:t>
            </a:r>
            <a:r>
              <a:rPr lang="en-US">
                <a:solidFill>
                  <a:srgbClr val="B0004B"/>
                </a:solidFill>
              </a:rPr>
              <a:t> </a:t>
            </a:r>
            <a:r>
              <a:rPr lang="en-US" u="sng">
                <a:solidFill>
                  <a:srgbClr val="070014"/>
                </a:solidFill>
              </a:rPr>
              <a:t>speech impediment</a:t>
            </a:r>
            <a:r>
              <a:rPr lang="en-US">
                <a:solidFill>
                  <a:srgbClr val="070014"/>
                </a:solidFill>
              </a:rPr>
              <a:t>... 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593725" y="6259513"/>
            <a:ext cx="2479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Example from Cardie&amp;Ng 2004</a:t>
            </a:r>
          </a:p>
        </p:txBody>
      </p:sp>
    </p:spTree>
    <p:extLst>
      <p:ext uri="{BB962C8B-B14F-4D97-AF65-F5344CB8AC3E}">
        <p14:creationId xmlns:p14="http://schemas.microsoft.com/office/powerpoint/2010/main" val="187244297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Annotated Corpora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Available </a:t>
            </a:r>
            <a:r>
              <a:rPr lang="en-US" dirty="0"/>
              <a:t>s</a:t>
            </a:r>
            <a:r>
              <a:rPr lang="en-US" dirty="0" smtClean="0"/>
              <a:t>hared task corpora</a:t>
            </a:r>
          </a:p>
          <a:p>
            <a:pPr lvl="1"/>
            <a:r>
              <a:rPr lang="en-US" dirty="0" smtClean="0"/>
              <a:t>MUC-6, MUC-7 (Message Understanding Conference)</a:t>
            </a:r>
          </a:p>
          <a:p>
            <a:pPr lvl="2"/>
            <a:r>
              <a:rPr lang="en-US" dirty="0" smtClean="0"/>
              <a:t>60 documents each, newswire, English</a:t>
            </a:r>
          </a:p>
        </p:txBody>
      </p:sp>
    </p:spTree>
    <p:extLst>
      <p:ext uri="{BB962C8B-B14F-4D97-AF65-F5344CB8AC3E}">
        <p14:creationId xmlns:p14="http://schemas.microsoft.com/office/powerpoint/2010/main" val="193380457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Annotated Corpora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Available </a:t>
            </a:r>
            <a:r>
              <a:rPr lang="en-US" dirty="0"/>
              <a:t>s</a:t>
            </a:r>
            <a:r>
              <a:rPr lang="en-US" dirty="0" smtClean="0"/>
              <a:t>hared task corpora</a:t>
            </a:r>
          </a:p>
          <a:p>
            <a:pPr lvl="1"/>
            <a:r>
              <a:rPr lang="en-US" dirty="0" smtClean="0"/>
              <a:t>MUC-6, MUC-7 (Message Understanding Conference)</a:t>
            </a:r>
          </a:p>
          <a:p>
            <a:pPr lvl="2"/>
            <a:r>
              <a:rPr lang="en-US" dirty="0" smtClean="0"/>
              <a:t>60 documents each, newswire, English</a:t>
            </a:r>
          </a:p>
          <a:p>
            <a:pPr lvl="1"/>
            <a:r>
              <a:rPr lang="en-US" dirty="0" smtClean="0"/>
              <a:t>ACE (Automatic Content Extraction)</a:t>
            </a:r>
          </a:p>
          <a:p>
            <a:pPr lvl="2"/>
            <a:r>
              <a:rPr lang="en-US" dirty="0" smtClean="0"/>
              <a:t>Originally English </a:t>
            </a:r>
            <a:r>
              <a:rPr lang="en-US" dirty="0" err="1" smtClean="0"/>
              <a:t>newswite</a:t>
            </a:r>
            <a:endParaRPr lang="en-US" dirty="0" smtClean="0"/>
          </a:p>
          <a:p>
            <a:pPr lvl="2"/>
            <a:r>
              <a:rPr lang="en-US" dirty="0" smtClean="0"/>
              <a:t>Later include Chinese, Arabic; blog, CTS, </a:t>
            </a:r>
            <a:r>
              <a:rPr lang="en-US" dirty="0" err="1" smtClean="0"/>
              <a:t>usenet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3387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549275" y="1584521"/>
            <a:ext cx="8042276" cy="1938992"/>
          </a:xfrm>
          <a:prstGeom prst="rect">
            <a:avLst/>
          </a:prstGeom>
          <a:noFill/>
          <a:ln w="19050">
            <a:solidFill>
              <a:srgbClr val="0700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0004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008080"/>
                </a:solidFill>
              </a:rPr>
              <a:t>Queen Elizabeth</a:t>
            </a:r>
            <a:r>
              <a:rPr lang="en-US" dirty="0">
                <a:solidFill>
                  <a:srgbClr val="070014"/>
                </a:solidFill>
              </a:rPr>
              <a:t> set about transforming </a:t>
            </a:r>
            <a:r>
              <a:rPr lang="en-US" dirty="0">
                <a:solidFill>
                  <a:srgbClr val="008080"/>
                </a:solidFill>
              </a:rPr>
              <a:t>her</a:t>
            </a:r>
            <a:r>
              <a:rPr lang="en-US" dirty="0">
                <a:solidFill>
                  <a:srgbClr val="070014"/>
                </a:solidFill>
              </a:rPr>
              <a:t> </a:t>
            </a:r>
            <a:r>
              <a:rPr lang="en-US" dirty="0">
                <a:solidFill>
                  <a:srgbClr val="CC0000"/>
                </a:solidFill>
              </a:rPr>
              <a:t>husband</a:t>
            </a:r>
            <a:r>
              <a:rPr lang="en-US" dirty="0">
                <a:solidFill>
                  <a:srgbClr val="000000"/>
                </a:solidFill>
              </a:rPr>
              <a:t>,</a:t>
            </a:r>
            <a:r>
              <a:rPr lang="en-US" dirty="0">
                <a:solidFill>
                  <a:srgbClr val="070014"/>
                </a:solidFill>
              </a:rPr>
              <a:t> </a:t>
            </a:r>
            <a:r>
              <a:rPr lang="en-US" dirty="0" smtClean="0">
                <a:solidFill>
                  <a:srgbClr val="CC0000"/>
                </a:solidFill>
              </a:rPr>
              <a:t>King </a:t>
            </a:r>
            <a:r>
              <a:rPr lang="en-US" dirty="0">
                <a:solidFill>
                  <a:srgbClr val="CC0000"/>
                </a:solidFill>
              </a:rPr>
              <a:t>George VI</a:t>
            </a:r>
            <a:r>
              <a:rPr lang="en-US" dirty="0">
                <a:solidFill>
                  <a:srgbClr val="000000"/>
                </a:solidFill>
              </a:rPr>
              <a:t>,</a:t>
            </a:r>
            <a:r>
              <a:rPr lang="en-US" dirty="0">
                <a:solidFill>
                  <a:srgbClr val="070014"/>
                </a:solidFill>
              </a:rPr>
              <a:t> into </a:t>
            </a:r>
            <a:r>
              <a:rPr lang="en-US" u="sng" dirty="0">
                <a:solidFill>
                  <a:srgbClr val="070014"/>
                </a:solidFill>
              </a:rPr>
              <a:t>a viable monarch</a:t>
            </a:r>
            <a:r>
              <a:rPr lang="en-US" dirty="0">
                <a:solidFill>
                  <a:srgbClr val="070014"/>
                </a:solidFill>
              </a:rPr>
              <a:t>. </a:t>
            </a:r>
            <a:r>
              <a:rPr lang="en-US" dirty="0">
                <a:solidFill>
                  <a:schemeClr val="accent1"/>
                </a:solidFill>
              </a:rPr>
              <a:t>Logue</a:t>
            </a:r>
            <a:r>
              <a:rPr lang="en-US" dirty="0">
                <a:solidFill>
                  <a:srgbClr val="000000"/>
                </a:solidFill>
              </a:rPr>
              <a:t>,</a:t>
            </a:r>
            <a:r>
              <a:rPr lang="en-US" dirty="0">
                <a:solidFill>
                  <a:srgbClr val="070014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a </a:t>
            </a:r>
            <a:r>
              <a:rPr lang="en-US" dirty="0">
                <a:solidFill>
                  <a:schemeClr val="accent1"/>
                </a:solidFill>
              </a:rPr>
              <a:t>renowned speech therapist</a:t>
            </a:r>
            <a:r>
              <a:rPr lang="en-US" dirty="0">
                <a:solidFill>
                  <a:srgbClr val="000000"/>
                </a:solidFill>
              </a:rPr>
              <a:t>,</a:t>
            </a:r>
            <a:r>
              <a:rPr lang="en-US" dirty="0">
                <a:solidFill>
                  <a:srgbClr val="070014"/>
                </a:solidFill>
              </a:rPr>
              <a:t> was summoned to help </a:t>
            </a:r>
            <a:r>
              <a:rPr lang="en-US" dirty="0" smtClean="0">
                <a:solidFill>
                  <a:srgbClr val="CC0000"/>
                </a:solidFill>
              </a:rPr>
              <a:t>the </a:t>
            </a:r>
            <a:r>
              <a:rPr lang="en-US" dirty="0">
                <a:solidFill>
                  <a:srgbClr val="CC0000"/>
                </a:solidFill>
              </a:rPr>
              <a:t>King</a:t>
            </a:r>
            <a:r>
              <a:rPr lang="en-US" dirty="0">
                <a:solidFill>
                  <a:srgbClr val="070014"/>
                </a:solidFill>
              </a:rPr>
              <a:t> overcome </a:t>
            </a:r>
            <a:r>
              <a:rPr lang="en-US" dirty="0">
                <a:solidFill>
                  <a:srgbClr val="CC0000"/>
                </a:solidFill>
              </a:rPr>
              <a:t>his</a:t>
            </a:r>
            <a:r>
              <a:rPr lang="en-US" dirty="0">
                <a:solidFill>
                  <a:srgbClr val="B0004B"/>
                </a:solidFill>
              </a:rPr>
              <a:t> </a:t>
            </a:r>
            <a:r>
              <a:rPr lang="en-US" u="sng" dirty="0">
                <a:solidFill>
                  <a:srgbClr val="070014"/>
                </a:solidFill>
              </a:rPr>
              <a:t>speech impediment</a:t>
            </a:r>
            <a:r>
              <a:rPr lang="en-US" dirty="0">
                <a:solidFill>
                  <a:srgbClr val="070014"/>
                </a:solidFill>
              </a:rPr>
              <a:t>... </a:t>
            </a:r>
          </a:p>
        </p:txBody>
      </p:sp>
      <p:sp>
        <p:nvSpPr>
          <p:cNvPr id="5" name="Rectangle 4"/>
          <p:cNvSpPr/>
          <p:nvPr/>
        </p:nvSpPr>
        <p:spPr>
          <a:xfrm>
            <a:off x="549275" y="3844499"/>
            <a:ext cx="804227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Referring expression: (</a:t>
            </a:r>
            <a:r>
              <a:rPr lang="en-US" sz="2800" dirty="0" err="1" smtClean="0"/>
              <a:t>refexp</a:t>
            </a:r>
            <a:r>
              <a:rPr lang="en-US" sz="2800" dirty="0" smtClean="0"/>
              <a:t>)</a:t>
            </a:r>
          </a:p>
          <a:p>
            <a:pPr lvl="1"/>
            <a:r>
              <a:rPr lang="en-US" sz="2400" dirty="0" smtClean="0"/>
              <a:t>Linguistic form that picks out entity in some model</a:t>
            </a:r>
          </a:p>
        </p:txBody>
      </p:sp>
    </p:spTree>
    <p:extLst>
      <p:ext uri="{BB962C8B-B14F-4D97-AF65-F5344CB8AC3E}">
        <p14:creationId xmlns:p14="http://schemas.microsoft.com/office/powerpoint/2010/main" val="65368402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Annotated Corpora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Available </a:t>
            </a:r>
            <a:r>
              <a:rPr lang="en-US" dirty="0"/>
              <a:t>s</a:t>
            </a:r>
            <a:r>
              <a:rPr lang="en-US" dirty="0" smtClean="0"/>
              <a:t>hared task corpora</a:t>
            </a:r>
          </a:p>
          <a:p>
            <a:pPr lvl="1"/>
            <a:r>
              <a:rPr lang="en-US" dirty="0" smtClean="0"/>
              <a:t>MUC-6, MUC-7 (Message Understanding Conference)</a:t>
            </a:r>
          </a:p>
          <a:p>
            <a:pPr lvl="2"/>
            <a:r>
              <a:rPr lang="en-US" dirty="0" smtClean="0"/>
              <a:t>60 documents each, newswire, English</a:t>
            </a:r>
          </a:p>
          <a:p>
            <a:pPr lvl="1"/>
            <a:r>
              <a:rPr lang="en-US" dirty="0" smtClean="0"/>
              <a:t>ACE (Automatic Content Extraction)</a:t>
            </a:r>
          </a:p>
          <a:p>
            <a:pPr lvl="2"/>
            <a:r>
              <a:rPr lang="en-US" dirty="0" smtClean="0"/>
              <a:t>Originally English </a:t>
            </a:r>
            <a:r>
              <a:rPr lang="en-US" dirty="0" err="1" smtClean="0"/>
              <a:t>newswite</a:t>
            </a:r>
            <a:endParaRPr lang="en-US" dirty="0" smtClean="0"/>
          </a:p>
          <a:p>
            <a:pPr lvl="2"/>
            <a:r>
              <a:rPr lang="en-US" dirty="0" smtClean="0"/>
              <a:t>Later include Chinese, Arabic; blog, CTS, </a:t>
            </a:r>
            <a:r>
              <a:rPr lang="en-US" dirty="0" err="1" smtClean="0"/>
              <a:t>usenet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err="1" smtClean="0"/>
              <a:t>Treebanks</a:t>
            </a:r>
            <a:endParaRPr lang="en-US" dirty="0" smtClean="0"/>
          </a:p>
          <a:p>
            <a:pPr lvl="1"/>
            <a:r>
              <a:rPr lang="en-US" dirty="0" smtClean="0"/>
              <a:t>English Penn Treebank (</a:t>
            </a:r>
            <a:r>
              <a:rPr lang="en-US" dirty="0" err="1" smtClean="0"/>
              <a:t>Ontonotes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9368983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Annotated Corpora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Available </a:t>
            </a:r>
            <a:r>
              <a:rPr lang="en-US" dirty="0"/>
              <a:t>s</a:t>
            </a:r>
            <a:r>
              <a:rPr lang="en-US" dirty="0" smtClean="0"/>
              <a:t>hared task corpora</a:t>
            </a:r>
          </a:p>
          <a:p>
            <a:pPr lvl="1"/>
            <a:r>
              <a:rPr lang="en-US" dirty="0" smtClean="0"/>
              <a:t>MUC-6, MUC-7 (Message Understanding Conference)</a:t>
            </a:r>
          </a:p>
          <a:p>
            <a:pPr lvl="2"/>
            <a:r>
              <a:rPr lang="en-US" dirty="0" smtClean="0"/>
              <a:t>60 documents each, newswire, English</a:t>
            </a:r>
          </a:p>
          <a:p>
            <a:pPr lvl="1"/>
            <a:r>
              <a:rPr lang="en-US" dirty="0" smtClean="0"/>
              <a:t>ACE (Automatic Content Extraction)</a:t>
            </a:r>
          </a:p>
          <a:p>
            <a:pPr lvl="2"/>
            <a:r>
              <a:rPr lang="en-US" dirty="0" smtClean="0"/>
              <a:t>Originally English </a:t>
            </a:r>
            <a:r>
              <a:rPr lang="en-US" dirty="0" err="1" smtClean="0"/>
              <a:t>newswite</a:t>
            </a:r>
            <a:endParaRPr lang="en-US" dirty="0" smtClean="0"/>
          </a:p>
          <a:p>
            <a:pPr lvl="2"/>
            <a:r>
              <a:rPr lang="en-US" dirty="0" smtClean="0"/>
              <a:t>Later include Chinese, Arabic; blog, CTS, </a:t>
            </a:r>
            <a:r>
              <a:rPr lang="en-US" dirty="0" err="1" smtClean="0"/>
              <a:t>usenet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err="1" smtClean="0"/>
              <a:t>Treebanks</a:t>
            </a:r>
            <a:endParaRPr lang="en-US" dirty="0" smtClean="0"/>
          </a:p>
          <a:p>
            <a:pPr lvl="1"/>
            <a:r>
              <a:rPr lang="en-US" dirty="0" smtClean="0"/>
              <a:t>English Penn Treebank (</a:t>
            </a:r>
            <a:r>
              <a:rPr lang="en-US" dirty="0" err="1" smtClean="0"/>
              <a:t>Ontonotes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German, Czech, Japanese, Spanish, Catalan</a:t>
            </a:r>
            <a:r>
              <a:rPr lang="en-US" smtClean="0"/>
              <a:t>, Medline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03129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Engineering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59283" cy="4343400"/>
          </a:xfrm>
        </p:spPr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nformation similar to heuristics</a:t>
            </a:r>
          </a:p>
          <a:p>
            <a:pPr lvl="1"/>
            <a:r>
              <a:rPr lang="en-US" dirty="0" err="1" smtClean="0"/>
              <a:t>Recency</a:t>
            </a:r>
            <a:r>
              <a:rPr lang="en-US" dirty="0" smtClean="0"/>
              <a:t>: distance between mentions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Grammatical salience: role ranking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Grammatical constraints: agreement features, binding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64029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Engineering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59283" cy="4343400"/>
          </a:xfrm>
        </p:spPr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nformation similar to heuristics</a:t>
            </a:r>
          </a:p>
          <a:p>
            <a:pPr lvl="1"/>
            <a:r>
              <a:rPr lang="en-US" dirty="0" err="1" smtClean="0"/>
              <a:t>Recency</a:t>
            </a:r>
            <a:r>
              <a:rPr lang="en-US" dirty="0" smtClean="0"/>
              <a:t>: distance between mentions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Grammatical salience: role ranking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Grammatical constraints: agreement features, binding</a:t>
            </a:r>
          </a:p>
          <a:p>
            <a:r>
              <a:rPr lang="en-US" dirty="0"/>
              <a:t>H</a:t>
            </a:r>
            <a:r>
              <a:rPr lang="en-US" dirty="0" smtClean="0"/>
              <a:t>euristic techniques themselves:</a:t>
            </a:r>
          </a:p>
          <a:p>
            <a:pPr lvl="1"/>
            <a:r>
              <a:rPr lang="en-US" dirty="0" smtClean="0"/>
              <a:t> Rank from Hobbs algorithm</a:t>
            </a:r>
          </a:p>
        </p:txBody>
      </p:sp>
    </p:spTree>
    <p:extLst>
      <p:ext uri="{BB962C8B-B14F-4D97-AF65-F5344CB8AC3E}">
        <p14:creationId xmlns:p14="http://schemas.microsoft.com/office/powerpoint/2010/main" val="9953849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Engineering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59283" cy="4343400"/>
          </a:xfrm>
        </p:spPr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nformation similar to heuristics</a:t>
            </a:r>
          </a:p>
          <a:p>
            <a:pPr lvl="1"/>
            <a:r>
              <a:rPr lang="en-US" dirty="0" err="1" smtClean="0"/>
              <a:t>Recency</a:t>
            </a:r>
            <a:r>
              <a:rPr lang="en-US" dirty="0" smtClean="0"/>
              <a:t>: distance between mentions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Grammatical salience: role ranking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Grammatical constraints: agreement features, binding</a:t>
            </a:r>
          </a:p>
          <a:p>
            <a:r>
              <a:rPr lang="en-US" dirty="0"/>
              <a:t>H</a:t>
            </a:r>
            <a:r>
              <a:rPr lang="en-US" dirty="0" smtClean="0"/>
              <a:t>euristic techniques themselves:</a:t>
            </a:r>
          </a:p>
          <a:p>
            <a:pPr lvl="1"/>
            <a:r>
              <a:rPr lang="en-US" dirty="0" smtClean="0"/>
              <a:t> Rank from Hobbs algorithm</a:t>
            </a:r>
          </a:p>
          <a:p>
            <a:r>
              <a:rPr lang="en-US" dirty="0" smtClean="0"/>
              <a:t>Discourse segment boundaries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87671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Engineering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</a:t>
            </a:r>
            <a:r>
              <a:rPr lang="en-US" dirty="0" err="1"/>
              <a:t>coreference</a:t>
            </a:r>
            <a:r>
              <a:rPr lang="en-US" dirty="0"/>
              <a:t> (not pronominal) features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09656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Engineering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</a:t>
            </a:r>
            <a:r>
              <a:rPr lang="en-US" dirty="0" err="1"/>
              <a:t>coreference</a:t>
            </a:r>
            <a:r>
              <a:rPr lang="en-US" dirty="0"/>
              <a:t> (not pronominal) features</a:t>
            </a:r>
          </a:p>
          <a:p>
            <a:pPr lvl="1"/>
            <a:r>
              <a:rPr lang="en-US" dirty="0"/>
              <a:t>String-matching features: </a:t>
            </a:r>
            <a:endParaRPr lang="en-US" dirty="0" smtClean="0"/>
          </a:p>
          <a:p>
            <a:pPr lvl="2"/>
            <a:r>
              <a:rPr lang="en-US" dirty="0" smtClean="0"/>
              <a:t>Mrs</a:t>
            </a:r>
            <a:r>
              <a:rPr lang="en-US" dirty="0"/>
              <a:t>. Clinton &lt;-&gt;</a:t>
            </a:r>
            <a:r>
              <a:rPr lang="en-US" dirty="0" smtClean="0"/>
              <a:t>Clinton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24972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Engineering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</a:t>
            </a:r>
            <a:r>
              <a:rPr lang="en-US" dirty="0" err="1"/>
              <a:t>coreference</a:t>
            </a:r>
            <a:r>
              <a:rPr lang="en-US" dirty="0"/>
              <a:t> (not pronominal) features</a:t>
            </a:r>
          </a:p>
          <a:p>
            <a:pPr lvl="1"/>
            <a:r>
              <a:rPr lang="en-US" dirty="0"/>
              <a:t>String-matching features: </a:t>
            </a:r>
            <a:endParaRPr lang="en-US" dirty="0" smtClean="0"/>
          </a:p>
          <a:p>
            <a:pPr lvl="2"/>
            <a:r>
              <a:rPr lang="en-US" dirty="0" smtClean="0"/>
              <a:t>Mrs</a:t>
            </a:r>
            <a:r>
              <a:rPr lang="en-US" dirty="0"/>
              <a:t>. Clinton &lt;-&gt;</a:t>
            </a:r>
            <a:r>
              <a:rPr lang="en-US" dirty="0" smtClean="0"/>
              <a:t>Clinton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Semantic </a:t>
            </a:r>
            <a:r>
              <a:rPr lang="en-US" dirty="0"/>
              <a:t>features: </a:t>
            </a:r>
            <a:endParaRPr lang="en-US" dirty="0" smtClean="0"/>
          </a:p>
          <a:p>
            <a:pPr lvl="2"/>
            <a:r>
              <a:rPr lang="en-US" dirty="0" smtClean="0"/>
              <a:t>Can candidate appear in same </a:t>
            </a:r>
            <a:r>
              <a:rPr lang="en-US" dirty="0"/>
              <a:t>role w/same verb?</a:t>
            </a:r>
          </a:p>
          <a:p>
            <a:pPr lvl="2"/>
            <a:r>
              <a:rPr lang="en-US" dirty="0" err="1"/>
              <a:t>WordNet</a:t>
            </a:r>
            <a:r>
              <a:rPr lang="en-US" dirty="0"/>
              <a:t> </a:t>
            </a:r>
            <a:r>
              <a:rPr lang="en-US" dirty="0" smtClean="0"/>
              <a:t>similarity</a:t>
            </a:r>
          </a:p>
          <a:p>
            <a:pPr lvl="2"/>
            <a:r>
              <a:rPr lang="en-US" dirty="0" smtClean="0"/>
              <a:t>Wikipedia</a:t>
            </a:r>
            <a:r>
              <a:rPr lang="en-US" dirty="0"/>
              <a:t>: broader </a:t>
            </a:r>
            <a:r>
              <a:rPr lang="en-US" dirty="0" smtClean="0"/>
              <a:t>coverage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71992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Engineering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Other </a:t>
            </a:r>
            <a:r>
              <a:rPr lang="en-US" dirty="0" err="1"/>
              <a:t>coreference</a:t>
            </a:r>
            <a:r>
              <a:rPr lang="en-US" dirty="0"/>
              <a:t> (not pronominal) features</a:t>
            </a:r>
          </a:p>
          <a:p>
            <a:pPr lvl="1"/>
            <a:r>
              <a:rPr lang="en-US" dirty="0"/>
              <a:t>String-matching features: </a:t>
            </a:r>
            <a:endParaRPr lang="en-US" dirty="0" smtClean="0"/>
          </a:p>
          <a:p>
            <a:pPr lvl="2"/>
            <a:r>
              <a:rPr lang="en-US" dirty="0" smtClean="0"/>
              <a:t>Mrs</a:t>
            </a:r>
            <a:r>
              <a:rPr lang="en-US" dirty="0"/>
              <a:t>. Clinton &lt;-&gt;</a:t>
            </a:r>
            <a:r>
              <a:rPr lang="en-US" dirty="0" smtClean="0"/>
              <a:t>Clinton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Semantic </a:t>
            </a:r>
            <a:r>
              <a:rPr lang="en-US" dirty="0"/>
              <a:t>features: </a:t>
            </a:r>
            <a:endParaRPr lang="en-US" dirty="0" smtClean="0"/>
          </a:p>
          <a:p>
            <a:pPr lvl="2"/>
            <a:r>
              <a:rPr lang="en-US" dirty="0" smtClean="0"/>
              <a:t>Can candidate appear in same </a:t>
            </a:r>
            <a:r>
              <a:rPr lang="en-US" dirty="0"/>
              <a:t>role w/same verb?</a:t>
            </a:r>
          </a:p>
          <a:p>
            <a:pPr lvl="2"/>
            <a:r>
              <a:rPr lang="en-US" dirty="0" err="1"/>
              <a:t>WordNet</a:t>
            </a:r>
            <a:r>
              <a:rPr lang="en-US" dirty="0"/>
              <a:t> </a:t>
            </a:r>
            <a:r>
              <a:rPr lang="en-US" dirty="0" smtClean="0"/>
              <a:t>similarity</a:t>
            </a:r>
          </a:p>
          <a:p>
            <a:pPr lvl="2"/>
            <a:r>
              <a:rPr lang="en-US" dirty="0" smtClean="0"/>
              <a:t>Wikipedia</a:t>
            </a:r>
            <a:r>
              <a:rPr lang="en-US" dirty="0"/>
              <a:t>: broader </a:t>
            </a:r>
            <a:r>
              <a:rPr lang="en-US" dirty="0" smtClean="0"/>
              <a:t>coverage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Lexico</a:t>
            </a:r>
            <a:r>
              <a:rPr lang="en-US" dirty="0" smtClean="0"/>
              <a:t>-syntactic patterns:</a:t>
            </a:r>
          </a:p>
          <a:p>
            <a:pPr lvl="2"/>
            <a:r>
              <a:rPr lang="en-US" dirty="0" smtClean="0"/>
              <a:t>E.g. X is a 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42773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Feature Set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5181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25 features per instance: 2NPs, features, class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lexical (3)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string matching for pronouns, proper names, common nouns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grammatical (18) 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pronoun_1, pronoun_2, demonstrative_2, indefinite_2, …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number, gender, </a:t>
            </a:r>
            <a:r>
              <a:rPr lang="en-US" sz="1800" dirty="0" err="1"/>
              <a:t>animacy</a:t>
            </a:r>
            <a:endParaRPr lang="en-US" sz="1800" dirty="0"/>
          </a:p>
          <a:p>
            <a:pPr lvl="2">
              <a:lnSpc>
                <a:spcPct val="90000"/>
              </a:lnSpc>
            </a:pPr>
            <a:r>
              <a:rPr lang="en-US" sz="1800" dirty="0"/>
              <a:t>appositive, predicate nominative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binding constraints, simple contra-indexing constraints, …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span, </a:t>
            </a:r>
            <a:r>
              <a:rPr lang="en-US" sz="1800" dirty="0" err="1"/>
              <a:t>maximalnp</a:t>
            </a:r>
            <a:r>
              <a:rPr lang="en-US" sz="1800" dirty="0"/>
              <a:t>, …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semantic (2)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same </a:t>
            </a:r>
            <a:r>
              <a:rPr lang="en-US" sz="1800" dirty="0" err="1"/>
              <a:t>WordNet</a:t>
            </a:r>
            <a:r>
              <a:rPr lang="en-US" sz="1800" dirty="0"/>
              <a:t> class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alias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positional (1)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distance between the NPs in terms of # of sentences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knowledge-based (1) 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naïve pronoun resolution algorithm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01901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549275" y="1584521"/>
            <a:ext cx="8042276" cy="1938992"/>
          </a:xfrm>
          <a:prstGeom prst="rect">
            <a:avLst/>
          </a:prstGeom>
          <a:noFill/>
          <a:ln w="19050">
            <a:solidFill>
              <a:srgbClr val="0700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0004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008080"/>
                </a:solidFill>
              </a:rPr>
              <a:t>Queen Elizabeth</a:t>
            </a:r>
            <a:r>
              <a:rPr lang="en-US" dirty="0">
                <a:solidFill>
                  <a:srgbClr val="070014"/>
                </a:solidFill>
              </a:rPr>
              <a:t> set about transforming </a:t>
            </a:r>
            <a:r>
              <a:rPr lang="en-US" dirty="0">
                <a:solidFill>
                  <a:srgbClr val="008080"/>
                </a:solidFill>
              </a:rPr>
              <a:t>her</a:t>
            </a:r>
            <a:r>
              <a:rPr lang="en-US" dirty="0">
                <a:solidFill>
                  <a:srgbClr val="070014"/>
                </a:solidFill>
              </a:rPr>
              <a:t> </a:t>
            </a:r>
            <a:r>
              <a:rPr lang="en-US" dirty="0">
                <a:solidFill>
                  <a:srgbClr val="CC0000"/>
                </a:solidFill>
              </a:rPr>
              <a:t>husband</a:t>
            </a:r>
            <a:r>
              <a:rPr lang="en-US" dirty="0">
                <a:solidFill>
                  <a:srgbClr val="000000"/>
                </a:solidFill>
              </a:rPr>
              <a:t>,</a:t>
            </a:r>
            <a:r>
              <a:rPr lang="en-US" dirty="0">
                <a:solidFill>
                  <a:srgbClr val="070014"/>
                </a:solidFill>
              </a:rPr>
              <a:t> </a:t>
            </a:r>
            <a:r>
              <a:rPr lang="en-US" dirty="0" smtClean="0">
                <a:solidFill>
                  <a:srgbClr val="CC0000"/>
                </a:solidFill>
              </a:rPr>
              <a:t>King </a:t>
            </a:r>
            <a:r>
              <a:rPr lang="en-US" dirty="0">
                <a:solidFill>
                  <a:srgbClr val="CC0000"/>
                </a:solidFill>
              </a:rPr>
              <a:t>George VI</a:t>
            </a:r>
            <a:r>
              <a:rPr lang="en-US" dirty="0">
                <a:solidFill>
                  <a:srgbClr val="000000"/>
                </a:solidFill>
              </a:rPr>
              <a:t>,</a:t>
            </a:r>
            <a:r>
              <a:rPr lang="en-US" dirty="0">
                <a:solidFill>
                  <a:srgbClr val="070014"/>
                </a:solidFill>
              </a:rPr>
              <a:t> into </a:t>
            </a:r>
            <a:r>
              <a:rPr lang="en-US" u="sng" dirty="0">
                <a:solidFill>
                  <a:srgbClr val="070014"/>
                </a:solidFill>
              </a:rPr>
              <a:t>a viable monarch</a:t>
            </a:r>
            <a:r>
              <a:rPr lang="en-US" dirty="0">
                <a:solidFill>
                  <a:srgbClr val="070014"/>
                </a:solidFill>
              </a:rPr>
              <a:t>. </a:t>
            </a:r>
            <a:r>
              <a:rPr lang="en-US" dirty="0">
                <a:solidFill>
                  <a:schemeClr val="accent1"/>
                </a:solidFill>
              </a:rPr>
              <a:t>Logue</a:t>
            </a:r>
            <a:r>
              <a:rPr lang="en-US" dirty="0">
                <a:solidFill>
                  <a:srgbClr val="000000"/>
                </a:solidFill>
              </a:rPr>
              <a:t>,</a:t>
            </a:r>
            <a:r>
              <a:rPr lang="en-US" dirty="0">
                <a:solidFill>
                  <a:srgbClr val="070014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a </a:t>
            </a:r>
            <a:r>
              <a:rPr lang="en-US" dirty="0">
                <a:solidFill>
                  <a:schemeClr val="accent1"/>
                </a:solidFill>
              </a:rPr>
              <a:t>renowned speech therapist</a:t>
            </a:r>
            <a:r>
              <a:rPr lang="en-US" dirty="0">
                <a:solidFill>
                  <a:srgbClr val="000000"/>
                </a:solidFill>
              </a:rPr>
              <a:t>,</a:t>
            </a:r>
            <a:r>
              <a:rPr lang="en-US" dirty="0">
                <a:solidFill>
                  <a:srgbClr val="070014"/>
                </a:solidFill>
              </a:rPr>
              <a:t> was summoned to help </a:t>
            </a:r>
            <a:r>
              <a:rPr lang="en-US" dirty="0" smtClean="0">
                <a:solidFill>
                  <a:srgbClr val="CC0000"/>
                </a:solidFill>
              </a:rPr>
              <a:t>the </a:t>
            </a:r>
            <a:r>
              <a:rPr lang="en-US" dirty="0">
                <a:solidFill>
                  <a:srgbClr val="CC0000"/>
                </a:solidFill>
              </a:rPr>
              <a:t>King</a:t>
            </a:r>
            <a:r>
              <a:rPr lang="en-US" dirty="0">
                <a:solidFill>
                  <a:srgbClr val="070014"/>
                </a:solidFill>
              </a:rPr>
              <a:t> overcome </a:t>
            </a:r>
            <a:r>
              <a:rPr lang="en-US" dirty="0">
                <a:solidFill>
                  <a:srgbClr val="CC0000"/>
                </a:solidFill>
              </a:rPr>
              <a:t>his</a:t>
            </a:r>
            <a:r>
              <a:rPr lang="en-US" dirty="0">
                <a:solidFill>
                  <a:srgbClr val="B0004B"/>
                </a:solidFill>
              </a:rPr>
              <a:t> </a:t>
            </a:r>
            <a:r>
              <a:rPr lang="en-US" u="sng" dirty="0">
                <a:solidFill>
                  <a:srgbClr val="070014"/>
                </a:solidFill>
              </a:rPr>
              <a:t>speech impediment</a:t>
            </a:r>
            <a:r>
              <a:rPr lang="en-US" dirty="0">
                <a:solidFill>
                  <a:srgbClr val="070014"/>
                </a:solidFill>
              </a:rPr>
              <a:t>... </a:t>
            </a:r>
          </a:p>
        </p:txBody>
      </p:sp>
      <p:sp>
        <p:nvSpPr>
          <p:cNvPr id="5" name="Rectangle 4"/>
          <p:cNvSpPr/>
          <p:nvPr/>
        </p:nvSpPr>
        <p:spPr>
          <a:xfrm>
            <a:off x="549275" y="3844499"/>
            <a:ext cx="804227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Referring expression: (</a:t>
            </a:r>
            <a:r>
              <a:rPr lang="en-US" sz="2800" dirty="0" err="1" smtClean="0"/>
              <a:t>refexp</a:t>
            </a:r>
            <a:r>
              <a:rPr lang="en-US" sz="2800" dirty="0" smtClean="0"/>
              <a:t>)</a:t>
            </a:r>
          </a:p>
          <a:p>
            <a:pPr lvl="1"/>
            <a:r>
              <a:rPr lang="en-US" sz="2400" dirty="0" smtClean="0"/>
              <a:t>Linguistic form that picks out entity in some model</a:t>
            </a:r>
          </a:p>
          <a:p>
            <a:pPr lvl="1"/>
            <a:r>
              <a:rPr lang="en-US" sz="2400" dirty="0" smtClean="0"/>
              <a:t>That entity is the </a:t>
            </a:r>
            <a:r>
              <a:rPr lang="ja-JP" altLang="en-US" sz="2400" dirty="0" smtClean="0">
                <a:latin typeface="Arial"/>
              </a:rPr>
              <a:t>“</a:t>
            </a:r>
            <a:r>
              <a:rPr lang="en-US" sz="2400" dirty="0" smtClean="0"/>
              <a:t>referent</a:t>
            </a:r>
            <a:r>
              <a:rPr lang="ja-JP" altLang="en-US" sz="2400" dirty="0" smtClean="0">
                <a:latin typeface="Arial"/>
              </a:rPr>
              <a:t>”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1528618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Coreference</a:t>
            </a:r>
            <a:r>
              <a:rPr lang="en-US" dirty="0" smtClean="0"/>
              <a:t>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issues:</a:t>
            </a:r>
          </a:p>
          <a:p>
            <a:pPr lvl="1"/>
            <a:r>
              <a:rPr lang="en-US" dirty="0" smtClean="0"/>
              <a:t>Which NPs are evaluated?</a:t>
            </a:r>
          </a:p>
          <a:p>
            <a:pPr lvl="2"/>
            <a:r>
              <a:rPr lang="en-US" dirty="0" smtClean="0"/>
              <a:t>Gold standard tagged or</a:t>
            </a:r>
          </a:p>
          <a:p>
            <a:pPr lvl="2"/>
            <a:r>
              <a:rPr lang="en-US" dirty="0" smtClean="0"/>
              <a:t>Automatically extracted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51815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Coreference</a:t>
            </a:r>
            <a:r>
              <a:rPr lang="en-US" dirty="0" smtClean="0"/>
              <a:t>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issues:</a:t>
            </a:r>
          </a:p>
          <a:p>
            <a:pPr lvl="1"/>
            <a:r>
              <a:rPr lang="en-US" dirty="0" smtClean="0"/>
              <a:t>Which NPs are evaluated?</a:t>
            </a:r>
          </a:p>
          <a:p>
            <a:pPr lvl="2"/>
            <a:r>
              <a:rPr lang="en-US" dirty="0" smtClean="0"/>
              <a:t>Gold standard tagged or</a:t>
            </a:r>
          </a:p>
          <a:p>
            <a:pPr lvl="2"/>
            <a:r>
              <a:rPr lang="en-US" dirty="0" smtClean="0"/>
              <a:t>Automatically extracted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How good is the partition?</a:t>
            </a:r>
          </a:p>
          <a:p>
            <a:pPr lvl="2"/>
            <a:r>
              <a:rPr lang="en-US" dirty="0" smtClean="0"/>
              <a:t>Any cluster-based evaluation could be used (e.g. Kappa)</a:t>
            </a:r>
          </a:p>
          <a:p>
            <a:pPr lvl="2"/>
            <a:r>
              <a:rPr lang="en-US" dirty="0" smtClean="0"/>
              <a:t>MUC scorer: </a:t>
            </a:r>
          </a:p>
          <a:p>
            <a:pPr lvl="3"/>
            <a:r>
              <a:rPr lang="en-US" dirty="0" smtClean="0"/>
              <a:t>Link-based: ignores singletons; penalizes large clusters</a:t>
            </a:r>
          </a:p>
          <a:p>
            <a:pPr lvl="3"/>
            <a:r>
              <a:rPr lang="en-US" dirty="0" smtClean="0"/>
              <a:t>Other measures compensate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61956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 &amp; Cluster </a:t>
            </a:r>
            <a:r>
              <a:rPr lang="en-US" dirty="0" err="1" smtClean="0"/>
              <a:t>Coreference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Classification: </a:t>
            </a:r>
          </a:p>
          <a:p>
            <a:pPr lvl="1"/>
            <a:r>
              <a:rPr lang="en-US" dirty="0" smtClean="0"/>
              <a:t>For each pair of candidate </a:t>
            </a:r>
            <a:r>
              <a:rPr lang="en-US" dirty="0" err="1" smtClean="0"/>
              <a:t>coreferential</a:t>
            </a:r>
            <a:r>
              <a:rPr lang="en-US" dirty="0" smtClean="0"/>
              <a:t> NPs (</a:t>
            </a:r>
            <a:r>
              <a:rPr lang="en-US" dirty="0" err="1" smtClean="0"/>
              <a:t>NP</a:t>
            </a:r>
            <a:r>
              <a:rPr lang="en-US" baseline="-25000" dirty="0" err="1" smtClean="0"/>
              <a:t>i</a:t>
            </a:r>
            <a:r>
              <a:rPr lang="en-US" dirty="0" err="1" smtClean="0"/>
              <a:t>,NP</a:t>
            </a:r>
            <a:r>
              <a:rPr lang="en-US" baseline="-25000" dirty="0" err="1" smtClean="0"/>
              <a:t>j</a:t>
            </a:r>
            <a:r>
              <a:rPr lang="en-US" dirty="0" smtClean="0"/>
              <a:t>), classify as +/- </a:t>
            </a:r>
            <a:r>
              <a:rPr lang="en-US" dirty="0" err="1" smtClean="0"/>
              <a:t>coreferent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22065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1098550"/>
            <a:ext cx="8321675" cy="54768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914400" y="49213"/>
          <a:ext cx="5862638" cy="700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2" name="Drawing" r:id="rId4" imgW="5942520" imgH="7106400" progId="Canvas.5.Drawing">
                  <p:embed/>
                </p:oleObj>
              </mc:Choice>
              <mc:Fallback>
                <p:oleObj name="Drawing" r:id="rId4" imgW="5942520" imgH="7106400" progId="Canvas.5.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9213"/>
                        <a:ext cx="5862638" cy="700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0" y="354013"/>
            <a:ext cx="4146550" cy="1104900"/>
          </a:xfrm>
        </p:spPr>
        <p:txBody>
          <a:bodyPr/>
          <a:lstStyle/>
          <a:p>
            <a:r>
              <a:rPr lang="en-US" dirty="0"/>
              <a:t>Classifier for </a:t>
            </a:r>
            <a:br>
              <a:rPr lang="en-US" dirty="0"/>
            </a:br>
            <a:r>
              <a:rPr lang="en-US" dirty="0"/>
              <a:t>MUC-6 Data Set</a:t>
            </a:r>
          </a:p>
        </p:txBody>
      </p:sp>
    </p:spTree>
    <p:extLst>
      <p:ext uri="{BB962C8B-B14F-4D97-AF65-F5344CB8AC3E}">
        <p14:creationId xmlns:p14="http://schemas.microsoft.com/office/powerpoint/2010/main" val="2583476950"/>
      </p:ext>
    </p:extLst>
  </p:cSld>
  <p:clrMapOvr>
    <a:masterClrMapping/>
  </p:clrMapOvr>
  <p:transition xmlns:p14="http://schemas.microsoft.com/office/powerpoint/2010/main"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Unsupervised Approach to </a:t>
            </a:r>
            <a:r>
              <a:rPr lang="en-US" dirty="0" err="1" smtClean="0"/>
              <a:t>Coreference</a:t>
            </a:r>
            <a:r>
              <a:rPr lang="en-US" dirty="0" smtClean="0"/>
              <a:t>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Cardie</a:t>
            </a:r>
            <a:r>
              <a:rPr lang="en-US" dirty="0" smtClean="0"/>
              <a:t> and </a:t>
            </a:r>
            <a:r>
              <a:rPr lang="en-US" dirty="0" err="1" smtClean="0"/>
              <a:t>Wagstaff</a:t>
            </a:r>
            <a:endParaRPr lang="en-US" dirty="0" smtClean="0"/>
          </a:p>
          <a:p>
            <a:r>
              <a:rPr lang="en-US" dirty="0" err="1" smtClean="0"/>
              <a:t>Coreference</a:t>
            </a:r>
            <a:r>
              <a:rPr lang="en-US" dirty="0" smtClean="0"/>
              <a:t> as clustering:</a:t>
            </a:r>
          </a:p>
        </p:txBody>
      </p:sp>
    </p:spTree>
    <p:extLst>
      <p:ext uri="{BB962C8B-B14F-4D97-AF65-F5344CB8AC3E}">
        <p14:creationId xmlns:p14="http://schemas.microsoft.com/office/powerpoint/2010/main" val="207410414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Unsupervised Approach to </a:t>
            </a:r>
            <a:r>
              <a:rPr lang="en-US" dirty="0" err="1" smtClean="0"/>
              <a:t>Coreference</a:t>
            </a:r>
            <a:r>
              <a:rPr lang="en-US" dirty="0" smtClean="0"/>
              <a:t>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Cardie</a:t>
            </a:r>
            <a:r>
              <a:rPr lang="en-US" dirty="0" smtClean="0"/>
              <a:t> and </a:t>
            </a:r>
            <a:r>
              <a:rPr lang="en-US" dirty="0" err="1" smtClean="0"/>
              <a:t>Wagstaff</a:t>
            </a:r>
            <a:endParaRPr lang="en-US" dirty="0" smtClean="0"/>
          </a:p>
          <a:p>
            <a:r>
              <a:rPr lang="en-US" dirty="0" err="1" smtClean="0"/>
              <a:t>Coreference</a:t>
            </a:r>
            <a:r>
              <a:rPr lang="en-US" dirty="0" smtClean="0"/>
              <a:t> as clustering:</a:t>
            </a:r>
          </a:p>
          <a:p>
            <a:pPr lvl="1"/>
            <a:r>
              <a:rPr lang="en-US" dirty="0" smtClean="0"/>
              <a:t>For a given text, partition all NP mentions</a:t>
            </a:r>
          </a:p>
          <a:p>
            <a:pPr lvl="2"/>
            <a:r>
              <a:rPr lang="en-US" dirty="0" smtClean="0"/>
              <a:t>Cluster = Entity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38757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Unsupervised Approach to </a:t>
            </a:r>
            <a:r>
              <a:rPr lang="en-US" dirty="0" err="1" smtClean="0"/>
              <a:t>Coreference</a:t>
            </a:r>
            <a:r>
              <a:rPr lang="en-US" dirty="0" smtClean="0"/>
              <a:t>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Cardie</a:t>
            </a:r>
            <a:r>
              <a:rPr lang="en-US" dirty="0" smtClean="0"/>
              <a:t> and </a:t>
            </a:r>
            <a:r>
              <a:rPr lang="en-US" dirty="0" err="1" smtClean="0"/>
              <a:t>Wagstaff</a:t>
            </a:r>
            <a:endParaRPr lang="en-US" dirty="0" smtClean="0"/>
          </a:p>
          <a:p>
            <a:r>
              <a:rPr lang="en-US" dirty="0" err="1" smtClean="0"/>
              <a:t>Coreference</a:t>
            </a:r>
            <a:r>
              <a:rPr lang="en-US" dirty="0" smtClean="0"/>
              <a:t> as clustering:</a:t>
            </a:r>
          </a:p>
          <a:p>
            <a:pPr lvl="1"/>
            <a:r>
              <a:rPr lang="en-US" dirty="0" smtClean="0"/>
              <a:t>For a given text, partition all NP mentions</a:t>
            </a:r>
          </a:p>
          <a:p>
            <a:pPr lvl="2"/>
            <a:r>
              <a:rPr lang="en-US" dirty="0" smtClean="0"/>
              <a:t>Cluster = Entity 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Requires a distance metric</a:t>
            </a:r>
          </a:p>
          <a:p>
            <a:pPr lvl="2"/>
            <a:r>
              <a:rPr lang="en-US" dirty="0" err="1" smtClean="0"/>
              <a:t>Coreferential</a:t>
            </a:r>
            <a:r>
              <a:rPr lang="en-US" dirty="0" smtClean="0"/>
              <a:t> NPs should be ‘close’</a:t>
            </a:r>
          </a:p>
          <a:p>
            <a:pPr lvl="2"/>
            <a:r>
              <a:rPr lang="en-US" dirty="0" smtClean="0"/>
              <a:t>Non-</a:t>
            </a:r>
            <a:r>
              <a:rPr lang="en-US" dirty="0" err="1" smtClean="0"/>
              <a:t>coreferential</a:t>
            </a:r>
            <a:r>
              <a:rPr lang="en-US" dirty="0" smtClean="0"/>
              <a:t> NPs should be farther apart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51877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Unsupervised Approach to </a:t>
            </a:r>
            <a:r>
              <a:rPr lang="en-US" dirty="0" err="1" smtClean="0"/>
              <a:t>Coreference</a:t>
            </a:r>
            <a:r>
              <a:rPr lang="en-US" dirty="0" smtClean="0"/>
              <a:t>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Cardie</a:t>
            </a:r>
            <a:r>
              <a:rPr lang="en-US" dirty="0" smtClean="0"/>
              <a:t> and </a:t>
            </a:r>
            <a:r>
              <a:rPr lang="en-US" dirty="0" err="1" smtClean="0"/>
              <a:t>Wagstaff</a:t>
            </a:r>
            <a:endParaRPr lang="en-US" dirty="0" smtClean="0"/>
          </a:p>
          <a:p>
            <a:r>
              <a:rPr lang="en-US" dirty="0" err="1" smtClean="0"/>
              <a:t>Coreference</a:t>
            </a:r>
            <a:r>
              <a:rPr lang="en-US" dirty="0" smtClean="0"/>
              <a:t> as clustering:</a:t>
            </a:r>
          </a:p>
          <a:p>
            <a:pPr lvl="1"/>
            <a:r>
              <a:rPr lang="en-US" dirty="0" smtClean="0"/>
              <a:t>For a given text, partition all NP mentions</a:t>
            </a:r>
          </a:p>
          <a:p>
            <a:pPr lvl="2"/>
            <a:r>
              <a:rPr lang="en-US" dirty="0" smtClean="0"/>
              <a:t>Cluster = Entity 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Requires a distance metric</a:t>
            </a:r>
          </a:p>
          <a:p>
            <a:pPr lvl="2"/>
            <a:r>
              <a:rPr lang="en-US" dirty="0" err="1" smtClean="0"/>
              <a:t>Coreferential</a:t>
            </a:r>
            <a:r>
              <a:rPr lang="en-US" dirty="0" smtClean="0"/>
              <a:t> NPs should be ‘close’</a:t>
            </a:r>
          </a:p>
          <a:p>
            <a:pPr lvl="2"/>
            <a:r>
              <a:rPr lang="en-US" dirty="0" smtClean="0"/>
              <a:t>Non-</a:t>
            </a:r>
            <a:r>
              <a:rPr lang="en-US" dirty="0" err="1" smtClean="0"/>
              <a:t>coreferential</a:t>
            </a:r>
            <a:r>
              <a:rPr lang="en-US" dirty="0" smtClean="0"/>
              <a:t> NPs should be farther apart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Evaluate partition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35067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Unsupervised Clustering?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Unsupervised approach:</a:t>
            </a:r>
          </a:p>
        </p:txBody>
      </p:sp>
    </p:spTree>
    <p:extLst>
      <p:ext uri="{BB962C8B-B14F-4D97-AF65-F5344CB8AC3E}">
        <p14:creationId xmlns:p14="http://schemas.microsoft.com/office/powerpoint/2010/main" val="267634887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Unsupervised Clustering?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Unsupervised approach:</a:t>
            </a:r>
          </a:p>
          <a:p>
            <a:pPr lvl="1"/>
            <a:r>
              <a:rPr lang="en-US" dirty="0" smtClean="0"/>
              <a:t>Doesn’t rely on large, labeled training corpus</a:t>
            </a:r>
          </a:p>
          <a:p>
            <a:pPr lvl="1"/>
            <a:r>
              <a:rPr lang="en-US" dirty="0" smtClean="0"/>
              <a:t>Less sensitive to label skew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692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549275" y="1584521"/>
            <a:ext cx="8042276" cy="1938992"/>
          </a:xfrm>
          <a:prstGeom prst="rect">
            <a:avLst/>
          </a:prstGeom>
          <a:noFill/>
          <a:ln w="19050">
            <a:solidFill>
              <a:srgbClr val="07001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0004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008080"/>
                </a:solidFill>
              </a:rPr>
              <a:t>Queen Elizabeth</a:t>
            </a:r>
            <a:r>
              <a:rPr lang="en-US" dirty="0">
                <a:solidFill>
                  <a:srgbClr val="070014"/>
                </a:solidFill>
              </a:rPr>
              <a:t> set about transforming </a:t>
            </a:r>
            <a:r>
              <a:rPr lang="en-US" dirty="0">
                <a:solidFill>
                  <a:srgbClr val="008080"/>
                </a:solidFill>
              </a:rPr>
              <a:t>her</a:t>
            </a:r>
            <a:r>
              <a:rPr lang="en-US" dirty="0">
                <a:solidFill>
                  <a:srgbClr val="070014"/>
                </a:solidFill>
              </a:rPr>
              <a:t> </a:t>
            </a:r>
            <a:r>
              <a:rPr lang="en-US" dirty="0">
                <a:solidFill>
                  <a:srgbClr val="CC0000"/>
                </a:solidFill>
              </a:rPr>
              <a:t>husband</a:t>
            </a:r>
            <a:r>
              <a:rPr lang="en-US" dirty="0">
                <a:solidFill>
                  <a:srgbClr val="000000"/>
                </a:solidFill>
              </a:rPr>
              <a:t>,</a:t>
            </a:r>
            <a:r>
              <a:rPr lang="en-US" dirty="0">
                <a:solidFill>
                  <a:srgbClr val="070014"/>
                </a:solidFill>
              </a:rPr>
              <a:t> </a:t>
            </a:r>
            <a:r>
              <a:rPr lang="en-US" dirty="0" smtClean="0">
                <a:solidFill>
                  <a:srgbClr val="CC0000"/>
                </a:solidFill>
              </a:rPr>
              <a:t>King </a:t>
            </a:r>
            <a:r>
              <a:rPr lang="en-US" dirty="0">
                <a:solidFill>
                  <a:srgbClr val="CC0000"/>
                </a:solidFill>
              </a:rPr>
              <a:t>George VI</a:t>
            </a:r>
            <a:r>
              <a:rPr lang="en-US" dirty="0">
                <a:solidFill>
                  <a:srgbClr val="000000"/>
                </a:solidFill>
              </a:rPr>
              <a:t>,</a:t>
            </a:r>
            <a:r>
              <a:rPr lang="en-US" dirty="0">
                <a:solidFill>
                  <a:srgbClr val="070014"/>
                </a:solidFill>
              </a:rPr>
              <a:t> into </a:t>
            </a:r>
            <a:r>
              <a:rPr lang="en-US" u="sng" dirty="0">
                <a:solidFill>
                  <a:srgbClr val="070014"/>
                </a:solidFill>
              </a:rPr>
              <a:t>a viable monarch</a:t>
            </a:r>
            <a:r>
              <a:rPr lang="en-US" dirty="0">
                <a:solidFill>
                  <a:srgbClr val="070014"/>
                </a:solidFill>
              </a:rPr>
              <a:t>. </a:t>
            </a:r>
            <a:r>
              <a:rPr lang="en-US" dirty="0">
                <a:solidFill>
                  <a:schemeClr val="accent1"/>
                </a:solidFill>
              </a:rPr>
              <a:t>Logue</a:t>
            </a:r>
            <a:r>
              <a:rPr lang="en-US" dirty="0">
                <a:solidFill>
                  <a:srgbClr val="000000"/>
                </a:solidFill>
              </a:rPr>
              <a:t>,</a:t>
            </a:r>
            <a:r>
              <a:rPr lang="en-US" dirty="0">
                <a:solidFill>
                  <a:srgbClr val="070014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a </a:t>
            </a:r>
            <a:r>
              <a:rPr lang="en-US" dirty="0">
                <a:solidFill>
                  <a:schemeClr val="accent1"/>
                </a:solidFill>
              </a:rPr>
              <a:t>renowned speech therapist</a:t>
            </a:r>
            <a:r>
              <a:rPr lang="en-US" dirty="0">
                <a:solidFill>
                  <a:srgbClr val="000000"/>
                </a:solidFill>
              </a:rPr>
              <a:t>,</a:t>
            </a:r>
            <a:r>
              <a:rPr lang="en-US" dirty="0">
                <a:solidFill>
                  <a:srgbClr val="070014"/>
                </a:solidFill>
              </a:rPr>
              <a:t> was summoned to help </a:t>
            </a:r>
            <a:r>
              <a:rPr lang="en-US" dirty="0" smtClean="0">
                <a:solidFill>
                  <a:srgbClr val="CC0000"/>
                </a:solidFill>
              </a:rPr>
              <a:t>the </a:t>
            </a:r>
            <a:r>
              <a:rPr lang="en-US" dirty="0">
                <a:solidFill>
                  <a:srgbClr val="CC0000"/>
                </a:solidFill>
              </a:rPr>
              <a:t>King</a:t>
            </a:r>
            <a:r>
              <a:rPr lang="en-US" dirty="0">
                <a:solidFill>
                  <a:srgbClr val="070014"/>
                </a:solidFill>
              </a:rPr>
              <a:t> overcome </a:t>
            </a:r>
            <a:r>
              <a:rPr lang="en-US" dirty="0">
                <a:solidFill>
                  <a:srgbClr val="CC0000"/>
                </a:solidFill>
              </a:rPr>
              <a:t>his</a:t>
            </a:r>
            <a:r>
              <a:rPr lang="en-US" dirty="0">
                <a:solidFill>
                  <a:srgbClr val="B0004B"/>
                </a:solidFill>
              </a:rPr>
              <a:t> </a:t>
            </a:r>
            <a:r>
              <a:rPr lang="en-US" u="sng" dirty="0">
                <a:solidFill>
                  <a:srgbClr val="070014"/>
                </a:solidFill>
              </a:rPr>
              <a:t>speech impediment</a:t>
            </a:r>
            <a:r>
              <a:rPr lang="en-US" dirty="0">
                <a:solidFill>
                  <a:srgbClr val="070014"/>
                </a:solidFill>
              </a:rPr>
              <a:t>... </a:t>
            </a:r>
          </a:p>
        </p:txBody>
      </p:sp>
      <p:sp>
        <p:nvSpPr>
          <p:cNvPr id="5" name="Rectangle 4"/>
          <p:cNvSpPr/>
          <p:nvPr/>
        </p:nvSpPr>
        <p:spPr>
          <a:xfrm>
            <a:off x="549275" y="3844499"/>
            <a:ext cx="80422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Referring expression: (</a:t>
            </a:r>
            <a:r>
              <a:rPr lang="en-US" sz="2800" dirty="0" err="1" smtClean="0"/>
              <a:t>refexp</a:t>
            </a:r>
            <a:r>
              <a:rPr lang="en-US" sz="2800" dirty="0" smtClean="0"/>
              <a:t>)</a:t>
            </a:r>
          </a:p>
          <a:p>
            <a:pPr lvl="1"/>
            <a:r>
              <a:rPr lang="en-US" sz="2400" dirty="0" smtClean="0"/>
              <a:t>Linguistic form that picks out entity in some model</a:t>
            </a:r>
          </a:p>
          <a:p>
            <a:pPr lvl="1"/>
            <a:r>
              <a:rPr lang="en-US" sz="2400" dirty="0" smtClean="0"/>
              <a:t>That entity is the </a:t>
            </a:r>
            <a:r>
              <a:rPr lang="ja-JP" altLang="en-US" sz="2400" dirty="0" smtClean="0">
                <a:latin typeface="Arial"/>
              </a:rPr>
              <a:t>“</a:t>
            </a:r>
            <a:r>
              <a:rPr lang="en-US" sz="2400" dirty="0" smtClean="0"/>
              <a:t>referent</a:t>
            </a:r>
            <a:r>
              <a:rPr lang="ja-JP" altLang="en-US" sz="2400" dirty="0" smtClean="0">
                <a:latin typeface="Arial"/>
              </a:rPr>
              <a:t>”</a:t>
            </a:r>
            <a:endParaRPr lang="en-US" sz="2400" dirty="0" smtClean="0"/>
          </a:p>
          <a:p>
            <a:pPr lvl="2"/>
            <a:r>
              <a:rPr lang="en-US" sz="2000" dirty="0" smtClean="0"/>
              <a:t>When introduces entity, </a:t>
            </a:r>
            <a:r>
              <a:rPr lang="ja-JP" altLang="en-US" sz="2000" dirty="0" smtClean="0">
                <a:latin typeface="Arial"/>
              </a:rPr>
              <a:t>“</a:t>
            </a:r>
            <a:r>
              <a:rPr lang="en-US" sz="2000" dirty="0" smtClean="0"/>
              <a:t>evokes</a:t>
            </a:r>
            <a:r>
              <a:rPr lang="ja-JP" altLang="en-US" sz="2000" dirty="0" smtClean="0">
                <a:latin typeface="Arial"/>
              </a:rPr>
              <a:t>”</a:t>
            </a:r>
            <a:r>
              <a:rPr lang="en-US" sz="2000" dirty="0" smtClean="0"/>
              <a:t> it</a:t>
            </a:r>
          </a:p>
        </p:txBody>
      </p:sp>
    </p:spTree>
    <p:extLst>
      <p:ext uri="{BB962C8B-B14F-4D97-AF65-F5344CB8AC3E}">
        <p14:creationId xmlns:p14="http://schemas.microsoft.com/office/powerpoint/2010/main" val="3987454019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Unsupervised Clustering?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Unsupervised approach:</a:t>
            </a:r>
          </a:p>
          <a:p>
            <a:pPr lvl="1"/>
            <a:r>
              <a:rPr lang="en-US" dirty="0" smtClean="0"/>
              <a:t>Doesn’t rely on large, labeled training corpus</a:t>
            </a:r>
          </a:p>
          <a:p>
            <a:pPr lvl="1"/>
            <a:r>
              <a:rPr lang="en-US" dirty="0" smtClean="0"/>
              <a:t>Less sensitive to label skew </a:t>
            </a:r>
          </a:p>
          <a:p>
            <a:pPr lvl="1"/>
            <a:endParaRPr lang="en-US" dirty="0"/>
          </a:p>
          <a:p>
            <a:r>
              <a:rPr lang="en-US" dirty="0" smtClean="0"/>
              <a:t>Clustering:</a:t>
            </a:r>
          </a:p>
        </p:txBody>
      </p:sp>
    </p:spTree>
    <p:extLst>
      <p:ext uri="{BB962C8B-B14F-4D97-AF65-F5344CB8AC3E}">
        <p14:creationId xmlns:p14="http://schemas.microsoft.com/office/powerpoint/2010/main" val="187022451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Unsupervised Clustering?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Unsupervised approach:</a:t>
            </a:r>
          </a:p>
          <a:p>
            <a:pPr lvl="1"/>
            <a:r>
              <a:rPr lang="en-US" dirty="0" smtClean="0"/>
              <a:t>Doesn’t rely on large, labeled training corpus</a:t>
            </a:r>
          </a:p>
          <a:p>
            <a:pPr lvl="1"/>
            <a:r>
              <a:rPr lang="en-US" dirty="0" smtClean="0"/>
              <a:t>Less sensitive to label skew </a:t>
            </a:r>
          </a:p>
          <a:p>
            <a:pPr lvl="1"/>
            <a:endParaRPr lang="en-US" dirty="0"/>
          </a:p>
          <a:p>
            <a:r>
              <a:rPr lang="en-US" dirty="0" smtClean="0"/>
              <a:t>Clustering:</a:t>
            </a:r>
          </a:p>
          <a:p>
            <a:pPr lvl="1"/>
            <a:r>
              <a:rPr lang="en-US" dirty="0" smtClean="0"/>
              <a:t>Fairly natural match to </a:t>
            </a:r>
            <a:r>
              <a:rPr lang="en-US" dirty="0" err="1" smtClean="0"/>
              <a:t>coreference</a:t>
            </a:r>
            <a:r>
              <a:rPr lang="en-US" dirty="0" smtClean="0"/>
              <a:t> problem</a:t>
            </a:r>
          </a:p>
          <a:p>
            <a:pPr lvl="2"/>
            <a:r>
              <a:rPr lang="en-US" dirty="0" smtClean="0"/>
              <a:t>Group all mentions talking about the same thing</a:t>
            </a:r>
          </a:p>
        </p:txBody>
      </p:sp>
    </p:spTree>
    <p:extLst>
      <p:ext uri="{BB962C8B-B14F-4D97-AF65-F5344CB8AC3E}">
        <p14:creationId xmlns:p14="http://schemas.microsoft.com/office/powerpoint/2010/main" val="201830857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Unsupervised Clustering?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Unsupervised approach:</a:t>
            </a:r>
          </a:p>
          <a:p>
            <a:pPr lvl="1"/>
            <a:r>
              <a:rPr lang="en-US" dirty="0" smtClean="0"/>
              <a:t>Doesn’t rely on large, labeled training corpus</a:t>
            </a:r>
          </a:p>
          <a:p>
            <a:pPr lvl="1"/>
            <a:r>
              <a:rPr lang="en-US" dirty="0" smtClean="0"/>
              <a:t>Less sensitive to label skew </a:t>
            </a:r>
          </a:p>
          <a:p>
            <a:pPr lvl="1"/>
            <a:endParaRPr lang="en-US" dirty="0"/>
          </a:p>
          <a:p>
            <a:r>
              <a:rPr lang="en-US" dirty="0" smtClean="0"/>
              <a:t>Clustering:</a:t>
            </a:r>
          </a:p>
          <a:p>
            <a:pPr lvl="1"/>
            <a:r>
              <a:rPr lang="en-US" dirty="0" smtClean="0"/>
              <a:t>Fairly natural match to </a:t>
            </a:r>
            <a:r>
              <a:rPr lang="en-US" dirty="0" err="1" smtClean="0"/>
              <a:t>coreference</a:t>
            </a:r>
            <a:r>
              <a:rPr lang="en-US" dirty="0" smtClean="0"/>
              <a:t> problem</a:t>
            </a:r>
          </a:p>
          <a:p>
            <a:pPr lvl="2"/>
            <a:r>
              <a:rPr lang="en-US" dirty="0" smtClean="0"/>
              <a:t>Group all mentions talking about the same thing</a:t>
            </a:r>
          </a:p>
          <a:p>
            <a:pPr lvl="1"/>
            <a:r>
              <a:rPr lang="en-US" dirty="0" smtClean="0"/>
              <a:t>Avoids some ‘hard’ classification decisions of other techniques</a:t>
            </a:r>
          </a:p>
          <a:p>
            <a:pPr lvl="1"/>
            <a:r>
              <a:rPr lang="en-US" dirty="0" smtClean="0"/>
              <a:t>Can make global partition decisions</a:t>
            </a:r>
          </a:p>
        </p:txBody>
      </p:sp>
    </p:spTree>
    <p:extLst>
      <p:ext uri="{BB962C8B-B14F-4D97-AF65-F5344CB8AC3E}">
        <p14:creationId xmlns:p14="http://schemas.microsoft.com/office/powerpoint/2010/main" val="194552892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Instance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Automatically extracted base NPS</a:t>
            </a:r>
          </a:p>
          <a:p>
            <a:r>
              <a:rPr lang="en-US" dirty="0" smtClean="0"/>
              <a:t>11 Features</a:t>
            </a:r>
          </a:p>
          <a:p>
            <a:pPr lvl="1"/>
            <a:r>
              <a:rPr lang="en-US" dirty="0" smtClean="0"/>
              <a:t>Word in NP, head noun in NP</a:t>
            </a:r>
          </a:p>
          <a:p>
            <a:pPr lvl="1"/>
            <a:r>
              <a:rPr lang="en-US" dirty="0" smtClean="0"/>
              <a:t>Position of NP (index) in text</a:t>
            </a:r>
          </a:p>
          <a:p>
            <a:pPr lvl="1"/>
            <a:r>
              <a:rPr lang="en-US" dirty="0" smtClean="0"/>
              <a:t>Pronoun type (</a:t>
            </a:r>
            <a:r>
              <a:rPr lang="en-US" dirty="0" err="1" smtClean="0"/>
              <a:t>acc</a:t>
            </a:r>
            <a:r>
              <a:rPr lang="en-US" dirty="0" smtClean="0"/>
              <a:t>, nom, </a:t>
            </a:r>
            <a:r>
              <a:rPr lang="en-US" dirty="0" err="1" smtClean="0"/>
              <a:t>poss</a:t>
            </a:r>
            <a:r>
              <a:rPr lang="en-US" dirty="0" smtClean="0"/>
              <a:t>, none)</a:t>
            </a:r>
          </a:p>
          <a:p>
            <a:pPr lvl="1"/>
            <a:r>
              <a:rPr lang="en-US" dirty="0" smtClean="0"/>
              <a:t>Article type (</a:t>
            </a:r>
            <a:r>
              <a:rPr lang="en-US" dirty="0" err="1" smtClean="0"/>
              <a:t>indef</a:t>
            </a:r>
            <a:r>
              <a:rPr lang="en-US" dirty="0" smtClean="0"/>
              <a:t>, </a:t>
            </a:r>
            <a:r>
              <a:rPr lang="en-US" dirty="0" err="1" smtClean="0"/>
              <a:t>def</a:t>
            </a:r>
            <a:r>
              <a:rPr lang="en-US" dirty="0" smtClean="0"/>
              <a:t>, none)</a:t>
            </a:r>
          </a:p>
          <a:p>
            <a:pPr lvl="1"/>
            <a:r>
              <a:rPr lang="en-US" dirty="0" smtClean="0"/>
              <a:t>In Appositive phrase</a:t>
            </a:r>
          </a:p>
          <a:p>
            <a:pPr lvl="1"/>
            <a:r>
              <a:rPr lang="en-US" dirty="0" smtClean="0"/>
              <a:t>Number, gender, </a:t>
            </a:r>
            <a:r>
              <a:rPr lang="en-US" dirty="0" err="1" smtClean="0"/>
              <a:t>animacy</a:t>
            </a:r>
            <a:endParaRPr lang="en-US" dirty="0" smtClean="0"/>
          </a:p>
          <a:p>
            <a:pPr lvl="1"/>
            <a:r>
              <a:rPr lang="en-US" dirty="0" smtClean="0"/>
              <a:t>Proper noun: Y/N</a:t>
            </a:r>
          </a:p>
          <a:p>
            <a:pPr lvl="1"/>
            <a:r>
              <a:rPr lang="en-US" dirty="0" smtClean="0"/>
              <a:t>Semantic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59050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Text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23860" r="-30311" b="504"/>
          <a:stretch/>
        </p:blipFill>
        <p:spPr>
          <a:xfrm>
            <a:off x="549275" y="1600200"/>
            <a:ext cx="8042276" cy="5029199"/>
          </a:xfrm>
        </p:spPr>
      </p:pic>
    </p:spTree>
    <p:extLst>
      <p:ext uri="{BB962C8B-B14F-4D97-AF65-F5344CB8AC3E}">
        <p14:creationId xmlns:p14="http://schemas.microsoft.com/office/powerpoint/2010/main" val="23864158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of Text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" b="-31990"/>
          <a:stretch/>
        </p:blipFill>
        <p:spPr>
          <a:xfrm>
            <a:off x="0" y="1600201"/>
            <a:ext cx="9144000" cy="4343400"/>
          </a:xfrm>
        </p:spPr>
      </p:pic>
    </p:spTree>
    <p:extLst>
      <p:ext uri="{BB962C8B-B14F-4D97-AF65-F5344CB8AC3E}">
        <p14:creationId xmlns:p14="http://schemas.microsoft.com/office/powerpoint/2010/main" val="43380584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Measure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Distance measure: 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600" dirty="0"/>
              <a:t>W</a:t>
            </a:r>
            <a:r>
              <a:rPr lang="en-US" sz="2600" dirty="0" smtClean="0"/>
              <a:t>eighted </a:t>
            </a:r>
            <a:r>
              <a:rPr lang="en-US" sz="2600" dirty="0"/>
              <a:t>sum of </a:t>
            </a:r>
            <a:r>
              <a:rPr lang="en-US" sz="2600" dirty="0" smtClean="0"/>
              <a:t>‘incompatibility’ features between NPs</a:t>
            </a:r>
            <a:endParaRPr lang="en-US" sz="2600" dirty="0"/>
          </a:p>
          <a:p>
            <a:pPr lvl="2">
              <a:lnSpc>
                <a:spcPct val="90000"/>
              </a:lnSpc>
            </a:pPr>
            <a:r>
              <a:rPr lang="en-US" dirty="0"/>
              <a:t>Positive infinite weights: block clustering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Negative infinite weights: cluster, unless </a:t>
            </a:r>
            <a:r>
              <a:rPr lang="en-US" dirty="0" smtClean="0"/>
              <a:t>blocked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Weight = r: avoid </a:t>
            </a:r>
            <a:r>
              <a:rPr lang="en-US" dirty="0" err="1" smtClean="0"/>
              <a:t>coreference</a:t>
            </a:r>
            <a:r>
              <a:rPr lang="en-US" dirty="0" smtClean="0"/>
              <a:t> if incompatible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Others, </a:t>
            </a:r>
            <a:r>
              <a:rPr lang="en-US" dirty="0" smtClean="0"/>
              <a:t>heuristic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53763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Measure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Distance measure: 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600" dirty="0"/>
              <a:t>W</a:t>
            </a:r>
            <a:r>
              <a:rPr lang="en-US" sz="2600" dirty="0" smtClean="0"/>
              <a:t>eighted </a:t>
            </a:r>
            <a:r>
              <a:rPr lang="en-US" sz="2600" dirty="0"/>
              <a:t>sum of </a:t>
            </a:r>
            <a:r>
              <a:rPr lang="en-US" sz="2600" dirty="0" smtClean="0"/>
              <a:t>‘incompatibility’ features between NPs</a:t>
            </a:r>
            <a:endParaRPr lang="en-US" sz="2600" dirty="0"/>
          </a:p>
          <a:p>
            <a:pPr lvl="2">
              <a:lnSpc>
                <a:spcPct val="90000"/>
              </a:lnSpc>
            </a:pPr>
            <a:r>
              <a:rPr lang="en-US" dirty="0"/>
              <a:t>Positive infinite weights: block clustering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Negative infinite weights: cluster, unless </a:t>
            </a:r>
            <a:r>
              <a:rPr lang="en-US" dirty="0" smtClean="0"/>
              <a:t>blocked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Weight = r: avoid </a:t>
            </a:r>
            <a:r>
              <a:rPr lang="en-US" dirty="0" err="1" smtClean="0"/>
              <a:t>coreference</a:t>
            </a:r>
            <a:r>
              <a:rPr lang="en-US" dirty="0" smtClean="0"/>
              <a:t> if incompatible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Others, heuristic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If distance &gt; r (cluster radius), non-</a:t>
            </a:r>
            <a:r>
              <a:rPr lang="en-US" sz="2800" dirty="0" err="1"/>
              <a:t>coref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499242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Weights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-1" b="-20742"/>
          <a:stretch/>
        </p:blipFill>
        <p:spPr>
          <a:xfrm>
            <a:off x="0" y="1600201"/>
            <a:ext cx="9143999" cy="4140199"/>
          </a:xfrm>
        </p:spPr>
      </p:pic>
    </p:spTree>
    <p:extLst>
      <p:ext uri="{BB962C8B-B14F-4D97-AF65-F5344CB8AC3E}">
        <p14:creationId xmlns:p14="http://schemas.microsoft.com/office/powerpoint/2010/main" val="195163054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05258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Basic algorithm:</a:t>
            </a:r>
          </a:p>
          <a:p>
            <a:pPr lvl="1"/>
            <a:r>
              <a:rPr lang="en-US" dirty="0" smtClean="0"/>
              <a:t>Initialize: Each NP is its own class</a:t>
            </a:r>
          </a:p>
          <a:p>
            <a:pPr lvl="1"/>
            <a:r>
              <a:rPr lang="en-US" dirty="0" smtClean="0"/>
              <a:t>Working from End of text to Beginning</a:t>
            </a:r>
          </a:p>
          <a:p>
            <a:pPr lvl="2"/>
            <a:r>
              <a:rPr lang="en-US" dirty="0" smtClean="0"/>
              <a:t>Compute the distance </a:t>
            </a:r>
            <a:r>
              <a:rPr lang="en-US" i="1" dirty="0" smtClean="0"/>
              <a:t>d</a:t>
            </a:r>
            <a:r>
              <a:rPr lang="en-US" dirty="0" smtClean="0"/>
              <a:t> between the two NPS</a:t>
            </a:r>
          </a:p>
          <a:p>
            <a:pPr lvl="2"/>
            <a:r>
              <a:rPr lang="en-US" dirty="0" smtClean="0"/>
              <a:t>If </a:t>
            </a:r>
            <a:r>
              <a:rPr lang="en-US" i="1" dirty="0" smtClean="0"/>
              <a:t>d &lt; r</a:t>
            </a:r>
            <a:r>
              <a:rPr lang="en-US" dirty="0" smtClean="0"/>
              <a:t>  AND no members of the classes are incompatible</a:t>
            </a:r>
          </a:p>
          <a:p>
            <a:pPr lvl="3"/>
            <a:r>
              <a:rPr lang="en-US" dirty="0" smtClean="0"/>
              <a:t>Merge the classes</a:t>
            </a:r>
          </a:p>
        </p:txBody>
      </p:sp>
    </p:spTree>
    <p:extLst>
      <p:ext uri="{BB962C8B-B14F-4D97-AF65-F5344CB8AC3E}">
        <p14:creationId xmlns:p14="http://schemas.microsoft.com/office/powerpoint/2010/main" val="30952508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1452</TotalTime>
  <Words>6000</Words>
  <Application>Microsoft Macintosh PowerPoint</Application>
  <PresentationFormat>On-screen Show (4:3)</PresentationFormat>
  <Paragraphs>995</Paragraphs>
  <Slides>130</Slides>
  <Notes>2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130</vt:i4>
      </vt:variant>
    </vt:vector>
  </HeadingPairs>
  <TitlesOfParts>
    <vt:vector size="133" baseType="lpstr">
      <vt:lpstr>Breeze</vt:lpstr>
      <vt:lpstr>Document</vt:lpstr>
      <vt:lpstr>Drawing</vt:lpstr>
      <vt:lpstr>Reference</vt:lpstr>
      <vt:lpstr>Roadmap</vt:lpstr>
      <vt:lpstr>Holding Discourse Together</vt:lpstr>
      <vt:lpstr>Cohesive Ties  (Halliday &amp; Hasan, 1972)</vt:lpstr>
      <vt:lpstr>Entity-based Coherence</vt:lpstr>
      <vt:lpstr>Entity-based Coherence</vt:lpstr>
      <vt:lpstr>Reference</vt:lpstr>
      <vt:lpstr>Reference</vt:lpstr>
      <vt:lpstr>Reference</vt:lpstr>
      <vt:lpstr>Reference</vt:lpstr>
      <vt:lpstr>Reference (terminology)</vt:lpstr>
      <vt:lpstr>Reference (terminology)</vt:lpstr>
      <vt:lpstr>Reference (terminology)</vt:lpstr>
      <vt:lpstr>Referring Expressions</vt:lpstr>
      <vt:lpstr>Referring Expressions</vt:lpstr>
      <vt:lpstr>Reference and Model</vt:lpstr>
      <vt:lpstr>Reference Resolution</vt:lpstr>
      <vt:lpstr>Referring Expressions</vt:lpstr>
      <vt:lpstr>Referring Expressions</vt:lpstr>
      <vt:lpstr>Referring Expressions</vt:lpstr>
      <vt:lpstr>Referring Expressions</vt:lpstr>
      <vt:lpstr>Referring Expressions</vt:lpstr>
      <vt:lpstr>Information Status</vt:lpstr>
      <vt:lpstr>Information Status</vt:lpstr>
      <vt:lpstr>Information Status</vt:lpstr>
      <vt:lpstr>Information Status</vt:lpstr>
      <vt:lpstr>Complicating Factors</vt:lpstr>
      <vt:lpstr>Complicating Factors</vt:lpstr>
      <vt:lpstr>Complicating Factors</vt:lpstr>
      <vt:lpstr>Complicating Factors</vt:lpstr>
      <vt:lpstr>Complicating Factors</vt:lpstr>
      <vt:lpstr>Syntactic Constraints for Reference Resolution</vt:lpstr>
      <vt:lpstr>Syntactic Constraints for Reference Resolution</vt:lpstr>
      <vt:lpstr>Syntactic Constraints for Reference Resolution</vt:lpstr>
      <vt:lpstr>Syntactic Constraints for Reference Resolution</vt:lpstr>
      <vt:lpstr>Syntactic &amp; Semantic Constraints</vt:lpstr>
      <vt:lpstr>Syntactic &amp; Semantic Constraints</vt:lpstr>
      <vt:lpstr>Syntactic &amp; Semantic Preferences</vt:lpstr>
      <vt:lpstr>Syntactic &amp; Semantic Preferences</vt:lpstr>
      <vt:lpstr>Syntactic &amp; Semantic Preferences</vt:lpstr>
      <vt:lpstr>Syntactic &amp; Semantic Preferences</vt:lpstr>
      <vt:lpstr>Syntactic &amp; Semantic Preferences</vt:lpstr>
      <vt:lpstr>Syntactic &amp; Semantic Preferences</vt:lpstr>
      <vt:lpstr>Syntactic &amp; Semantic Preferences</vt:lpstr>
      <vt:lpstr>Syntactic &amp; Semantic Preferences</vt:lpstr>
      <vt:lpstr>Syntactic &amp; Semantic Preferences</vt:lpstr>
      <vt:lpstr>Syntactic &amp; Semantic Preferences</vt:lpstr>
      <vt:lpstr>Syntactic &amp; Semantic Preferences</vt:lpstr>
      <vt:lpstr>Syntactic &amp; Semantic Preferences</vt:lpstr>
      <vt:lpstr>Reference Resolution Approaches</vt:lpstr>
      <vt:lpstr>A Resolution Algorithm (Lappin &amp; Leass)</vt:lpstr>
      <vt:lpstr>A Resolution Algorithm</vt:lpstr>
      <vt:lpstr>Salience Factors (Lappin &amp; Leass 1994)</vt:lpstr>
      <vt:lpstr>Example</vt:lpstr>
      <vt:lpstr>Example</vt:lpstr>
      <vt:lpstr>Example</vt:lpstr>
      <vt:lpstr>Example</vt:lpstr>
      <vt:lpstr>Example</vt:lpstr>
      <vt:lpstr>Lapping &amp; Leass Results</vt:lpstr>
      <vt:lpstr>Reference Resolution Algorithms</vt:lpstr>
      <vt:lpstr>Heuristic Reference Resolution: Agreements</vt:lpstr>
      <vt:lpstr>Data-driven Reference Resolution</vt:lpstr>
      <vt:lpstr>Data-driven Reference Resolution</vt:lpstr>
      <vt:lpstr>Data-driven Reference Resolution</vt:lpstr>
      <vt:lpstr>Data-driven Reference Resolution</vt:lpstr>
      <vt:lpstr>Data-driven Reference Resolution</vt:lpstr>
      <vt:lpstr>NP Coreference Examples</vt:lpstr>
      <vt:lpstr>Annotated Corpora</vt:lpstr>
      <vt:lpstr>Annotated Corpora</vt:lpstr>
      <vt:lpstr>Annotated Corpora</vt:lpstr>
      <vt:lpstr>Annotated Corpora</vt:lpstr>
      <vt:lpstr>Feature Engineering I</vt:lpstr>
      <vt:lpstr>Feature Engineering I</vt:lpstr>
      <vt:lpstr>Feature Engineering I</vt:lpstr>
      <vt:lpstr>Feature Engineering (II)</vt:lpstr>
      <vt:lpstr>Feature Engineering (II)</vt:lpstr>
      <vt:lpstr>Feature Engineering (II)</vt:lpstr>
      <vt:lpstr>Feature Engineering (II)</vt:lpstr>
      <vt:lpstr>Typical Feature Set</vt:lpstr>
      <vt:lpstr>Coreference Evaluation</vt:lpstr>
      <vt:lpstr>Coreference Evaluation</vt:lpstr>
      <vt:lpstr>Classify &amp; Cluster Coreference</vt:lpstr>
      <vt:lpstr>Classifier for  MUC-6 Data Set</vt:lpstr>
      <vt:lpstr>Unsupervised Approach to Coreference Resolution</vt:lpstr>
      <vt:lpstr>Unsupervised Approach to Coreference Resolution</vt:lpstr>
      <vt:lpstr>Unsupervised Approach to Coreference Resolution</vt:lpstr>
      <vt:lpstr>Unsupervised Approach to Coreference Resolution</vt:lpstr>
      <vt:lpstr>Why Unsupervised Clustering?</vt:lpstr>
      <vt:lpstr>Why Unsupervised Clustering?</vt:lpstr>
      <vt:lpstr>Why Unsupervised Clustering?</vt:lpstr>
      <vt:lpstr>Why Unsupervised Clustering?</vt:lpstr>
      <vt:lpstr>Why Unsupervised Clustering?</vt:lpstr>
      <vt:lpstr>Instance Representation</vt:lpstr>
      <vt:lpstr>Example Text</vt:lpstr>
      <vt:lpstr>Representation of Text</vt:lpstr>
      <vt:lpstr>Distance Measure</vt:lpstr>
      <vt:lpstr>Distance Measure</vt:lpstr>
      <vt:lpstr>Distance Weights</vt:lpstr>
      <vt:lpstr>Clustering </vt:lpstr>
      <vt:lpstr>Clustering </vt:lpstr>
      <vt:lpstr>Clustering by Classification</vt:lpstr>
      <vt:lpstr>Problem 1</vt:lpstr>
      <vt:lpstr>Problem 2</vt:lpstr>
      <vt:lpstr>Problem 3</vt:lpstr>
      <vt:lpstr>Results Snapshot</vt:lpstr>
      <vt:lpstr>Classification &amp; Clustering</vt:lpstr>
      <vt:lpstr>Classification &amp; Clustering</vt:lpstr>
      <vt:lpstr>Baseline Feature Set</vt:lpstr>
      <vt:lpstr>Extended Feature Set</vt:lpstr>
      <vt:lpstr>Feature Selection</vt:lpstr>
      <vt:lpstr>Feature Selection</vt:lpstr>
      <vt:lpstr>Feature Selection</vt:lpstr>
      <vt:lpstr>Weakly Supervised Learning</vt:lpstr>
      <vt:lpstr>Weakly Supervised Learning</vt:lpstr>
      <vt:lpstr>Weakly Supervised Learning</vt:lpstr>
      <vt:lpstr>Summary</vt:lpstr>
      <vt:lpstr>Contrasts</vt:lpstr>
      <vt:lpstr>Contrasts</vt:lpstr>
      <vt:lpstr>Contrasts</vt:lpstr>
      <vt:lpstr>Projects</vt:lpstr>
      <vt:lpstr>Topic Ideas: Linguistic</vt:lpstr>
      <vt:lpstr>Topic Ideas: Computational</vt:lpstr>
      <vt:lpstr>Centering</vt:lpstr>
      <vt:lpstr>Centering: Structures</vt:lpstr>
      <vt:lpstr>Centering: Transitions</vt:lpstr>
      <vt:lpstr>Centering: Constraints and Rules</vt:lpstr>
      <vt:lpstr>Centering: Example</vt:lpstr>
      <vt:lpstr>CogNIAC</vt:lpstr>
      <vt:lpstr>CogNIAC: Rules</vt:lpstr>
      <vt:lpstr>CogNIAC: Example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Reference</dc:title>
  <dc:creator>Gina-Anne Levow</dc:creator>
  <cp:lastModifiedBy>Gina-Anne Levow</cp:lastModifiedBy>
  <cp:revision>36</cp:revision>
  <dcterms:created xsi:type="dcterms:W3CDTF">2011-04-06T04:43:51Z</dcterms:created>
  <dcterms:modified xsi:type="dcterms:W3CDTF">2011-04-07T05:03:38Z</dcterms:modified>
</cp:coreProperties>
</file>