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0"/>
  </p:notesMasterIdLst>
  <p:sldIdLst>
    <p:sldId id="256" r:id="rId2"/>
    <p:sldId id="300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74" r:id="rId11"/>
    <p:sldId id="275" r:id="rId12"/>
    <p:sldId id="276" r:id="rId13"/>
    <p:sldId id="277" r:id="rId14"/>
    <p:sldId id="278" r:id="rId15"/>
    <p:sldId id="279" r:id="rId16"/>
    <p:sldId id="301" r:id="rId17"/>
    <p:sldId id="310" r:id="rId18"/>
    <p:sldId id="311" r:id="rId19"/>
    <p:sldId id="312" r:id="rId20"/>
    <p:sldId id="302" r:id="rId21"/>
    <p:sldId id="307" r:id="rId22"/>
    <p:sldId id="313" r:id="rId23"/>
    <p:sldId id="314" r:id="rId24"/>
    <p:sldId id="315" r:id="rId25"/>
    <p:sldId id="308" r:id="rId26"/>
    <p:sldId id="316" r:id="rId27"/>
    <p:sldId id="309" r:id="rId28"/>
    <p:sldId id="317" r:id="rId29"/>
    <p:sldId id="318" r:id="rId30"/>
    <p:sldId id="303" r:id="rId31"/>
    <p:sldId id="304" r:id="rId32"/>
    <p:sldId id="305" r:id="rId33"/>
    <p:sldId id="306" r:id="rId34"/>
    <p:sldId id="299" r:id="rId35"/>
    <p:sldId id="319" r:id="rId36"/>
    <p:sldId id="322" r:id="rId37"/>
    <p:sldId id="320" r:id="rId38"/>
    <p:sldId id="321" r:id="rId39"/>
    <p:sldId id="280" r:id="rId40"/>
    <p:sldId id="323" r:id="rId41"/>
    <p:sldId id="324" r:id="rId42"/>
    <p:sldId id="325" r:id="rId43"/>
    <p:sldId id="326" r:id="rId44"/>
    <p:sldId id="281" r:id="rId45"/>
    <p:sldId id="327" r:id="rId46"/>
    <p:sldId id="328" r:id="rId47"/>
    <p:sldId id="329" r:id="rId48"/>
    <p:sldId id="282" r:id="rId49"/>
    <p:sldId id="330" r:id="rId50"/>
    <p:sldId id="331" r:id="rId51"/>
    <p:sldId id="332" r:id="rId52"/>
    <p:sldId id="283" r:id="rId53"/>
    <p:sldId id="333" r:id="rId54"/>
    <p:sldId id="334" r:id="rId55"/>
    <p:sldId id="335" r:id="rId56"/>
    <p:sldId id="336" r:id="rId57"/>
    <p:sldId id="338" r:id="rId58"/>
    <p:sldId id="284" r:id="rId59"/>
    <p:sldId id="339" r:id="rId60"/>
    <p:sldId id="340" r:id="rId61"/>
    <p:sldId id="341" r:id="rId62"/>
    <p:sldId id="285" r:id="rId63"/>
    <p:sldId id="342" r:id="rId64"/>
    <p:sldId id="343" r:id="rId65"/>
    <p:sldId id="286" r:id="rId66"/>
    <p:sldId id="344" r:id="rId67"/>
    <p:sldId id="345" r:id="rId68"/>
    <p:sldId id="346" r:id="rId69"/>
    <p:sldId id="347" r:id="rId70"/>
    <p:sldId id="348" r:id="rId71"/>
    <p:sldId id="287" r:id="rId72"/>
    <p:sldId id="349" r:id="rId73"/>
    <p:sldId id="350" r:id="rId74"/>
    <p:sldId id="351" r:id="rId75"/>
    <p:sldId id="288" r:id="rId76"/>
    <p:sldId id="289" r:id="rId77"/>
    <p:sldId id="290" r:id="rId78"/>
    <p:sldId id="291" r:id="rId79"/>
    <p:sldId id="352" r:id="rId80"/>
    <p:sldId id="353" r:id="rId81"/>
    <p:sldId id="354" r:id="rId82"/>
    <p:sldId id="355" r:id="rId83"/>
    <p:sldId id="296" r:id="rId84"/>
    <p:sldId id="297" r:id="rId85"/>
    <p:sldId id="356" r:id="rId86"/>
    <p:sldId id="357" r:id="rId87"/>
    <p:sldId id="292" r:id="rId88"/>
    <p:sldId id="298" r:id="rId89"/>
    <p:sldId id="358" r:id="rId90"/>
    <p:sldId id="359" r:id="rId91"/>
    <p:sldId id="360" r:id="rId92"/>
    <p:sldId id="361" r:id="rId93"/>
    <p:sldId id="362" r:id="rId94"/>
    <p:sldId id="363" r:id="rId95"/>
    <p:sldId id="364" r:id="rId96"/>
    <p:sldId id="293" r:id="rId97"/>
    <p:sldId id="294" r:id="rId98"/>
    <p:sldId id="295" r:id="rId9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8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680"/>
    </p:cViewPr>
  </p:sorterViewPr>
  <p:notesViewPr>
    <p:cSldViewPr snapToGrid="0" snapToObjects="1">
      <p:cViewPr varScale="1">
        <p:scale>
          <a:sx n="66" d="100"/>
          <a:sy n="66" d="100"/>
        </p:scale>
        <p:origin x="-339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01" Type="http://schemas.openxmlformats.org/officeDocument/2006/relationships/printerSettings" Target="printerSettings/printerSettings1.bin"/><Relationship Id="rId102" Type="http://schemas.openxmlformats.org/officeDocument/2006/relationships/presProps" Target="presProps.xml"/><Relationship Id="rId103" Type="http://schemas.openxmlformats.org/officeDocument/2006/relationships/viewProps" Target="viewProps.xml"/><Relationship Id="rId104" Type="http://schemas.openxmlformats.org/officeDocument/2006/relationships/theme" Target="theme/theme1.xml"/><Relationship Id="rId10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00" Type="http://schemas.openxmlformats.org/officeDocument/2006/relationships/notesMaster" Target="notesMasters/notesMaster1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C18A4-9019-8941-AB17-20D8904A1F82}" type="datetimeFigureOut">
              <a:rPr lang="en-US" smtClean="0"/>
              <a:t>3/29/11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69449-0F5D-B449-BF38-8B4A59BB1C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02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369449-0F5D-B449-BF38-8B4A59BB1C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31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599C12-438D-FD4C-8BB6-9206405E5E0F}" type="slidenum">
              <a:rPr lang="en-US"/>
              <a:pPr/>
              <a:t>38</a:t>
            </a:fld>
            <a:endParaRPr lang="en-US"/>
          </a:p>
        </p:txBody>
      </p:sp>
      <p:sp>
        <p:nvSpPr>
          <p:cNvPr id="4362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62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505" y="4343401"/>
            <a:ext cx="5028991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 Represent queries and targets as vectors and find the target most similar to the query</a:t>
            </a:r>
          </a:p>
          <a:p>
            <a:r>
              <a:rPr lang="en-US"/>
              <a:t> Simple similarity metric: cosine of the angle between two vectors</a:t>
            </a:r>
          </a:p>
          <a:p>
            <a:r>
              <a:rPr lang="en-US"/>
              <a:t> Does not require exact matches: Summit theater mapped to Summit quadplex.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FD2752-7AED-C641-A997-3428D9B4A1AC}" type="slidenum">
              <a:rPr lang="en-US"/>
              <a:pPr/>
              <a:t>75</a:t>
            </a:fld>
            <a:endParaRPr lang="en-US"/>
          </a:p>
        </p:txBody>
      </p:sp>
      <p:sp>
        <p:nvSpPr>
          <p:cNvPr id="35430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System initiative: system controls the dialogue flow, and user can only answer system questions.</a:t>
            </a:r>
          </a:p>
          <a:p>
            <a:r>
              <a:rPr lang="en-US"/>
              <a:t> Implicit confirmation: recognized answer in previous utterance embedded in system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next question for confirmation purposes.</a:t>
            </a:r>
          </a:p>
          <a:p>
            <a:r>
              <a:rPr lang="en-US"/>
              <a:t> Informs user of failed query.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4F4830-B202-CC41-8F7D-42772BC2752C}" type="slidenum">
              <a:rPr lang="en-US"/>
              <a:pPr/>
              <a:t>76</a:t>
            </a:fld>
            <a:endParaRPr lang="en-US"/>
          </a:p>
        </p:txBody>
      </p:sp>
      <p:sp>
        <p:nvSpPr>
          <p:cNvPr id="3553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Mixed initiative: both system and user can take control</a:t>
            </a:r>
          </a:p>
          <a:p>
            <a:r>
              <a:rPr lang="en-US"/>
              <a:t> No confirmation</a:t>
            </a:r>
          </a:p>
          <a:p>
            <a:r>
              <a:rPr lang="en-US"/>
              <a:t> Suggests alternative solutions when query fails.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312CAC-BED0-5F4E-844F-D1751367667E}" type="slidenum">
              <a:rPr lang="en-US"/>
              <a:pPr/>
              <a:t>77</a:t>
            </a:fld>
            <a:endParaRPr lang="en-US"/>
          </a:p>
        </p:txBody>
      </p:sp>
      <p:sp>
        <p:nvSpPr>
          <p:cNvPr id="356354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Same system setting as dialogue 2, but with worse speech recognition engine.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936587-3953-664E-BA68-E755E85EA5EB}" type="slidenum">
              <a:rPr lang="en-US"/>
              <a:pPr/>
              <a:t>78</a:t>
            </a:fld>
            <a:endParaRPr lang="en-US"/>
          </a:p>
        </p:txBody>
      </p:sp>
      <p:sp>
        <p:nvSpPr>
          <p:cNvPr id="2529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The distinction between system-initiative and mixed-initiative systems can be thought of as the distinction between having to speak with a controlled vocabulary and grammar versus spontaneous speech. In mixed-initiative systems you can speak more freely, but are more prone to being incorrectly recognized by the ASR.</a:t>
            </a:r>
          </a:p>
          <a:p>
            <a:r>
              <a:rPr lang="en-US"/>
              <a:t> Efficiency comparison applies to these two specific dialogues, not to system-initiative and mixed-initiative dialogues in general.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936587-3953-664E-BA68-E755E85EA5EB}" type="slidenum">
              <a:rPr lang="en-US"/>
              <a:pPr/>
              <a:t>79</a:t>
            </a:fld>
            <a:endParaRPr lang="en-US"/>
          </a:p>
        </p:txBody>
      </p:sp>
      <p:sp>
        <p:nvSpPr>
          <p:cNvPr id="2529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The distinction between system-initiative and mixed-initiative systems can be thought of as the distinction between having to speak with a controlled vocabulary and grammar versus spontaneous speech. In mixed-initiative systems you can speak more freely, but are more prone to being incorrectly recognized by the ASR.</a:t>
            </a:r>
          </a:p>
          <a:p>
            <a:r>
              <a:rPr lang="en-US"/>
              <a:t> Efficiency comparison applies to these two specific dialogues, not to system-initiative and mixed-initiative dialogues in general.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936587-3953-664E-BA68-E755E85EA5EB}" type="slidenum">
              <a:rPr lang="en-US"/>
              <a:pPr/>
              <a:t>80</a:t>
            </a:fld>
            <a:endParaRPr lang="en-US"/>
          </a:p>
        </p:txBody>
      </p:sp>
      <p:sp>
        <p:nvSpPr>
          <p:cNvPr id="2529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The distinction between system-initiative and mixed-initiative systems can be thought of as the distinction between having to speak with a controlled vocabulary and grammar versus spontaneous speech. In mixed-initiative systems you can speak more freely, but are more prone to being incorrectly recognized by the ASR.</a:t>
            </a:r>
          </a:p>
          <a:p>
            <a:r>
              <a:rPr lang="en-US"/>
              <a:t> Efficiency comparison applies to these two specific dialogues, not to system-initiative and mixed-initiative dialogues in general.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936587-3953-664E-BA68-E755E85EA5EB}" type="slidenum">
              <a:rPr lang="en-US"/>
              <a:pPr/>
              <a:t>81</a:t>
            </a:fld>
            <a:endParaRPr lang="en-US"/>
          </a:p>
        </p:txBody>
      </p:sp>
      <p:sp>
        <p:nvSpPr>
          <p:cNvPr id="2529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The distinction between system-initiative and mixed-initiative systems can be thought of as the distinction between having to speak with a controlled vocabulary and grammar versus spontaneous speech. In mixed-initiative systems you can speak more freely, but are more prone to being incorrectly recognized by the ASR.</a:t>
            </a:r>
          </a:p>
          <a:p>
            <a:r>
              <a:rPr lang="en-US"/>
              <a:t> Efficiency comparison applies to these two specific dialogues, not to system-initiative and mixed-initiative dialogues in general.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936587-3953-664E-BA68-E755E85EA5EB}" type="slidenum">
              <a:rPr lang="en-US"/>
              <a:pPr/>
              <a:t>82</a:t>
            </a:fld>
            <a:endParaRPr lang="en-US"/>
          </a:p>
        </p:txBody>
      </p:sp>
      <p:sp>
        <p:nvSpPr>
          <p:cNvPr id="252930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The distinction between system-initiative and mixed-initiative systems can be thought of as the distinction between having to speak with a controlled vocabulary and grammar versus spontaneous speech. In mixed-initiative systems you can speak more freely, but are more prone to being incorrectly recognized by the ASR.</a:t>
            </a:r>
          </a:p>
          <a:p>
            <a:r>
              <a:rPr lang="en-US"/>
              <a:t> Efficiency comparison applies to these two specific dialogues, not to system-initiative and mixed-initiative dialogues in general.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B968FC-BC10-334B-9B2F-23665042D53B}" type="slidenum">
              <a:rPr lang="en-US"/>
              <a:pPr/>
              <a:t>83</a:t>
            </a:fld>
            <a:endParaRPr lang="en-US"/>
          </a:p>
        </p:txBody>
      </p:sp>
      <p:sp>
        <p:nvSpPr>
          <p:cNvPr id="241666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Typical preferred features are highlighted in blue. </a:t>
            </a:r>
          </a:p>
          <a:p>
            <a:r>
              <a:rPr lang="en-US"/>
              <a:t> However, it is sometimes unclear what features are preferred --- 800 number services would prefer shorter dialogues, while 900 number services would prefer longer dialogues.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E1D094-34DE-A049-A384-F2A566837087}" type="slidenum">
              <a:rPr lang="en-US"/>
              <a:pPr/>
              <a:t>30</a:t>
            </a:fld>
            <a:endParaRPr lang="en-US"/>
          </a:p>
        </p:txBody>
      </p:sp>
      <p:sp>
        <p:nvSpPr>
          <p:cNvPr id="4167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5" y="4343401"/>
            <a:ext cx="5028991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 In order to understand this dialogue, many different types of knowledge must be used to resolve the references in the dialogue</a:t>
            </a:r>
          </a:p>
          <a:p>
            <a:r>
              <a:rPr lang="en-US"/>
              <a:t> Domain knowledge is needed to understand that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A Bug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Life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is the name of a movie, and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Summit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is the name of a town.</a:t>
            </a:r>
          </a:p>
          <a:p>
            <a:r>
              <a:rPr lang="en-US"/>
              <a:t> Discourse knowledge is needed to figure out that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it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refers to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A Bug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Life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,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there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refers to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the Summit theater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, and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that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refers to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the tickets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. </a:t>
            </a:r>
          </a:p>
          <a:p>
            <a:r>
              <a:rPr lang="en-US"/>
              <a:t> World knowledge is needed to understand that people don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generally buy adults and children, and along with domain knowledge, we can figure out that the user is referring to buying adult and child tickets. </a:t>
            </a:r>
          </a:p>
          <a:p>
            <a:r>
              <a:rPr lang="en-US"/>
              <a:t> World knowledge is also needed to know what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the first show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refers to, because we must know that 2pm is earlier than 5 and 8pm. 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6413FE-0DF2-5247-BC16-CA6B261708FB}" type="slidenum">
              <a:rPr lang="en-US"/>
              <a:pPr/>
              <a:t>87</a:t>
            </a:fld>
            <a:endParaRPr lang="en-US"/>
          </a:p>
        </p:txBody>
      </p:sp>
      <p:sp>
        <p:nvSpPr>
          <p:cNvPr id="189442" name="Rectangle 2"/>
          <p:cNvSpPr>
            <a:spLocks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 Decision on selecting system goals is based on information from both the language processing frontend and the system knowledge base backend.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CA1D54-56BE-4645-B626-D9F188442C99}" type="slidenum">
              <a:rPr lang="en-US"/>
              <a:pPr/>
              <a:t>96</a:t>
            </a:fld>
            <a:endParaRPr lang="en-US"/>
          </a:p>
        </p:txBody>
      </p:sp>
      <p:sp>
        <p:nvSpPr>
          <p:cNvPr id="432130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21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505" y="4343401"/>
            <a:ext cx="5028991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 In order to properly interpret user utterances, the system must be able to recognize the user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intentions based on context. This requires that the system determine the intention of each user utterance as one of a set of pre-determined dialogue acts.</a:t>
            </a:r>
          </a:p>
          <a:p>
            <a:r>
              <a:rPr lang="en-US"/>
              <a:t> There isn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one set of dialogue acts that the community has agreed upon: compare switchboard DAMSL &amp; Verbmobil:</a:t>
            </a:r>
          </a:p>
          <a:p>
            <a:pPr lvl="1"/>
            <a:r>
              <a:rPr lang="en-US"/>
              <a:t> Very little overlap (accept, thank/bye)</a:t>
            </a:r>
          </a:p>
          <a:p>
            <a:pPr lvl="1"/>
            <a:r>
              <a:rPr lang="en-US"/>
              <a:t> Different levels of granularity</a:t>
            </a:r>
          </a:p>
          <a:p>
            <a:pPr lvl="2"/>
            <a:r>
              <a:rPr lang="en-US"/>
              <a:t>Answer in Verbmobil vs. Yes-Answer in Switchboard</a:t>
            </a:r>
          </a:p>
          <a:p>
            <a:pPr lvl="2"/>
            <a:r>
              <a:rPr lang="en-US"/>
              <a:t>Confirm in Verbmobil vs. Y/N-Question in Switchboard</a:t>
            </a:r>
          </a:p>
          <a:p>
            <a:r>
              <a:rPr lang="en-US"/>
              <a:t> DRI tagging workshops:</a:t>
            </a:r>
          </a:p>
          <a:p>
            <a:pPr lvl="1"/>
            <a:r>
              <a:rPr lang="en-US"/>
              <a:t> Produced the original DAMSL</a:t>
            </a:r>
          </a:p>
          <a:p>
            <a:pPr lvl="1"/>
            <a:r>
              <a:rPr lang="en-US"/>
              <a:t> Workshop on Tuesday</a:t>
            </a:r>
          </a:p>
          <a:p>
            <a:pPr lvl="1"/>
            <a:r>
              <a:rPr lang="en-US"/>
              <a:t> Workshop in Italy in fall 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2A4562-44B6-7148-899E-CDAC0C6282DD}" type="slidenum">
              <a:rPr lang="en-US"/>
              <a:pPr/>
              <a:t>97</a:t>
            </a:fld>
            <a:endParaRPr lang="en-US"/>
          </a:p>
        </p:txBody>
      </p:sp>
      <p:sp>
        <p:nvSpPr>
          <p:cNvPr id="434178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41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505" y="4343401"/>
            <a:ext cx="5028991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 Overall dialogue goals: banking transactions, travel planning</a:t>
            </a:r>
          </a:p>
          <a:p>
            <a:r>
              <a:rPr lang="en-US"/>
              <a:t> Dialogue history: e.g., answers follow questions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E1D094-34DE-A049-A384-F2A566837087}" type="slidenum">
              <a:rPr lang="en-US"/>
              <a:pPr/>
              <a:t>31</a:t>
            </a:fld>
            <a:endParaRPr lang="en-US"/>
          </a:p>
        </p:txBody>
      </p:sp>
      <p:sp>
        <p:nvSpPr>
          <p:cNvPr id="4167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5" y="4343401"/>
            <a:ext cx="5028991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 In order to understand this dialogue, many different types of knowledge must be used to resolve the references in the dialogue</a:t>
            </a:r>
          </a:p>
          <a:p>
            <a:r>
              <a:rPr lang="en-US"/>
              <a:t> Domain knowledge is needed to understand that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A Bug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Life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is the name of a movie, and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Summit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is the name of a town.</a:t>
            </a:r>
          </a:p>
          <a:p>
            <a:r>
              <a:rPr lang="en-US"/>
              <a:t> Discourse knowledge is needed to figure out that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it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refers to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A Bug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Life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,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there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refers to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the Summit theater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, and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that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refers to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the tickets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. </a:t>
            </a:r>
          </a:p>
          <a:p>
            <a:r>
              <a:rPr lang="en-US"/>
              <a:t> World knowledge is needed to understand that people don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generally buy adults and children, and along with domain knowledge, we can figure out that the user is referring to buying adult and child tickets. </a:t>
            </a:r>
          </a:p>
          <a:p>
            <a:r>
              <a:rPr lang="en-US"/>
              <a:t> World knowledge is also needed to know what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the first show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refers to, because we must know that 2pm is earlier than 5 and 8pm.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E1D094-34DE-A049-A384-F2A566837087}" type="slidenum">
              <a:rPr lang="en-US"/>
              <a:pPr/>
              <a:t>32</a:t>
            </a:fld>
            <a:endParaRPr lang="en-US"/>
          </a:p>
        </p:txBody>
      </p:sp>
      <p:sp>
        <p:nvSpPr>
          <p:cNvPr id="4167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5" y="4343401"/>
            <a:ext cx="5028991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 In order to understand this dialogue, many different types of knowledge must be used to resolve the references in the dialogue</a:t>
            </a:r>
          </a:p>
          <a:p>
            <a:r>
              <a:rPr lang="en-US"/>
              <a:t> Domain knowledge is needed to understand that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A Bug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Life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is the name of a movie, and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Summit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is the name of a town.</a:t>
            </a:r>
          </a:p>
          <a:p>
            <a:r>
              <a:rPr lang="en-US"/>
              <a:t> Discourse knowledge is needed to figure out that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it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refers to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A Bug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Life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,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there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refers to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the Summit theater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, and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that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refers to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the tickets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. </a:t>
            </a:r>
          </a:p>
          <a:p>
            <a:r>
              <a:rPr lang="en-US"/>
              <a:t> World knowledge is needed to understand that people don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generally buy adults and children, and along with domain knowledge, we can figure out that the user is referring to buying adult and child tickets. </a:t>
            </a:r>
          </a:p>
          <a:p>
            <a:r>
              <a:rPr lang="en-US"/>
              <a:t> World knowledge is also needed to know what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the first show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refers to, because we must know that 2pm is earlier than 5 and 8pm.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E1D094-34DE-A049-A384-F2A566837087}" type="slidenum">
              <a:rPr lang="en-US"/>
              <a:pPr/>
              <a:t>33</a:t>
            </a:fld>
            <a:endParaRPr lang="en-US"/>
          </a:p>
        </p:txBody>
      </p:sp>
      <p:sp>
        <p:nvSpPr>
          <p:cNvPr id="4167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505" y="4343401"/>
            <a:ext cx="5028991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 In order to understand this dialogue, many different types of knowledge must be used to resolve the references in the dialogue</a:t>
            </a:r>
          </a:p>
          <a:p>
            <a:r>
              <a:rPr lang="en-US"/>
              <a:t> Domain knowledge is needed to understand that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A Bug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Life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is the name of a movie, and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Summit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is the name of a town.</a:t>
            </a:r>
          </a:p>
          <a:p>
            <a:r>
              <a:rPr lang="en-US"/>
              <a:t> Discourse knowledge is needed to figure out that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it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refers to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A Bug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Life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,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there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refers to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the Summit theater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, and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that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refers to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the tickets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. </a:t>
            </a:r>
          </a:p>
          <a:p>
            <a:r>
              <a:rPr lang="en-US"/>
              <a:t> World knowledge is needed to understand that people don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t generally buy adults and children, and along with domain knowledge, we can figure out that the user is referring to buying adult and child tickets. </a:t>
            </a:r>
          </a:p>
          <a:p>
            <a:r>
              <a:rPr lang="en-US"/>
              <a:t> World knowledge is also needed to know what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the first show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refers to, because we must know that 2pm is earlier than 5 and 8pm.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599C12-438D-FD4C-8BB6-9206405E5E0F}" type="slidenum">
              <a:rPr lang="en-US"/>
              <a:pPr/>
              <a:t>34</a:t>
            </a:fld>
            <a:endParaRPr lang="en-US"/>
          </a:p>
        </p:txBody>
      </p:sp>
      <p:sp>
        <p:nvSpPr>
          <p:cNvPr id="4362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62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505" y="4343401"/>
            <a:ext cx="5028991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 Represent queries and targets as vectors and find the target most similar to the query</a:t>
            </a:r>
          </a:p>
          <a:p>
            <a:r>
              <a:rPr lang="en-US"/>
              <a:t> Simple similarity metric: cosine of the angle between two vectors</a:t>
            </a:r>
          </a:p>
          <a:p>
            <a:r>
              <a:rPr lang="en-US"/>
              <a:t> Does not require exact matches: Summit theater mapped to Summit quadplex.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599C12-438D-FD4C-8BB6-9206405E5E0F}" type="slidenum">
              <a:rPr lang="en-US"/>
              <a:pPr/>
              <a:t>35</a:t>
            </a:fld>
            <a:endParaRPr lang="en-US"/>
          </a:p>
        </p:txBody>
      </p:sp>
      <p:sp>
        <p:nvSpPr>
          <p:cNvPr id="4362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62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505" y="4343401"/>
            <a:ext cx="5028991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 Represent queries and targets as vectors and find the target most similar to the query</a:t>
            </a:r>
          </a:p>
          <a:p>
            <a:r>
              <a:rPr lang="en-US"/>
              <a:t> Simple similarity metric: cosine of the angle between two vectors</a:t>
            </a:r>
          </a:p>
          <a:p>
            <a:r>
              <a:rPr lang="en-US"/>
              <a:t> Does not require exact matches: Summit theater mapped to Summit quadplex.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599C12-438D-FD4C-8BB6-9206405E5E0F}" type="slidenum">
              <a:rPr lang="en-US"/>
              <a:pPr/>
              <a:t>36</a:t>
            </a:fld>
            <a:endParaRPr lang="en-US"/>
          </a:p>
        </p:txBody>
      </p:sp>
      <p:sp>
        <p:nvSpPr>
          <p:cNvPr id="4362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62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505" y="4343401"/>
            <a:ext cx="5028991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 Represent queries and targets as vectors and find the target most similar to the query</a:t>
            </a:r>
          </a:p>
          <a:p>
            <a:r>
              <a:rPr lang="en-US"/>
              <a:t> Simple similarity metric: cosine of the angle between two vectors</a:t>
            </a:r>
          </a:p>
          <a:p>
            <a:r>
              <a:rPr lang="en-US"/>
              <a:t> Does not require exact matches: Summit theater mapped to Summit quadplex.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599C12-438D-FD4C-8BB6-9206405E5E0F}" type="slidenum">
              <a:rPr lang="en-US"/>
              <a:pPr/>
              <a:t>37</a:t>
            </a:fld>
            <a:endParaRPr lang="en-US"/>
          </a:p>
        </p:txBody>
      </p:sp>
      <p:sp>
        <p:nvSpPr>
          <p:cNvPr id="436226" name="Rectangle 2"/>
          <p:cNvSpPr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62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505" y="4343401"/>
            <a:ext cx="5028991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 Represent queries and targets as vectors and find the target most similar to the query</a:t>
            </a:r>
          </a:p>
          <a:p>
            <a:r>
              <a:rPr lang="en-US"/>
              <a:t> Simple similarity metric: cosine of the angle between two vectors</a:t>
            </a:r>
          </a:p>
          <a:p>
            <a:r>
              <a:rPr lang="en-US"/>
              <a:t> Does not require exact matches: Summit theater mapped to Summit quadplex.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92B1-1479-4140-AD8C-86E3F2D2A303}" type="datetimeFigureOut">
              <a:rPr lang="en-US" smtClean="0"/>
              <a:t>3/29/11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E63D-FD20-284D-BA0D-F1288C90A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92B1-1479-4140-AD8C-86E3F2D2A303}" type="datetimeFigureOut">
              <a:rPr lang="en-US" smtClean="0"/>
              <a:t>3/29/11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E63D-FD20-284D-BA0D-F1288C90AA2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92B1-1479-4140-AD8C-86E3F2D2A303}" type="datetimeFigureOut">
              <a:rPr lang="en-US" smtClean="0"/>
              <a:t>3/29/11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E63D-FD20-284D-BA0D-F1288C90A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92B1-1479-4140-AD8C-86E3F2D2A303}" type="datetimeFigureOut">
              <a:rPr lang="en-US" smtClean="0"/>
              <a:t>3/29/11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E63D-FD20-284D-BA0D-F1288C90A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92B1-1479-4140-AD8C-86E3F2D2A303}" type="datetimeFigureOut">
              <a:rPr lang="en-US" smtClean="0"/>
              <a:t>3/29/11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E63D-FD20-284D-BA0D-F1288C90A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92B1-1479-4140-AD8C-86E3F2D2A303}" type="datetimeFigureOut">
              <a:rPr lang="en-US" smtClean="0"/>
              <a:t>3/29/11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E63D-FD20-284D-BA0D-F1288C90AA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92B1-1479-4140-AD8C-86E3F2D2A303}" type="datetimeFigureOut">
              <a:rPr lang="en-US" smtClean="0"/>
              <a:t>3/29/11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E63D-FD20-284D-BA0D-F1288C90A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92B1-1479-4140-AD8C-86E3F2D2A303}" type="datetimeFigureOut">
              <a:rPr lang="en-US" smtClean="0"/>
              <a:t>3/29/11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E63D-FD20-284D-BA0D-F1288C90A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92B1-1479-4140-AD8C-86E3F2D2A303}" type="datetimeFigureOut">
              <a:rPr lang="en-US" smtClean="0"/>
              <a:t>3/29/11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E63D-FD20-284D-BA0D-F1288C90A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92B1-1479-4140-AD8C-86E3F2D2A303}" type="datetimeFigureOut">
              <a:rPr lang="en-US" smtClean="0"/>
              <a:t>3/29/11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E63D-FD20-284D-BA0D-F1288C90A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92B1-1479-4140-AD8C-86E3F2D2A303}" type="datetimeFigureOut">
              <a:rPr lang="en-US" smtClean="0"/>
              <a:t>3/29/11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E63D-FD20-284D-BA0D-F1288C90A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792B1-1479-4140-AD8C-86E3F2D2A303}" type="datetimeFigureOut">
              <a:rPr lang="en-US" smtClean="0"/>
              <a:t>3/29/11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6E63D-FD20-284D-BA0D-F1288C90AA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82792B1-1479-4140-AD8C-86E3F2D2A303}" type="datetimeFigureOut">
              <a:rPr lang="en-US" smtClean="0"/>
              <a:t>3/29/11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6366E63D-FD20-284D-BA0D-F1288C90AA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4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8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9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Discourse &amp; Dialogue:</a:t>
            </a:r>
            <a:br>
              <a:rPr lang="en-US" dirty="0" smtClean="0"/>
            </a:br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 575 A</a:t>
            </a:r>
          </a:p>
          <a:p>
            <a:r>
              <a:rPr lang="en-US" dirty="0" smtClean="0"/>
              <a:t>Topics in NLP</a:t>
            </a:r>
          </a:p>
          <a:p>
            <a:r>
              <a:rPr lang="en-US" dirty="0" smtClean="0"/>
              <a:t>March 30, 2011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683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57EE62-EAFB-B443-956E-5F16C4887B6D}" type="slidenum">
              <a:rPr lang="en-US"/>
              <a:pPr/>
              <a:t>10</a:t>
            </a:fld>
            <a:endParaRPr lang="en-US"/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Different Parameters of Discourse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Number of participants</a:t>
            </a:r>
          </a:p>
          <a:p>
            <a:pPr lvl="1"/>
            <a:r>
              <a:rPr lang="en-US" dirty="0"/>
              <a:t>Multiple participants -&gt; Dialogue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83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57EE62-EAFB-B443-956E-5F16C4887B6D}" type="slidenum">
              <a:rPr lang="en-US"/>
              <a:pPr/>
              <a:t>11</a:t>
            </a:fld>
            <a:endParaRPr lang="en-US"/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Different Parameters of Discourse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Number of participants</a:t>
            </a:r>
          </a:p>
          <a:p>
            <a:pPr lvl="1"/>
            <a:r>
              <a:rPr lang="en-US" dirty="0"/>
              <a:t>Multiple participants -&gt; Dialogue</a:t>
            </a:r>
          </a:p>
          <a:p>
            <a:pPr lvl="1"/>
            <a:endParaRPr lang="en-US" dirty="0"/>
          </a:p>
          <a:p>
            <a:r>
              <a:rPr lang="en-US" dirty="0"/>
              <a:t>Modality</a:t>
            </a:r>
          </a:p>
          <a:p>
            <a:pPr lvl="1"/>
            <a:r>
              <a:rPr lang="en-US" dirty="0"/>
              <a:t>Spoken </a:t>
            </a:r>
            <a:r>
              <a:rPr lang="en-US" dirty="0" err="1"/>
              <a:t>vs</a:t>
            </a:r>
            <a:r>
              <a:rPr lang="en-US" dirty="0"/>
              <a:t> Written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841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A57EE62-EAFB-B443-956E-5F16C4887B6D}" type="slidenum">
              <a:rPr lang="en-US"/>
              <a:pPr/>
              <a:t>12</a:t>
            </a:fld>
            <a:endParaRPr lang="en-US"/>
          </a:p>
        </p:txBody>
      </p:sp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Different Parameters of Discourse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Number of participants</a:t>
            </a:r>
          </a:p>
          <a:p>
            <a:pPr lvl="1"/>
            <a:r>
              <a:rPr lang="en-US" dirty="0"/>
              <a:t>Multiple participants -&gt; Dialogue</a:t>
            </a:r>
          </a:p>
          <a:p>
            <a:pPr lvl="1"/>
            <a:endParaRPr lang="en-US" dirty="0"/>
          </a:p>
          <a:p>
            <a:r>
              <a:rPr lang="en-US" dirty="0"/>
              <a:t>Modality</a:t>
            </a:r>
          </a:p>
          <a:p>
            <a:pPr lvl="1"/>
            <a:r>
              <a:rPr lang="en-US" dirty="0"/>
              <a:t>Spoken </a:t>
            </a:r>
            <a:r>
              <a:rPr lang="en-US" dirty="0" err="1"/>
              <a:t>vs</a:t>
            </a:r>
            <a:r>
              <a:rPr lang="en-US" dirty="0"/>
              <a:t> Written</a:t>
            </a:r>
          </a:p>
          <a:p>
            <a:pPr lvl="1"/>
            <a:endParaRPr lang="en-US" dirty="0"/>
          </a:p>
          <a:p>
            <a:r>
              <a:rPr lang="en-US" dirty="0"/>
              <a:t>Goals</a:t>
            </a:r>
          </a:p>
          <a:p>
            <a:pPr lvl="1"/>
            <a:r>
              <a:rPr lang="en-US" dirty="0"/>
              <a:t>Transactional (message passing) </a:t>
            </a:r>
            <a:endParaRPr lang="en-US" dirty="0" smtClean="0"/>
          </a:p>
          <a:p>
            <a:pPr lvl="1"/>
            <a:r>
              <a:rPr lang="en-US" dirty="0"/>
              <a:t>I</a:t>
            </a:r>
            <a:r>
              <a:rPr lang="en-US" dirty="0" smtClean="0"/>
              <a:t>nteractional </a:t>
            </a:r>
            <a:r>
              <a:rPr lang="en-US" dirty="0"/>
              <a:t>(relations</a:t>
            </a:r>
            <a:r>
              <a:rPr lang="en-US" dirty="0" smtClean="0"/>
              <a:t>, attitudes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Task-oriented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8374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21BBDF-A083-6845-9713-31DAC453F0E3}" type="slidenum">
              <a:rPr lang="en-US"/>
              <a:pPr/>
              <a:t>13</a:t>
            </a:fld>
            <a:endParaRPr lang="en-US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Spoken vs Written Discourse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Speech</a:t>
            </a:r>
            <a:endParaRPr lang="en-US" sz="2000" dirty="0"/>
          </a:p>
        </p:txBody>
      </p:sp>
      <p:sp>
        <p:nvSpPr>
          <p:cNvPr id="394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Written </a:t>
            </a:r>
            <a:r>
              <a:rPr lang="en-US" sz="2000" dirty="0" smtClean="0"/>
              <a:t>text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07677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21BBDF-A083-6845-9713-31DAC453F0E3}" type="slidenum">
              <a:rPr lang="en-US"/>
              <a:pPr/>
              <a:t>14</a:t>
            </a:fld>
            <a:endParaRPr lang="en-US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Spoken vs Written Discourse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Speech</a:t>
            </a:r>
            <a:endParaRPr lang="en-US" sz="2000" dirty="0"/>
          </a:p>
        </p:txBody>
      </p:sp>
      <p:sp>
        <p:nvSpPr>
          <p:cNvPr id="394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Written text</a:t>
            </a:r>
          </a:p>
          <a:p>
            <a:pPr lvl="1"/>
            <a:r>
              <a:rPr lang="en-US" sz="1800" dirty="0"/>
              <a:t>No paralinguistic effects</a:t>
            </a:r>
          </a:p>
          <a:p>
            <a:pPr lvl="1"/>
            <a:endParaRPr lang="en-US" sz="1800" dirty="0"/>
          </a:p>
          <a:p>
            <a:pPr lvl="1"/>
            <a:r>
              <a:rPr lang="ja-JP" altLang="en-US" sz="1800" dirty="0">
                <a:latin typeface="Arial"/>
              </a:rPr>
              <a:t>“</a:t>
            </a:r>
            <a:r>
              <a:rPr lang="en-US" sz="1800" dirty="0"/>
              <a:t>Permanent</a:t>
            </a:r>
            <a:r>
              <a:rPr lang="ja-JP" altLang="en-US" sz="1800" dirty="0">
                <a:latin typeface="Arial"/>
              </a:rPr>
              <a:t>”</a:t>
            </a:r>
            <a:endParaRPr lang="en-US" sz="1800" dirty="0"/>
          </a:p>
          <a:p>
            <a:pPr lvl="1"/>
            <a:r>
              <a:rPr lang="en-US" sz="1800" dirty="0"/>
              <a:t>Off-line. Edited, Crafted</a:t>
            </a:r>
          </a:p>
          <a:p>
            <a:pPr lvl="1"/>
            <a:endParaRPr lang="en-US" sz="1800" dirty="0"/>
          </a:p>
          <a:p>
            <a:pPr lvl="1"/>
            <a:r>
              <a:rPr lang="en-US" sz="1800" dirty="0"/>
              <a:t>More </a:t>
            </a:r>
            <a:r>
              <a:rPr lang="ja-JP" altLang="en-US" sz="1800" dirty="0">
                <a:latin typeface="Arial"/>
              </a:rPr>
              <a:t>“</a:t>
            </a:r>
            <a:r>
              <a:rPr lang="en-US" sz="1800" dirty="0"/>
              <a:t>structured</a:t>
            </a:r>
            <a:r>
              <a:rPr lang="ja-JP" altLang="en-US" sz="1800" dirty="0">
                <a:latin typeface="Arial"/>
              </a:rPr>
              <a:t>”</a:t>
            </a:r>
            <a:endParaRPr lang="en-US" sz="1800" dirty="0"/>
          </a:p>
          <a:p>
            <a:pPr lvl="2"/>
            <a:r>
              <a:rPr lang="en-US" sz="1800" dirty="0"/>
              <a:t>Full sentences</a:t>
            </a:r>
          </a:p>
          <a:p>
            <a:pPr lvl="2"/>
            <a:r>
              <a:rPr lang="en-US" sz="1800" dirty="0"/>
              <a:t>Complex sentences</a:t>
            </a:r>
          </a:p>
          <a:p>
            <a:pPr lvl="2"/>
            <a:r>
              <a:rPr lang="en-US" sz="1800" dirty="0"/>
              <a:t>Subject-Predicate</a:t>
            </a:r>
          </a:p>
          <a:p>
            <a:pPr lvl="2"/>
            <a:r>
              <a:rPr lang="en-US" sz="1800" dirty="0"/>
              <a:t>Complex modification</a:t>
            </a:r>
          </a:p>
          <a:p>
            <a:pPr lvl="2"/>
            <a:r>
              <a:rPr lang="en-US" sz="1800" dirty="0"/>
              <a:t>More structural markers</a:t>
            </a:r>
          </a:p>
          <a:p>
            <a:pPr lvl="2"/>
            <a:r>
              <a:rPr lang="en-US" sz="1800" dirty="0"/>
              <a:t>No </a:t>
            </a:r>
            <a:r>
              <a:rPr lang="en-US" sz="1800" dirty="0" err="1"/>
              <a:t>disfluencies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280311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21BBDF-A083-6845-9713-31DAC453F0E3}" type="slidenum">
              <a:rPr lang="en-US"/>
              <a:pPr/>
              <a:t>15</a:t>
            </a:fld>
            <a:endParaRPr lang="en-US"/>
          </a:p>
        </p:txBody>
      </p:sp>
      <p:sp>
        <p:nvSpPr>
          <p:cNvPr id="394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Spoken vs Written Discourse</a:t>
            </a:r>
          </a:p>
        </p:txBody>
      </p:sp>
      <p:sp>
        <p:nvSpPr>
          <p:cNvPr id="3942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000"/>
              <a:t>Speech</a:t>
            </a:r>
          </a:p>
          <a:p>
            <a:pPr lvl="1"/>
            <a:r>
              <a:rPr lang="en-US" sz="1800"/>
              <a:t>Paralinguistic effects</a:t>
            </a:r>
          </a:p>
          <a:p>
            <a:pPr lvl="2"/>
            <a:r>
              <a:rPr lang="en-US" sz="1800"/>
              <a:t>Intonation, gaze, gesture</a:t>
            </a:r>
          </a:p>
          <a:p>
            <a:pPr lvl="1"/>
            <a:r>
              <a:rPr lang="en-US" sz="1800"/>
              <a:t>Transitory</a:t>
            </a:r>
          </a:p>
          <a:p>
            <a:pPr lvl="1"/>
            <a:r>
              <a:rPr lang="en-US" sz="1800"/>
              <a:t>Real-time, on-line</a:t>
            </a:r>
          </a:p>
          <a:p>
            <a:pPr lvl="1"/>
            <a:endParaRPr lang="en-US" sz="1800"/>
          </a:p>
          <a:p>
            <a:pPr lvl="1"/>
            <a:r>
              <a:rPr lang="en-US" sz="1800"/>
              <a:t>Less </a:t>
            </a:r>
            <a:r>
              <a:rPr lang="ja-JP" altLang="en-US" sz="1800">
                <a:latin typeface="Arial"/>
              </a:rPr>
              <a:t>“</a:t>
            </a:r>
            <a:r>
              <a:rPr lang="en-US" sz="1800"/>
              <a:t>structured</a:t>
            </a:r>
            <a:r>
              <a:rPr lang="ja-JP" altLang="en-US" sz="1800">
                <a:latin typeface="Arial"/>
              </a:rPr>
              <a:t>”</a:t>
            </a:r>
            <a:endParaRPr lang="en-US" sz="1800"/>
          </a:p>
          <a:p>
            <a:pPr lvl="2"/>
            <a:r>
              <a:rPr lang="en-US" sz="1800"/>
              <a:t>Fragments</a:t>
            </a:r>
          </a:p>
          <a:p>
            <a:pPr lvl="2"/>
            <a:r>
              <a:rPr lang="en-US" sz="1800"/>
              <a:t>Simple, Active, Declarative</a:t>
            </a:r>
          </a:p>
          <a:p>
            <a:pPr lvl="2"/>
            <a:r>
              <a:rPr lang="en-US" sz="1800"/>
              <a:t>Topic-Comment</a:t>
            </a:r>
          </a:p>
          <a:p>
            <a:pPr lvl="2"/>
            <a:r>
              <a:rPr lang="en-US" sz="1800"/>
              <a:t>Non-verbal referents</a:t>
            </a:r>
          </a:p>
          <a:p>
            <a:pPr lvl="2"/>
            <a:r>
              <a:rPr lang="en-US" sz="1800"/>
              <a:t>Disfluencies</a:t>
            </a:r>
          </a:p>
          <a:p>
            <a:pPr lvl="3"/>
            <a:r>
              <a:rPr lang="en-US"/>
              <a:t>Self-repairs</a:t>
            </a:r>
          </a:p>
          <a:p>
            <a:pPr lvl="3"/>
            <a:r>
              <a:rPr lang="en-US"/>
              <a:t>False Starts</a:t>
            </a:r>
          </a:p>
          <a:p>
            <a:pPr lvl="3"/>
            <a:r>
              <a:rPr lang="en-US"/>
              <a:t>Pauses</a:t>
            </a:r>
          </a:p>
        </p:txBody>
      </p:sp>
      <p:sp>
        <p:nvSpPr>
          <p:cNvPr id="394244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000"/>
              <a:t>Written text</a:t>
            </a:r>
          </a:p>
          <a:p>
            <a:pPr lvl="1"/>
            <a:r>
              <a:rPr lang="en-US" sz="1800"/>
              <a:t>No paralinguistic effects</a:t>
            </a:r>
          </a:p>
          <a:p>
            <a:pPr lvl="1"/>
            <a:endParaRPr lang="en-US" sz="1800"/>
          </a:p>
          <a:p>
            <a:pPr lvl="1"/>
            <a:r>
              <a:rPr lang="ja-JP" altLang="en-US" sz="1800">
                <a:latin typeface="Arial"/>
              </a:rPr>
              <a:t>“</a:t>
            </a:r>
            <a:r>
              <a:rPr lang="en-US" sz="1800"/>
              <a:t>Permanent</a:t>
            </a:r>
            <a:r>
              <a:rPr lang="ja-JP" altLang="en-US" sz="1800">
                <a:latin typeface="Arial"/>
              </a:rPr>
              <a:t>”</a:t>
            </a:r>
            <a:endParaRPr lang="en-US" sz="1800"/>
          </a:p>
          <a:p>
            <a:pPr lvl="1"/>
            <a:r>
              <a:rPr lang="en-US" sz="1800"/>
              <a:t>Off-line. Edited, Crafted</a:t>
            </a:r>
          </a:p>
          <a:p>
            <a:pPr lvl="1"/>
            <a:endParaRPr lang="en-US" sz="1800"/>
          </a:p>
          <a:p>
            <a:pPr lvl="1"/>
            <a:r>
              <a:rPr lang="en-US" sz="1800"/>
              <a:t>More </a:t>
            </a:r>
            <a:r>
              <a:rPr lang="ja-JP" altLang="en-US" sz="1800">
                <a:latin typeface="Arial"/>
              </a:rPr>
              <a:t>“</a:t>
            </a:r>
            <a:r>
              <a:rPr lang="en-US" sz="1800"/>
              <a:t>structured</a:t>
            </a:r>
            <a:r>
              <a:rPr lang="ja-JP" altLang="en-US" sz="1800">
                <a:latin typeface="Arial"/>
              </a:rPr>
              <a:t>”</a:t>
            </a:r>
            <a:endParaRPr lang="en-US" sz="1800"/>
          </a:p>
          <a:p>
            <a:pPr lvl="2"/>
            <a:r>
              <a:rPr lang="en-US" sz="1800"/>
              <a:t>Full sentences</a:t>
            </a:r>
          </a:p>
          <a:p>
            <a:pPr lvl="2"/>
            <a:r>
              <a:rPr lang="en-US" sz="1800"/>
              <a:t>Complex sentences</a:t>
            </a:r>
          </a:p>
          <a:p>
            <a:pPr lvl="2"/>
            <a:r>
              <a:rPr lang="en-US" sz="1800"/>
              <a:t>Subject-Predicate</a:t>
            </a:r>
          </a:p>
          <a:p>
            <a:pPr lvl="2"/>
            <a:r>
              <a:rPr lang="en-US" sz="1800"/>
              <a:t>Complex modification</a:t>
            </a:r>
          </a:p>
          <a:p>
            <a:pPr lvl="2"/>
            <a:r>
              <a:rPr lang="en-US" sz="1800"/>
              <a:t>More structural markers</a:t>
            </a:r>
          </a:p>
          <a:p>
            <a:pPr lvl="2"/>
            <a:r>
              <a:rPr lang="en-US" sz="1800"/>
              <a:t>No disfluencies</a:t>
            </a:r>
          </a:p>
        </p:txBody>
      </p:sp>
    </p:spTree>
    <p:extLst>
      <p:ext uri="{BB962C8B-B14F-4D97-AF65-F5344CB8AC3E}">
        <p14:creationId xmlns:p14="http://schemas.microsoft.com/office/powerpoint/2010/main" val="4273789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Topics &amp;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Reference:</a:t>
            </a:r>
          </a:p>
          <a:p>
            <a:pPr lvl="1"/>
            <a:r>
              <a:rPr lang="en-US" dirty="0" smtClean="0"/>
              <a:t> Resolution, Generation, </a:t>
            </a:r>
            <a:r>
              <a:rPr lang="en-US" dirty="0"/>
              <a:t>Information </a:t>
            </a:r>
            <a:r>
              <a:rPr lang="en-US" dirty="0" smtClean="0"/>
              <a:t>Structure</a:t>
            </a:r>
          </a:p>
        </p:txBody>
      </p:sp>
    </p:spTree>
    <p:extLst>
      <p:ext uri="{BB962C8B-B14F-4D97-AF65-F5344CB8AC3E}">
        <p14:creationId xmlns:p14="http://schemas.microsoft.com/office/powerpoint/2010/main" val="2730365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Topics &amp;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Reference:</a:t>
            </a:r>
          </a:p>
          <a:p>
            <a:pPr lvl="1"/>
            <a:r>
              <a:rPr lang="en-US" dirty="0" smtClean="0"/>
              <a:t> Resolution, Generation, </a:t>
            </a:r>
            <a:r>
              <a:rPr lang="en-US" dirty="0"/>
              <a:t>Information </a:t>
            </a:r>
            <a:r>
              <a:rPr lang="en-US" dirty="0" smtClean="0"/>
              <a:t>Structure</a:t>
            </a:r>
          </a:p>
          <a:p>
            <a:r>
              <a:rPr lang="en-US" dirty="0"/>
              <a:t>Intention </a:t>
            </a:r>
            <a:r>
              <a:rPr lang="en-US" dirty="0" smtClean="0"/>
              <a:t>Recognition</a:t>
            </a:r>
          </a:p>
        </p:txBody>
      </p:sp>
    </p:spTree>
    <p:extLst>
      <p:ext uri="{BB962C8B-B14F-4D97-AF65-F5344CB8AC3E}">
        <p14:creationId xmlns:p14="http://schemas.microsoft.com/office/powerpoint/2010/main" val="10076097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Topics &amp;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Reference:</a:t>
            </a:r>
          </a:p>
          <a:p>
            <a:pPr lvl="1"/>
            <a:r>
              <a:rPr lang="en-US" dirty="0" smtClean="0"/>
              <a:t> Resolution, Generation, </a:t>
            </a:r>
            <a:r>
              <a:rPr lang="en-US" dirty="0"/>
              <a:t>Information </a:t>
            </a:r>
            <a:r>
              <a:rPr lang="en-US" dirty="0" smtClean="0"/>
              <a:t>Structure</a:t>
            </a:r>
          </a:p>
          <a:p>
            <a:r>
              <a:rPr lang="en-US" dirty="0"/>
              <a:t>Intention </a:t>
            </a:r>
            <a:r>
              <a:rPr lang="en-US" dirty="0" smtClean="0"/>
              <a:t>Recognition</a:t>
            </a:r>
          </a:p>
          <a:p>
            <a:r>
              <a:rPr lang="en-US" dirty="0" smtClean="0"/>
              <a:t>Discourse Structure</a:t>
            </a:r>
          </a:p>
          <a:p>
            <a:pPr lvl="1"/>
            <a:r>
              <a:rPr lang="en-US" dirty="0" smtClean="0"/>
              <a:t>Segmentation, Relations</a:t>
            </a:r>
          </a:p>
        </p:txBody>
      </p:sp>
    </p:spTree>
    <p:extLst>
      <p:ext uri="{BB962C8B-B14F-4D97-AF65-F5344CB8AC3E}">
        <p14:creationId xmlns:p14="http://schemas.microsoft.com/office/powerpoint/2010/main" val="34334091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Topics &amp;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Reference:</a:t>
            </a:r>
          </a:p>
          <a:p>
            <a:pPr lvl="1"/>
            <a:r>
              <a:rPr lang="en-US" dirty="0" smtClean="0"/>
              <a:t> Resolution, Generation, </a:t>
            </a:r>
            <a:r>
              <a:rPr lang="en-US" dirty="0"/>
              <a:t>Information </a:t>
            </a:r>
            <a:r>
              <a:rPr lang="en-US" dirty="0" smtClean="0"/>
              <a:t>Structure</a:t>
            </a:r>
          </a:p>
          <a:p>
            <a:r>
              <a:rPr lang="en-US" dirty="0"/>
              <a:t>Intention </a:t>
            </a:r>
            <a:r>
              <a:rPr lang="en-US" dirty="0" smtClean="0"/>
              <a:t>Recognition</a:t>
            </a:r>
          </a:p>
          <a:p>
            <a:r>
              <a:rPr lang="en-US" dirty="0" smtClean="0"/>
              <a:t>Discourse Structure</a:t>
            </a:r>
          </a:p>
          <a:p>
            <a:pPr lvl="1"/>
            <a:r>
              <a:rPr lang="en-US" dirty="0" smtClean="0"/>
              <a:t>Segmentation, Relations</a:t>
            </a:r>
          </a:p>
          <a:p>
            <a:r>
              <a:rPr lang="en-US" dirty="0" smtClean="0"/>
              <a:t>Fundamental components:</a:t>
            </a:r>
          </a:p>
          <a:p>
            <a:pPr lvl="1"/>
            <a:r>
              <a:rPr lang="en-US" dirty="0" smtClean="0"/>
              <a:t>How do they interact with dimensions of discourse?</a:t>
            </a:r>
          </a:p>
          <a:p>
            <a:pPr lvl="2"/>
            <a:r>
              <a:rPr lang="en-US" dirty="0" smtClean="0"/>
              <a:t># Participants, Spoken </a:t>
            </a:r>
            <a:r>
              <a:rPr lang="en-US" dirty="0" err="1" smtClean="0"/>
              <a:t>vs</a:t>
            </a:r>
            <a:r>
              <a:rPr lang="en-US" smtClean="0"/>
              <a:t> Written, ..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5117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5AF6DC-93B0-284F-9FAE-70B8B293F810}" type="slidenum">
              <a:rPr lang="en-US"/>
              <a:pPr/>
              <a:t>2</a:t>
            </a:fld>
            <a:endParaRPr lang="en-US"/>
          </a:p>
        </p:txBody>
      </p:sp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9275" y="1600200"/>
            <a:ext cx="8042276" cy="467546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Definition(s) of </a:t>
            </a:r>
            <a:r>
              <a:rPr lang="en-US" sz="2000" dirty="0" smtClean="0"/>
              <a:t>Discourse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Different Types of Discourse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Goals, Modalities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/>
              <a:t>Topics, Tasks in Discourse &amp; Dialogue</a:t>
            </a:r>
          </a:p>
          <a:p>
            <a:pPr lvl="2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dirty="0" smtClean="0"/>
              <a:t>Course structure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2000" dirty="0" smtClean="0"/>
              <a:t>Overview </a:t>
            </a:r>
            <a:r>
              <a:rPr lang="en-US" sz="2000" dirty="0"/>
              <a:t>of Theoretical Approaches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Points of Agreement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Points of Variance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/>
              <a:t>Dialogue Models and Challenges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/>
              <a:t>Issues and Examples in Practice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Spoken dialogue systems</a:t>
            </a:r>
          </a:p>
        </p:txBody>
      </p:sp>
    </p:spTree>
    <p:extLst>
      <p:ext uri="{BB962C8B-B14F-4D97-AF65-F5344CB8AC3E}">
        <p14:creationId xmlns:p14="http://schemas.microsoft.com/office/powerpoint/2010/main" val="4031834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Systems</a:t>
            </a:r>
          </a:p>
          <a:p>
            <a:pPr lvl="1"/>
            <a:r>
              <a:rPr lang="en-US" dirty="0" smtClean="0"/>
              <a:t>Components</a:t>
            </a:r>
          </a:p>
          <a:p>
            <a:pPr lvl="1"/>
            <a:r>
              <a:rPr lang="en-US" dirty="0" smtClean="0"/>
              <a:t>Dialogue Management</a:t>
            </a:r>
          </a:p>
          <a:p>
            <a:pPr lvl="1"/>
            <a:r>
              <a:rPr lang="en-US" dirty="0" smtClean="0"/>
              <a:t>Evaluation</a:t>
            </a:r>
          </a:p>
          <a:p>
            <a:r>
              <a:rPr lang="en-US" dirty="0" smtClean="0"/>
              <a:t>Turn-taking</a:t>
            </a:r>
          </a:p>
          <a:p>
            <a:r>
              <a:rPr lang="en-US" dirty="0" smtClean="0"/>
              <a:t>Politeness</a:t>
            </a:r>
          </a:p>
          <a:p>
            <a:r>
              <a:rPr lang="en-US" dirty="0" smtClean="0"/>
              <a:t>Stylistics</a:t>
            </a:r>
          </a:p>
        </p:txBody>
      </p:sp>
    </p:spTree>
    <p:extLst>
      <p:ext uri="{BB962C8B-B14F-4D97-AF65-F5344CB8AC3E}">
        <p14:creationId xmlns:p14="http://schemas.microsoft.com/office/powerpoint/2010/main" val="37249993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Discussion-oriented course:</a:t>
            </a:r>
          </a:p>
        </p:txBody>
      </p:sp>
    </p:spTree>
    <p:extLst>
      <p:ext uri="{BB962C8B-B14F-4D97-AF65-F5344CB8AC3E}">
        <p14:creationId xmlns:p14="http://schemas.microsoft.com/office/powerpoint/2010/main" val="20894323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Discussion-oriented course:</a:t>
            </a:r>
          </a:p>
          <a:p>
            <a:pPr lvl="1"/>
            <a:r>
              <a:rPr lang="en-US" dirty="0" smtClean="0"/>
              <a:t>Class participation</a:t>
            </a:r>
          </a:p>
        </p:txBody>
      </p:sp>
    </p:spTree>
    <p:extLst>
      <p:ext uri="{BB962C8B-B14F-4D97-AF65-F5344CB8AC3E}">
        <p14:creationId xmlns:p14="http://schemas.microsoft.com/office/powerpoint/2010/main" val="71284370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Discussion-oriented course:</a:t>
            </a:r>
          </a:p>
          <a:p>
            <a:pPr lvl="1"/>
            <a:r>
              <a:rPr lang="en-US" dirty="0" smtClean="0"/>
              <a:t>Class participation</a:t>
            </a:r>
          </a:p>
          <a:p>
            <a:pPr lvl="1"/>
            <a:r>
              <a:rPr lang="en-US" dirty="0" smtClean="0"/>
              <a:t>Presentations</a:t>
            </a:r>
          </a:p>
          <a:p>
            <a:pPr lvl="2"/>
            <a:r>
              <a:rPr lang="en-US" dirty="0" smtClean="0"/>
              <a:t>Topic survey</a:t>
            </a:r>
          </a:p>
        </p:txBody>
      </p:sp>
    </p:spTree>
    <p:extLst>
      <p:ext uri="{BB962C8B-B14F-4D97-AF65-F5344CB8AC3E}">
        <p14:creationId xmlns:p14="http://schemas.microsoft.com/office/powerpoint/2010/main" val="13576876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Discussion-oriented course:</a:t>
            </a:r>
          </a:p>
          <a:p>
            <a:pPr lvl="1"/>
            <a:r>
              <a:rPr lang="en-US" dirty="0" smtClean="0"/>
              <a:t>Class participation</a:t>
            </a:r>
          </a:p>
          <a:p>
            <a:pPr lvl="1"/>
            <a:r>
              <a:rPr lang="en-US" dirty="0" smtClean="0"/>
              <a:t>Presentations</a:t>
            </a:r>
          </a:p>
          <a:p>
            <a:pPr lvl="2"/>
            <a:r>
              <a:rPr lang="en-US" dirty="0" smtClean="0"/>
              <a:t>Topic survey</a:t>
            </a:r>
          </a:p>
          <a:p>
            <a:pPr lvl="1"/>
            <a:r>
              <a:rPr lang="en-US" dirty="0" smtClean="0"/>
              <a:t>Project: </a:t>
            </a:r>
          </a:p>
          <a:p>
            <a:pPr lvl="2"/>
            <a:r>
              <a:rPr lang="en-US" dirty="0" smtClean="0"/>
              <a:t>Proposal</a:t>
            </a:r>
          </a:p>
          <a:p>
            <a:pPr lvl="2"/>
            <a:r>
              <a:rPr lang="en-US" dirty="0" smtClean="0"/>
              <a:t>Progress</a:t>
            </a:r>
          </a:p>
          <a:p>
            <a:pPr lvl="2"/>
            <a:r>
              <a:rPr lang="en-US" dirty="0" smtClean="0"/>
              <a:t>Final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32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Foundational:</a:t>
            </a:r>
          </a:p>
          <a:p>
            <a:pPr lvl="1"/>
            <a:r>
              <a:rPr lang="en-US" dirty="0" smtClean="0"/>
              <a:t>Linguistic view:</a:t>
            </a:r>
          </a:p>
          <a:p>
            <a:pPr lvl="2"/>
            <a:r>
              <a:rPr lang="en-US" dirty="0" smtClean="0"/>
              <a:t>Understanding basic discourse phenomena</a:t>
            </a:r>
          </a:p>
          <a:p>
            <a:pPr lvl="2"/>
            <a:r>
              <a:rPr lang="en-US" dirty="0" smtClean="0"/>
              <a:t>Analyzing language use in context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1039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Foundational:</a:t>
            </a:r>
          </a:p>
          <a:p>
            <a:pPr lvl="1"/>
            <a:r>
              <a:rPr lang="en-US" dirty="0" smtClean="0"/>
              <a:t>Linguistic view:</a:t>
            </a:r>
          </a:p>
          <a:p>
            <a:pPr lvl="2"/>
            <a:r>
              <a:rPr lang="en-US" dirty="0" smtClean="0"/>
              <a:t>Understanding basic discourse phenomena</a:t>
            </a:r>
          </a:p>
          <a:p>
            <a:pPr lvl="2"/>
            <a:r>
              <a:rPr lang="en-US" dirty="0" smtClean="0"/>
              <a:t>Analyzing language use in context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Practical/</a:t>
            </a:r>
            <a:r>
              <a:rPr lang="en-US" dirty="0" err="1" smtClean="0"/>
              <a:t>Implementational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Computational view:</a:t>
            </a:r>
          </a:p>
          <a:p>
            <a:pPr lvl="2"/>
            <a:r>
              <a:rPr lang="en-US" dirty="0" smtClean="0"/>
              <a:t>Developing systems and algorithms for discourse tasks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6916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7358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Reflect linguistic and/or computational perspectives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0682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7358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Reflect linguistic and/or computational perspectives</a:t>
            </a:r>
            <a:endParaRPr lang="en-US" dirty="0"/>
          </a:p>
          <a:p>
            <a:r>
              <a:rPr lang="en-US" dirty="0" smtClean="0"/>
              <a:t>Option 1: Analytic (Required for Ling elective credit)</a:t>
            </a:r>
          </a:p>
          <a:p>
            <a:pPr lvl="1"/>
            <a:r>
              <a:rPr lang="en-US" dirty="0" smtClean="0"/>
              <a:t>In-depth analysis of linguistic discourse phenomena</a:t>
            </a:r>
          </a:p>
          <a:p>
            <a:pPr lvl="2"/>
            <a:r>
              <a:rPr lang="en-US" dirty="0" smtClean="0"/>
              <a:t>Reflect understanding of literature</a:t>
            </a:r>
          </a:p>
          <a:p>
            <a:pPr lvl="2"/>
            <a:r>
              <a:rPr lang="en-US" dirty="0" smtClean="0"/>
              <a:t>Analyze real data</a:t>
            </a:r>
          </a:p>
          <a:p>
            <a:pPr lvl="2"/>
            <a:r>
              <a:rPr lang="en-US" dirty="0" smtClean="0"/>
              <a:t>~15 page term paper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0922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473586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Reflect linguistic and/or computational perspectives</a:t>
            </a:r>
            <a:endParaRPr lang="en-US" dirty="0"/>
          </a:p>
          <a:p>
            <a:r>
              <a:rPr lang="en-US" dirty="0" smtClean="0"/>
              <a:t>Option 1: Analytic (Required for Ling elective credit)</a:t>
            </a:r>
          </a:p>
          <a:p>
            <a:pPr lvl="1"/>
            <a:r>
              <a:rPr lang="en-US" dirty="0" smtClean="0"/>
              <a:t>In-depth analysis of linguistic discourse phenomena</a:t>
            </a:r>
          </a:p>
          <a:p>
            <a:pPr lvl="2"/>
            <a:r>
              <a:rPr lang="en-US" dirty="0" smtClean="0"/>
              <a:t>Reflect understanding of literature</a:t>
            </a:r>
          </a:p>
          <a:p>
            <a:pPr lvl="2"/>
            <a:r>
              <a:rPr lang="en-US" dirty="0" smtClean="0"/>
              <a:t>Analyze real data</a:t>
            </a:r>
          </a:p>
          <a:p>
            <a:pPr lvl="2"/>
            <a:r>
              <a:rPr lang="en-US" dirty="0" smtClean="0"/>
              <a:t>~15 page term paper</a:t>
            </a:r>
          </a:p>
          <a:p>
            <a:r>
              <a:rPr lang="en-US" dirty="0" smtClean="0"/>
              <a:t>Option 2: </a:t>
            </a:r>
            <a:r>
              <a:rPr lang="en-US" dirty="0" err="1" smtClean="0"/>
              <a:t>Implementational</a:t>
            </a:r>
            <a:endParaRPr lang="en-US" dirty="0" smtClean="0"/>
          </a:p>
          <a:p>
            <a:pPr lvl="1"/>
            <a:r>
              <a:rPr lang="en-US" dirty="0" smtClean="0"/>
              <a:t>Implement, extend algorithms for discourse/dialogue tasks</a:t>
            </a:r>
          </a:p>
          <a:p>
            <a:pPr lvl="1"/>
            <a:r>
              <a:rPr lang="en-US" dirty="0" smtClean="0"/>
              <a:t>Shorter write-up of approach, evaluation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75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6064C7-C817-3D40-8EE5-CEBE1FAE0920}" type="slidenum">
              <a:rPr lang="en-US"/>
              <a:pPr/>
              <a:t>3</a:t>
            </a:fld>
            <a:endParaRPr lang="en-US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is a Discourse?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Discourse is:</a:t>
            </a:r>
          </a:p>
          <a:p>
            <a:pPr lvl="1"/>
            <a:r>
              <a:rPr lang="en-US" dirty="0"/>
              <a:t>Extended span of text 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6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9DA34D-946A-5E40-ADFE-C78F4BA5E415}" type="slidenum">
              <a:rPr lang="en-US"/>
              <a:pPr/>
              <a:t>30</a:t>
            </a:fld>
            <a:endParaRPr lang="en-US"/>
          </a:p>
        </p:txBody>
      </p:sp>
      <p:sp>
        <p:nvSpPr>
          <p:cNvPr id="415746" name="Text Box 2"/>
          <p:cNvSpPr txBox="1">
            <a:spLocks noChangeArrowheads="1"/>
          </p:cNvSpPr>
          <p:nvPr/>
        </p:nvSpPr>
        <p:spPr bwMode="auto">
          <a:xfrm>
            <a:off x="381000" y="1673918"/>
            <a:ext cx="6843713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dirty="0"/>
              <a:t>U: Where is </a:t>
            </a:r>
            <a:r>
              <a:rPr lang="en-US" sz="2400" dirty="0">
                <a:solidFill>
                  <a:schemeClr val="accent2"/>
                </a:solidFill>
              </a:rPr>
              <a:t>A Bug</a:t>
            </a:r>
            <a:r>
              <a:rPr lang="ja-JP" altLang="en-US" sz="2400" dirty="0">
                <a:solidFill>
                  <a:schemeClr val="accent2"/>
                </a:solidFill>
                <a:latin typeface="Arial"/>
              </a:rPr>
              <a:t>’</a:t>
            </a:r>
            <a:r>
              <a:rPr lang="en-US" sz="2400" dirty="0">
                <a:solidFill>
                  <a:schemeClr val="accent2"/>
                </a:solidFill>
              </a:rPr>
              <a:t>s Life</a:t>
            </a:r>
            <a:r>
              <a:rPr lang="en-US" sz="2400" dirty="0"/>
              <a:t> playing in </a:t>
            </a:r>
            <a:r>
              <a:rPr lang="en-US" sz="2400" dirty="0">
                <a:solidFill>
                  <a:schemeClr val="accent2"/>
                </a:solidFill>
              </a:rPr>
              <a:t>Summit</a:t>
            </a:r>
            <a:r>
              <a:rPr lang="en-US" sz="2400" dirty="0"/>
              <a:t>?</a:t>
            </a:r>
          </a:p>
          <a:p>
            <a:pPr algn="l"/>
            <a:r>
              <a:rPr lang="en-US" sz="2400" dirty="0"/>
              <a:t>S: A Bug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Life is playing at the Summit theater.</a:t>
            </a:r>
          </a:p>
          <a:p>
            <a:pPr algn="l"/>
            <a:r>
              <a:rPr lang="en-US" sz="2400" dirty="0"/>
              <a:t>U: When is </a:t>
            </a:r>
            <a:r>
              <a:rPr lang="en-US" sz="2400" dirty="0">
                <a:solidFill>
                  <a:srgbClr val="FF3399"/>
                </a:solidFill>
              </a:rPr>
              <a:t>it</a:t>
            </a:r>
            <a:r>
              <a:rPr lang="en-US" sz="2400" dirty="0"/>
              <a:t> playing </a:t>
            </a:r>
            <a:r>
              <a:rPr lang="en-US" sz="2400" dirty="0">
                <a:solidFill>
                  <a:srgbClr val="FF3399"/>
                </a:solidFill>
              </a:rPr>
              <a:t>there</a:t>
            </a:r>
            <a:r>
              <a:rPr lang="en-US" sz="2400" dirty="0"/>
              <a:t>?</a:t>
            </a:r>
          </a:p>
          <a:p>
            <a:pPr algn="l"/>
            <a:r>
              <a:rPr lang="en-US" sz="2400" dirty="0"/>
              <a:t>S: It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playing at 2pm, 5pm, and 8pm.</a:t>
            </a:r>
          </a:p>
          <a:p>
            <a:pPr algn="l"/>
            <a:r>
              <a:rPr lang="en-US" sz="2400" dirty="0"/>
              <a:t>U: I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d like 1 </a:t>
            </a:r>
            <a:r>
              <a:rPr lang="en-US" sz="2400" dirty="0">
                <a:solidFill>
                  <a:srgbClr val="990099"/>
                </a:solidFill>
              </a:rPr>
              <a:t>adult</a:t>
            </a:r>
            <a:r>
              <a:rPr lang="en-US" sz="2400" dirty="0"/>
              <a:t> and 2 </a:t>
            </a:r>
            <a:r>
              <a:rPr lang="en-US" sz="2400" dirty="0">
                <a:solidFill>
                  <a:srgbClr val="990099"/>
                </a:solidFill>
              </a:rPr>
              <a:t>children</a:t>
            </a:r>
            <a:r>
              <a:rPr lang="en-US" sz="2400" dirty="0"/>
              <a:t> for </a:t>
            </a:r>
            <a:r>
              <a:rPr lang="en-US" sz="2400" dirty="0">
                <a:solidFill>
                  <a:srgbClr val="990099"/>
                </a:solidFill>
              </a:rPr>
              <a:t>the first show</a:t>
            </a:r>
            <a:r>
              <a:rPr lang="en-US" sz="2400" dirty="0"/>
              <a:t>.</a:t>
            </a:r>
          </a:p>
          <a:p>
            <a:pPr algn="l"/>
            <a:r>
              <a:rPr lang="en-US" sz="2400" dirty="0"/>
              <a:t>    How much would </a:t>
            </a:r>
            <a:r>
              <a:rPr lang="en-US" sz="2400" dirty="0">
                <a:solidFill>
                  <a:srgbClr val="FF3399"/>
                </a:solidFill>
              </a:rPr>
              <a:t>that</a:t>
            </a:r>
            <a:r>
              <a:rPr lang="en-US" sz="2400" dirty="0"/>
              <a:t> cost?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&amp; Knowledge</a:t>
            </a:r>
            <a:endParaRPr lang="en-US" dirty="0"/>
          </a:p>
        </p:txBody>
      </p:sp>
      <p:sp>
        <p:nvSpPr>
          <p:cNvPr id="415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4107918"/>
            <a:ext cx="8686800" cy="1600200"/>
          </a:xfrm>
        </p:spPr>
        <p:txBody>
          <a:bodyPr>
            <a:normAutofit/>
          </a:bodyPr>
          <a:lstStyle/>
          <a:p>
            <a:r>
              <a:rPr lang="en-US" dirty="0"/>
              <a:t>Knowledge sources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15749" name="Text Box 5"/>
          <p:cNvSpPr txBox="1">
            <a:spLocks noChangeArrowheads="1"/>
          </p:cNvSpPr>
          <p:nvPr/>
        </p:nvSpPr>
        <p:spPr bwMode="auto">
          <a:xfrm>
            <a:off x="228600" y="6035675"/>
            <a:ext cx="56229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From Carpenter and Chu-Carroll, Tutorial on Spoken Dialogue Systems, ACL </a:t>
            </a:r>
            <a:r>
              <a:rPr lang="ja-JP" altLang="en-US" sz="1200">
                <a:latin typeface="Arial"/>
              </a:rPr>
              <a:t>‘</a:t>
            </a:r>
            <a:r>
              <a:rPr lang="en-US" sz="1200"/>
              <a:t>99</a:t>
            </a:r>
          </a:p>
        </p:txBody>
      </p:sp>
    </p:spTree>
    <p:extLst>
      <p:ext uri="{BB962C8B-B14F-4D97-AF65-F5344CB8AC3E}">
        <p14:creationId xmlns:p14="http://schemas.microsoft.com/office/powerpoint/2010/main" val="12165363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9DA34D-946A-5E40-ADFE-C78F4BA5E415}" type="slidenum">
              <a:rPr lang="en-US"/>
              <a:pPr/>
              <a:t>31</a:t>
            </a:fld>
            <a:endParaRPr lang="en-US"/>
          </a:p>
        </p:txBody>
      </p:sp>
      <p:sp>
        <p:nvSpPr>
          <p:cNvPr id="415746" name="Text Box 2"/>
          <p:cNvSpPr txBox="1">
            <a:spLocks noChangeArrowheads="1"/>
          </p:cNvSpPr>
          <p:nvPr/>
        </p:nvSpPr>
        <p:spPr bwMode="auto">
          <a:xfrm>
            <a:off x="381000" y="1595518"/>
            <a:ext cx="6843713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dirty="0"/>
              <a:t>U: Where is </a:t>
            </a:r>
            <a:r>
              <a:rPr lang="en-US" sz="2400" dirty="0">
                <a:solidFill>
                  <a:schemeClr val="accent2"/>
                </a:solidFill>
              </a:rPr>
              <a:t>A Bug</a:t>
            </a:r>
            <a:r>
              <a:rPr lang="ja-JP" altLang="en-US" sz="2400" dirty="0">
                <a:solidFill>
                  <a:schemeClr val="accent2"/>
                </a:solidFill>
                <a:latin typeface="Arial"/>
              </a:rPr>
              <a:t>’</a:t>
            </a:r>
            <a:r>
              <a:rPr lang="en-US" sz="2400" dirty="0">
                <a:solidFill>
                  <a:schemeClr val="accent2"/>
                </a:solidFill>
              </a:rPr>
              <a:t>s Life</a:t>
            </a:r>
            <a:r>
              <a:rPr lang="en-US" sz="2400" dirty="0"/>
              <a:t> playing in </a:t>
            </a:r>
            <a:r>
              <a:rPr lang="en-US" sz="2400" dirty="0">
                <a:solidFill>
                  <a:schemeClr val="accent2"/>
                </a:solidFill>
              </a:rPr>
              <a:t>Summit</a:t>
            </a:r>
            <a:r>
              <a:rPr lang="en-US" sz="2400" dirty="0"/>
              <a:t>?</a:t>
            </a:r>
          </a:p>
          <a:p>
            <a:pPr algn="l"/>
            <a:r>
              <a:rPr lang="en-US" sz="2400" dirty="0"/>
              <a:t>S: A Bug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Life is playing at the Summit theater.</a:t>
            </a:r>
          </a:p>
          <a:p>
            <a:pPr algn="l"/>
            <a:r>
              <a:rPr lang="en-US" sz="2400" dirty="0"/>
              <a:t>U: When is </a:t>
            </a:r>
            <a:r>
              <a:rPr lang="en-US" sz="2400" dirty="0">
                <a:solidFill>
                  <a:srgbClr val="FF3399"/>
                </a:solidFill>
              </a:rPr>
              <a:t>it</a:t>
            </a:r>
            <a:r>
              <a:rPr lang="en-US" sz="2400" dirty="0"/>
              <a:t> playing </a:t>
            </a:r>
            <a:r>
              <a:rPr lang="en-US" sz="2400" dirty="0">
                <a:solidFill>
                  <a:srgbClr val="FF3399"/>
                </a:solidFill>
              </a:rPr>
              <a:t>there</a:t>
            </a:r>
            <a:r>
              <a:rPr lang="en-US" sz="2400" dirty="0"/>
              <a:t>?</a:t>
            </a:r>
          </a:p>
          <a:p>
            <a:pPr algn="l"/>
            <a:r>
              <a:rPr lang="en-US" sz="2400" dirty="0"/>
              <a:t>S: It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playing at 2pm, 5pm, and 8pm.</a:t>
            </a:r>
          </a:p>
          <a:p>
            <a:pPr algn="l"/>
            <a:r>
              <a:rPr lang="en-US" sz="2400" dirty="0"/>
              <a:t>U: I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d like 1 </a:t>
            </a:r>
            <a:r>
              <a:rPr lang="en-US" sz="2400" dirty="0">
                <a:solidFill>
                  <a:srgbClr val="990099"/>
                </a:solidFill>
              </a:rPr>
              <a:t>adult</a:t>
            </a:r>
            <a:r>
              <a:rPr lang="en-US" sz="2400" dirty="0"/>
              <a:t> and 2 </a:t>
            </a:r>
            <a:r>
              <a:rPr lang="en-US" sz="2400" dirty="0">
                <a:solidFill>
                  <a:srgbClr val="990099"/>
                </a:solidFill>
              </a:rPr>
              <a:t>children</a:t>
            </a:r>
            <a:r>
              <a:rPr lang="en-US" sz="2400" dirty="0"/>
              <a:t> for </a:t>
            </a:r>
            <a:r>
              <a:rPr lang="en-US" sz="2400" dirty="0">
                <a:solidFill>
                  <a:srgbClr val="990099"/>
                </a:solidFill>
              </a:rPr>
              <a:t>the first show</a:t>
            </a:r>
            <a:r>
              <a:rPr lang="en-US" sz="2400" dirty="0"/>
              <a:t>.</a:t>
            </a:r>
          </a:p>
          <a:p>
            <a:pPr algn="l"/>
            <a:r>
              <a:rPr lang="en-US" sz="2400" dirty="0"/>
              <a:t>    How much would </a:t>
            </a:r>
            <a:r>
              <a:rPr lang="en-US" sz="2400" dirty="0">
                <a:solidFill>
                  <a:srgbClr val="FF3399"/>
                </a:solidFill>
              </a:rPr>
              <a:t>that</a:t>
            </a:r>
            <a:r>
              <a:rPr lang="en-US" sz="2400" dirty="0"/>
              <a:t> cost?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&amp; Knowledge</a:t>
            </a:r>
            <a:endParaRPr lang="en-US" dirty="0"/>
          </a:p>
        </p:txBody>
      </p:sp>
      <p:sp>
        <p:nvSpPr>
          <p:cNvPr id="415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4060878"/>
            <a:ext cx="8686800" cy="1600200"/>
          </a:xfrm>
        </p:spPr>
        <p:txBody>
          <a:bodyPr>
            <a:normAutofit/>
          </a:bodyPr>
          <a:lstStyle/>
          <a:p>
            <a:r>
              <a:rPr lang="en-US" dirty="0"/>
              <a:t>Knowledge sources: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Domain </a:t>
            </a:r>
            <a:r>
              <a:rPr lang="en-US" dirty="0" smtClean="0">
                <a:solidFill>
                  <a:schemeClr val="accent2"/>
                </a:solidFill>
              </a:rPr>
              <a:t>knowledge</a:t>
            </a:r>
            <a:endParaRPr lang="en-US" dirty="0"/>
          </a:p>
        </p:txBody>
      </p:sp>
      <p:sp>
        <p:nvSpPr>
          <p:cNvPr id="415749" name="Text Box 5"/>
          <p:cNvSpPr txBox="1">
            <a:spLocks noChangeArrowheads="1"/>
          </p:cNvSpPr>
          <p:nvPr/>
        </p:nvSpPr>
        <p:spPr bwMode="auto">
          <a:xfrm>
            <a:off x="228600" y="6035675"/>
            <a:ext cx="56229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From Carpenter and Chu-Carroll, Tutorial on Spoken Dialogue Systems, ACL </a:t>
            </a:r>
            <a:r>
              <a:rPr lang="ja-JP" altLang="en-US" sz="1200">
                <a:latin typeface="Arial"/>
              </a:rPr>
              <a:t>‘</a:t>
            </a:r>
            <a:r>
              <a:rPr lang="en-US" sz="1200"/>
              <a:t>99</a:t>
            </a:r>
          </a:p>
        </p:txBody>
      </p:sp>
    </p:spTree>
    <p:extLst>
      <p:ext uri="{BB962C8B-B14F-4D97-AF65-F5344CB8AC3E}">
        <p14:creationId xmlns:p14="http://schemas.microsoft.com/office/powerpoint/2010/main" val="21509201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9DA34D-946A-5E40-ADFE-C78F4BA5E415}" type="slidenum">
              <a:rPr lang="en-US"/>
              <a:pPr/>
              <a:t>32</a:t>
            </a:fld>
            <a:endParaRPr lang="en-US"/>
          </a:p>
        </p:txBody>
      </p:sp>
      <p:sp>
        <p:nvSpPr>
          <p:cNvPr id="415746" name="Text Box 2"/>
          <p:cNvSpPr txBox="1">
            <a:spLocks noChangeArrowheads="1"/>
          </p:cNvSpPr>
          <p:nvPr/>
        </p:nvSpPr>
        <p:spPr bwMode="auto">
          <a:xfrm>
            <a:off x="381000" y="1611198"/>
            <a:ext cx="6843713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dirty="0"/>
              <a:t>U: Where is </a:t>
            </a:r>
            <a:r>
              <a:rPr lang="en-US" sz="2400" dirty="0">
                <a:solidFill>
                  <a:schemeClr val="accent2"/>
                </a:solidFill>
              </a:rPr>
              <a:t>A Bug</a:t>
            </a:r>
            <a:r>
              <a:rPr lang="ja-JP" altLang="en-US" sz="2400" dirty="0">
                <a:solidFill>
                  <a:schemeClr val="accent2"/>
                </a:solidFill>
                <a:latin typeface="Arial"/>
              </a:rPr>
              <a:t>’</a:t>
            </a:r>
            <a:r>
              <a:rPr lang="en-US" sz="2400" dirty="0">
                <a:solidFill>
                  <a:schemeClr val="accent2"/>
                </a:solidFill>
              </a:rPr>
              <a:t>s Life</a:t>
            </a:r>
            <a:r>
              <a:rPr lang="en-US" sz="2400" dirty="0"/>
              <a:t> playing in </a:t>
            </a:r>
            <a:r>
              <a:rPr lang="en-US" sz="2400" dirty="0">
                <a:solidFill>
                  <a:schemeClr val="accent2"/>
                </a:solidFill>
              </a:rPr>
              <a:t>Summit</a:t>
            </a:r>
            <a:r>
              <a:rPr lang="en-US" sz="2400" dirty="0"/>
              <a:t>?</a:t>
            </a:r>
          </a:p>
          <a:p>
            <a:pPr algn="l"/>
            <a:r>
              <a:rPr lang="en-US" sz="2400" dirty="0"/>
              <a:t>S: A Bug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Life is playing at the Summit theater.</a:t>
            </a:r>
          </a:p>
          <a:p>
            <a:pPr algn="l"/>
            <a:r>
              <a:rPr lang="en-US" sz="2400" dirty="0"/>
              <a:t>U: When is </a:t>
            </a:r>
            <a:r>
              <a:rPr lang="en-US" sz="2400" dirty="0">
                <a:solidFill>
                  <a:srgbClr val="FF3399"/>
                </a:solidFill>
              </a:rPr>
              <a:t>it</a:t>
            </a:r>
            <a:r>
              <a:rPr lang="en-US" sz="2400" dirty="0"/>
              <a:t> playing </a:t>
            </a:r>
            <a:r>
              <a:rPr lang="en-US" sz="2400" dirty="0">
                <a:solidFill>
                  <a:srgbClr val="FF3399"/>
                </a:solidFill>
              </a:rPr>
              <a:t>there</a:t>
            </a:r>
            <a:r>
              <a:rPr lang="en-US" sz="2400" dirty="0"/>
              <a:t>?</a:t>
            </a:r>
          </a:p>
          <a:p>
            <a:pPr algn="l"/>
            <a:r>
              <a:rPr lang="en-US" sz="2400" dirty="0"/>
              <a:t>S: It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playing at 2pm, 5pm, and 8pm.</a:t>
            </a:r>
          </a:p>
          <a:p>
            <a:pPr algn="l"/>
            <a:r>
              <a:rPr lang="en-US" sz="2400" dirty="0"/>
              <a:t>U: I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d like 1 </a:t>
            </a:r>
            <a:r>
              <a:rPr lang="en-US" sz="2400" dirty="0">
                <a:solidFill>
                  <a:srgbClr val="990099"/>
                </a:solidFill>
              </a:rPr>
              <a:t>adult</a:t>
            </a:r>
            <a:r>
              <a:rPr lang="en-US" sz="2400" dirty="0"/>
              <a:t> and 2 </a:t>
            </a:r>
            <a:r>
              <a:rPr lang="en-US" sz="2400" dirty="0">
                <a:solidFill>
                  <a:srgbClr val="990099"/>
                </a:solidFill>
              </a:rPr>
              <a:t>children</a:t>
            </a:r>
            <a:r>
              <a:rPr lang="en-US" sz="2400" dirty="0"/>
              <a:t> for </a:t>
            </a:r>
            <a:r>
              <a:rPr lang="en-US" sz="2400" dirty="0">
                <a:solidFill>
                  <a:srgbClr val="990099"/>
                </a:solidFill>
              </a:rPr>
              <a:t>the first show</a:t>
            </a:r>
            <a:r>
              <a:rPr lang="en-US" sz="2400" dirty="0"/>
              <a:t>.</a:t>
            </a:r>
          </a:p>
          <a:p>
            <a:pPr algn="l"/>
            <a:r>
              <a:rPr lang="en-US" sz="2400" dirty="0"/>
              <a:t>    How much would </a:t>
            </a:r>
            <a:r>
              <a:rPr lang="en-US" sz="2400" dirty="0">
                <a:solidFill>
                  <a:srgbClr val="FF3399"/>
                </a:solidFill>
              </a:rPr>
              <a:t>that</a:t>
            </a:r>
            <a:r>
              <a:rPr lang="en-US" sz="2400" dirty="0"/>
              <a:t> cost?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&amp; Knowledge </a:t>
            </a:r>
            <a:endParaRPr lang="en-US" dirty="0"/>
          </a:p>
        </p:txBody>
      </p:sp>
      <p:sp>
        <p:nvSpPr>
          <p:cNvPr id="415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4139278"/>
            <a:ext cx="8686800" cy="1600200"/>
          </a:xfrm>
        </p:spPr>
        <p:txBody>
          <a:bodyPr>
            <a:normAutofit/>
          </a:bodyPr>
          <a:lstStyle/>
          <a:p>
            <a:r>
              <a:rPr lang="en-US" dirty="0"/>
              <a:t>Knowledge sources: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Domain knowledge</a:t>
            </a:r>
            <a:endParaRPr lang="en-US" dirty="0"/>
          </a:p>
          <a:p>
            <a:pPr lvl="1"/>
            <a:r>
              <a:rPr lang="en-US" dirty="0">
                <a:solidFill>
                  <a:srgbClr val="FF3399"/>
                </a:solidFill>
              </a:rPr>
              <a:t>Discourse </a:t>
            </a:r>
            <a:r>
              <a:rPr lang="en-US" dirty="0" smtClean="0">
                <a:solidFill>
                  <a:srgbClr val="FF3399"/>
                </a:solidFill>
              </a:rPr>
              <a:t>knowledge</a:t>
            </a:r>
            <a:endParaRPr lang="en-US" dirty="0"/>
          </a:p>
        </p:txBody>
      </p:sp>
      <p:sp>
        <p:nvSpPr>
          <p:cNvPr id="415749" name="Text Box 5"/>
          <p:cNvSpPr txBox="1">
            <a:spLocks noChangeArrowheads="1"/>
          </p:cNvSpPr>
          <p:nvPr/>
        </p:nvSpPr>
        <p:spPr bwMode="auto">
          <a:xfrm>
            <a:off x="228600" y="6035675"/>
            <a:ext cx="56229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From Carpenter and Chu-Carroll, Tutorial on Spoken Dialogue Systems, ACL </a:t>
            </a:r>
            <a:r>
              <a:rPr lang="ja-JP" altLang="en-US" sz="1200">
                <a:latin typeface="Arial"/>
              </a:rPr>
              <a:t>‘</a:t>
            </a:r>
            <a:r>
              <a:rPr lang="en-US" sz="1200"/>
              <a:t>99</a:t>
            </a:r>
          </a:p>
        </p:txBody>
      </p:sp>
    </p:spTree>
    <p:extLst>
      <p:ext uri="{BB962C8B-B14F-4D97-AF65-F5344CB8AC3E}">
        <p14:creationId xmlns:p14="http://schemas.microsoft.com/office/powerpoint/2010/main" val="15518487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39DA34D-946A-5E40-ADFE-C78F4BA5E415}" type="slidenum">
              <a:rPr lang="en-US"/>
              <a:pPr/>
              <a:t>33</a:t>
            </a:fld>
            <a:endParaRPr lang="en-US"/>
          </a:p>
        </p:txBody>
      </p:sp>
      <p:sp>
        <p:nvSpPr>
          <p:cNvPr id="415746" name="Text Box 2"/>
          <p:cNvSpPr txBox="1">
            <a:spLocks noChangeArrowheads="1"/>
          </p:cNvSpPr>
          <p:nvPr/>
        </p:nvSpPr>
        <p:spPr bwMode="auto">
          <a:xfrm>
            <a:off x="381000" y="1626878"/>
            <a:ext cx="6843713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dirty="0"/>
              <a:t>U: Where is </a:t>
            </a:r>
            <a:r>
              <a:rPr lang="en-US" sz="2400" dirty="0">
                <a:solidFill>
                  <a:schemeClr val="accent2"/>
                </a:solidFill>
              </a:rPr>
              <a:t>A Bug</a:t>
            </a:r>
            <a:r>
              <a:rPr lang="ja-JP" altLang="en-US" sz="2400" dirty="0">
                <a:solidFill>
                  <a:schemeClr val="accent2"/>
                </a:solidFill>
                <a:latin typeface="Arial"/>
              </a:rPr>
              <a:t>’</a:t>
            </a:r>
            <a:r>
              <a:rPr lang="en-US" sz="2400" dirty="0">
                <a:solidFill>
                  <a:schemeClr val="accent2"/>
                </a:solidFill>
              </a:rPr>
              <a:t>s Life</a:t>
            </a:r>
            <a:r>
              <a:rPr lang="en-US" sz="2400" dirty="0"/>
              <a:t> playing in </a:t>
            </a:r>
            <a:r>
              <a:rPr lang="en-US" sz="2400" dirty="0">
                <a:solidFill>
                  <a:schemeClr val="accent2"/>
                </a:solidFill>
              </a:rPr>
              <a:t>Summit</a:t>
            </a:r>
            <a:r>
              <a:rPr lang="en-US" sz="2400" dirty="0"/>
              <a:t>?</a:t>
            </a:r>
          </a:p>
          <a:p>
            <a:pPr algn="l"/>
            <a:r>
              <a:rPr lang="en-US" sz="2400" dirty="0"/>
              <a:t>S: A Bug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Life is playing at the Summit theater.</a:t>
            </a:r>
          </a:p>
          <a:p>
            <a:pPr algn="l"/>
            <a:r>
              <a:rPr lang="en-US" sz="2400" dirty="0"/>
              <a:t>U: When is </a:t>
            </a:r>
            <a:r>
              <a:rPr lang="en-US" sz="2400" dirty="0">
                <a:solidFill>
                  <a:srgbClr val="FF3399"/>
                </a:solidFill>
              </a:rPr>
              <a:t>it</a:t>
            </a:r>
            <a:r>
              <a:rPr lang="en-US" sz="2400" dirty="0"/>
              <a:t> playing </a:t>
            </a:r>
            <a:r>
              <a:rPr lang="en-US" sz="2400" dirty="0">
                <a:solidFill>
                  <a:srgbClr val="FF3399"/>
                </a:solidFill>
              </a:rPr>
              <a:t>there</a:t>
            </a:r>
            <a:r>
              <a:rPr lang="en-US" sz="2400" dirty="0"/>
              <a:t>?</a:t>
            </a:r>
          </a:p>
          <a:p>
            <a:pPr algn="l"/>
            <a:r>
              <a:rPr lang="en-US" sz="2400" dirty="0"/>
              <a:t>S: It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playing at 2pm, 5pm, and 8pm.</a:t>
            </a:r>
          </a:p>
          <a:p>
            <a:pPr algn="l"/>
            <a:r>
              <a:rPr lang="en-US" sz="2400" dirty="0"/>
              <a:t>U: I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d like 1 </a:t>
            </a:r>
            <a:r>
              <a:rPr lang="en-US" sz="2400" dirty="0">
                <a:solidFill>
                  <a:srgbClr val="990099"/>
                </a:solidFill>
              </a:rPr>
              <a:t>adult</a:t>
            </a:r>
            <a:r>
              <a:rPr lang="en-US" sz="2400" dirty="0"/>
              <a:t> and 2 </a:t>
            </a:r>
            <a:r>
              <a:rPr lang="en-US" sz="2400" dirty="0">
                <a:solidFill>
                  <a:srgbClr val="990099"/>
                </a:solidFill>
              </a:rPr>
              <a:t>children</a:t>
            </a:r>
            <a:r>
              <a:rPr lang="en-US" sz="2400" dirty="0"/>
              <a:t> for </a:t>
            </a:r>
            <a:r>
              <a:rPr lang="en-US" sz="2400" dirty="0">
                <a:solidFill>
                  <a:srgbClr val="990099"/>
                </a:solidFill>
              </a:rPr>
              <a:t>the first show</a:t>
            </a:r>
            <a:r>
              <a:rPr lang="en-US" sz="2400" dirty="0"/>
              <a:t>.</a:t>
            </a:r>
          </a:p>
          <a:p>
            <a:pPr algn="l"/>
            <a:r>
              <a:rPr lang="en-US" sz="2400" dirty="0"/>
              <a:t>    How much would </a:t>
            </a:r>
            <a:r>
              <a:rPr lang="en-US" sz="2400" dirty="0">
                <a:solidFill>
                  <a:srgbClr val="FF3399"/>
                </a:solidFill>
              </a:rPr>
              <a:t>that</a:t>
            </a:r>
            <a:r>
              <a:rPr lang="en-US" sz="2400" dirty="0"/>
              <a:t> cost?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&amp;Knowledge</a:t>
            </a:r>
            <a:endParaRPr lang="en-US" dirty="0"/>
          </a:p>
        </p:txBody>
      </p:sp>
      <p:sp>
        <p:nvSpPr>
          <p:cNvPr id="4157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4092238"/>
            <a:ext cx="8686800" cy="1600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Knowledge sources: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Domain knowledge</a:t>
            </a:r>
            <a:endParaRPr lang="en-US" dirty="0"/>
          </a:p>
          <a:p>
            <a:pPr lvl="1"/>
            <a:r>
              <a:rPr lang="en-US" dirty="0">
                <a:solidFill>
                  <a:srgbClr val="FF3399"/>
                </a:solidFill>
              </a:rPr>
              <a:t>Discourse knowledge</a:t>
            </a:r>
            <a:endParaRPr lang="en-US" dirty="0"/>
          </a:p>
          <a:p>
            <a:pPr lvl="1"/>
            <a:r>
              <a:rPr lang="en-US" dirty="0">
                <a:solidFill>
                  <a:srgbClr val="990099"/>
                </a:solidFill>
              </a:rPr>
              <a:t>World knowledge</a:t>
            </a:r>
            <a:endParaRPr lang="en-US" dirty="0"/>
          </a:p>
        </p:txBody>
      </p:sp>
      <p:sp>
        <p:nvSpPr>
          <p:cNvPr id="415749" name="Text Box 5"/>
          <p:cNvSpPr txBox="1">
            <a:spLocks noChangeArrowheads="1"/>
          </p:cNvSpPr>
          <p:nvPr/>
        </p:nvSpPr>
        <p:spPr bwMode="auto">
          <a:xfrm>
            <a:off x="228600" y="6035675"/>
            <a:ext cx="56229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From Carpenter and Chu-Carroll, Tutorial on Spoken Dialogue Systems, ACL </a:t>
            </a:r>
            <a:r>
              <a:rPr lang="ja-JP" altLang="en-US" sz="1200">
                <a:latin typeface="Arial"/>
              </a:rPr>
              <a:t>‘</a:t>
            </a:r>
            <a:r>
              <a:rPr lang="en-US" sz="1200"/>
              <a:t>99</a:t>
            </a:r>
          </a:p>
        </p:txBody>
      </p:sp>
    </p:spTree>
    <p:extLst>
      <p:ext uri="{BB962C8B-B14F-4D97-AF65-F5344CB8AC3E}">
        <p14:creationId xmlns:p14="http://schemas.microsoft.com/office/powerpoint/2010/main" val="25394374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C2E149-E274-E94C-B700-E4C95072C007}" type="slidenum">
              <a:rPr lang="en-US"/>
              <a:pPr/>
              <a:t>34</a:t>
            </a:fld>
            <a:endParaRPr lang="en-US"/>
          </a:p>
        </p:txBody>
      </p:sp>
      <p:sp>
        <p:nvSpPr>
          <p:cNvPr id="435202" name="Text Box 2"/>
          <p:cNvSpPr txBox="1">
            <a:spLocks noChangeArrowheads="1"/>
          </p:cNvSpPr>
          <p:nvPr/>
        </p:nvSpPr>
        <p:spPr bwMode="auto">
          <a:xfrm>
            <a:off x="381000" y="1695450"/>
            <a:ext cx="7061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/>
              <a:t>U: </a:t>
            </a:r>
            <a:r>
              <a:rPr lang="en-US" sz="2400">
                <a:solidFill>
                  <a:schemeClr val="accent2"/>
                </a:solidFill>
              </a:rPr>
              <a:t>What time</a:t>
            </a:r>
            <a:r>
              <a:rPr lang="en-US" sz="2400"/>
              <a:t> is </a:t>
            </a:r>
            <a:r>
              <a:rPr lang="en-US" sz="2400">
                <a:solidFill>
                  <a:srgbClr val="FF3399"/>
                </a:solidFill>
              </a:rPr>
              <a:t>A Bug</a:t>
            </a:r>
            <a:r>
              <a:rPr lang="ja-JP" altLang="en-US" sz="2400">
                <a:solidFill>
                  <a:srgbClr val="FF3399"/>
                </a:solidFill>
                <a:latin typeface="Arial"/>
              </a:rPr>
              <a:t>’</a:t>
            </a:r>
            <a:r>
              <a:rPr lang="en-US" sz="2400">
                <a:solidFill>
                  <a:srgbClr val="FF3399"/>
                </a:solidFill>
              </a:rPr>
              <a:t>s Life</a:t>
            </a:r>
            <a:r>
              <a:rPr lang="en-US" sz="2400"/>
              <a:t> playing at the </a:t>
            </a:r>
            <a:r>
              <a:rPr lang="en-US" sz="2400">
                <a:solidFill>
                  <a:srgbClr val="990099"/>
                </a:solidFill>
              </a:rPr>
              <a:t>Summit </a:t>
            </a:r>
          </a:p>
          <a:p>
            <a:pPr algn="l"/>
            <a:r>
              <a:rPr lang="en-US" sz="2400">
                <a:solidFill>
                  <a:srgbClr val="990099"/>
                </a:solidFill>
              </a:rPr>
              <a:t>    theater</a:t>
            </a:r>
            <a:r>
              <a:rPr lang="en-US" sz="2400"/>
              <a:t>?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Intention </a:t>
            </a:r>
            <a:r>
              <a:rPr lang="en-US" dirty="0" smtClean="0"/>
              <a:t>Recognition</a:t>
            </a:r>
            <a:endParaRPr lang="en-US" dirty="0"/>
          </a:p>
        </p:txBody>
      </p:sp>
      <p:sp>
        <p:nvSpPr>
          <p:cNvPr id="435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2819400"/>
            <a:ext cx="8686800" cy="1981200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35205" name="Text Box 5"/>
          <p:cNvSpPr txBox="1">
            <a:spLocks noChangeArrowheads="1"/>
          </p:cNvSpPr>
          <p:nvPr/>
        </p:nvSpPr>
        <p:spPr bwMode="auto">
          <a:xfrm>
            <a:off x="228600" y="6035675"/>
            <a:ext cx="56229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From Carpenter and Chu-Carroll, Tutorial on Spoken Dialogue Systems, ACL </a:t>
            </a:r>
            <a:r>
              <a:rPr lang="ja-JP" altLang="en-US" sz="1200">
                <a:latin typeface="Arial"/>
              </a:rPr>
              <a:t>‘</a:t>
            </a:r>
            <a:r>
              <a:rPr lang="en-US" sz="1200"/>
              <a:t>99</a:t>
            </a:r>
          </a:p>
        </p:txBody>
      </p:sp>
    </p:spTree>
    <p:extLst>
      <p:ext uri="{BB962C8B-B14F-4D97-AF65-F5344CB8AC3E}">
        <p14:creationId xmlns:p14="http://schemas.microsoft.com/office/powerpoint/2010/main" val="32834031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C2E149-E274-E94C-B700-E4C95072C007}" type="slidenum">
              <a:rPr lang="en-US"/>
              <a:pPr/>
              <a:t>35</a:t>
            </a:fld>
            <a:endParaRPr lang="en-US"/>
          </a:p>
        </p:txBody>
      </p:sp>
      <p:sp>
        <p:nvSpPr>
          <p:cNvPr id="435202" name="Text Box 2"/>
          <p:cNvSpPr txBox="1">
            <a:spLocks noChangeArrowheads="1"/>
          </p:cNvSpPr>
          <p:nvPr/>
        </p:nvSpPr>
        <p:spPr bwMode="auto">
          <a:xfrm>
            <a:off x="381000" y="1695450"/>
            <a:ext cx="7061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/>
              <a:t>U: </a:t>
            </a:r>
            <a:r>
              <a:rPr lang="en-US" sz="2400">
                <a:solidFill>
                  <a:schemeClr val="accent2"/>
                </a:solidFill>
              </a:rPr>
              <a:t>What time</a:t>
            </a:r>
            <a:r>
              <a:rPr lang="en-US" sz="2400"/>
              <a:t> is </a:t>
            </a:r>
            <a:r>
              <a:rPr lang="en-US" sz="2400">
                <a:solidFill>
                  <a:srgbClr val="FF3399"/>
                </a:solidFill>
              </a:rPr>
              <a:t>A Bug</a:t>
            </a:r>
            <a:r>
              <a:rPr lang="ja-JP" altLang="en-US" sz="2400">
                <a:solidFill>
                  <a:srgbClr val="FF3399"/>
                </a:solidFill>
                <a:latin typeface="Arial"/>
              </a:rPr>
              <a:t>’</a:t>
            </a:r>
            <a:r>
              <a:rPr lang="en-US" sz="2400">
                <a:solidFill>
                  <a:srgbClr val="FF3399"/>
                </a:solidFill>
              </a:rPr>
              <a:t>s Life</a:t>
            </a:r>
            <a:r>
              <a:rPr lang="en-US" sz="2400"/>
              <a:t> playing at the </a:t>
            </a:r>
            <a:r>
              <a:rPr lang="en-US" sz="2400">
                <a:solidFill>
                  <a:srgbClr val="990099"/>
                </a:solidFill>
              </a:rPr>
              <a:t>Summit </a:t>
            </a:r>
          </a:p>
          <a:p>
            <a:pPr algn="l"/>
            <a:r>
              <a:rPr lang="en-US" sz="2400">
                <a:solidFill>
                  <a:srgbClr val="990099"/>
                </a:solidFill>
              </a:rPr>
              <a:t>    theater</a:t>
            </a:r>
            <a:r>
              <a:rPr lang="en-US" sz="2400"/>
              <a:t>?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Intention </a:t>
            </a:r>
            <a:r>
              <a:rPr lang="en-US" dirty="0" smtClean="0"/>
              <a:t>Recognition</a:t>
            </a:r>
            <a:endParaRPr lang="en-US" dirty="0"/>
          </a:p>
        </p:txBody>
      </p:sp>
      <p:sp>
        <p:nvSpPr>
          <p:cNvPr id="435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2819400"/>
            <a:ext cx="8686800" cy="1981200"/>
          </a:xfrm>
        </p:spPr>
        <p:txBody>
          <a:bodyPr>
            <a:normAutofit/>
          </a:bodyPr>
          <a:lstStyle/>
          <a:p>
            <a:r>
              <a:rPr lang="en-US" dirty="0"/>
              <a:t>Using keyword extraction and vector-based similarity measures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35205" name="Text Box 5"/>
          <p:cNvSpPr txBox="1">
            <a:spLocks noChangeArrowheads="1"/>
          </p:cNvSpPr>
          <p:nvPr/>
        </p:nvSpPr>
        <p:spPr bwMode="auto">
          <a:xfrm>
            <a:off x="228600" y="6035675"/>
            <a:ext cx="56229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From Carpenter and Chu-Carroll, Tutorial on Spoken Dialogue Systems, ACL </a:t>
            </a:r>
            <a:r>
              <a:rPr lang="ja-JP" altLang="en-US" sz="1200">
                <a:latin typeface="Arial"/>
              </a:rPr>
              <a:t>‘</a:t>
            </a:r>
            <a:r>
              <a:rPr lang="en-US" sz="1200"/>
              <a:t>99</a:t>
            </a:r>
          </a:p>
        </p:txBody>
      </p:sp>
    </p:spTree>
    <p:extLst>
      <p:ext uri="{BB962C8B-B14F-4D97-AF65-F5344CB8AC3E}">
        <p14:creationId xmlns:p14="http://schemas.microsoft.com/office/powerpoint/2010/main" val="52651221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C2E149-E274-E94C-B700-E4C95072C007}" type="slidenum">
              <a:rPr lang="en-US"/>
              <a:pPr/>
              <a:t>36</a:t>
            </a:fld>
            <a:endParaRPr lang="en-US"/>
          </a:p>
        </p:txBody>
      </p:sp>
      <p:sp>
        <p:nvSpPr>
          <p:cNvPr id="435202" name="Text Box 2"/>
          <p:cNvSpPr txBox="1">
            <a:spLocks noChangeArrowheads="1"/>
          </p:cNvSpPr>
          <p:nvPr/>
        </p:nvSpPr>
        <p:spPr bwMode="auto">
          <a:xfrm>
            <a:off x="381000" y="1695450"/>
            <a:ext cx="7061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/>
              <a:t>U: </a:t>
            </a:r>
            <a:r>
              <a:rPr lang="en-US" sz="2400">
                <a:solidFill>
                  <a:schemeClr val="accent2"/>
                </a:solidFill>
              </a:rPr>
              <a:t>What time</a:t>
            </a:r>
            <a:r>
              <a:rPr lang="en-US" sz="2400"/>
              <a:t> is </a:t>
            </a:r>
            <a:r>
              <a:rPr lang="en-US" sz="2400">
                <a:solidFill>
                  <a:srgbClr val="FF3399"/>
                </a:solidFill>
              </a:rPr>
              <a:t>A Bug</a:t>
            </a:r>
            <a:r>
              <a:rPr lang="ja-JP" altLang="en-US" sz="2400">
                <a:solidFill>
                  <a:srgbClr val="FF3399"/>
                </a:solidFill>
                <a:latin typeface="Arial"/>
              </a:rPr>
              <a:t>’</a:t>
            </a:r>
            <a:r>
              <a:rPr lang="en-US" sz="2400">
                <a:solidFill>
                  <a:srgbClr val="FF3399"/>
                </a:solidFill>
              </a:rPr>
              <a:t>s Life</a:t>
            </a:r>
            <a:r>
              <a:rPr lang="en-US" sz="2400"/>
              <a:t> playing at the </a:t>
            </a:r>
            <a:r>
              <a:rPr lang="en-US" sz="2400">
                <a:solidFill>
                  <a:srgbClr val="990099"/>
                </a:solidFill>
              </a:rPr>
              <a:t>Summit </a:t>
            </a:r>
          </a:p>
          <a:p>
            <a:pPr algn="l"/>
            <a:r>
              <a:rPr lang="en-US" sz="2400">
                <a:solidFill>
                  <a:srgbClr val="990099"/>
                </a:solidFill>
              </a:rPr>
              <a:t>    theater</a:t>
            </a:r>
            <a:r>
              <a:rPr lang="en-US" sz="2400"/>
              <a:t>?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Intention </a:t>
            </a:r>
            <a:r>
              <a:rPr lang="en-US" dirty="0" smtClean="0"/>
              <a:t>Recognition</a:t>
            </a:r>
            <a:endParaRPr lang="en-US" dirty="0"/>
          </a:p>
        </p:txBody>
      </p:sp>
      <p:sp>
        <p:nvSpPr>
          <p:cNvPr id="435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2819400"/>
            <a:ext cx="8686800" cy="1981200"/>
          </a:xfrm>
        </p:spPr>
        <p:txBody>
          <a:bodyPr>
            <a:normAutofit/>
          </a:bodyPr>
          <a:lstStyle/>
          <a:p>
            <a:r>
              <a:rPr lang="en-US" dirty="0"/>
              <a:t>Using keyword extraction and vector-based similarity measures:</a:t>
            </a:r>
          </a:p>
          <a:p>
            <a:pPr lvl="1"/>
            <a:r>
              <a:rPr lang="en-US" dirty="0"/>
              <a:t>Intention: </a:t>
            </a:r>
            <a:r>
              <a:rPr lang="en-US" dirty="0">
                <a:solidFill>
                  <a:schemeClr val="accent2"/>
                </a:solidFill>
              </a:rPr>
              <a:t>Ask-Reference: </a:t>
            </a:r>
            <a:r>
              <a:rPr lang="en-US" dirty="0" smtClean="0">
                <a:solidFill>
                  <a:schemeClr val="accent2"/>
                </a:solidFill>
              </a:rPr>
              <a:t>_time</a:t>
            </a:r>
            <a:endParaRPr lang="en-US" dirty="0"/>
          </a:p>
        </p:txBody>
      </p:sp>
      <p:sp>
        <p:nvSpPr>
          <p:cNvPr id="435205" name="Text Box 5"/>
          <p:cNvSpPr txBox="1">
            <a:spLocks noChangeArrowheads="1"/>
          </p:cNvSpPr>
          <p:nvPr/>
        </p:nvSpPr>
        <p:spPr bwMode="auto">
          <a:xfrm>
            <a:off x="228600" y="6035675"/>
            <a:ext cx="56229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From Carpenter and Chu-Carroll, Tutorial on Spoken Dialogue Systems, ACL </a:t>
            </a:r>
            <a:r>
              <a:rPr lang="ja-JP" altLang="en-US" sz="1200">
                <a:latin typeface="Arial"/>
              </a:rPr>
              <a:t>‘</a:t>
            </a:r>
            <a:r>
              <a:rPr lang="en-US" sz="1200"/>
              <a:t>99</a:t>
            </a:r>
          </a:p>
        </p:txBody>
      </p:sp>
    </p:spTree>
    <p:extLst>
      <p:ext uri="{BB962C8B-B14F-4D97-AF65-F5344CB8AC3E}">
        <p14:creationId xmlns:p14="http://schemas.microsoft.com/office/powerpoint/2010/main" val="8262321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C2E149-E274-E94C-B700-E4C95072C007}" type="slidenum">
              <a:rPr lang="en-US"/>
              <a:pPr/>
              <a:t>37</a:t>
            </a:fld>
            <a:endParaRPr lang="en-US"/>
          </a:p>
        </p:txBody>
      </p:sp>
      <p:sp>
        <p:nvSpPr>
          <p:cNvPr id="435202" name="Text Box 2"/>
          <p:cNvSpPr txBox="1">
            <a:spLocks noChangeArrowheads="1"/>
          </p:cNvSpPr>
          <p:nvPr/>
        </p:nvSpPr>
        <p:spPr bwMode="auto">
          <a:xfrm>
            <a:off x="381000" y="1695450"/>
            <a:ext cx="7061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/>
              <a:t>U: </a:t>
            </a:r>
            <a:r>
              <a:rPr lang="en-US" sz="2400">
                <a:solidFill>
                  <a:schemeClr val="accent2"/>
                </a:solidFill>
              </a:rPr>
              <a:t>What time</a:t>
            </a:r>
            <a:r>
              <a:rPr lang="en-US" sz="2400"/>
              <a:t> is </a:t>
            </a:r>
            <a:r>
              <a:rPr lang="en-US" sz="2400">
                <a:solidFill>
                  <a:srgbClr val="FF3399"/>
                </a:solidFill>
              </a:rPr>
              <a:t>A Bug</a:t>
            </a:r>
            <a:r>
              <a:rPr lang="ja-JP" altLang="en-US" sz="2400">
                <a:solidFill>
                  <a:srgbClr val="FF3399"/>
                </a:solidFill>
                <a:latin typeface="Arial"/>
              </a:rPr>
              <a:t>’</a:t>
            </a:r>
            <a:r>
              <a:rPr lang="en-US" sz="2400">
                <a:solidFill>
                  <a:srgbClr val="FF3399"/>
                </a:solidFill>
              </a:rPr>
              <a:t>s Life</a:t>
            </a:r>
            <a:r>
              <a:rPr lang="en-US" sz="2400"/>
              <a:t> playing at the </a:t>
            </a:r>
            <a:r>
              <a:rPr lang="en-US" sz="2400">
                <a:solidFill>
                  <a:srgbClr val="990099"/>
                </a:solidFill>
              </a:rPr>
              <a:t>Summit </a:t>
            </a:r>
          </a:p>
          <a:p>
            <a:pPr algn="l"/>
            <a:r>
              <a:rPr lang="en-US" sz="2400">
                <a:solidFill>
                  <a:srgbClr val="990099"/>
                </a:solidFill>
              </a:rPr>
              <a:t>    theater</a:t>
            </a:r>
            <a:r>
              <a:rPr lang="en-US" sz="2400"/>
              <a:t>?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Intention </a:t>
            </a:r>
            <a:r>
              <a:rPr lang="en-US" dirty="0" smtClean="0"/>
              <a:t>Recognition</a:t>
            </a:r>
            <a:endParaRPr lang="en-US" dirty="0"/>
          </a:p>
        </p:txBody>
      </p:sp>
      <p:sp>
        <p:nvSpPr>
          <p:cNvPr id="435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2819400"/>
            <a:ext cx="8686800" cy="1981200"/>
          </a:xfrm>
        </p:spPr>
        <p:txBody>
          <a:bodyPr>
            <a:normAutofit/>
          </a:bodyPr>
          <a:lstStyle/>
          <a:p>
            <a:r>
              <a:rPr lang="en-US" dirty="0"/>
              <a:t>Using keyword extraction and vector-based similarity measures:</a:t>
            </a:r>
          </a:p>
          <a:p>
            <a:pPr lvl="1"/>
            <a:r>
              <a:rPr lang="en-US" dirty="0"/>
              <a:t>Intention: </a:t>
            </a:r>
            <a:r>
              <a:rPr lang="en-US" dirty="0">
                <a:solidFill>
                  <a:schemeClr val="accent2"/>
                </a:solidFill>
              </a:rPr>
              <a:t>Ask-Reference: _time</a:t>
            </a:r>
            <a:endParaRPr lang="en-US" dirty="0"/>
          </a:p>
          <a:p>
            <a:pPr lvl="1"/>
            <a:r>
              <a:rPr lang="en-US" dirty="0"/>
              <a:t>Movie: </a:t>
            </a:r>
            <a:r>
              <a:rPr lang="en-US" dirty="0">
                <a:solidFill>
                  <a:srgbClr val="FF3399"/>
                </a:solidFill>
              </a:rPr>
              <a:t>A Bug</a:t>
            </a:r>
            <a:r>
              <a:rPr lang="ja-JP" altLang="en-US" dirty="0">
                <a:solidFill>
                  <a:srgbClr val="FF3399"/>
                </a:solidFill>
                <a:latin typeface="Arial"/>
              </a:rPr>
              <a:t>’</a:t>
            </a:r>
            <a:r>
              <a:rPr lang="en-US" dirty="0">
                <a:solidFill>
                  <a:srgbClr val="FF3399"/>
                </a:solidFill>
              </a:rPr>
              <a:t>s </a:t>
            </a:r>
            <a:r>
              <a:rPr lang="en-US" dirty="0" smtClean="0">
                <a:solidFill>
                  <a:srgbClr val="FF3399"/>
                </a:solidFill>
              </a:rPr>
              <a:t>Life</a:t>
            </a:r>
            <a:endParaRPr lang="en-US" dirty="0"/>
          </a:p>
        </p:txBody>
      </p:sp>
      <p:sp>
        <p:nvSpPr>
          <p:cNvPr id="435205" name="Text Box 5"/>
          <p:cNvSpPr txBox="1">
            <a:spLocks noChangeArrowheads="1"/>
          </p:cNvSpPr>
          <p:nvPr/>
        </p:nvSpPr>
        <p:spPr bwMode="auto">
          <a:xfrm>
            <a:off x="228600" y="6035675"/>
            <a:ext cx="56229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From Carpenter and Chu-Carroll, Tutorial on Spoken Dialogue Systems, ACL </a:t>
            </a:r>
            <a:r>
              <a:rPr lang="ja-JP" altLang="en-US" sz="1200">
                <a:latin typeface="Arial"/>
              </a:rPr>
              <a:t>‘</a:t>
            </a:r>
            <a:r>
              <a:rPr lang="en-US" sz="1200"/>
              <a:t>99</a:t>
            </a:r>
          </a:p>
        </p:txBody>
      </p:sp>
    </p:spTree>
    <p:extLst>
      <p:ext uri="{BB962C8B-B14F-4D97-AF65-F5344CB8AC3E}">
        <p14:creationId xmlns:p14="http://schemas.microsoft.com/office/powerpoint/2010/main" val="140904478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C2E149-E274-E94C-B700-E4C95072C007}" type="slidenum">
              <a:rPr lang="en-US"/>
              <a:pPr/>
              <a:t>38</a:t>
            </a:fld>
            <a:endParaRPr lang="en-US"/>
          </a:p>
        </p:txBody>
      </p:sp>
      <p:sp>
        <p:nvSpPr>
          <p:cNvPr id="435202" name="Text Box 2"/>
          <p:cNvSpPr txBox="1">
            <a:spLocks noChangeArrowheads="1"/>
          </p:cNvSpPr>
          <p:nvPr/>
        </p:nvSpPr>
        <p:spPr bwMode="auto">
          <a:xfrm>
            <a:off x="381000" y="1695450"/>
            <a:ext cx="7061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/>
              <a:t>U: </a:t>
            </a:r>
            <a:r>
              <a:rPr lang="en-US" sz="2400">
                <a:solidFill>
                  <a:schemeClr val="accent2"/>
                </a:solidFill>
              </a:rPr>
              <a:t>What time</a:t>
            </a:r>
            <a:r>
              <a:rPr lang="en-US" sz="2400"/>
              <a:t> is </a:t>
            </a:r>
            <a:r>
              <a:rPr lang="en-US" sz="2400">
                <a:solidFill>
                  <a:srgbClr val="FF3399"/>
                </a:solidFill>
              </a:rPr>
              <a:t>A Bug</a:t>
            </a:r>
            <a:r>
              <a:rPr lang="ja-JP" altLang="en-US" sz="2400">
                <a:solidFill>
                  <a:srgbClr val="FF3399"/>
                </a:solidFill>
                <a:latin typeface="Arial"/>
              </a:rPr>
              <a:t>’</a:t>
            </a:r>
            <a:r>
              <a:rPr lang="en-US" sz="2400">
                <a:solidFill>
                  <a:srgbClr val="FF3399"/>
                </a:solidFill>
              </a:rPr>
              <a:t>s Life</a:t>
            </a:r>
            <a:r>
              <a:rPr lang="en-US" sz="2400"/>
              <a:t> playing at the </a:t>
            </a:r>
            <a:r>
              <a:rPr lang="en-US" sz="2400">
                <a:solidFill>
                  <a:srgbClr val="990099"/>
                </a:solidFill>
              </a:rPr>
              <a:t>Summit </a:t>
            </a:r>
          </a:p>
          <a:p>
            <a:pPr algn="l"/>
            <a:r>
              <a:rPr lang="en-US" sz="2400">
                <a:solidFill>
                  <a:srgbClr val="990099"/>
                </a:solidFill>
              </a:rPr>
              <a:t>    theater</a:t>
            </a:r>
            <a:r>
              <a:rPr lang="en-US" sz="2400"/>
              <a:t>?</a:t>
            </a:r>
          </a:p>
        </p:txBody>
      </p:sp>
      <p:sp>
        <p:nvSpPr>
          <p:cNvPr id="43520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Intention </a:t>
            </a:r>
            <a:r>
              <a:rPr lang="en-US" dirty="0" smtClean="0"/>
              <a:t>Recognition</a:t>
            </a:r>
            <a:endParaRPr lang="en-US" dirty="0"/>
          </a:p>
        </p:txBody>
      </p:sp>
      <p:sp>
        <p:nvSpPr>
          <p:cNvPr id="4352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2819400"/>
            <a:ext cx="8686800" cy="1981200"/>
          </a:xfrm>
        </p:spPr>
        <p:txBody>
          <a:bodyPr>
            <a:normAutofit lnSpcReduction="10000"/>
          </a:bodyPr>
          <a:lstStyle/>
          <a:p>
            <a:r>
              <a:rPr lang="en-US"/>
              <a:t>Using keyword extraction and vector-based similarity measures:</a:t>
            </a:r>
          </a:p>
          <a:p>
            <a:pPr lvl="1"/>
            <a:r>
              <a:rPr lang="en-US"/>
              <a:t>Intention: </a:t>
            </a:r>
            <a:r>
              <a:rPr lang="en-US">
                <a:solidFill>
                  <a:schemeClr val="accent2"/>
                </a:solidFill>
              </a:rPr>
              <a:t>Ask-Reference: _time</a:t>
            </a:r>
            <a:endParaRPr lang="en-US"/>
          </a:p>
          <a:p>
            <a:pPr lvl="1"/>
            <a:r>
              <a:rPr lang="en-US"/>
              <a:t>Movie: </a:t>
            </a:r>
            <a:r>
              <a:rPr lang="en-US">
                <a:solidFill>
                  <a:srgbClr val="FF3399"/>
                </a:solidFill>
              </a:rPr>
              <a:t>A Bug</a:t>
            </a:r>
            <a:r>
              <a:rPr lang="ja-JP" altLang="en-US">
                <a:solidFill>
                  <a:srgbClr val="FF3399"/>
                </a:solidFill>
                <a:latin typeface="Arial"/>
              </a:rPr>
              <a:t>’</a:t>
            </a:r>
            <a:r>
              <a:rPr lang="en-US">
                <a:solidFill>
                  <a:srgbClr val="FF3399"/>
                </a:solidFill>
              </a:rPr>
              <a:t>s Life</a:t>
            </a:r>
            <a:endParaRPr lang="en-US"/>
          </a:p>
          <a:p>
            <a:pPr lvl="1"/>
            <a:r>
              <a:rPr lang="en-US"/>
              <a:t>Theater: </a:t>
            </a:r>
            <a:r>
              <a:rPr lang="en-US">
                <a:solidFill>
                  <a:srgbClr val="990099"/>
                </a:solidFill>
              </a:rPr>
              <a:t>the Summit quadplex</a:t>
            </a:r>
            <a:endParaRPr lang="en-US"/>
          </a:p>
        </p:txBody>
      </p:sp>
      <p:sp>
        <p:nvSpPr>
          <p:cNvPr id="435205" name="Text Box 5"/>
          <p:cNvSpPr txBox="1">
            <a:spLocks noChangeArrowheads="1"/>
          </p:cNvSpPr>
          <p:nvPr/>
        </p:nvSpPr>
        <p:spPr bwMode="auto">
          <a:xfrm>
            <a:off x="228600" y="6035675"/>
            <a:ext cx="56229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From Carpenter and Chu-Carroll, Tutorial on Spoken Dialogue Systems, ACL </a:t>
            </a:r>
            <a:r>
              <a:rPr lang="ja-JP" altLang="en-US" sz="1200">
                <a:latin typeface="Arial"/>
              </a:rPr>
              <a:t>‘</a:t>
            </a:r>
            <a:r>
              <a:rPr lang="en-US" sz="1200"/>
              <a:t>99</a:t>
            </a:r>
          </a:p>
        </p:txBody>
      </p:sp>
    </p:spTree>
    <p:extLst>
      <p:ext uri="{BB962C8B-B14F-4D97-AF65-F5344CB8AC3E}">
        <p14:creationId xmlns:p14="http://schemas.microsoft.com/office/powerpoint/2010/main" val="36414648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40D774-2877-3344-8CB7-953ECEE9ACE0}" type="slidenum">
              <a:rPr lang="en-US"/>
              <a:pPr/>
              <a:t>39</a:t>
            </a:fld>
            <a:endParaRPr lang="en-US"/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Computational Models of Discourse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1) Hobbs (1985): Discourse coherence based on small number of recursively applied relations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53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6064C7-C817-3D40-8EE5-CEBE1FAE0920}" type="slidenum">
              <a:rPr lang="en-US"/>
              <a:pPr/>
              <a:t>4</a:t>
            </a:fld>
            <a:endParaRPr lang="en-US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is a Discourse?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Discourse is:</a:t>
            </a:r>
          </a:p>
          <a:p>
            <a:pPr lvl="1"/>
            <a:r>
              <a:rPr lang="en-US" dirty="0"/>
              <a:t>Extended span of text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Spoken or Written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44679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40D774-2877-3344-8CB7-953ECEE9ACE0}" type="slidenum">
              <a:rPr lang="en-US"/>
              <a:pPr/>
              <a:t>40</a:t>
            </a:fld>
            <a:endParaRPr lang="en-US"/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Computational Models of Discourse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1) Hobbs (1985): Discourse coherence based on small number of recursively applied relations</a:t>
            </a:r>
          </a:p>
          <a:p>
            <a:endParaRPr lang="en-US" dirty="0"/>
          </a:p>
          <a:p>
            <a:r>
              <a:rPr lang="en-US" dirty="0"/>
              <a:t>2) Grosz &amp; </a:t>
            </a:r>
            <a:r>
              <a:rPr lang="en-US" dirty="0" err="1"/>
              <a:t>Sidner</a:t>
            </a:r>
            <a:r>
              <a:rPr lang="en-US" dirty="0"/>
              <a:t> (1986): Attention (Focus), Intention (Goals), and Structure (Linguistic) of Discourse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6258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40D774-2877-3344-8CB7-953ECEE9ACE0}" type="slidenum">
              <a:rPr lang="en-US"/>
              <a:pPr/>
              <a:t>41</a:t>
            </a:fld>
            <a:endParaRPr lang="en-US"/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Computational Models of Discourse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1) Hobbs (1985): Discourse coherence based on small number of recursively applied relations</a:t>
            </a:r>
          </a:p>
          <a:p>
            <a:endParaRPr lang="en-US" dirty="0"/>
          </a:p>
          <a:p>
            <a:r>
              <a:rPr lang="en-US" dirty="0"/>
              <a:t>2) Grosz &amp; </a:t>
            </a:r>
            <a:r>
              <a:rPr lang="en-US" dirty="0" err="1"/>
              <a:t>Sidner</a:t>
            </a:r>
            <a:r>
              <a:rPr lang="en-US" dirty="0"/>
              <a:t> (1986): Attention (Focus), Intention (Goals), and Structure (Linguistic) of Discourse</a:t>
            </a:r>
          </a:p>
          <a:p>
            <a:endParaRPr lang="en-US" dirty="0"/>
          </a:p>
          <a:p>
            <a:r>
              <a:rPr lang="en-US" dirty="0"/>
              <a:t>3) Mann &amp; Thompson (1987): Rhetorical Structure Theory: Hierarchical organization of text spans (nucleus/satellite) based on small set of rhetorical relations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93610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40D774-2877-3344-8CB7-953ECEE9ACE0}" type="slidenum">
              <a:rPr lang="en-US"/>
              <a:pPr/>
              <a:t>42</a:t>
            </a:fld>
            <a:endParaRPr lang="en-US"/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Computational Models of Discourse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1) Hobbs (1985): Discourse coherence based on small number of recursively applied relations</a:t>
            </a:r>
          </a:p>
          <a:p>
            <a:endParaRPr lang="en-US"/>
          </a:p>
          <a:p>
            <a:r>
              <a:rPr lang="en-US"/>
              <a:t>2) Grosz &amp; Sidner (1986): Attention (Focus), Intention (Goals), and Structure (Linguistic) of Discourse</a:t>
            </a:r>
          </a:p>
          <a:p>
            <a:endParaRPr lang="en-US"/>
          </a:p>
          <a:p>
            <a:r>
              <a:rPr lang="en-US"/>
              <a:t>3) Mann &amp; Thompson (1987): Rhetorical Structure Theory: Hierarchical organization of text spans (nucleus/satellite) based on small set of rhetorical relations</a:t>
            </a:r>
          </a:p>
          <a:p>
            <a:endParaRPr lang="en-US"/>
          </a:p>
          <a:p>
            <a:r>
              <a:rPr lang="en-US"/>
              <a:t>4) McKeown (1985): Hierarchical organization of schemata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2232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40D774-2877-3344-8CB7-953ECEE9ACE0}" type="slidenum">
              <a:rPr lang="en-US"/>
              <a:pPr/>
              <a:t>43</a:t>
            </a:fld>
            <a:endParaRPr lang="en-US"/>
          </a:p>
        </p:txBody>
      </p:sp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Computational Models of Discourse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1) Hobbs (1985): Discourse coherence based on small number of recursively applied relations</a:t>
            </a:r>
          </a:p>
          <a:p>
            <a:endParaRPr lang="en-US"/>
          </a:p>
          <a:p>
            <a:r>
              <a:rPr lang="en-US"/>
              <a:t>2) Grosz &amp; Sidner (1986): Attention (Focus), Intention (Goals), and Structure (Linguistic) of Discourse</a:t>
            </a:r>
          </a:p>
          <a:p>
            <a:endParaRPr lang="en-US"/>
          </a:p>
          <a:p>
            <a:r>
              <a:rPr lang="en-US"/>
              <a:t>3) Mann &amp; Thompson (1987): Rhetorical Structure Theory: Hierarchical organization of text spans (nucleus/satellite) based on small set of rhetorical relations</a:t>
            </a:r>
          </a:p>
          <a:p>
            <a:endParaRPr lang="en-US"/>
          </a:p>
          <a:p>
            <a:r>
              <a:rPr lang="en-US"/>
              <a:t>4) McKeown (1985): Hierarchical organization of schemata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524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FBD5AE-604F-0B4C-B749-AD2257EE6B84}" type="slidenum">
              <a:rPr lang="en-US"/>
              <a:pPr/>
              <a:t>44</a:t>
            </a:fld>
            <a:endParaRPr 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Discourse Models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Common Features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Hierarchical, Sequential structure applied to subunits</a:t>
            </a:r>
          </a:p>
          <a:p>
            <a:pPr lvl="1"/>
            <a:r>
              <a:rPr lang="en-US" dirty="0"/>
              <a:t>Discourse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segments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1"/>
            <a:r>
              <a:rPr lang="en-US" dirty="0"/>
              <a:t>Need to detect, interpret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205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FBD5AE-604F-0B4C-B749-AD2257EE6B84}" type="slidenum">
              <a:rPr lang="en-US"/>
              <a:pPr/>
              <a:t>45</a:t>
            </a:fld>
            <a:endParaRPr 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Discourse </a:t>
            </a:r>
            <a:r>
              <a:rPr lang="en-US"/>
              <a:t>Models</a:t>
            </a:r>
            <a:r>
              <a:rPr lang="en-US" smtClean="0"/>
              <a:t>:</a:t>
            </a:r>
            <a:br>
              <a:rPr lang="en-US" smtClean="0"/>
            </a:br>
            <a:r>
              <a:rPr lang="en-US" smtClean="0"/>
              <a:t> </a:t>
            </a:r>
            <a:r>
              <a:rPr lang="en-US"/>
              <a:t>Common Features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Hierarchical, Sequential structure applied to subunits</a:t>
            </a:r>
          </a:p>
          <a:p>
            <a:pPr lvl="1"/>
            <a:r>
              <a:rPr lang="en-US" dirty="0"/>
              <a:t>Discourse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segments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1"/>
            <a:r>
              <a:rPr lang="en-US" dirty="0"/>
              <a:t>Need to detect, interpret</a:t>
            </a:r>
          </a:p>
          <a:p>
            <a:pPr lvl="1"/>
            <a:endParaRPr lang="en-US" dirty="0"/>
          </a:p>
          <a:p>
            <a:r>
              <a:rPr lang="en-US" dirty="0"/>
              <a:t>Referring expressions provide coherence</a:t>
            </a:r>
          </a:p>
          <a:p>
            <a:pPr lvl="1"/>
            <a:r>
              <a:rPr lang="en-US" dirty="0"/>
              <a:t>Explain and link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9085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FBD5AE-604F-0B4C-B749-AD2257EE6B84}" type="slidenum">
              <a:rPr lang="en-US"/>
              <a:pPr/>
              <a:t>46</a:t>
            </a:fld>
            <a:endParaRPr 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Discourse </a:t>
            </a:r>
            <a:r>
              <a:rPr lang="en-US"/>
              <a:t>Models</a:t>
            </a:r>
            <a:r>
              <a:rPr lang="en-US" smtClean="0"/>
              <a:t>:</a:t>
            </a:r>
            <a:br>
              <a:rPr lang="en-US" smtClean="0"/>
            </a:br>
            <a:r>
              <a:rPr lang="en-US" smtClean="0"/>
              <a:t> </a:t>
            </a:r>
            <a:r>
              <a:rPr lang="en-US"/>
              <a:t>Common Features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Hierarchical, Sequential structure applied to subunits</a:t>
            </a:r>
          </a:p>
          <a:p>
            <a:pPr lvl="1"/>
            <a:r>
              <a:rPr lang="en-US" dirty="0"/>
              <a:t>Discourse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segments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1"/>
            <a:r>
              <a:rPr lang="en-US" dirty="0"/>
              <a:t>Need to detect, interpret</a:t>
            </a:r>
          </a:p>
          <a:p>
            <a:pPr lvl="1"/>
            <a:endParaRPr lang="en-US" dirty="0"/>
          </a:p>
          <a:p>
            <a:r>
              <a:rPr lang="en-US" dirty="0"/>
              <a:t>Referring expressions provide coherence</a:t>
            </a:r>
          </a:p>
          <a:p>
            <a:pPr lvl="1"/>
            <a:r>
              <a:rPr lang="en-US" dirty="0"/>
              <a:t>Explain and link</a:t>
            </a:r>
          </a:p>
          <a:p>
            <a:pPr lvl="1"/>
            <a:endParaRPr lang="en-US" dirty="0"/>
          </a:p>
          <a:p>
            <a:r>
              <a:rPr lang="en-US" dirty="0"/>
              <a:t>Meaning of discourse more than that of component utterances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216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FBD5AE-604F-0B4C-B749-AD2257EE6B84}" type="slidenum">
              <a:rPr lang="en-US"/>
              <a:pPr/>
              <a:t>47</a:t>
            </a:fld>
            <a:endParaRPr lang="en-US"/>
          </a:p>
        </p:txBody>
      </p:sp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Discourse </a:t>
            </a:r>
            <a:r>
              <a:rPr lang="en-US"/>
              <a:t>Models</a:t>
            </a:r>
            <a:r>
              <a:rPr lang="en-US" smtClean="0"/>
              <a:t>:</a:t>
            </a:r>
            <a:br>
              <a:rPr lang="en-US" smtClean="0"/>
            </a:br>
            <a:r>
              <a:rPr lang="en-US" smtClean="0"/>
              <a:t> </a:t>
            </a:r>
            <a:r>
              <a:rPr lang="en-US"/>
              <a:t>Common Features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Hierarchical, Sequential structure applied to subunits</a:t>
            </a:r>
          </a:p>
          <a:p>
            <a:pPr lvl="1"/>
            <a:r>
              <a:rPr lang="en-US" dirty="0"/>
              <a:t>Discourse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segments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1"/>
            <a:r>
              <a:rPr lang="en-US" dirty="0"/>
              <a:t>Need to detect, interpret</a:t>
            </a:r>
          </a:p>
          <a:p>
            <a:pPr lvl="1"/>
            <a:endParaRPr lang="en-US" dirty="0"/>
          </a:p>
          <a:p>
            <a:r>
              <a:rPr lang="en-US" dirty="0"/>
              <a:t>Referring expressions provide coherence</a:t>
            </a:r>
          </a:p>
          <a:p>
            <a:pPr lvl="1"/>
            <a:r>
              <a:rPr lang="en-US" dirty="0"/>
              <a:t>Explain and link</a:t>
            </a:r>
          </a:p>
          <a:p>
            <a:pPr lvl="1"/>
            <a:endParaRPr lang="en-US" dirty="0"/>
          </a:p>
          <a:p>
            <a:r>
              <a:rPr lang="en-US" dirty="0"/>
              <a:t>Meaning of discourse more than that of component utterances</a:t>
            </a:r>
          </a:p>
          <a:p>
            <a:endParaRPr lang="en-US" dirty="0"/>
          </a:p>
          <a:p>
            <a:r>
              <a:rPr lang="en-US" dirty="0"/>
              <a:t>Meaning of units depends on context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0445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108FCF-5E68-7940-A2EB-9267E55FEC74}" type="slidenum">
              <a:rPr lang="en-US"/>
              <a:pPr/>
              <a:t>48</a:t>
            </a:fld>
            <a:endParaRPr lang="en-US"/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Theoretical Differences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Informational  ( Hobbs/RST) </a:t>
            </a:r>
          </a:p>
          <a:p>
            <a:pPr lvl="1"/>
            <a:r>
              <a:rPr lang="en-US" dirty="0"/>
              <a:t>Meaning and coherence/reference based on inference/abduction</a:t>
            </a:r>
          </a:p>
          <a:p>
            <a:pPr lvl="1"/>
            <a:r>
              <a:rPr lang="en-US" dirty="0"/>
              <a:t>Versus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72016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108FCF-5E68-7940-A2EB-9267E55FEC74}" type="slidenum">
              <a:rPr lang="en-US"/>
              <a:pPr/>
              <a:t>49</a:t>
            </a:fld>
            <a:endParaRPr lang="en-US"/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Theoretical Differences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Informational  ( Hobbs/RST) </a:t>
            </a:r>
          </a:p>
          <a:p>
            <a:pPr lvl="1"/>
            <a:r>
              <a:rPr lang="en-US" dirty="0"/>
              <a:t>Meaning and coherence/reference based on inference/abduction</a:t>
            </a:r>
          </a:p>
          <a:p>
            <a:pPr lvl="1"/>
            <a:r>
              <a:rPr lang="en-US" dirty="0"/>
              <a:t>Versus</a:t>
            </a:r>
          </a:p>
          <a:p>
            <a:r>
              <a:rPr lang="en-US" dirty="0"/>
              <a:t>Intentional (G&amp;S)</a:t>
            </a:r>
          </a:p>
          <a:p>
            <a:pPr lvl="1"/>
            <a:r>
              <a:rPr lang="en-US" dirty="0"/>
              <a:t>Meaning based on (collaborative) planning and goal recognition, coherence based on focus of attention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479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6064C7-C817-3D40-8EE5-CEBE1FAE0920}" type="slidenum">
              <a:rPr lang="en-US"/>
              <a:pPr/>
              <a:t>5</a:t>
            </a:fld>
            <a:endParaRPr lang="en-US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is a Discourse?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Discourse is:</a:t>
            </a:r>
          </a:p>
          <a:p>
            <a:pPr lvl="1"/>
            <a:r>
              <a:rPr lang="en-US" dirty="0"/>
              <a:t>Extended span of text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Spoken or Written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One or more participants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60884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108FCF-5E68-7940-A2EB-9267E55FEC74}" type="slidenum">
              <a:rPr lang="en-US"/>
              <a:pPr/>
              <a:t>50</a:t>
            </a:fld>
            <a:endParaRPr lang="en-US"/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Theoretical Differences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Informational  ( Hobbs/RST) </a:t>
            </a:r>
          </a:p>
          <a:p>
            <a:pPr lvl="1"/>
            <a:r>
              <a:rPr lang="en-US" dirty="0"/>
              <a:t>Meaning and coherence/reference based on inference/abduction</a:t>
            </a:r>
          </a:p>
          <a:p>
            <a:pPr lvl="1"/>
            <a:r>
              <a:rPr lang="en-US" dirty="0"/>
              <a:t>Versus</a:t>
            </a:r>
          </a:p>
          <a:p>
            <a:r>
              <a:rPr lang="en-US" dirty="0"/>
              <a:t>Intentional (G&amp;S)</a:t>
            </a:r>
          </a:p>
          <a:p>
            <a:pPr lvl="1"/>
            <a:r>
              <a:rPr lang="en-US" dirty="0"/>
              <a:t>Meaning based on (collaborative) planning and goal recognition, coherence based on focus of attention</a:t>
            </a:r>
          </a:p>
          <a:p>
            <a:endParaRPr lang="en-US" dirty="0"/>
          </a:p>
          <a:p>
            <a:r>
              <a:rPr lang="ja-JP" altLang="en-US" dirty="0">
                <a:latin typeface="Arial"/>
              </a:rPr>
              <a:t>“</a:t>
            </a:r>
            <a:r>
              <a:rPr lang="en-US" dirty="0"/>
              <a:t>Syntax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of dialog act sequences</a:t>
            </a:r>
          </a:p>
          <a:p>
            <a:pPr lvl="1"/>
            <a:r>
              <a:rPr lang="en-US" dirty="0" smtClean="0"/>
              <a:t>versus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90835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108FCF-5E68-7940-A2EB-9267E55FEC74}" type="slidenum">
              <a:rPr lang="en-US"/>
              <a:pPr/>
              <a:t>51</a:t>
            </a:fld>
            <a:endParaRPr lang="en-US"/>
          </a:p>
        </p:txBody>
      </p:sp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Theoretical Differences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Informational  ( Hobbs/RST) </a:t>
            </a:r>
          </a:p>
          <a:p>
            <a:pPr lvl="1"/>
            <a:r>
              <a:rPr lang="en-US"/>
              <a:t>Meaning and coherence/reference based on inference/abduction</a:t>
            </a:r>
          </a:p>
          <a:p>
            <a:pPr lvl="1"/>
            <a:r>
              <a:rPr lang="en-US"/>
              <a:t>Versus</a:t>
            </a:r>
          </a:p>
          <a:p>
            <a:r>
              <a:rPr lang="en-US"/>
              <a:t>Intentional (G&amp;S)</a:t>
            </a:r>
          </a:p>
          <a:p>
            <a:pPr lvl="1"/>
            <a:r>
              <a:rPr lang="en-US"/>
              <a:t>Meaning based on (collaborative) planning and goal recognition, coherence based on focus of attention</a:t>
            </a:r>
          </a:p>
          <a:p>
            <a:endParaRPr lang="en-US"/>
          </a:p>
          <a:p>
            <a:r>
              <a:rPr lang="ja-JP" altLang="en-US">
                <a:latin typeface="Arial"/>
              </a:rPr>
              <a:t>“</a:t>
            </a:r>
            <a:r>
              <a:rPr lang="en-US"/>
              <a:t>Syntax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 of dialog act sequences</a:t>
            </a:r>
          </a:p>
          <a:p>
            <a:pPr lvl="1"/>
            <a:r>
              <a:rPr lang="en-US"/>
              <a:t>versus</a:t>
            </a:r>
          </a:p>
          <a:p>
            <a:r>
              <a:rPr lang="en-US"/>
              <a:t>Rational, plan-based interaction</a:t>
            </a:r>
          </a:p>
        </p:txBody>
      </p:sp>
    </p:spTree>
    <p:extLst>
      <p:ext uri="{BB962C8B-B14F-4D97-AF65-F5344CB8AC3E}">
        <p14:creationId xmlns:p14="http://schemas.microsoft.com/office/powerpoint/2010/main" val="314424573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DFF1E6-1BED-C34C-9D8B-07E3D1395EF5}" type="slidenum">
              <a:rPr lang="en-US"/>
              <a:pPr/>
              <a:t>52</a:t>
            </a:fld>
            <a:endParaRPr lang="en-US"/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Challenges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4532"/>
            <a:ext cx="89154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Relations: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What type: Text, Rhetorical, Informational, Intention, Speech Act?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How many? What level of abstraction</a:t>
            </a:r>
            <a:r>
              <a:rPr lang="en-US" sz="1800" dirty="0" smtClean="0"/>
              <a:t>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9779891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DFF1E6-1BED-C34C-9D8B-07E3D1395EF5}" type="slidenum">
              <a:rPr lang="en-US"/>
              <a:pPr/>
              <a:t>53</a:t>
            </a:fld>
            <a:endParaRPr lang="en-US"/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Challenges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4532"/>
            <a:ext cx="89154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Relations: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What type: Text, Rhetorical, Informational, Intention, Speech Act?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How many? What level of abstraction</a:t>
            </a:r>
            <a:r>
              <a:rPr lang="en-US" sz="1800" dirty="0" smtClean="0"/>
              <a:t>?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/>
              <a:t>Are discourse segments psychologically real or just useful?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How can they de recognized/generated </a:t>
            </a:r>
            <a:r>
              <a:rPr lang="en-US" sz="1800" dirty="0" smtClean="0"/>
              <a:t>automatically?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1403001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DFF1E6-1BED-C34C-9D8B-07E3D1395EF5}" type="slidenum">
              <a:rPr lang="en-US"/>
              <a:pPr/>
              <a:t>54</a:t>
            </a:fld>
            <a:endParaRPr lang="en-US"/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Challenges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4532"/>
            <a:ext cx="89154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Relations: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What type: Text, Rhetorical, Informational, Intention, Speech Act?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How many? What level of abstraction</a:t>
            </a:r>
            <a:r>
              <a:rPr lang="en-US" sz="1800" dirty="0" smtClean="0"/>
              <a:t>?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/>
              <a:t>Are discourse segments psychologically real or just useful?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How can they de recognized/generated </a:t>
            </a:r>
            <a:r>
              <a:rPr lang="en-US" sz="1800" dirty="0" smtClean="0"/>
              <a:t>automatically?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/>
              <a:t>How do you define and represent 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context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?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How does representation interact with ambiguity resolution (sense/reference</a:t>
            </a:r>
            <a:r>
              <a:rPr lang="en-US" sz="18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0302780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DFF1E6-1BED-C34C-9D8B-07E3D1395EF5}" type="slidenum">
              <a:rPr lang="en-US"/>
              <a:pPr/>
              <a:t>55</a:t>
            </a:fld>
            <a:endParaRPr lang="en-US"/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Challenges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4532"/>
            <a:ext cx="89154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Relations: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What type: Text, Rhetorical, Informational, Intention, Speech Act?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How many? What level of abstraction</a:t>
            </a:r>
            <a:r>
              <a:rPr lang="en-US" sz="1800" dirty="0" smtClean="0"/>
              <a:t>?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/>
              <a:t>Are discourse segments psychologically real or just useful?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How can they de recognized/generated </a:t>
            </a:r>
            <a:r>
              <a:rPr lang="en-US" sz="1800" dirty="0" smtClean="0"/>
              <a:t>automatically?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/>
              <a:t>How do you define and represent 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context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?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How does representation interact with ambiguity resolution (sense/reference</a:t>
            </a:r>
            <a:r>
              <a:rPr lang="en-US" sz="1800" dirty="0" smtClean="0"/>
              <a:t>)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How do you identify topic, reference, and focus</a:t>
            </a:r>
            <a:r>
              <a:rPr lang="en-US" sz="2000" dirty="0" smtClean="0"/>
              <a:t>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194312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DFF1E6-1BED-C34C-9D8B-07E3D1395EF5}" type="slidenum">
              <a:rPr lang="en-US"/>
              <a:pPr/>
              <a:t>56</a:t>
            </a:fld>
            <a:endParaRPr lang="en-US"/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Challenges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4532"/>
            <a:ext cx="89154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Relations: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What type: Text, Rhetorical, Informational, Intention, Speech Act?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How many? What level of abstraction</a:t>
            </a:r>
            <a:r>
              <a:rPr lang="en-US" sz="1800" dirty="0" smtClean="0"/>
              <a:t>?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/>
              <a:t>Are discourse segments psychologically real or just useful?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How can they de recognized/generated </a:t>
            </a:r>
            <a:r>
              <a:rPr lang="en-US" sz="1800" dirty="0" smtClean="0"/>
              <a:t>automatically?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/>
              <a:t>How do you define and represent 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context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?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How does representation interact with ambiguity resolution (sense/reference</a:t>
            </a:r>
            <a:r>
              <a:rPr lang="en-US" sz="1800" dirty="0" smtClean="0"/>
              <a:t>)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How do you identify topic, reference, and focus</a:t>
            </a:r>
            <a:r>
              <a:rPr lang="en-US" sz="2000" dirty="0" smtClean="0"/>
              <a:t>?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Identifying relations without cues</a:t>
            </a:r>
            <a:r>
              <a:rPr lang="en-US" sz="2000" dirty="0" smtClean="0"/>
              <a:t>?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 smtClean="0"/>
              <a:t>Discourse </a:t>
            </a:r>
            <a:r>
              <a:rPr lang="en-US" sz="2000" dirty="0"/>
              <a:t>and domain structures</a:t>
            </a:r>
          </a:p>
        </p:txBody>
      </p:sp>
    </p:spTree>
    <p:extLst>
      <p:ext uri="{BB962C8B-B14F-4D97-AF65-F5344CB8AC3E}">
        <p14:creationId xmlns:p14="http://schemas.microsoft.com/office/powerpoint/2010/main" val="193246065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DFF1E6-1BED-C34C-9D8B-07E3D1395EF5}" type="slidenum">
              <a:rPr lang="en-US"/>
              <a:pPr/>
              <a:t>57</a:t>
            </a:fld>
            <a:endParaRPr lang="en-US"/>
          </a:p>
        </p:txBody>
      </p:sp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Challenges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4532"/>
            <a:ext cx="89154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000" dirty="0"/>
              <a:t>Relations: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What type: Text, Rhetorical, Informational, Intention, Speech Act?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How many? What level of abstraction</a:t>
            </a:r>
            <a:r>
              <a:rPr lang="en-US" sz="1800" dirty="0" smtClean="0"/>
              <a:t>?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/>
              <a:t>Are discourse segments psychologically real or just useful?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How can they de recognized/generated </a:t>
            </a:r>
            <a:r>
              <a:rPr lang="en-US" sz="1800" dirty="0" smtClean="0"/>
              <a:t>automatically?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/>
              <a:t>How do you define and represent </a:t>
            </a:r>
            <a:r>
              <a:rPr lang="ja-JP" altLang="en-US" sz="2000" dirty="0">
                <a:latin typeface="Arial"/>
              </a:rPr>
              <a:t>“</a:t>
            </a:r>
            <a:r>
              <a:rPr lang="en-US" sz="2000" dirty="0"/>
              <a:t>context</a:t>
            </a:r>
            <a:r>
              <a:rPr lang="ja-JP" altLang="en-US" sz="2000" dirty="0">
                <a:latin typeface="Arial"/>
              </a:rPr>
              <a:t>”</a:t>
            </a:r>
            <a:r>
              <a:rPr lang="en-US" sz="2000" dirty="0"/>
              <a:t>?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How does representation interact with ambiguity resolution (sense/reference</a:t>
            </a:r>
            <a:r>
              <a:rPr lang="en-US" sz="1800" dirty="0" smtClean="0"/>
              <a:t>)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How do you identify topic, reference, and focus</a:t>
            </a:r>
            <a:r>
              <a:rPr lang="en-US" sz="2000" dirty="0" smtClean="0"/>
              <a:t>?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Identifying relations without cues</a:t>
            </a:r>
            <a:r>
              <a:rPr lang="en-US" sz="2000" dirty="0" smtClean="0"/>
              <a:t>?</a:t>
            </a:r>
            <a:endParaRPr lang="en-US" sz="1800" dirty="0"/>
          </a:p>
          <a:p>
            <a:pPr>
              <a:lnSpc>
                <a:spcPct val="90000"/>
              </a:lnSpc>
            </a:pPr>
            <a:r>
              <a:rPr lang="en-US" sz="2000" dirty="0"/>
              <a:t>Computational complexity of planning/plan </a:t>
            </a:r>
            <a:r>
              <a:rPr lang="en-US" sz="2000" dirty="0" smtClean="0"/>
              <a:t>recognition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000" dirty="0"/>
              <a:t>Discourse and domain structures</a:t>
            </a:r>
          </a:p>
        </p:txBody>
      </p:sp>
    </p:spTree>
    <p:extLst>
      <p:ext uri="{BB962C8B-B14F-4D97-AF65-F5344CB8AC3E}">
        <p14:creationId xmlns:p14="http://schemas.microsoft.com/office/powerpoint/2010/main" val="286760389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83C14B-3EF0-8744-8BD7-E3BC3CD0D05B}" type="slidenum">
              <a:rPr lang="en-US"/>
              <a:pPr/>
              <a:t>58</a:t>
            </a:fld>
            <a:endParaRPr lang="en-US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Dialogue Modeling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or more participants – spoken or text</a:t>
            </a:r>
          </a:p>
          <a:p>
            <a:pPr lvl="1"/>
            <a:r>
              <a:rPr lang="en-US" dirty="0"/>
              <a:t>Often focus on task-oriented collaborative dialogue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02280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83C14B-3EF0-8744-8BD7-E3BC3CD0D05B}" type="slidenum">
              <a:rPr lang="en-US"/>
              <a:pPr/>
              <a:t>59</a:t>
            </a:fld>
            <a:endParaRPr lang="en-US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Dialogue Modeling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Two or more participants – spoken or text</a:t>
            </a:r>
          </a:p>
          <a:p>
            <a:pPr lvl="1"/>
            <a:r>
              <a:rPr lang="en-US" dirty="0"/>
              <a:t>Often focus on task-oriented collaborative dialogue</a:t>
            </a:r>
          </a:p>
          <a:p>
            <a:pPr lvl="1"/>
            <a:endParaRPr lang="en-US" dirty="0"/>
          </a:p>
          <a:p>
            <a:r>
              <a:rPr lang="en-US" dirty="0"/>
              <a:t>Models:</a:t>
            </a:r>
          </a:p>
          <a:p>
            <a:pPr lvl="1"/>
            <a:r>
              <a:rPr lang="en-US" dirty="0"/>
              <a:t>Dialogue Grammars: Sequential, hierarchical constraints on dialogue states with speech acts as terminals</a:t>
            </a:r>
          </a:p>
          <a:p>
            <a:pPr lvl="2"/>
            <a:r>
              <a:rPr lang="en-US" dirty="0"/>
              <a:t>Small finite set of dialogue acts, often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adjacency pairs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3"/>
            <a:r>
              <a:rPr lang="en-US" dirty="0"/>
              <a:t>Question/response, check/confirm </a:t>
            </a:r>
            <a:endParaRPr lang="en-US" dirty="0" smtClean="0"/>
          </a:p>
          <a:p>
            <a:pPr lvl="3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966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6064C7-C817-3D40-8EE5-CEBE1FAE0920}" type="slidenum">
              <a:rPr lang="en-US"/>
              <a:pPr/>
              <a:t>6</a:t>
            </a:fld>
            <a:endParaRPr lang="en-US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is a Discourse?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Discourse is:</a:t>
            </a:r>
          </a:p>
          <a:p>
            <a:pPr lvl="1"/>
            <a:r>
              <a:rPr lang="en-US" dirty="0"/>
              <a:t>Extended span of text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Spoken or Written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One or more participants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Language in Use</a:t>
            </a:r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57894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83C14B-3EF0-8744-8BD7-E3BC3CD0D05B}" type="slidenum">
              <a:rPr lang="en-US"/>
              <a:pPr/>
              <a:t>60</a:t>
            </a:fld>
            <a:endParaRPr lang="en-US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Dialogue Modeling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Two or more participants – spoken or text</a:t>
            </a:r>
          </a:p>
          <a:p>
            <a:pPr lvl="1"/>
            <a:r>
              <a:rPr lang="en-US" dirty="0"/>
              <a:t>Often focus on task-oriented collaborative dialogue</a:t>
            </a:r>
          </a:p>
          <a:p>
            <a:pPr lvl="1"/>
            <a:endParaRPr lang="en-US" dirty="0"/>
          </a:p>
          <a:p>
            <a:r>
              <a:rPr lang="en-US" dirty="0"/>
              <a:t>Models:</a:t>
            </a:r>
          </a:p>
          <a:p>
            <a:pPr lvl="1"/>
            <a:r>
              <a:rPr lang="en-US" dirty="0"/>
              <a:t>Dialogue Grammars: Sequential, hierarchical constraints on dialogue states with speech acts as terminals</a:t>
            </a:r>
          </a:p>
          <a:p>
            <a:pPr lvl="2"/>
            <a:r>
              <a:rPr lang="en-US" dirty="0"/>
              <a:t>Small finite set of dialogue acts, often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adjacency pairs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3"/>
            <a:r>
              <a:rPr lang="en-US" dirty="0"/>
              <a:t>Question/response, check/confirm </a:t>
            </a:r>
            <a:endParaRPr lang="en-US" dirty="0" smtClean="0"/>
          </a:p>
          <a:p>
            <a:pPr lvl="3"/>
            <a:endParaRPr lang="en-US" dirty="0"/>
          </a:p>
          <a:p>
            <a:pPr lvl="1"/>
            <a:r>
              <a:rPr lang="en-US" dirty="0"/>
              <a:t>Plan-based Models: Dialogue as special case of rational interaction, model partner goals, plans, actions to extend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04320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83C14B-3EF0-8744-8BD7-E3BC3CD0D05B}" type="slidenum">
              <a:rPr lang="en-US"/>
              <a:pPr/>
              <a:t>61</a:t>
            </a:fld>
            <a:endParaRPr lang="en-US"/>
          </a:p>
        </p:txBody>
      </p:sp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Dialogue Modeling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Two or more participants – spoken or text</a:t>
            </a:r>
          </a:p>
          <a:p>
            <a:pPr lvl="1"/>
            <a:r>
              <a:rPr lang="en-US" dirty="0"/>
              <a:t>Often focus on task-oriented collaborative dialogue</a:t>
            </a:r>
          </a:p>
          <a:p>
            <a:pPr lvl="1"/>
            <a:endParaRPr lang="en-US" dirty="0"/>
          </a:p>
          <a:p>
            <a:r>
              <a:rPr lang="en-US" dirty="0"/>
              <a:t>Models:</a:t>
            </a:r>
          </a:p>
          <a:p>
            <a:pPr lvl="1"/>
            <a:r>
              <a:rPr lang="en-US" dirty="0"/>
              <a:t>Dialogue Grammars: Sequential, hierarchical constraints on dialogue states with speech acts as terminals</a:t>
            </a:r>
          </a:p>
          <a:p>
            <a:pPr lvl="2"/>
            <a:r>
              <a:rPr lang="en-US" dirty="0"/>
              <a:t>Small finite set of dialogue acts, often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adjacency pairs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3"/>
            <a:r>
              <a:rPr lang="en-US" dirty="0"/>
              <a:t>Question/response, check/confirm </a:t>
            </a:r>
            <a:endParaRPr lang="en-US" dirty="0" smtClean="0"/>
          </a:p>
          <a:p>
            <a:pPr lvl="3"/>
            <a:endParaRPr lang="en-US" dirty="0"/>
          </a:p>
          <a:p>
            <a:pPr lvl="1"/>
            <a:r>
              <a:rPr lang="en-US" dirty="0"/>
              <a:t>Plan-based Models: Dialogue as special case of rational interaction, model partner goals, plans, actions to extend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Multi-layer Models: Incorporate high-level domain plan, discourse plan, adjacency pairs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24764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36373F-B4D4-ED40-83C5-B0368D417E2E}" type="slidenum">
              <a:rPr lang="en-US"/>
              <a:pPr/>
              <a:t>62</a:t>
            </a:fld>
            <a:endParaRPr lang="en-US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Dialogue Modeling Challenges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rigidly do speakers adhere to dialogue grammars?</a:t>
            </a:r>
          </a:p>
          <a:p>
            <a:pPr lvl="1"/>
            <a:r>
              <a:rPr lang="en-US" dirty="0"/>
              <a:t>How many acts? Which ones?</a:t>
            </a:r>
          </a:p>
          <a:p>
            <a:pPr lvl="1"/>
            <a:r>
              <a:rPr lang="en-US" dirty="0"/>
              <a:t>How can we recognize these acts? Pairs? Larger structures?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70263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36373F-B4D4-ED40-83C5-B0368D417E2E}" type="slidenum">
              <a:rPr lang="en-US"/>
              <a:pPr/>
              <a:t>63</a:t>
            </a:fld>
            <a:endParaRPr lang="en-US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Dialogue Modeling Challenges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rigidly do speakers adhere to dialogue grammars?</a:t>
            </a:r>
          </a:p>
          <a:p>
            <a:pPr lvl="1"/>
            <a:r>
              <a:rPr lang="en-US" dirty="0"/>
              <a:t>How many acts? Which ones?</a:t>
            </a:r>
          </a:p>
          <a:p>
            <a:pPr lvl="1"/>
            <a:r>
              <a:rPr lang="en-US" dirty="0"/>
              <a:t>How can we recognize these acts? Pairs? Larger structures?</a:t>
            </a:r>
          </a:p>
          <a:p>
            <a:pPr lvl="1"/>
            <a:endParaRPr lang="en-US" dirty="0"/>
          </a:p>
          <a:p>
            <a:r>
              <a:rPr lang="en-US" dirty="0"/>
              <a:t>Mental models</a:t>
            </a:r>
          </a:p>
          <a:p>
            <a:pPr lvl="1"/>
            <a:r>
              <a:rPr lang="en-US" dirty="0"/>
              <a:t>How do we model the beliefs and knowledge state of speakers?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80810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36373F-B4D4-ED40-83C5-B0368D417E2E}" type="slidenum">
              <a:rPr lang="en-US"/>
              <a:pPr/>
              <a:t>64</a:t>
            </a:fld>
            <a:endParaRPr lang="en-US"/>
          </a:p>
        </p:txBody>
      </p:sp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Dialogue Modeling Challenges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How rigidly do speakers adhere to dialogue grammars?</a:t>
            </a:r>
          </a:p>
          <a:p>
            <a:pPr lvl="1"/>
            <a:r>
              <a:rPr lang="en-US" dirty="0"/>
              <a:t>How many acts? Which ones?</a:t>
            </a:r>
          </a:p>
          <a:p>
            <a:pPr lvl="1"/>
            <a:r>
              <a:rPr lang="en-US" dirty="0"/>
              <a:t>How can we recognize these acts? Pairs? Larger structures?</a:t>
            </a:r>
          </a:p>
          <a:p>
            <a:pPr lvl="1"/>
            <a:endParaRPr lang="en-US" dirty="0"/>
          </a:p>
          <a:p>
            <a:r>
              <a:rPr lang="en-US" dirty="0"/>
              <a:t>Mental models</a:t>
            </a:r>
          </a:p>
          <a:p>
            <a:pPr lvl="1"/>
            <a:r>
              <a:rPr lang="en-US" dirty="0"/>
              <a:t>How do we model the beliefs and knowledge state of speakers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r>
              <a:rPr lang="en-US" dirty="0"/>
              <a:t>Discourse and domain structures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36189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82B568-C3C9-2544-B2CD-99CEE1728332}" type="slidenum">
              <a:rPr lang="en-US"/>
              <a:pPr/>
              <a:t>65</a:t>
            </a:fld>
            <a:endParaRPr lang="en-US"/>
          </a:p>
        </p:txBody>
      </p:sp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 Practical Considerations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Full reference resolution, </a:t>
            </a:r>
            <a:r>
              <a:rPr lang="en-US" dirty="0" smtClean="0"/>
              <a:t>interpretation:</a:t>
            </a:r>
          </a:p>
        </p:txBody>
      </p:sp>
    </p:spTree>
    <p:extLst>
      <p:ext uri="{BB962C8B-B14F-4D97-AF65-F5344CB8AC3E}">
        <p14:creationId xmlns:p14="http://schemas.microsoft.com/office/powerpoint/2010/main" val="251548856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82B568-C3C9-2544-B2CD-99CEE1728332}" type="slidenum">
              <a:rPr lang="en-US"/>
              <a:pPr/>
              <a:t>66</a:t>
            </a:fld>
            <a:endParaRPr lang="en-US"/>
          </a:p>
        </p:txBody>
      </p:sp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 Practical Considerations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Full reference resolution, planning: </a:t>
            </a:r>
            <a:endParaRPr lang="en-US" dirty="0" smtClean="0"/>
          </a:p>
          <a:p>
            <a:pPr lvl="1"/>
            <a:r>
              <a:rPr lang="en-US" dirty="0" smtClean="0"/>
              <a:t>Worst </a:t>
            </a:r>
            <a:r>
              <a:rPr lang="en-US" dirty="0"/>
              <a:t>case NP-complete, AI-</a:t>
            </a:r>
            <a:r>
              <a:rPr lang="en-US" dirty="0" smtClean="0"/>
              <a:t>complete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2717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82B568-C3C9-2544-B2CD-99CEE1728332}" type="slidenum">
              <a:rPr lang="en-US"/>
              <a:pPr/>
              <a:t>67</a:t>
            </a:fld>
            <a:endParaRPr lang="en-US"/>
          </a:p>
        </p:txBody>
      </p:sp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 Practical Considerations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Full reference resolution, planning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Worst case NP-complete, AI-</a:t>
            </a:r>
            <a:r>
              <a:rPr lang="en-US" dirty="0" smtClean="0"/>
              <a:t>complete</a:t>
            </a:r>
            <a:endParaRPr lang="en-US" dirty="0"/>
          </a:p>
          <a:p>
            <a:r>
              <a:rPr lang="en-US" dirty="0"/>
              <a:t>Systems must be (close to) real-</a:t>
            </a:r>
            <a:r>
              <a:rPr lang="en-US" dirty="0" smtClean="0"/>
              <a:t>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54418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82B568-C3C9-2544-B2CD-99CEE1728332}" type="slidenum">
              <a:rPr lang="en-US"/>
              <a:pPr/>
              <a:t>68</a:t>
            </a:fld>
            <a:endParaRPr lang="en-US"/>
          </a:p>
        </p:txBody>
      </p:sp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 Practical Considerations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Full reference resolution, planning: Worst case NP-complete, AI-</a:t>
            </a:r>
            <a:r>
              <a:rPr lang="en-US" dirty="0" smtClean="0"/>
              <a:t>complete</a:t>
            </a:r>
            <a:endParaRPr lang="en-US" dirty="0"/>
          </a:p>
          <a:p>
            <a:r>
              <a:rPr lang="en-US" dirty="0"/>
              <a:t>Systems must be (close to) real-</a:t>
            </a:r>
            <a:r>
              <a:rPr lang="en-US" dirty="0" smtClean="0"/>
              <a:t>time</a:t>
            </a:r>
            <a:endParaRPr lang="en-US" dirty="0"/>
          </a:p>
          <a:p>
            <a:pPr lvl="1"/>
            <a:r>
              <a:rPr lang="en-US" dirty="0"/>
              <a:t>Complex models of reference -&gt; Interaction history</a:t>
            </a:r>
          </a:p>
          <a:p>
            <a:pPr lvl="2"/>
            <a:r>
              <a:rPr lang="en-US" dirty="0"/>
              <a:t>Often stack-based </a:t>
            </a:r>
            <a:r>
              <a:rPr lang="en-US" dirty="0" err="1"/>
              <a:t>recency</a:t>
            </a:r>
            <a:r>
              <a:rPr lang="en-US" dirty="0"/>
              <a:t> of </a:t>
            </a:r>
            <a:r>
              <a:rPr lang="en-US" dirty="0" smtClean="0"/>
              <a:t>mention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81131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82B568-C3C9-2544-B2CD-99CEE1728332}" type="slidenum">
              <a:rPr lang="en-US"/>
              <a:pPr/>
              <a:t>69</a:t>
            </a:fld>
            <a:endParaRPr lang="en-US"/>
          </a:p>
        </p:txBody>
      </p:sp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 Practical Considerations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Full reference resolution, planning: </a:t>
            </a:r>
            <a:endParaRPr lang="en-US" dirty="0" smtClean="0"/>
          </a:p>
          <a:p>
            <a:pPr lvl="1"/>
            <a:r>
              <a:rPr lang="en-US" dirty="0" smtClean="0"/>
              <a:t>Worst </a:t>
            </a:r>
            <a:r>
              <a:rPr lang="en-US" dirty="0"/>
              <a:t>case NP-complete, AI-</a:t>
            </a:r>
            <a:r>
              <a:rPr lang="en-US" dirty="0" smtClean="0"/>
              <a:t>complete</a:t>
            </a:r>
            <a:endParaRPr lang="en-US" dirty="0"/>
          </a:p>
          <a:p>
            <a:r>
              <a:rPr lang="en-US" dirty="0"/>
              <a:t>Systems must be (close to) real-</a:t>
            </a:r>
            <a:r>
              <a:rPr lang="en-US" dirty="0" smtClean="0"/>
              <a:t>time</a:t>
            </a:r>
            <a:endParaRPr lang="en-US" dirty="0"/>
          </a:p>
          <a:p>
            <a:pPr lvl="1"/>
            <a:r>
              <a:rPr lang="en-US" dirty="0"/>
              <a:t>Complex models of reference -&gt; Interaction history</a:t>
            </a:r>
          </a:p>
          <a:p>
            <a:pPr lvl="2"/>
            <a:r>
              <a:rPr lang="en-US" dirty="0"/>
              <a:t>Often stack-based </a:t>
            </a:r>
            <a:r>
              <a:rPr lang="en-US" dirty="0" err="1"/>
              <a:t>recency</a:t>
            </a:r>
            <a:r>
              <a:rPr lang="en-US" dirty="0"/>
              <a:t> of </a:t>
            </a:r>
            <a:r>
              <a:rPr lang="en-US" dirty="0" smtClean="0"/>
              <a:t>mention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Planning</a:t>
            </a:r>
            <a:r>
              <a:rPr lang="en-US" dirty="0"/>
              <a:t>/Inference -&gt; state-based interaction </a:t>
            </a:r>
            <a:r>
              <a:rPr lang="en-US" dirty="0" smtClean="0"/>
              <a:t>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7467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6064C7-C817-3D40-8EE5-CEBE1FAE0920}" type="slidenum">
              <a:rPr lang="en-US"/>
              <a:pPr/>
              <a:t>7</a:t>
            </a:fld>
            <a:endParaRPr lang="en-US"/>
          </a:p>
        </p:txBody>
      </p:sp>
      <p:sp>
        <p:nvSpPr>
          <p:cNvPr id="392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is a Discourse?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Discourse is:</a:t>
            </a:r>
          </a:p>
          <a:p>
            <a:pPr lvl="1"/>
            <a:r>
              <a:rPr lang="en-US" dirty="0"/>
              <a:t>Extended span of text 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Spoken or Written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One or more participants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Language in Use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Expresses goals </a:t>
            </a:r>
            <a:r>
              <a:rPr lang="en-US" dirty="0"/>
              <a:t>of participants</a:t>
            </a:r>
          </a:p>
          <a:p>
            <a:pPr lvl="2"/>
            <a:r>
              <a:rPr lang="en-US" dirty="0"/>
              <a:t>Processes to produce and interpret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24218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82B568-C3C9-2544-B2CD-99CEE1728332}" type="slidenum">
              <a:rPr lang="en-US"/>
              <a:pPr/>
              <a:t>70</a:t>
            </a:fld>
            <a:endParaRPr lang="en-US"/>
          </a:p>
        </p:txBody>
      </p:sp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 Practical Considerations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Full reference resolution, planning: </a:t>
            </a:r>
            <a:endParaRPr lang="en-US" dirty="0" smtClean="0"/>
          </a:p>
          <a:p>
            <a:pPr lvl="1"/>
            <a:r>
              <a:rPr lang="en-US" dirty="0" smtClean="0"/>
              <a:t>Worst </a:t>
            </a:r>
            <a:r>
              <a:rPr lang="en-US" dirty="0"/>
              <a:t>case NP-complete, AI-</a:t>
            </a:r>
            <a:r>
              <a:rPr lang="en-US" dirty="0" smtClean="0"/>
              <a:t>complete</a:t>
            </a:r>
            <a:endParaRPr lang="en-US" dirty="0"/>
          </a:p>
          <a:p>
            <a:r>
              <a:rPr lang="en-US" dirty="0"/>
              <a:t>Systems must be (close to) real-</a:t>
            </a:r>
            <a:r>
              <a:rPr lang="en-US" dirty="0" smtClean="0"/>
              <a:t>time</a:t>
            </a:r>
            <a:endParaRPr lang="en-US" dirty="0"/>
          </a:p>
          <a:p>
            <a:pPr lvl="1"/>
            <a:r>
              <a:rPr lang="en-US" dirty="0"/>
              <a:t>Complex models of reference -&gt; Interaction history</a:t>
            </a:r>
          </a:p>
          <a:p>
            <a:pPr lvl="2"/>
            <a:r>
              <a:rPr lang="en-US" dirty="0"/>
              <a:t>Often stack-based </a:t>
            </a:r>
            <a:r>
              <a:rPr lang="en-US" dirty="0" err="1"/>
              <a:t>recency</a:t>
            </a:r>
            <a:r>
              <a:rPr lang="en-US" dirty="0"/>
              <a:t> of </a:t>
            </a:r>
            <a:r>
              <a:rPr lang="en-US" dirty="0" smtClean="0"/>
              <a:t>mention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Planning/Inference -&gt; state-based interaction </a:t>
            </a:r>
            <a:r>
              <a:rPr lang="en-US" dirty="0" smtClean="0"/>
              <a:t>model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Questions</a:t>
            </a:r>
            <a:r>
              <a:rPr lang="en-US" dirty="0"/>
              <a:t>: Initiative (system/user driven?)</a:t>
            </a:r>
          </a:p>
          <a:p>
            <a:pPr lvl="2"/>
            <a:r>
              <a:rPr lang="en-US" dirty="0"/>
              <a:t>Corpus collection</a:t>
            </a:r>
          </a:p>
          <a:p>
            <a:pPr lvl="2"/>
            <a:r>
              <a:rPr lang="en-US" dirty="0"/>
              <a:t>Evaluation</a:t>
            </a:r>
          </a:p>
        </p:txBody>
      </p:sp>
    </p:spTree>
    <p:extLst>
      <p:ext uri="{BB962C8B-B14F-4D97-AF65-F5344CB8AC3E}">
        <p14:creationId xmlns:p14="http://schemas.microsoft.com/office/powerpoint/2010/main" val="1801416235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CF0733-7555-CE43-8EA0-B9D7D5EDB4E7}" type="slidenum">
              <a:rPr lang="en-US"/>
              <a:pPr/>
              <a:t>71</a:t>
            </a:fld>
            <a:endParaRPr lang="en-US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Spoken Dialogue Modeling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Building interactive spoken language systems</a:t>
            </a:r>
          </a:p>
          <a:p>
            <a:pPr lvl="1"/>
            <a:r>
              <a:rPr lang="en-US" dirty="0"/>
              <a:t>Based on speech recognition and (often) synthesis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21594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CF0733-7555-CE43-8EA0-B9D7D5EDB4E7}" type="slidenum">
              <a:rPr lang="en-US"/>
              <a:pPr/>
              <a:t>72</a:t>
            </a:fld>
            <a:endParaRPr lang="en-US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Spoken Dialogue Modeling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Building interactive spoken language systems</a:t>
            </a:r>
          </a:p>
          <a:p>
            <a:pPr lvl="1"/>
            <a:r>
              <a:rPr lang="en-US" dirty="0"/>
              <a:t>Based on speech recognition and (often) synthesis</a:t>
            </a:r>
          </a:p>
          <a:p>
            <a:pPr lvl="1"/>
            <a:endParaRPr lang="en-US" dirty="0"/>
          </a:p>
          <a:p>
            <a:r>
              <a:rPr lang="en-US" dirty="0"/>
              <a:t>Dominated by practical considerations</a:t>
            </a:r>
          </a:p>
          <a:p>
            <a:pPr lvl="1"/>
            <a:r>
              <a:rPr lang="en-US" dirty="0"/>
              <a:t>Limitations of: speech recognizer accuracy, speed, coverage; speech synthesizer speed, fluency, naturalness; plan/intention recognition and reasoning speech and effectiveness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3674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CF0733-7555-CE43-8EA0-B9D7D5EDB4E7}" type="slidenum">
              <a:rPr lang="en-US"/>
              <a:pPr/>
              <a:t>73</a:t>
            </a:fld>
            <a:endParaRPr lang="en-US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Spoken Dialogue Modeling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Building interactive spoken language systems</a:t>
            </a:r>
          </a:p>
          <a:p>
            <a:pPr lvl="1"/>
            <a:r>
              <a:rPr lang="en-US" dirty="0"/>
              <a:t>Based on speech recognition and (often) synthesis</a:t>
            </a:r>
          </a:p>
          <a:p>
            <a:pPr lvl="1"/>
            <a:endParaRPr lang="en-US" dirty="0"/>
          </a:p>
          <a:p>
            <a:r>
              <a:rPr lang="en-US" dirty="0"/>
              <a:t>Dominated by practical considerations</a:t>
            </a:r>
          </a:p>
          <a:p>
            <a:pPr lvl="1"/>
            <a:r>
              <a:rPr lang="en-US" dirty="0"/>
              <a:t>Limitations of: speech recognizer accuracy, speed, coverage; speech synthesizer speed, fluency, naturalness; plan/intention recognition and reasoning speech and effectiveness</a:t>
            </a:r>
          </a:p>
          <a:p>
            <a:pPr lvl="1"/>
            <a:endParaRPr lang="en-US" dirty="0"/>
          </a:p>
          <a:p>
            <a:r>
              <a:rPr lang="en-US" dirty="0"/>
              <a:t>Often simplistic but implementable models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86457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CF0733-7555-CE43-8EA0-B9D7D5EDB4E7}" type="slidenum">
              <a:rPr lang="en-US"/>
              <a:pPr/>
              <a:t>74</a:t>
            </a:fld>
            <a:endParaRPr lang="en-US"/>
          </a:p>
        </p:txBody>
      </p:sp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Spoken Dialogue Modeling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/>
              <a:t>Building interactive spoken language systems</a:t>
            </a:r>
          </a:p>
          <a:p>
            <a:pPr lvl="1"/>
            <a:r>
              <a:rPr lang="en-US"/>
              <a:t>Based on speech recognition and (often) synthesis</a:t>
            </a:r>
          </a:p>
          <a:p>
            <a:pPr lvl="1"/>
            <a:endParaRPr lang="en-US"/>
          </a:p>
          <a:p>
            <a:r>
              <a:rPr lang="en-US"/>
              <a:t>Dominated by practical considerations</a:t>
            </a:r>
          </a:p>
          <a:p>
            <a:pPr lvl="1"/>
            <a:r>
              <a:rPr lang="en-US"/>
              <a:t>Limitations of: speech recognizer accuracy, speed, coverage; speech synthesizer speed, fluency, naturalness; plan/intention recognition and reasoning speech and effectiveness</a:t>
            </a:r>
          </a:p>
          <a:p>
            <a:pPr lvl="1"/>
            <a:endParaRPr lang="en-US"/>
          </a:p>
          <a:p>
            <a:r>
              <a:rPr lang="en-US"/>
              <a:t>Often simplistic but implementable models</a:t>
            </a:r>
          </a:p>
          <a:p>
            <a:endParaRPr lang="en-US"/>
          </a:p>
          <a:p>
            <a:r>
              <a:rPr lang="en-US"/>
              <a:t>Design and evaluation challenges</a:t>
            </a:r>
          </a:p>
          <a:p>
            <a:pPr lvl="1"/>
            <a:r>
              <a:rPr lang="en-US"/>
              <a:t>What is the best dialogue? Fastest? Fewest errors? Most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natural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3418582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336584-4658-AE4B-AA36-A5DF55C56804}" type="slidenum">
              <a:rPr lang="en-US"/>
              <a:pPr/>
              <a:t>75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19983"/>
            <a:ext cx="8915400" cy="609600"/>
          </a:xfrm>
        </p:spPr>
        <p:txBody>
          <a:bodyPr/>
          <a:lstStyle/>
          <a:p>
            <a:r>
              <a:rPr lang="en-US" dirty="0"/>
              <a:t>Dialogue Management: Motivating Examples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74763"/>
            <a:ext cx="8686800" cy="755650"/>
          </a:xfrm>
        </p:spPr>
        <p:txBody>
          <a:bodyPr/>
          <a:lstStyle/>
          <a:p>
            <a:r>
              <a:rPr lang="en-US"/>
              <a:t>Dialogue 1:</a:t>
            </a:r>
          </a:p>
        </p:txBody>
      </p:sp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401746" y="1828800"/>
            <a:ext cx="8513653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dirty="0"/>
              <a:t>S: Would you like movie </a:t>
            </a:r>
            <a:r>
              <a:rPr lang="en-US" sz="2400" dirty="0" err="1"/>
              <a:t>showtime</a:t>
            </a:r>
            <a:r>
              <a:rPr lang="en-US" sz="2400" dirty="0"/>
              <a:t> or theater playlist</a:t>
            </a:r>
          </a:p>
          <a:p>
            <a:pPr algn="l"/>
            <a:r>
              <a:rPr lang="en-US" sz="2400" dirty="0"/>
              <a:t>    information?</a:t>
            </a:r>
          </a:p>
          <a:p>
            <a:pPr algn="l"/>
            <a:r>
              <a:rPr lang="en-US" sz="2400" dirty="0"/>
              <a:t>U: Movie </a:t>
            </a:r>
            <a:r>
              <a:rPr lang="en-US" sz="2400" dirty="0" err="1"/>
              <a:t>showtime</a:t>
            </a:r>
            <a:r>
              <a:rPr lang="en-US" sz="2400" dirty="0"/>
              <a:t>.</a:t>
            </a:r>
          </a:p>
          <a:p>
            <a:pPr algn="l"/>
            <a:r>
              <a:rPr lang="en-US" sz="2400" dirty="0"/>
              <a:t>S: What movie do you want </a:t>
            </a:r>
            <a:r>
              <a:rPr lang="en-US" sz="2400" dirty="0" err="1"/>
              <a:t>showtime</a:t>
            </a:r>
            <a:r>
              <a:rPr lang="en-US" sz="2400" dirty="0"/>
              <a:t> information about?</a:t>
            </a:r>
          </a:p>
          <a:p>
            <a:pPr algn="l"/>
            <a:r>
              <a:rPr lang="en-US" sz="2400" dirty="0"/>
              <a:t>U: Saving Private Ryan.</a:t>
            </a:r>
          </a:p>
          <a:p>
            <a:pPr algn="l"/>
            <a:r>
              <a:rPr lang="en-US" sz="2400" dirty="0"/>
              <a:t>S: At what theater do you want to see Saving Private</a:t>
            </a:r>
          </a:p>
          <a:p>
            <a:pPr algn="l"/>
            <a:r>
              <a:rPr lang="en-US" sz="2400" dirty="0"/>
              <a:t>    Ryan?</a:t>
            </a:r>
          </a:p>
          <a:p>
            <a:pPr algn="l"/>
            <a:r>
              <a:rPr lang="en-US" sz="2400" dirty="0"/>
              <a:t>U: Paramount theater.</a:t>
            </a:r>
          </a:p>
          <a:p>
            <a:pPr algn="l"/>
            <a:r>
              <a:rPr lang="en-US" sz="2400" dirty="0"/>
              <a:t>S: Saving Private Ryan is not playing at the Paramount</a:t>
            </a:r>
          </a:p>
          <a:p>
            <a:pPr algn="l"/>
            <a:r>
              <a:rPr lang="en-US" sz="2400" dirty="0"/>
              <a:t>    theater.</a:t>
            </a:r>
          </a:p>
        </p:txBody>
      </p:sp>
      <p:sp>
        <p:nvSpPr>
          <p:cNvPr id="185349" name="Text Box 5"/>
          <p:cNvSpPr txBox="1">
            <a:spLocks noChangeArrowheads="1"/>
          </p:cNvSpPr>
          <p:nvPr/>
        </p:nvSpPr>
        <p:spPr bwMode="auto">
          <a:xfrm>
            <a:off x="228600" y="6035675"/>
            <a:ext cx="56229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From Carpenter and Chu-Carroll, Tutorial on Spoken Dialogue Systems, ACL </a:t>
            </a:r>
            <a:r>
              <a:rPr lang="ja-JP" altLang="en-US" sz="1200">
                <a:latin typeface="Arial"/>
              </a:rPr>
              <a:t>‘</a:t>
            </a:r>
            <a:r>
              <a:rPr lang="en-US" sz="1200"/>
              <a:t>99</a:t>
            </a:r>
          </a:p>
        </p:txBody>
      </p:sp>
    </p:spTree>
    <p:extLst>
      <p:ext uri="{BB962C8B-B14F-4D97-AF65-F5344CB8AC3E}">
        <p14:creationId xmlns:p14="http://schemas.microsoft.com/office/powerpoint/2010/main" val="129722378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05B51D-E21C-214A-A50F-1537F13662CB}" type="slidenum">
              <a:rPr lang="en-US"/>
              <a:pPr/>
              <a:t>76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DM: Motivating Examples (Cont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d)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16050"/>
            <a:ext cx="8686800" cy="757238"/>
          </a:xfrm>
        </p:spPr>
        <p:txBody>
          <a:bodyPr/>
          <a:lstStyle/>
          <a:p>
            <a:r>
              <a:rPr lang="en-US"/>
              <a:t>Dialogue 2:</a:t>
            </a:r>
          </a:p>
        </p:txBody>
      </p:sp>
      <p:sp>
        <p:nvSpPr>
          <p:cNvPr id="186372" name="Text Box 4"/>
          <p:cNvSpPr txBox="1">
            <a:spLocks noChangeArrowheads="1"/>
          </p:cNvSpPr>
          <p:nvPr/>
        </p:nvSpPr>
        <p:spPr bwMode="auto">
          <a:xfrm>
            <a:off x="685800" y="1981200"/>
            <a:ext cx="82296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dirty="0"/>
              <a:t>S: How may I help you? </a:t>
            </a:r>
          </a:p>
          <a:p>
            <a:pPr algn="l"/>
            <a:r>
              <a:rPr lang="en-US" sz="2400" dirty="0"/>
              <a:t>U: When is Saving Private Ryan playing?</a:t>
            </a:r>
          </a:p>
          <a:p>
            <a:pPr algn="l"/>
            <a:r>
              <a:rPr lang="en-US" sz="2400" dirty="0"/>
              <a:t>S: For what theater?</a:t>
            </a:r>
          </a:p>
          <a:p>
            <a:pPr algn="l"/>
            <a:r>
              <a:rPr lang="en-US" sz="2400" dirty="0"/>
              <a:t>U: The Paramount theater.</a:t>
            </a:r>
          </a:p>
          <a:p>
            <a:pPr algn="l"/>
            <a:r>
              <a:rPr lang="en-US" sz="2400" dirty="0"/>
              <a:t>S: Saving Private Ryan is not playing at the</a:t>
            </a:r>
          </a:p>
          <a:p>
            <a:pPr algn="l"/>
            <a:r>
              <a:rPr lang="en-US" sz="2400" dirty="0"/>
              <a:t>    Paramount theater, but it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playing at the Madison</a:t>
            </a:r>
          </a:p>
          <a:p>
            <a:pPr algn="l"/>
            <a:r>
              <a:rPr lang="en-US" sz="2400" dirty="0"/>
              <a:t>    theater at 3:00, 5:30, 8:00, and 10:30.</a:t>
            </a:r>
            <a:endParaRPr lang="en-US" sz="2800" dirty="0"/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228600" y="6035675"/>
            <a:ext cx="56229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From Carpenter and Chu-Carroll, Tutorial on Spoken Dialogue Systems, ACL </a:t>
            </a:r>
            <a:r>
              <a:rPr lang="ja-JP" altLang="en-US" sz="1200">
                <a:latin typeface="Arial"/>
              </a:rPr>
              <a:t>‘</a:t>
            </a:r>
            <a:r>
              <a:rPr lang="en-US" sz="1200"/>
              <a:t>99</a:t>
            </a:r>
          </a:p>
        </p:txBody>
      </p:sp>
    </p:spTree>
    <p:extLst>
      <p:ext uri="{BB962C8B-B14F-4D97-AF65-F5344CB8AC3E}">
        <p14:creationId xmlns:p14="http://schemas.microsoft.com/office/powerpoint/2010/main" val="112971408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7B20AA5-E499-1F49-9932-2160B286C134}" type="slidenum">
              <a:rPr lang="en-US"/>
              <a:pPr/>
              <a:t>77</a:t>
            </a:fld>
            <a:endParaRPr lang="en-US"/>
          </a:p>
        </p:txBody>
      </p:sp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DM: Motivating Examples (Cont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d)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757238"/>
          </a:xfrm>
        </p:spPr>
        <p:txBody>
          <a:bodyPr/>
          <a:lstStyle/>
          <a:p>
            <a:r>
              <a:rPr lang="en-US"/>
              <a:t>Dialogue 3:</a:t>
            </a:r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685800" y="1600200"/>
            <a:ext cx="8458200" cy="415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400" dirty="0"/>
              <a:t>S: How may I help you? </a:t>
            </a:r>
          </a:p>
          <a:p>
            <a:pPr algn="l"/>
            <a:r>
              <a:rPr lang="en-US" sz="2400" dirty="0"/>
              <a:t>U: When is Saving Private Ryan playing?</a:t>
            </a:r>
          </a:p>
          <a:p>
            <a:pPr algn="l"/>
            <a:r>
              <a:rPr lang="en-US" sz="2400" dirty="0"/>
              <a:t>S: For what theater?</a:t>
            </a:r>
          </a:p>
          <a:p>
            <a:pPr algn="l"/>
            <a:r>
              <a:rPr lang="en-US" sz="2400" dirty="0"/>
              <a:t>U: The Paramount theater.</a:t>
            </a:r>
          </a:p>
          <a:p>
            <a:pPr algn="l"/>
            <a:r>
              <a:rPr lang="en-US" sz="2400" dirty="0"/>
              <a:t>S: Saving Private Ryan is playing at the Fairmont</a:t>
            </a:r>
          </a:p>
          <a:p>
            <a:pPr algn="l"/>
            <a:r>
              <a:rPr lang="en-US" sz="2400" dirty="0"/>
              <a:t>    theater at 6:00 and 8:30.</a:t>
            </a:r>
          </a:p>
          <a:p>
            <a:pPr algn="l"/>
            <a:r>
              <a:rPr lang="en-US" sz="2400" dirty="0"/>
              <a:t>U: I wanted to know about the Paramount theater, not</a:t>
            </a:r>
          </a:p>
          <a:p>
            <a:pPr algn="l"/>
            <a:r>
              <a:rPr lang="en-US" sz="2400" dirty="0"/>
              <a:t>     the Fairmont theater.</a:t>
            </a:r>
          </a:p>
          <a:p>
            <a:pPr algn="l"/>
            <a:r>
              <a:rPr lang="en-US" sz="2400" dirty="0"/>
              <a:t>S: Saving Private Ryan is not playing at the</a:t>
            </a:r>
          </a:p>
          <a:p>
            <a:pPr algn="l"/>
            <a:r>
              <a:rPr lang="en-US" sz="2400" dirty="0"/>
              <a:t>    Paramount theater, but it</a:t>
            </a:r>
            <a:r>
              <a:rPr lang="ja-JP" altLang="en-US" sz="2400" dirty="0">
                <a:latin typeface="Arial"/>
              </a:rPr>
              <a:t>’</a:t>
            </a:r>
            <a:r>
              <a:rPr lang="en-US" sz="2400" dirty="0"/>
              <a:t>s playing at the Madison </a:t>
            </a:r>
          </a:p>
          <a:p>
            <a:pPr algn="l"/>
            <a:r>
              <a:rPr lang="en-US" sz="2400" dirty="0"/>
              <a:t>    theater at 3:00, 5:30, 8:00, and 10:30.</a:t>
            </a:r>
            <a:endParaRPr lang="en-US" sz="2800" dirty="0"/>
          </a:p>
        </p:txBody>
      </p:sp>
      <p:sp>
        <p:nvSpPr>
          <p:cNvPr id="253957" name="Text Box 5"/>
          <p:cNvSpPr txBox="1">
            <a:spLocks noChangeArrowheads="1"/>
          </p:cNvSpPr>
          <p:nvPr/>
        </p:nvSpPr>
        <p:spPr bwMode="auto">
          <a:xfrm>
            <a:off x="228600" y="6035675"/>
            <a:ext cx="562292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1200"/>
              <a:t>From Carpenter and Chu-Carroll, Tutorial on Spoken Dialogue Systems, ACL </a:t>
            </a:r>
            <a:r>
              <a:rPr lang="ja-JP" altLang="en-US" sz="1200">
                <a:latin typeface="Arial"/>
              </a:rPr>
              <a:t>‘</a:t>
            </a:r>
            <a:r>
              <a:rPr lang="en-US" sz="1200"/>
              <a:t>99</a:t>
            </a:r>
          </a:p>
        </p:txBody>
      </p:sp>
    </p:spTree>
    <p:extLst>
      <p:ext uri="{BB962C8B-B14F-4D97-AF65-F5344CB8AC3E}">
        <p14:creationId xmlns:p14="http://schemas.microsoft.com/office/powerpoint/2010/main" val="2353865870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9E5A4D-7C52-B343-A018-787FC74C581A}" type="slidenum">
              <a:rPr lang="en-US"/>
              <a:pPr/>
              <a:t>78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of Sample Dialogues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3124200" cy="3659188"/>
          </a:xfrm>
        </p:spPr>
        <p:txBody>
          <a:bodyPr/>
          <a:lstStyle/>
          <a:p>
            <a:r>
              <a:rPr lang="en-US" sz="2400"/>
              <a:t>Dialogue 1:</a:t>
            </a:r>
            <a:endParaRPr lang="en-US" sz="2000"/>
          </a:p>
          <a:p>
            <a:pPr lvl="1"/>
            <a:r>
              <a:rPr lang="en-US" sz="2000"/>
              <a:t>System-initiative</a:t>
            </a:r>
          </a:p>
          <a:p>
            <a:pPr lvl="1"/>
            <a:r>
              <a:rPr lang="en-US" sz="2000"/>
              <a:t>Implicit confirmation</a:t>
            </a:r>
          </a:p>
          <a:p>
            <a:pPr lvl="1"/>
            <a:r>
              <a:rPr lang="en-US" sz="2000"/>
              <a:t>Merely informs user of failed query</a:t>
            </a:r>
          </a:p>
          <a:p>
            <a:pPr lvl="1"/>
            <a:r>
              <a:rPr lang="en-US" sz="2000"/>
              <a:t>Mechanical</a:t>
            </a:r>
          </a:p>
          <a:p>
            <a:pPr lvl="1"/>
            <a:r>
              <a:rPr lang="en-US" sz="2000"/>
              <a:t>Least efficient</a:t>
            </a:r>
            <a:endParaRPr lang="en-US" sz="1800"/>
          </a:p>
          <a:p>
            <a:pPr lvl="1"/>
            <a:endParaRPr lang="en-US" sz="1800"/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0" y="1371600"/>
            <a:ext cx="2962275" cy="3829050"/>
          </a:xfrm>
        </p:spPr>
        <p:txBody>
          <a:bodyPr/>
          <a:lstStyle/>
          <a:p>
            <a:r>
              <a:rPr lang="en-US" sz="2400"/>
              <a:t>Dialogue 2:</a:t>
            </a:r>
          </a:p>
          <a:p>
            <a:pPr lvl="1"/>
            <a:r>
              <a:rPr lang="en-US" sz="2000"/>
              <a:t>Mixed-initiative</a:t>
            </a:r>
          </a:p>
          <a:p>
            <a:pPr lvl="1"/>
            <a:r>
              <a:rPr lang="en-US" sz="2000"/>
              <a:t>No confirmation</a:t>
            </a:r>
          </a:p>
          <a:p>
            <a:pPr lvl="1"/>
            <a:r>
              <a:rPr lang="en-US" sz="2000"/>
              <a:t>Suggests alternative when query fails</a:t>
            </a:r>
          </a:p>
          <a:p>
            <a:pPr lvl="1"/>
            <a:r>
              <a:rPr lang="en-US" sz="2000"/>
              <a:t>More natural</a:t>
            </a:r>
          </a:p>
          <a:p>
            <a:pPr lvl="1"/>
            <a:r>
              <a:rPr lang="en-US" sz="2000"/>
              <a:t>Most efficient</a:t>
            </a:r>
            <a:endParaRPr lang="en-US" sz="1800"/>
          </a:p>
        </p:txBody>
      </p:sp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6019800" y="1371600"/>
            <a:ext cx="2962275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/>
              <a:t>Dialogue 3: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/>
              <a:t>Mixed-initiative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/>
              <a:t>No confirmation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/>
              <a:t>Suggests alternative when query fails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/>
              <a:t>More natural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/>
              <a:t>Moderately efficient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73125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9E5A4D-7C52-B343-A018-787FC74C581A}" type="slidenum">
              <a:rPr lang="en-US"/>
              <a:pPr/>
              <a:t>79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of Sample Dialogues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3124200" cy="3659188"/>
          </a:xfrm>
        </p:spPr>
        <p:txBody>
          <a:bodyPr/>
          <a:lstStyle/>
          <a:p>
            <a:r>
              <a:rPr lang="en-US" sz="2400" dirty="0"/>
              <a:t>Dialogue 1:</a:t>
            </a:r>
            <a:endParaRPr lang="en-US" sz="2000" dirty="0"/>
          </a:p>
          <a:p>
            <a:pPr lvl="1"/>
            <a:r>
              <a:rPr lang="en-US" sz="2000" dirty="0"/>
              <a:t>System-initiative</a:t>
            </a:r>
          </a:p>
          <a:p>
            <a:pPr lvl="1"/>
            <a:endParaRPr lang="en-US" sz="1800" dirty="0"/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0" y="1371600"/>
            <a:ext cx="2962275" cy="3829050"/>
          </a:xfrm>
        </p:spPr>
        <p:txBody>
          <a:bodyPr/>
          <a:lstStyle/>
          <a:p>
            <a:r>
              <a:rPr lang="en-US" sz="2400" dirty="0"/>
              <a:t>Dialogue 2:</a:t>
            </a:r>
          </a:p>
          <a:p>
            <a:pPr lvl="1"/>
            <a:r>
              <a:rPr lang="en-US" sz="2000" dirty="0"/>
              <a:t>Mixed-</a:t>
            </a:r>
            <a:r>
              <a:rPr lang="en-US" sz="2000" dirty="0" smtClean="0"/>
              <a:t>initiative</a:t>
            </a:r>
            <a:endParaRPr lang="en-US" sz="2000" dirty="0"/>
          </a:p>
        </p:txBody>
      </p:sp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6019800" y="1371600"/>
            <a:ext cx="2962275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Dialogue 3: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 dirty="0"/>
              <a:t>Mixed-</a:t>
            </a:r>
            <a:r>
              <a:rPr lang="en-US" sz="2000" dirty="0" smtClean="0"/>
              <a:t>initiative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781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64604D-6AA2-334C-B2DB-B24C190BE0FB}" type="slidenum">
              <a:rPr lang="en-US"/>
              <a:pPr/>
              <a:t>8</a:t>
            </a:fld>
            <a:endParaRPr lang="en-US"/>
          </a:p>
        </p:txBody>
      </p:sp>
      <p:sp>
        <p:nvSpPr>
          <p:cNvPr id="408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Why Discourse? </a:t>
            </a:r>
          </a:p>
        </p:txBody>
      </p:sp>
      <p:sp>
        <p:nvSpPr>
          <p:cNvPr id="4085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49275" y="1600201"/>
            <a:ext cx="8042276" cy="5040592"/>
          </a:xfrm>
        </p:spPr>
        <p:txBody>
          <a:bodyPr>
            <a:normAutofit/>
          </a:bodyPr>
          <a:lstStyle/>
          <a:p>
            <a:r>
              <a:rPr lang="en-US" dirty="0"/>
              <a:t>Understanding depends on context</a:t>
            </a:r>
          </a:p>
          <a:p>
            <a:pPr lvl="1"/>
            <a:r>
              <a:rPr lang="en-US" dirty="0"/>
              <a:t>Referring expressions: it, that, the screen</a:t>
            </a:r>
          </a:p>
          <a:p>
            <a:pPr lvl="1"/>
            <a:r>
              <a:rPr lang="en-US" dirty="0"/>
              <a:t>Word sense: plant</a:t>
            </a:r>
          </a:p>
          <a:p>
            <a:pPr lvl="1"/>
            <a:r>
              <a:rPr lang="en-US" dirty="0"/>
              <a:t>Intention: Do you have the time?</a:t>
            </a:r>
          </a:p>
          <a:p>
            <a:endParaRPr lang="en-US" dirty="0"/>
          </a:p>
          <a:p>
            <a:pPr lvl="1"/>
            <a:endParaRPr lang="en-US" dirty="0"/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8204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9E5A4D-7C52-B343-A018-787FC74C581A}" type="slidenum">
              <a:rPr lang="en-US"/>
              <a:pPr/>
              <a:t>80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of Sample Dialogues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3124200" cy="3659188"/>
          </a:xfrm>
        </p:spPr>
        <p:txBody>
          <a:bodyPr/>
          <a:lstStyle/>
          <a:p>
            <a:r>
              <a:rPr lang="en-US" sz="2400" dirty="0"/>
              <a:t>Dialogue 1:</a:t>
            </a:r>
            <a:endParaRPr lang="en-US" sz="2000" dirty="0"/>
          </a:p>
          <a:p>
            <a:pPr lvl="1"/>
            <a:r>
              <a:rPr lang="en-US" sz="2000" dirty="0"/>
              <a:t>System-initiative</a:t>
            </a:r>
          </a:p>
          <a:p>
            <a:pPr lvl="1"/>
            <a:r>
              <a:rPr lang="en-US" sz="2000" dirty="0"/>
              <a:t>Implicit confirmation</a:t>
            </a:r>
          </a:p>
          <a:p>
            <a:pPr lvl="1"/>
            <a:endParaRPr lang="en-US" sz="1800" dirty="0"/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0" y="1371600"/>
            <a:ext cx="2962275" cy="3829050"/>
          </a:xfrm>
        </p:spPr>
        <p:txBody>
          <a:bodyPr/>
          <a:lstStyle/>
          <a:p>
            <a:r>
              <a:rPr lang="en-US" sz="2400" dirty="0"/>
              <a:t>Dialogue 2:</a:t>
            </a:r>
          </a:p>
          <a:p>
            <a:pPr lvl="1"/>
            <a:r>
              <a:rPr lang="en-US" sz="2000" dirty="0"/>
              <a:t>Mixed-initiative</a:t>
            </a:r>
          </a:p>
          <a:p>
            <a:pPr lvl="1"/>
            <a:r>
              <a:rPr lang="en-US" sz="2000" dirty="0"/>
              <a:t>No </a:t>
            </a:r>
            <a:r>
              <a:rPr lang="en-US" sz="2000" dirty="0" smtClean="0"/>
              <a:t>confirmation</a:t>
            </a:r>
            <a:endParaRPr lang="en-US" sz="2000" dirty="0"/>
          </a:p>
        </p:txBody>
      </p:sp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6019800" y="1371600"/>
            <a:ext cx="2962275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Dialogue 3: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 dirty="0"/>
              <a:t>Mixed-initiative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 dirty="0"/>
              <a:t>No </a:t>
            </a:r>
            <a:r>
              <a:rPr lang="en-US" sz="2000" dirty="0" smtClean="0"/>
              <a:t>confirmation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8227180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9E5A4D-7C52-B343-A018-787FC74C581A}" type="slidenum">
              <a:rPr lang="en-US"/>
              <a:pPr/>
              <a:t>81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of Sample Dialogues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3124200" cy="3659188"/>
          </a:xfrm>
        </p:spPr>
        <p:txBody>
          <a:bodyPr/>
          <a:lstStyle/>
          <a:p>
            <a:r>
              <a:rPr lang="en-US" sz="2400" dirty="0"/>
              <a:t>Dialogue 1:</a:t>
            </a:r>
            <a:endParaRPr lang="en-US" sz="2000" dirty="0"/>
          </a:p>
          <a:p>
            <a:pPr lvl="1"/>
            <a:r>
              <a:rPr lang="en-US" sz="2000" dirty="0"/>
              <a:t>System-initiative</a:t>
            </a:r>
          </a:p>
          <a:p>
            <a:pPr lvl="1"/>
            <a:r>
              <a:rPr lang="en-US" sz="2000" dirty="0"/>
              <a:t>Implicit confirmation</a:t>
            </a:r>
          </a:p>
          <a:p>
            <a:pPr lvl="1"/>
            <a:r>
              <a:rPr lang="en-US" sz="2000" dirty="0"/>
              <a:t>Merely informs user of failed query</a:t>
            </a:r>
          </a:p>
          <a:p>
            <a:pPr lvl="1"/>
            <a:endParaRPr lang="en-US" sz="1800" dirty="0"/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0" y="1371600"/>
            <a:ext cx="2962275" cy="3829050"/>
          </a:xfrm>
        </p:spPr>
        <p:txBody>
          <a:bodyPr/>
          <a:lstStyle/>
          <a:p>
            <a:r>
              <a:rPr lang="en-US" sz="2400" dirty="0"/>
              <a:t>Dialogue 2:</a:t>
            </a:r>
          </a:p>
          <a:p>
            <a:pPr lvl="1"/>
            <a:r>
              <a:rPr lang="en-US" sz="2000" dirty="0"/>
              <a:t>Mixed-initiative</a:t>
            </a:r>
          </a:p>
          <a:p>
            <a:pPr lvl="1"/>
            <a:r>
              <a:rPr lang="en-US" sz="2000" dirty="0"/>
              <a:t>No confirmation</a:t>
            </a:r>
          </a:p>
          <a:p>
            <a:pPr lvl="1"/>
            <a:r>
              <a:rPr lang="en-US" sz="2000" dirty="0"/>
              <a:t>Suggests alternative when query </a:t>
            </a:r>
            <a:r>
              <a:rPr lang="en-US" sz="2000" dirty="0" smtClean="0"/>
              <a:t>fails</a:t>
            </a:r>
            <a:endParaRPr lang="en-US" sz="2000" dirty="0"/>
          </a:p>
        </p:txBody>
      </p:sp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6019800" y="1371600"/>
            <a:ext cx="2962275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Dialogue 3: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 dirty="0"/>
              <a:t>Mixed-initiative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 dirty="0"/>
              <a:t>No confirmation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 dirty="0"/>
              <a:t>Suggests alternative when query </a:t>
            </a:r>
            <a:r>
              <a:rPr lang="en-US" sz="2000" dirty="0" smtClean="0"/>
              <a:t>fails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8466823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99E5A4D-7C52-B343-A018-787FC74C581A}" type="slidenum">
              <a:rPr lang="en-US"/>
              <a:pPr/>
              <a:t>82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Comparison of Sample Dialogues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371600"/>
            <a:ext cx="3124200" cy="3659188"/>
          </a:xfrm>
        </p:spPr>
        <p:txBody>
          <a:bodyPr/>
          <a:lstStyle/>
          <a:p>
            <a:r>
              <a:rPr lang="en-US" sz="2400"/>
              <a:t>Dialogue 1:</a:t>
            </a:r>
            <a:endParaRPr lang="en-US" sz="2000"/>
          </a:p>
          <a:p>
            <a:pPr lvl="1"/>
            <a:r>
              <a:rPr lang="en-US" sz="2000"/>
              <a:t>System-initiative</a:t>
            </a:r>
          </a:p>
          <a:p>
            <a:pPr lvl="1"/>
            <a:r>
              <a:rPr lang="en-US" sz="2000"/>
              <a:t>Implicit confirmation</a:t>
            </a:r>
          </a:p>
          <a:p>
            <a:pPr lvl="1"/>
            <a:r>
              <a:rPr lang="en-US" sz="2000"/>
              <a:t>Merely informs user of failed query</a:t>
            </a:r>
          </a:p>
          <a:p>
            <a:pPr lvl="1"/>
            <a:r>
              <a:rPr lang="en-US" sz="2000"/>
              <a:t>Mechanical</a:t>
            </a:r>
          </a:p>
          <a:p>
            <a:pPr lvl="1"/>
            <a:r>
              <a:rPr lang="en-US" sz="2000"/>
              <a:t>Least efficient</a:t>
            </a:r>
            <a:endParaRPr lang="en-US" sz="1800"/>
          </a:p>
          <a:p>
            <a:pPr lvl="1"/>
            <a:endParaRPr lang="en-US" sz="1800"/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048000" y="1371600"/>
            <a:ext cx="2962275" cy="3829050"/>
          </a:xfrm>
        </p:spPr>
        <p:txBody>
          <a:bodyPr/>
          <a:lstStyle/>
          <a:p>
            <a:r>
              <a:rPr lang="en-US" sz="2400"/>
              <a:t>Dialogue 2:</a:t>
            </a:r>
          </a:p>
          <a:p>
            <a:pPr lvl="1"/>
            <a:r>
              <a:rPr lang="en-US" sz="2000"/>
              <a:t>Mixed-initiative</a:t>
            </a:r>
          </a:p>
          <a:p>
            <a:pPr lvl="1"/>
            <a:r>
              <a:rPr lang="en-US" sz="2000"/>
              <a:t>No confirmation</a:t>
            </a:r>
          </a:p>
          <a:p>
            <a:pPr lvl="1"/>
            <a:r>
              <a:rPr lang="en-US" sz="2000"/>
              <a:t>Suggests alternative when query fails</a:t>
            </a:r>
          </a:p>
          <a:p>
            <a:pPr lvl="1"/>
            <a:r>
              <a:rPr lang="en-US" sz="2000"/>
              <a:t>More natural</a:t>
            </a:r>
          </a:p>
          <a:p>
            <a:pPr lvl="1"/>
            <a:r>
              <a:rPr lang="en-US" sz="2000"/>
              <a:t>Most efficient</a:t>
            </a:r>
            <a:endParaRPr lang="en-US" sz="1800"/>
          </a:p>
        </p:txBody>
      </p:sp>
      <p:sp>
        <p:nvSpPr>
          <p:cNvPr id="187397" name="Rectangle 5"/>
          <p:cNvSpPr>
            <a:spLocks noChangeArrowheads="1"/>
          </p:cNvSpPr>
          <p:nvPr/>
        </p:nvSpPr>
        <p:spPr bwMode="auto">
          <a:xfrm>
            <a:off x="6019800" y="1371600"/>
            <a:ext cx="2962275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/>
              <a:t>Dialogue 3: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/>
              <a:t>Mixed-initiative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/>
              <a:t>No confirmation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/>
              <a:t>Suggests alternative when query fails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/>
              <a:t>More natural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/>
              <a:t>Moderately efficient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0165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B4A819-1C3D-3E4F-943B-65D3E69B0E82}" type="slidenum">
              <a:rPr lang="en-US"/>
              <a:pPr/>
              <a:t>83</a:t>
            </a:fld>
            <a:endParaRPr lang="en-US"/>
          </a:p>
        </p:txBody>
      </p:sp>
      <p:sp>
        <p:nvSpPr>
          <p:cNvPr id="24064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Dialogue Evaluation </a:t>
            </a:r>
          </a:p>
        </p:txBody>
      </p:sp>
      <p:sp>
        <p:nvSpPr>
          <p:cNvPr id="240643" name="Rectangle 2051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535393"/>
            <a:ext cx="4257675" cy="5105400"/>
          </a:xfrm>
        </p:spPr>
        <p:txBody>
          <a:bodyPr/>
          <a:lstStyle/>
          <a:p>
            <a:r>
              <a:rPr lang="en-US" sz="2400" dirty="0"/>
              <a:t>System-initiative, explicit confirmation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better task success rate</a:t>
            </a:r>
            <a:endParaRPr lang="en-US" sz="2000" dirty="0"/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lower WER</a:t>
            </a:r>
            <a:endParaRPr lang="en-US" sz="2000" dirty="0"/>
          </a:p>
          <a:p>
            <a:pPr lvl="1"/>
            <a:r>
              <a:rPr lang="en-US" sz="2000" dirty="0"/>
              <a:t>longer dialogues</a:t>
            </a:r>
          </a:p>
          <a:p>
            <a:pPr lvl="1"/>
            <a:r>
              <a:rPr lang="en-US" sz="2000" dirty="0" err="1">
                <a:solidFill>
                  <a:schemeClr val="accent2"/>
                </a:solidFill>
              </a:rPr>
              <a:t>fwer</a:t>
            </a:r>
            <a:r>
              <a:rPr lang="en-US" sz="2000" dirty="0">
                <a:solidFill>
                  <a:schemeClr val="accent2"/>
                </a:solidFill>
              </a:rPr>
              <a:t> recovery </a:t>
            </a:r>
            <a:r>
              <a:rPr lang="en-US" sz="2000" dirty="0" err="1">
                <a:solidFill>
                  <a:schemeClr val="accent2"/>
                </a:solidFill>
              </a:rPr>
              <a:t>subdialogues</a:t>
            </a:r>
            <a:endParaRPr lang="en-US" sz="2000" dirty="0"/>
          </a:p>
          <a:p>
            <a:pPr lvl="1"/>
            <a:r>
              <a:rPr lang="en-US" sz="2000" dirty="0"/>
              <a:t>less natural</a:t>
            </a:r>
          </a:p>
        </p:txBody>
      </p:sp>
      <p:sp>
        <p:nvSpPr>
          <p:cNvPr id="240644" name="Rectangle 2052"/>
          <p:cNvSpPr>
            <a:spLocks noGrp="1" noChangeArrowheads="1"/>
          </p:cNvSpPr>
          <p:nvPr>
            <p:ph type="body" sz="half" idx="2"/>
          </p:nvPr>
        </p:nvSpPr>
        <p:spPr>
          <a:xfrm>
            <a:off x="4657725" y="1444532"/>
            <a:ext cx="4257675" cy="5105400"/>
          </a:xfrm>
        </p:spPr>
        <p:txBody>
          <a:bodyPr/>
          <a:lstStyle/>
          <a:p>
            <a:r>
              <a:rPr lang="en-US" sz="2400" dirty="0"/>
              <a:t>Mixed-initiative, no confirmation</a:t>
            </a:r>
          </a:p>
          <a:p>
            <a:pPr lvl="1"/>
            <a:r>
              <a:rPr lang="en-US" sz="2000" dirty="0"/>
              <a:t>lower task success rate</a:t>
            </a:r>
          </a:p>
          <a:p>
            <a:pPr lvl="1"/>
            <a:r>
              <a:rPr lang="en-US" sz="2000" dirty="0"/>
              <a:t>higher WER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shorter dialogues</a:t>
            </a:r>
            <a:endParaRPr lang="en-US" sz="2000" dirty="0"/>
          </a:p>
          <a:p>
            <a:pPr lvl="1"/>
            <a:r>
              <a:rPr lang="en-US" sz="2000" dirty="0"/>
              <a:t>more recovery </a:t>
            </a:r>
            <a:r>
              <a:rPr lang="en-US" sz="2000" dirty="0" err="1"/>
              <a:t>subdialogues</a:t>
            </a:r>
            <a:endParaRPr lang="en-US" sz="2000" dirty="0"/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more natural</a:t>
            </a:r>
            <a:endParaRPr lang="en-US" sz="1800" dirty="0"/>
          </a:p>
        </p:txBody>
      </p:sp>
      <p:sp>
        <p:nvSpPr>
          <p:cNvPr id="240646" name="Text Box 2054"/>
          <p:cNvSpPr txBox="1">
            <a:spLocks noChangeArrowheads="1"/>
          </p:cNvSpPr>
          <p:nvPr/>
        </p:nvSpPr>
        <p:spPr bwMode="auto">
          <a:xfrm>
            <a:off x="228600" y="5522913"/>
            <a:ext cx="5568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/>
              <a:t>Candidate measures from Chu-Carroll and Carpenter</a:t>
            </a:r>
          </a:p>
        </p:txBody>
      </p:sp>
    </p:spTree>
    <p:extLst>
      <p:ext uri="{BB962C8B-B14F-4D97-AF65-F5344CB8AC3E}">
        <p14:creationId xmlns:p14="http://schemas.microsoft.com/office/powerpoint/2010/main" val="351018451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46C361-39BE-F649-A080-CF2056482F68}" type="slidenum">
              <a:rPr lang="en-US"/>
              <a:pPr/>
              <a:t>84</a:t>
            </a:fld>
            <a:endParaRPr lang="en-US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Dialogue System Evaluation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Black box:</a:t>
            </a:r>
          </a:p>
          <a:p>
            <a:pPr lvl="1"/>
            <a:r>
              <a:rPr lang="en-US" dirty="0"/>
              <a:t>Task accuracy </a:t>
            </a:r>
            <a:r>
              <a:rPr lang="en-US" dirty="0" err="1"/>
              <a:t>wrt</a:t>
            </a:r>
            <a:r>
              <a:rPr lang="en-US" dirty="0"/>
              <a:t> solution key</a:t>
            </a:r>
          </a:p>
          <a:p>
            <a:pPr lvl="1"/>
            <a:r>
              <a:rPr lang="en-US" dirty="0"/>
              <a:t>Simple, but glosses over many features of interaction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95005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46C361-39BE-F649-A080-CF2056482F68}" type="slidenum">
              <a:rPr lang="en-US"/>
              <a:pPr/>
              <a:t>85</a:t>
            </a:fld>
            <a:endParaRPr lang="en-US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Dialogue System Evaluation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Black box:</a:t>
            </a:r>
          </a:p>
          <a:p>
            <a:pPr lvl="1"/>
            <a:r>
              <a:rPr lang="en-US" dirty="0"/>
              <a:t>Task accuracy </a:t>
            </a:r>
            <a:r>
              <a:rPr lang="en-US" dirty="0" err="1"/>
              <a:t>wrt</a:t>
            </a:r>
            <a:r>
              <a:rPr lang="en-US" dirty="0"/>
              <a:t> solution key</a:t>
            </a:r>
          </a:p>
          <a:p>
            <a:pPr lvl="1"/>
            <a:r>
              <a:rPr lang="en-US" dirty="0"/>
              <a:t>Simple, but glosses over many features of interaction</a:t>
            </a:r>
          </a:p>
          <a:p>
            <a:pPr lvl="1"/>
            <a:endParaRPr lang="en-US" dirty="0"/>
          </a:p>
          <a:p>
            <a:r>
              <a:rPr lang="en-US" dirty="0"/>
              <a:t>Glass box:</a:t>
            </a:r>
          </a:p>
          <a:p>
            <a:pPr lvl="1"/>
            <a:r>
              <a:rPr lang="en-US" dirty="0"/>
              <a:t>Component-level evaluation:</a:t>
            </a:r>
          </a:p>
          <a:p>
            <a:pPr lvl="2"/>
            <a:r>
              <a:rPr lang="en-US" dirty="0"/>
              <a:t>E.g. Word/Concept Accuracy, Task success, Turns-to-complete</a:t>
            </a:r>
          </a:p>
          <a:p>
            <a:pPr lvl="1"/>
            <a:r>
              <a:rPr lang="en-US" dirty="0"/>
              <a:t>More comprehensive, but Independence? Generalization?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149857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46C361-39BE-F649-A080-CF2056482F68}" type="slidenum">
              <a:rPr lang="en-US"/>
              <a:pPr/>
              <a:t>86</a:t>
            </a:fld>
            <a:endParaRPr lang="en-US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Dialogue System Evaluation</a:t>
            </a:r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Black box:</a:t>
            </a:r>
          </a:p>
          <a:p>
            <a:pPr lvl="1"/>
            <a:r>
              <a:rPr lang="en-US"/>
              <a:t>Task accuracy wrt solution key</a:t>
            </a:r>
          </a:p>
          <a:p>
            <a:pPr lvl="1"/>
            <a:r>
              <a:rPr lang="en-US"/>
              <a:t>Simple, but glosses over many features of interaction</a:t>
            </a:r>
          </a:p>
          <a:p>
            <a:pPr lvl="1"/>
            <a:endParaRPr lang="en-US"/>
          </a:p>
          <a:p>
            <a:r>
              <a:rPr lang="en-US"/>
              <a:t>Glass box:</a:t>
            </a:r>
          </a:p>
          <a:p>
            <a:pPr lvl="1"/>
            <a:r>
              <a:rPr lang="en-US"/>
              <a:t>Component-level evaluation:</a:t>
            </a:r>
          </a:p>
          <a:p>
            <a:pPr lvl="2"/>
            <a:r>
              <a:rPr lang="en-US"/>
              <a:t>E.g. Word/Concept Accuracy, Task success, Turns-to-complete</a:t>
            </a:r>
          </a:p>
          <a:p>
            <a:pPr lvl="1"/>
            <a:r>
              <a:rPr lang="en-US"/>
              <a:t>More comprehensive, but Independence? Generalization?</a:t>
            </a:r>
          </a:p>
          <a:p>
            <a:pPr lvl="1"/>
            <a:endParaRPr lang="en-US"/>
          </a:p>
          <a:p>
            <a:r>
              <a:rPr lang="en-US"/>
              <a:t>Performance function: </a:t>
            </a:r>
          </a:p>
          <a:p>
            <a:pPr lvl="1"/>
            <a:r>
              <a:rPr lang="en-US"/>
              <a:t>PARADISE[Walker et al]:</a:t>
            </a:r>
          </a:p>
          <a:p>
            <a:pPr lvl="2"/>
            <a:r>
              <a:rPr lang="en-US"/>
              <a:t>Incorporates user satisfaction surveys, glass box metrics</a:t>
            </a:r>
          </a:p>
          <a:p>
            <a:pPr lvl="2"/>
            <a:r>
              <a:rPr lang="en-US"/>
              <a:t>Linear regression: relate user satisfaction, completion costs</a:t>
            </a:r>
          </a:p>
        </p:txBody>
      </p:sp>
    </p:spTree>
    <p:extLst>
      <p:ext uri="{BB962C8B-B14F-4D97-AF65-F5344CB8AC3E}">
        <p14:creationId xmlns:p14="http://schemas.microsoft.com/office/powerpoint/2010/main" val="88314800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2524B1-DBC2-6C4F-9F93-2B8ECC5A703C}" type="slidenum">
              <a:rPr lang="en-US"/>
              <a:pPr/>
              <a:t>87</a:t>
            </a:fld>
            <a:endParaRPr lang="en-US"/>
          </a:p>
        </p:txBody>
      </p:sp>
      <p:sp>
        <p:nvSpPr>
          <p:cNvPr id="188420" name="Rectangle 4"/>
          <p:cNvSpPr>
            <a:spLocks noChangeArrowheads="1"/>
          </p:cNvSpPr>
          <p:nvPr/>
        </p:nvSpPr>
        <p:spPr bwMode="auto">
          <a:xfrm>
            <a:off x="264458" y="1444532"/>
            <a:ext cx="80010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Controls flow of dialogue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 dirty="0"/>
              <a:t>Openings, Closings, Politeness, </a:t>
            </a:r>
            <a:r>
              <a:rPr lang="en-US" sz="2000" dirty="0" err="1"/>
              <a:t>Clarification,Initiative</a:t>
            </a:r>
            <a:endParaRPr lang="en-US" sz="2000" dirty="0"/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 dirty="0"/>
              <a:t>Link interface to backend systems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endParaRPr lang="en-US" sz="2000" dirty="0"/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/>
              <a:t>Mechanisms: increasing flexibility, complexity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 dirty="0"/>
              <a:t>Finite-state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 dirty="0"/>
              <a:t>Template-based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 dirty="0" smtClean="0"/>
              <a:t>Learning-based</a:t>
            </a:r>
            <a:endParaRPr lang="en-US" sz="2000" dirty="0"/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2400" dirty="0" smtClean="0"/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400" dirty="0" smtClean="0"/>
              <a:t>Acquisition</a:t>
            </a:r>
            <a:endParaRPr lang="en-US" sz="2400" dirty="0"/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 dirty="0"/>
              <a:t>Hand-coding, probabilistic dialogue grammars, automata, HMMs</a:t>
            </a:r>
          </a:p>
          <a:p>
            <a:pPr marL="342900" indent="-342900" algn="l">
              <a:spcBef>
                <a:spcPct val="20000"/>
              </a:spcBef>
              <a:buFontTx/>
              <a:buChar char="•"/>
            </a:pPr>
            <a:endParaRPr lang="en-US" sz="2400" dirty="0"/>
          </a:p>
        </p:txBody>
      </p:sp>
      <p:sp>
        <p:nvSpPr>
          <p:cNvPr id="188429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Dialogue Management</a:t>
            </a:r>
          </a:p>
        </p:txBody>
      </p:sp>
      <p:sp>
        <p:nvSpPr>
          <p:cNvPr id="188430" name="Rectangle 1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55307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441AFD-87C3-D743-9F37-63E73FFBEDEC}" type="slidenum">
              <a:rPr lang="en-US"/>
              <a:pPr/>
              <a:t>88</a:t>
            </a:fld>
            <a:endParaRPr lang="en-US"/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Broad Challenges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How should we represent discourse?</a:t>
            </a:r>
          </a:p>
          <a:p>
            <a:pPr lvl="1"/>
            <a:r>
              <a:rPr lang="en-US"/>
              <a:t>One general model?  </a:t>
            </a:r>
          </a:p>
          <a:p>
            <a:pPr lvl="1"/>
            <a:r>
              <a:rPr lang="en-US"/>
              <a:t>Fundamentally different? Text/Speech; Monologue/Multiparty</a:t>
            </a:r>
          </a:p>
          <a:p>
            <a:pPr lvl="1"/>
            <a:endParaRPr lang="en-US"/>
          </a:p>
          <a:p>
            <a:r>
              <a:rPr lang="en-US"/>
              <a:t>How do we integrate different information sources?</a:t>
            </a:r>
          </a:p>
          <a:p>
            <a:pPr lvl="1"/>
            <a:r>
              <a:rPr lang="en-US"/>
              <a:t>Task plans and discourse plans</a:t>
            </a:r>
          </a:p>
          <a:p>
            <a:pPr lvl="1"/>
            <a:r>
              <a:rPr lang="en-US"/>
              <a:t>Multi-modal cues: Multi-scale</a:t>
            </a:r>
          </a:p>
          <a:p>
            <a:pPr lvl="2"/>
            <a:r>
              <a:rPr lang="en-US"/>
              <a:t> syntax, semantics, cue words, intonation, gaze, gesture</a:t>
            </a:r>
          </a:p>
          <a:p>
            <a:pPr lvl="2"/>
            <a:endParaRPr lang="en-US"/>
          </a:p>
          <a:p>
            <a:r>
              <a:rPr lang="en-US"/>
              <a:t>How can we learn?</a:t>
            </a:r>
          </a:p>
          <a:p>
            <a:pPr lvl="1"/>
            <a:r>
              <a:rPr lang="en-US"/>
              <a:t>Cues to discourse structure</a:t>
            </a:r>
          </a:p>
          <a:p>
            <a:pPr lvl="1"/>
            <a:r>
              <a:rPr lang="en-US"/>
              <a:t>Dialogue strategies, models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0842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441AFD-87C3-D743-9F37-63E73FFBEDEC}" type="slidenum">
              <a:rPr lang="en-US"/>
              <a:pPr/>
              <a:t>89</a:t>
            </a:fld>
            <a:endParaRPr lang="en-US"/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Broad Challenges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How should we represent discourse?</a:t>
            </a:r>
          </a:p>
          <a:p>
            <a:pPr lvl="1"/>
            <a:r>
              <a:rPr lang="en-US"/>
              <a:t>One general model?  </a:t>
            </a:r>
          </a:p>
          <a:p>
            <a:pPr lvl="1"/>
            <a:r>
              <a:rPr lang="en-US"/>
              <a:t>Fundamentally different? Text/Speech; Monologue/Multiparty</a:t>
            </a:r>
          </a:p>
          <a:p>
            <a:pPr lvl="1"/>
            <a:endParaRPr lang="en-US"/>
          </a:p>
          <a:p>
            <a:r>
              <a:rPr lang="en-US"/>
              <a:t>How do we integrate different information sources?</a:t>
            </a:r>
          </a:p>
          <a:p>
            <a:pPr lvl="1"/>
            <a:r>
              <a:rPr lang="en-US"/>
              <a:t>Task plans and discourse plans</a:t>
            </a:r>
          </a:p>
          <a:p>
            <a:pPr lvl="1"/>
            <a:r>
              <a:rPr lang="en-US"/>
              <a:t>Multi-modal cues: Multi-scale</a:t>
            </a:r>
          </a:p>
          <a:p>
            <a:pPr lvl="2"/>
            <a:r>
              <a:rPr lang="en-US"/>
              <a:t> syntax, semantics, cue words, intonation, gaze, gesture</a:t>
            </a:r>
          </a:p>
          <a:p>
            <a:pPr lvl="2"/>
            <a:endParaRPr lang="en-US"/>
          </a:p>
          <a:p>
            <a:r>
              <a:rPr lang="en-US"/>
              <a:t>How can we learn?</a:t>
            </a:r>
          </a:p>
          <a:p>
            <a:pPr lvl="1"/>
            <a:r>
              <a:rPr lang="en-US"/>
              <a:t>Cues to discourse structure</a:t>
            </a:r>
          </a:p>
          <a:p>
            <a:pPr lvl="1"/>
            <a:r>
              <a:rPr lang="en-US"/>
              <a:t>Dialogue strategies, models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81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64604D-6AA2-334C-B2DB-B24C190BE0FB}" type="slidenum">
              <a:rPr lang="en-US"/>
              <a:pPr/>
              <a:t>9</a:t>
            </a:fld>
            <a:endParaRPr lang="en-US"/>
          </a:p>
        </p:txBody>
      </p:sp>
      <p:sp>
        <p:nvSpPr>
          <p:cNvPr id="40857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Why Discourse? </a:t>
            </a:r>
          </a:p>
        </p:txBody>
      </p:sp>
      <p:sp>
        <p:nvSpPr>
          <p:cNvPr id="40857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549275" y="1600201"/>
            <a:ext cx="8042276" cy="5040592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Understanding depends on context</a:t>
            </a:r>
          </a:p>
          <a:p>
            <a:pPr lvl="1"/>
            <a:r>
              <a:rPr lang="en-US" dirty="0"/>
              <a:t>Referring expressions: it, that, the screen</a:t>
            </a:r>
          </a:p>
          <a:p>
            <a:pPr lvl="1"/>
            <a:r>
              <a:rPr lang="en-US" dirty="0"/>
              <a:t>Word sense: plant</a:t>
            </a:r>
          </a:p>
          <a:p>
            <a:pPr lvl="1"/>
            <a:r>
              <a:rPr lang="en-US" dirty="0"/>
              <a:t>Intention: Do you have the time?</a:t>
            </a:r>
          </a:p>
          <a:p>
            <a:endParaRPr lang="en-US" dirty="0"/>
          </a:p>
          <a:p>
            <a:r>
              <a:rPr lang="en-US" dirty="0"/>
              <a:t>Applications: Discourse in NLP</a:t>
            </a:r>
          </a:p>
          <a:p>
            <a:pPr lvl="1"/>
            <a:r>
              <a:rPr lang="en-US" dirty="0"/>
              <a:t>Question-Answering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Information Retrieval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Summarization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Spoken </a:t>
            </a:r>
            <a:r>
              <a:rPr lang="en-US" dirty="0" smtClean="0"/>
              <a:t>Dialogue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Automatic Essay Grading</a:t>
            </a:r>
          </a:p>
          <a:p>
            <a:pPr lvl="1"/>
            <a:endParaRPr lang="en-US" dirty="0"/>
          </a:p>
          <a:p>
            <a:pPr marL="34925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620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441AFD-87C3-D743-9F37-63E73FFBEDEC}" type="slidenum">
              <a:rPr lang="en-US"/>
              <a:pPr/>
              <a:t>90</a:t>
            </a:fld>
            <a:endParaRPr lang="en-US"/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Broad Challenges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should we represent discourse?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14557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441AFD-87C3-D743-9F37-63E73FFBEDEC}" type="slidenum">
              <a:rPr lang="en-US"/>
              <a:pPr/>
              <a:t>91</a:t>
            </a:fld>
            <a:endParaRPr lang="en-US"/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Broad Challenges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should we represent discourse?</a:t>
            </a:r>
          </a:p>
          <a:p>
            <a:pPr lvl="1"/>
            <a:r>
              <a:rPr lang="en-US" dirty="0"/>
              <a:t>One general model?  </a:t>
            </a:r>
          </a:p>
          <a:p>
            <a:pPr lvl="1"/>
            <a:r>
              <a:rPr lang="en-US" dirty="0"/>
              <a:t>Fundamentally different? Text/Speech; Monologue/Multiparty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86574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441AFD-87C3-D743-9F37-63E73FFBEDEC}" type="slidenum">
              <a:rPr lang="en-US"/>
              <a:pPr/>
              <a:t>92</a:t>
            </a:fld>
            <a:endParaRPr lang="en-US"/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Broad Challenges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How should we represent discourse?</a:t>
            </a:r>
          </a:p>
          <a:p>
            <a:pPr lvl="1"/>
            <a:r>
              <a:rPr lang="en-US"/>
              <a:t>One general model?  </a:t>
            </a:r>
          </a:p>
          <a:p>
            <a:pPr lvl="1"/>
            <a:r>
              <a:rPr lang="en-US"/>
              <a:t>Fundamentally different? Text/Speech; Monologue/Multiparty</a:t>
            </a:r>
          </a:p>
          <a:p>
            <a:pPr lvl="1"/>
            <a:endParaRPr lang="en-US"/>
          </a:p>
          <a:p>
            <a:r>
              <a:rPr lang="en-US"/>
              <a:t>How do we integrate different information sources?</a:t>
            </a:r>
          </a:p>
          <a:p>
            <a:pPr lvl="1"/>
            <a:r>
              <a:rPr lang="en-US"/>
              <a:t>Task plans and discourse plans</a:t>
            </a:r>
          </a:p>
          <a:p>
            <a:pPr lvl="1"/>
            <a:r>
              <a:rPr lang="en-US"/>
              <a:t>Multi-modal cues: Multi-scale</a:t>
            </a:r>
          </a:p>
          <a:p>
            <a:pPr lvl="2"/>
            <a:r>
              <a:rPr lang="en-US"/>
              <a:t> syntax, semantics, cue words, intonation, gaze, gesture</a:t>
            </a:r>
          </a:p>
          <a:p>
            <a:pPr lvl="2"/>
            <a:endParaRPr lang="en-US"/>
          </a:p>
          <a:p>
            <a:r>
              <a:rPr lang="en-US"/>
              <a:t>How can we learn?</a:t>
            </a:r>
          </a:p>
          <a:p>
            <a:pPr lvl="1"/>
            <a:r>
              <a:rPr lang="en-US"/>
              <a:t>Cues to discourse structure</a:t>
            </a:r>
          </a:p>
          <a:p>
            <a:pPr lvl="1"/>
            <a:r>
              <a:rPr lang="en-US"/>
              <a:t>Dialogue strategies, models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36602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441AFD-87C3-D743-9F37-63E73FFBEDEC}" type="slidenum">
              <a:rPr lang="en-US"/>
              <a:pPr/>
              <a:t>93</a:t>
            </a:fld>
            <a:endParaRPr lang="en-US"/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Broad Challenges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should we represent discourse?</a:t>
            </a:r>
          </a:p>
          <a:p>
            <a:pPr lvl="1"/>
            <a:r>
              <a:rPr lang="en-US" dirty="0"/>
              <a:t>One general model?  </a:t>
            </a:r>
          </a:p>
          <a:p>
            <a:pPr lvl="1"/>
            <a:r>
              <a:rPr lang="en-US" dirty="0"/>
              <a:t>Fundamentally different? Text/Speech; Monologue/Multiparty</a:t>
            </a:r>
          </a:p>
          <a:p>
            <a:pPr lvl="1"/>
            <a:endParaRPr lang="en-US" dirty="0"/>
          </a:p>
          <a:p>
            <a:r>
              <a:rPr lang="en-US" dirty="0"/>
              <a:t>How do we integrate different information sources?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44876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441AFD-87C3-D743-9F37-63E73FFBEDEC}" type="slidenum">
              <a:rPr lang="en-US"/>
              <a:pPr/>
              <a:t>94</a:t>
            </a:fld>
            <a:endParaRPr lang="en-US"/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Broad Challenges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should we represent discourse?</a:t>
            </a:r>
          </a:p>
          <a:p>
            <a:pPr lvl="1"/>
            <a:r>
              <a:rPr lang="en-US" dirty="0"/>
              <a:t>One general model?  </a:t>
            </a:r>
          </a:p>
          <a:p>
            <a:pPr lvl="1"/>
            <a:r>
              <a:rPr lang="en-US" dirty="0"/>
              <a:t>Fundamentally different? Text/Speech; Monologue/Multiparty</a:t>
            </a:r>
          </a:p>
          <a:p>
            <a:pPr lvl="1"/>
            <a:endParaRPr lang="en-US" dirty="0"/>
          </a:p>
          <a:p>
            <a:r>
              <a:rPr lang="en-US" dirty="0"/>
              <a:t>How do we integrate different information sources?</a:t>
            </a:r>
          </a:p>
          <a:p>
            <a:pPr lvl="1"/>
            <a:r>
              <a:rPr lang="en-US" dirty="0"/>
              <a:t>Task plans and discourse plans</a:t>
            </a:r>
          </a:p>
          <a:p>
            <a:pPr lvl="1"/>
            <a:r>
              <a:rPr lang="en-US" dirty="0"/>
              <a:t>Multi-modal cues: Multi-scale</a:t>
            </a:r>
          </a:p>
          <a:p>
            <a:pPr lvl="2"/>
            <a:r>
              <a:rPr lang="en-US" dirty="0"/>
              <a:t> syntax, semantics, cue words, intonation, gaze, gesture</a:t>
            </a:r>
          </a:p>
          <a:p>
            <a:pPr lvl="2"/>
            <a:endParaRPr lang="en-US" dirty="0"/>
          </a:p>
          <a:p>
            <a:r>
              <a:rPr lang="en-US" dirty="0"/>
              <a:t>How can we learn?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098830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441AFD-87C3-D743-9F37-63E73FFBEDEC}" type="slidenum">
              <a:rPr lang="en-US"/>
              <a:pPr/>
              <a:t>95</a:t>
            </a:fld>
            <a:endParaRPr lang="en-US"/>
          </a:p>
        </p:txBody>
      </p:sp>
      <p:sp>
        <p:nvSpPr>
          <p:cNvPr id="41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Broad Challenges</a:t>
            </a:r>
          </a:p>
        </p:txBody>
      </p:sp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/>
              <a:t>How should we represent discourse?</a:t>
            </a:r>
          </a:p>
          <a:p>
            <a:pPr lvl="1"/>
            <a:r>
              <a:rPr lang="en-US"/>
              <a:t>One general model?  </a:t>
            </a:r>
          </a:p>
          <a:p>
            <a:pPr lvl="1"/>
            <a:r>
              <a:rPr lang="en-US"/>
              <a:t>Fundamentally different? Text/Speech; Monologue/Multiparty</a:t>
            </a:r>
          </a:p>
          <a:p>
            <a:pPr lvl="1"/>
            <a:endParaRPr lang="en-US"/>
          </a:p>
          <a:p>
            <a:r>
              <a:rPr lang="en-US"/>
              <a:t>How do we integrate different information sources?</a:t>
            </a:r>
          </a:p>
          <a:p>
            <a:pPr lvl="1"/>
            <a:r>
              <a:rPr lang="en-US"/>
              <a:t>Task plans and discourse plans</a:t>
            </a:r>
          </a:p>
          <a:p>
            <a:pPr lvl="1"/>
            <a:r>
              <a:rPr lang="en-US"/>
              <a:t>Multi-modal cues: Multi-scale</a:t>
            </a:r>
          </a:p>
          <a:p>
            <a:pPr lvl="2"/>
            <a:r>
              <a:rPr lang="en-US"/>
              <a:t> syntax, semantics, cue words, intonation, gaze, gesture</a:t>
            </a:r>
          </a:p>
          <a:p>
            <a:pPr lvl="2"/>
            <a:endParaRPr lang="en-US"/>
          </a:p>
          <a:p>
            <a:r>
              <a:rPr lang="en-US"/>
              <a:t>How can we learn?</a:t>
            </a:r>
          </a:p>
          <a:p>
            <a:pPr lvl="1"/>
            <a:r>
              <a:rPr lang="en-US"/>
              <a:t>Cues to discourse structure</a:t>
            </a:r>
          </a:p>
          <a:p>
            <a:pPr lvl="1"/>
            <a:r>
              <a:rPr lang="en-US"/>
              <a:t>Dialogue strategies, models</a:t>
            </a:r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022447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349F35-EED8-C44E-AEB3-C073ED964D88}" type="slidenum">
              <a:rPr lang="en-US"/>
              <a:pPr/>
              <a:t>96</a:t>
            </a:fld>
            <a:endParaRPr lang="en-US"/>
          </a:p>
        </p:txBody>
      </p:sp>
      <p:sp>
        <p:nvSpPr>
          <p:cNvPr id="43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 Recognition: Intention </a:t>
            </a:r>
            <a:r>
              <a:rPr lang="en-US" dirty="0" smtClean="0"/>
              <a:t>(</a:t>
            </a:r>
            <a:r>
              <a:rPr lang="en-US" dirty="0" err="1" smtClean="0"/>
              <a:t>Redux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Goals: Match utterance with 1+ dialogue acts, capture information</a:t>
            </a:r>
          </a:p>
          <a:p>
            <a:r>
              <a:rPr lang="en-US"/>
              <a:t>Sample dialogue actions:</a:t>
            </a:r>
          </a:p>
        </p:txBody>
      </p:sp>
      <p:sp>
        <p:nvSpPr>
          <p:cNvPr id="431108" name="Rectangle 4"/>
          <p:cNvSpPr>
            <a:spLocks noChangeArrowheads="1"/>
          </p:cNvSpPr>
          <p:nvPr/>
        </p:nvSpPr>
        <p:spPr bwMode="auto">
          <a:xfrm>
            <a:off x="990600" y="3151468"/>
            <a:ext cx="55626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 dirty="0" err="1"/>
              <a:t>Maptask</a:t>
            </a:r>
            <a:endParaRPr lang="en-US" sz="2000" dirty="0"/>
          </a:p>
          <a:p>
            <a:pPr marL="1143000" lvl="2" indent="-228600" algn="l">
              <a:spcBef>
                <a:spcPct val="20000"/>
              </a:spcBef>
              <a:buFontTx/>
              <a:buChar char="•"/>
            </a:pPr>
            <a:r>
              <a:rPr lang="en-US" sz="2000" dirty="0"/>
              <a:t>Acknowledgement</a:t>
            </a:r>
          </a:p>
          <a:p>
            <a:pPr marL="1143000" lvl="2" indent="-228600" algn="l">
              <a:spcBef>
                <a:spcPct val="20000"/>
              </a:spcBef>
              <a:buFontTx/>
              <a:buChar char="•"/>
            </a:pPr>
            <a:r>
              <a:rPr lang="en-US" sz="2000" dirty="0"/>
              <a:t>Instruction/Explanation/Clarification</a:t>
            </a:r>
          </a:p>
          <a:p>
            <a:pPr marL="1143000" lvl="2" indent="-228600" algn="l">
              <a:spcBef>
                <a:spcPct val="20000"/>
              </a:spcBef>
              <a:buFontTx/>
              <a:buChar char="•"/>
            </a:pPr>
            <a:r>
              <a:rPr lang="en-US" sz="2000" dirty="0"/>
              <a:t>Alignment/Check Question</a:t>
            </a:r>
          </a:p>
          <a:p>
            <a:pPr marL="1143000" lvl="2" indent="-228600" algn="l">
              <a:spcBef>
                <a:spcPct val="20000"/>
              </a:spcBef>
              <a:buFontTx/>
              <a:buChar char="•"/>
            </a:pPr>
            <a:r>
              <a:rPr lang="en-US" sz="2000" dirty="0"/>
              <a:t>Yes-No/Other Question</a:t>
            </a:r>
          </a:p>
          <a:p>
            <a:pPr marL="1143000" lvl="2" indent="-228600" algn="l">
              <a:spcBef>
                <a:spcPct val="20000"/>
              </a:spcBef>
              <a:buFontTx/>
              <a:buChar char="•"/>
            </a:pPr>
            <a:r>
              <a:rPr lang="en-US" sz="2000" dirty="0"/>
              <a:t>Affirmative/Negative Reply</a:t>
            </a:r>
          </a:p>
          <a:p>
            <a:pPr marL="1143000" lvl="2" indent="-228600" algn="l">
              <a:spcBef>
                <a:spcPct val="20000"/>
              </a:spcBef>
              <a:buFontTx/>
              <a:buChar char="•"/>
            </a:pPr>
            <a:r>
              <a:rPr lang="en-US" sz="2000" dirty="0"/>
              <a:t>Other Reply</a:t>
            </a:r>
          </a:p>
          <a:p>
            <a:pPr marL="1143000" lvl="2" indent="-228600" algn="l">
              <a:spcBef>
                <a:spcPct val="20000"/>
              </a:spcBef>
              <a:buFontTx/>
              <a:buChar char="•"/>
            </a:pPr>
            <a:r>
              <a:rPr lang="en-US" sz="2000" dirty="0"/>
              <a:t>Ready</a:t>
            </a:r>
          </a:p>
          <a:p>
            <a:pPr marL="1143000" lvl="2" indent="-228600" algn="l">
              <a:spcBef>
                <a:spcPct val="20000"/>
              </a:spcBef>
              <a:buFontTx/>
              <a:buChar char="•"/>
            </a:pPr>
            <a:r>
              <a:rPr lang="en-US" sz="2000" dirty="0"/>
              <a:t>Unidentifiable</a:t>
            </a:r>
          </a:p>
        </p:txBody>
      </p:sp>
    </p:spTree>
    <p:extLst>
      <p:ext uri="{BB962C8B-B14F-4D97-AF65-F5344CB8AC3E}">
        <p14:creationId xmlns:p14="http://schemas.microsoft.com/office/powerpoint/2010/main" val="85241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9BD5E8-9BAE-2347-961F-327C6B3DFCE0}" type="slidenum">
              <a:rPr lang="en-US"/>
              <a:pPr/>
              <a:t>97</a:t>
            </a:fld>
            <a:endParaRPr lang="en-US"/>
          </a:p>
        </p:txBody>
      </p:sp>
      <p:sp>
        <p:nvSpPr>
          <p:cNvPr id="43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Relation Recognition: Intention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4510088"/>
          </a:xfrm>
        </p:spPr>
        <p:txBody>
          <a:bodyPr>
            <a:normAutofit lnSpcReduction="10000"/>
          </a:bodyPr>
          <a:lstStyle/>
          <a:p>
            <a:r>
              <a:rPr lang="en-US"/>
              <a:t>Knowledge sources:</a:t>
            </a:r>
          </a:p>
          <a:p>
            <a:pPr lvl="1"/>
            <a:r>
              <a:rPr lang="en-US"/>
              <a:t>Overall dialogue goals</a:t>
            </a:r>
          </a:p>
          <a:p>
            <a:pPr lvl="1"/>
            <a:r>
              <a:rPr lang="en-US"/>
              <a:t>Orthographic features, e.g.:</a:t>
            </a:r>
          </a:p>
          <a:p>
            <a:pPr lvl="2"/>
            <a:r>
              <a:rPr lang="en-US"/>
              <a:t>punctuation</a:t>
            </a:r>
          </a:p>
          <a:p>
            <a:pPr lvl="2"/>
            <a:r>
              <a:rPr lang="en-US"/>
              <a:t>cue words/phrases: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but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,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furthermore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,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so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 lvl="2"/>
            <a:r>
              <a:rPr lang="en-US"/>
              <a:t>transcribed words: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would you please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,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I want to</a:t>
            </a:r>
            <a:r>
              <a:rPr lang="ja-JP" altLang="en-US">
                <a:latin typeface="Arial"/>
              </a:rPr>
              <a:t>”</a:t>
            </a:r>
            <a:endParaRPr lang="en-US"/>
          </a:p>
          <a:p>
            <a:pPr lvl="1"/>
            <a:r>
              <a:rPr lang="en-US"/>
              <a:t>Dialogue history, i.e., previous dialogue act types</a:t>
            </a:r>
          </a:p>
          <a:p>
            <a:pPr lvl="1"/>
            <a:r>
              <a:rPr lang="en-US"/>
              <a:t>Dialogue structure, e.g.:</a:t>
            </a:r>
          </a:p>
          <a:p>
            <a:pPr lvl="2"/>
            <a:r>
              <a:rPr lang="en-US"/>
              <a:t>subdialogue boundaries, dialogue games</a:t>
            </a:r>
          </a:p>
          <a:p>
            <a:pPr lvl="2"/>
            <a:r>
              <a:rPr lang="en-US"/>
              <a:t>dialogue topic changes</a:t>
            </a:r>
          </a:p>
          <a:p>
            <a:pPr lvl="1"/>
            <a:r>
              <a:rPr lang="en-US"/>
              <a:t>Prosodic features of utterance: duration, pause, F0, speaking rate</a:t>
            </a:r>
          </a:p>
        </p:txBody>
      </p:sp>
      <p:sp>
        <p:nvSpPr>
          <p:cNvPr id="433156" name="Rectangle 4"/>
          <p:cNvSpPr>
            <a:spLocks noChangeArrowheads="1"/>
          </p:cNvSpPr>
          <p:nvPr/>
        </p:nvSpPr>
        <p:spPr bwMode="auto">
          <a:xfrm>
            <a:off x="0" y="5227638"/>
            <a:ext cx="61531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2400">
                <a:latin typeface="Times New Roman" charset="0"/>
              </a:rPr>
              <a:t>Empirical methods/ Manual rule construction:</a:t>
            </a:r>
          </a:p>
          <a:p>
            <a:pPr lvl="1" algn="l"/>
            <a:r>
              <a:rPr lang="en-US" sz="2400">
                <a:latin typeface="Times New Roman" charset="0"/>
              </a:rPr>
              <a:t>Probabilistic dialogue act classifiers: HMMs</a:t>
            </a:r>
          </a:p>
          <a:p>
            <a:pPr lvl="1" algn="l"/>
            <a:r>
              <a:rPr lang="en-US" sz="2400">
                <a:latin typeface="Times New Roman" charset="0"/>
              </a:rPr>
              <a:t>Rule-based dialogue act recognition: CART, </a:t>
            </a:r>
          </a:p>
          <a:p>
            <a:pPr lvl="1" algn="l"/>
            <a:r>
              <a:rPr lang="en-US" sz="2400">
                <a:latin typeface="Times New Roman" charset="0"/>
              </a:rPr>
              <a:t>Transformation-based learning</a:t>
            </a:r>
          </a:p>
        </p:txBody>
      </p:sp>
    </p:spTree>
    <p:extLst>
      <p:ext uri="{BB962C8B-B14F-4D97-AF65-F5344CB8AC3E}">
        <p14:creationId xmlns:p14="http://schemas.microsoft.com/office/powerpoint/2010/main" val="2726201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87F994-2B7E-BF44-B05D-EB830DE67356}" type="slidenum">
              <a:rPr lang="en-US"/>
              <a:pPr/>
              <a:t>98</a:t>
            </a:fld>
            <a:endParaRPr lang="en-US"/>
          </a:p>
        </p:txBody>
      </p:sp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Corpus Collection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would someone accomplish task? What would they say?</a:t>
            </a:r>
          </a:p>
          <a:p>
            <a:endParaRPr lang="en-US"/>
          </a:p>
          <a:p>
            <a:r>
              <a:rPr lang="en-US"/>
              <a:t>Sample interaction collection:</a:t>
            </a:r>
          </a:p>
          <a:p>
            <a:endParaRPr lang="en-US"/>
          </a:p>
          <a:p>
            <a:pPr lvl="1"/>
            <a:r>
              <a:rPr lang="en-US"/>
              <a:t>Wizard-of-Oz: Simulate all or part of a system</a:t>
            </a:r>
          </a:p>
          <a:p>
            <a:pPr lvl="2"/>
            <a:r>
              <a:rPr lang="en-US"/>
              <a:t>Subjects interact</a:t>
            </a:r>
          </a:p>
          <a:p>
            <a:pPr lvl="1"/>
            <a:r>
              <a:rPr lang="en-US"/>
              <a:t>Provides data for modeling, training, etc</a:t>
            </a:r>
          </a:p>
        </p:txBody>
      </p:sp>
    </p:spTree>
    <p:extLst>
      <p:ext uri="{BB962C8B-B14F-4D97-AF65-F5344CB8AC3E}">
        <p14:creationId xmlns:p14="http://schemas.microsoft.com/office/powerpoint/2010/main" val="3975869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1095</TotalTime>
  <Words>6102</Words>
  <Application>Microsoft Macintosh PowerPoint</Application>
  <PresentationFormat>On-screen Show (4:3)</PresentationFormat>
  <Paragraphs>1002</Paragraphs>
  <Slides>98</Slides>
  <Notes>22</Notes>
  <HiddenSlides>6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98</vt:i4>
      </vt:variant>
    </vt:vector>
  </HeadingPairs>
  <TitlesOfParts>
    <vt:vector size="99" baseType="lpstr">
      <vt:lpstr>Breeze</vt:lpstr>
      <vt:lpstr>Discourse &amp; Dialogue: Introduction</vt:lpstr>
      <vt:lpstr>Roadmap</vt:lpstr>
      <vt:lpstr>What is a Discourse?</vt:lpstr>
      <vt:lpstr>What is a Discourse?</vt:lpstr>
      <vt:lpstr>What is a Discourse?</vt:lpstr>
      <vt:lpstr>What is a Discourse?</vt:lpstr>
      <vt:lpstr>What is a Discourse?</vt:lpstr>
      <vt:lpstr>Why Discourse? </vt:lpstr>
      <vt:lpstr>Why Discourse? </vt:lpstr>
      <vt:lpstr>Different Parameters of Discourse</vt:lpstr>
      <vt:lpstr>Different Parameters of Discourse</vt:lpstr>
      <vt:lpstr>Different Parameters of Discourse</vt:lpstr>
      <vt:lpstr>Spoken vs Written Discourse</vt:lpstr>
      <vt:lpstr>Spoken vs Written Discourse</vt:lpstr>
      <vt:lpstr>Spoken vs Written Discourse</vt:lpstr>
      <vt:lpstr>Major Topics &amp; Tasks</vt:lpstr>
      <vt:lpstr>Major Topics &amp; Tasks</vt:lpstr>
      <vt:lpstr>Major Topics &amp; Tasks</vt:lpstr>
      <vt:lpstr>Major Topics &amp; Tasks</vt:lpstr>
      <vt:lpstr>Dialogue</vt:lpstr>
      <vt:lpstr>Course Structure</vt:lpstr>
      <vt:lpstr>Course Structure</vt:lpstr>
      <vt:lpstr>Course Structure</vt:lpstr>
      <vt:lpstr>Course Structure</vt:lpstr>
      <vt:lpstr>Course Perspectives</vt:lpstr>
      <vt:lpstr>Course Perspectives</vt:lpstr>
      <vt:lpstr>Course Projects</vt:lpstr>
      <vt:lpstr>Course Projects</vt:lpstr>
      <vt:lpstr>Course Projects</vt:lpstr>
      <vt:lpstr>Reference &amp; Knowledge</vt:lpstr>
      <vt:lpstr>Reference &amp; Knowledge</vt:lpstr>
      <vt:lpstr>Reference &amp; Knowledge </vt:lpstr>
      <vt:lpstr>Reference &amp;Knowledge</vt:lpstr>
      <vt:lpstr>Intention Recognition</vt:lpstr>
      <vt:lpstr>Intention Recognition</vt:lpstr>
      <vt:lpstr>Intention Recognition</vt:lpstr>
      <vt:lpstr>Intention Recognition</vt:lpstr>
      <vt:lpstr>Intention Recognition</vt:lpstr>
      <vt:lpstr>Computational Models of Discourse</vt:lpstr>
      <vt:lpstr>Computational Models of Discourse</vt:lpstr>
      <vt:lpstr>Computational Models of Discourse</vt:lpstr>
      <vt:lpstr>Computational Models of Discourse</vt:lpstr>
      <vt:lpstr>Computational Models of Discourse</vt:lpstr>
      <vt:lpstr>Discourse Models:  Common Features</vt:lpstr>
      <vt:lpstr>Discourse Models:  Common Features</vt:lpstr>
      <vt:lpstr>Discourse Models:  Common Features</vt:lpstr>
      <vt:lpstr>Discourse Models:  Common Features</vt:lpstr>
      <vt:lpstr>Theoretical Differences</vt:lpstr>
      <vt:lpstr>Theoretical Differences</vt:lpstr>
      <vt:lpstr>Theoretical Differences</vt:lpstr>
      <vt:lpstr>Theoretical Differences</vt:lpstr>
      <vt:lpstr>Challenges</vt:lpstr>
      <vt:lpstr>Challenges</vt:lpstr>
      <vt:lpstr>Challenges</vt:lpstr>
      <vt:lpstr>Challenges</vt:lpstr>
      <vt:lpstr>Challenges</vt:lpstr>
      <vt:lpstr>Challenges</vt:lpstr>
      <vt:lpstr>Dialogue Modeling</vt:lpstr>
      <vt:lpstr>Dialogue Modeling</vt:lpstr>
      <vt:lpstr>Dialogue Modeling</vt:lpstr>
      <vt:lpstr>Dialogue Modeling</vt:lpstr>
      <vt:lpstr>Dialogue Modeling Challenges</vt:lpstr>
      <vt:lpstr>Dialogue Modeling Challenges</vt:lpstr>
      <vt:lpstr>Dialogue Modeling Challenges</vt:lpstr>
      <vt:lpstr> Practical Considerations</vt:lpstr>
      <vt:lpstr> Practical Considerations</vt:lpstr>
      <vt:lpstr> Practical Considerations</vt:lpstr>
      <vt:lpstr> Practical Considerations</vt:lpstr>
      <vt:lpstr> Practical Considerations</vt:lpstr>
      <vt:lpstr> Practical Considerations</vt:lpstr>
      <vt:lpstr>Spoken Dialogue Modeling</vt:lpstr>
      <vt:lpstr>Spoken Dialogue Modeling</vt:lpstr>
      <vt:lpstr>Spoken Dialogue Modeling</vt:lpstr>
      <vt:lpstr>Spoken Dialogue Modeling</vt:lpstr>
      <vt:lpstr>Dialogue Management: Motivating Examples</vt:lpstr>
      <vt:lpstr>DM: Motivating Examples (Cont’d)</vt:lpstr>
      <vt:lpstr>DM: Motivating Examples (Cont’d)</vt:lpstr>
      <vt:lpstr>Comparison of Sample Dialogues</vt:lpstr>
      <vt:lpstr>Comparison of Sample Dialogues</vt:lpstr>
      <vt:lpstr>Comparison of Sample Dialogues</vt:lpstr>
      <vt:lpstr>Comparison of Sample Dialogues</vt:lpstr>
      <vt:lpstr>Comparison of Sample Dialogues</vt:lpstr>
      <vt:lpstr>Dialogue Evaluation </vt:lpstr>
      <vt:lpstr>Dialogue System Evaluation</vt:lpstr>
      <vt:lpstr>Dialogue System Evaluation</vt:lpstr>
      <vt:lpstr>Dialogue System Evaluation</vt:lpstr>
      <vt:lpstr>Dialogue Management</vt:lpstr>
      <vt:lpstr>Broad Challenges</vt:lpstr>
      <vt:lpstr>Broad Challenges</vt:lpstr>
      <vt:lpstr>Broad Challenges</vt:lpstr>
      <vt:lpstr>Broad Challenges</vt:lpstr>
      <vt:lpstr>Broad Challenges</vt:lpstr>
      <vt:lpstr>Broad Challenges</vt:lpstr>
      <vt:lpstr>Broad Challenges</vt:lpstr>
      <vt:lpstr>Broad Challenges</vt:lpstr>
      <vt:lpstr>Relation Recognition: Intention (Redux)</vt:lpstr>
      <vt:lpstr>Relation Recognition: Intention</vt:lpstr>
      <vt:lpstr>Corpus Collection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Discourse &amp; Dialogue: Introduction</dc:title>
  <dc:creator>Gina-Anne Levow</dc:creator>
  <cp:lastModifiedBy>Gina-Anne Levow</cp:lastModifiedBy>
  <cp:revision>12</cp:revision>
  <dcterms:created xsi:type="dcterms:W3CDTF">2011-03-30T03:53:18Z</dcterms:created>
  <dcterms:modified xsi:type="dcterms:W3CDTF">2011-03-30T22:09:04Z</dcterms:modified>
</cp:coreProperties>
</file>