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275" r:id="rId2"/>
    <p:sldId id="276" r:id="rId3"/>
    <p:sldId id="277" r:id="rId4"/>
    <p:sldId id="290" r:id="rId5"/>
    <p:sldId id="27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281" r:id="rId20"/>
    <p:sldId id="282" r:id="rId21"/>
    <p:sldId id="279" r:id="rId22"/>
    <p:sldId id="283" r:id="rId23"/>
    <p:sldId id="304" r:id="rId24"/>
    <p:sldId id="305" r:id="rId25"/>
    <p:sldId id="307" r:id="rId26"/>
    <p:sldId id="306" r:id="rId27"/>
    <p:sldId id="308" r:id="rId28"/>
    <p:sldId id="284" r:id="rId29"/>
    <p:sldId id="309" r:id="rId30"/>
    <p:sldId id="310" r:id="rId31"/>
    <p:sldId id="311" r:id="rId32"/>
    <p:sldId id="312" r:id="rId33"/>
    <p:sldId id="313" r:id="rId34"/>
    <p:sldId id="285" r:id="rId35"/>
    <p:sldId id="323" r:id="rId36"/>
    <p:sldId id="324" r:id="rId37"/>
    <p:sldId id="325" r:id="rId38"/>
    <p:sldId id="326" r:id="rId39"/>
    <p:sldId id="327" r:id="rId40"/>
    <p:sldId id="314" r:id="rId41"/>
    <p:sldId id="328" r:id="rId42"/>
    <p:sldId id="329" r:id="rId43"/>
    <p:sldId id="330" r:id="rId44"/>
    <p:sldId id="316" r:id="rId45"/>
    <p:sldId id="331" r:id="rId46"/>
    <p:sldId id="332" r:id="rId47"/>
    <p:sldId id="333" r:id="rId48"/>
    <p:sldId id="317" r:id="rId49"/>
    <p:sldId id="334" r:id="rId50"/>
    <p:sldId id="335" r:id="rId51"/>
    <p:sldId id="336" r:id="rId52"/>
    <p:sldId id="337" r:id="rId53"/>
    <p:sldId id="338" r:id="rId54"/>
    <p:sldId id="339" r:id="rId55"/>
    <p:sldId id="318" r:id="rId56"/>
    <p:sldId id="319" r:id="rId57"/>
    <p:sldId id="340" r:id="rId58"/>
    <p:sldId id="341" r:id="rId59"/>
    <p:sldId id="342" r:id="rId60"/>
    <p:sldId id="320" r:id="rId61"/>
    <p:sldId id="321" r:id="rId62"/>
    <p:sldId id="322" r:id="rId63"/>
    <p:sldId id="343" r:id="rId64"/>
    <p:sldId id="344" r:id="rId65"/>
    <p:sldId id="345" r:id="rId66"/>
    <p:sldId id="346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3051D-B95B-7E48-BBB2-432BA92DF5C5}" type="datetimeFigureOut">
              <a:rPr lang="en-US" smtClean="0"/>
              <a:t>4/25/11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3907-E845-F84E-98B6-F101B4D7A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8CC90-D42A-6843-8708-481BBE88252B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4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ln/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CE2938-7A92-9247-AE21-393C9C67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3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FCF2A7-E0E8-6149-BC9C-4A226C599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Retrieval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April 26,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8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Retrieval Components</a:t>
            </a:r>
            <a:endParaRPr lang="en-US" sz="40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 collection:</a:t>
            </a:r>
          </a:p>
          <a:p>
            <a:pPr lvl="1"/>
            <a:r>
              <a:rPr lang="en-US" dirty="0" smtClean="0"/>
              <a:t>Used to satisfy user requests, collection of:</a:t>
            </a:r>
            <a:endParaRPr lang="en-US" dirty="0"/>
          </a:p>
          <a:p>
            <a:pPr lvl="1"/>
            <a:r>
              <a:rPr lang="en-US" dirty="0" smtClean="0"/>
              <a:t>Documents:</a:t>
            </a:r>
          </a:p>
          <a:p>
            <a:pPr lvl="2"/>
            <a:r>
              <a:rPr lang="en-US" dirty="0" smtClean="0"/>
              <a:t>Basic unit available for retrieval</a:t>
            </a:r>
          </a:p>
          <a:p>
            <a:pPr lvl="3"/>
            <a:r>
              <a:rPr lang="en-US" dirty="0" smtClean="0"/>
              <a:t>Typically: Newspaper story, encyclopedia entry</a:t>
            </a:r>
          </a:p>
          <a:p>
            <a:pPr lvl="3"/>
            <a:r>
              <a:rPr lang="en-US" dirty="0" smtClean="0"/>
              <a:t>Alternatively: paragraphs, sentences; web page, site</a:t>
            </a:r>
            <a:endParaRPr lang="en-US" dirty="0"/>
          </a:p>
          <a:p>
            <a:r>
              <a:rPr lang="en-US" dirty="0" smtClean="0"/>
              <a:t>Query: </a:t>
            </a:r>
          </a:p>
          <a:p>
            <a:pPr lvl="1"/>
            <a:r>
              <a:rPr lang="en-US" dirty="0" smtClean="0"/>
              <a:t>Specification of information need</a:t>
            </a:r>
            <a:r>
              <a:rPr lang="en-US" dirty="0" smtClean="0"/>
              <a:t> 	</a:t>
            </a:r>
          </a:p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Minimal units for query/document</a:t>
            </a:r>
          </a:p>
        </p:txBody>
      </p:sp>
    </p:spTree>
    <p:extLst>
      <p:ext uri="{BB962C8B-B14F-4D97-AF65-F5344CB8AC3E}">
        <p14:creationId xmlns:p14="http://schemas.microsoft.com/office/powerpoint/2010/main" val="3587859862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Retrieval Components</a:t>
            </a:r>
            <a:endParaRPr lang="en-US" sz="40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Document collection:</a:t>
            </a:r>
          </a:p>
          <a:p>
            <a:pPr lvl="1"/>
            <a:r>
              <a:rPr lang="en-US" dirty="0" smtClean="0"/>
              <a:t>Used to satisfy user requests, collection of:</a:t>
            </a:r>
            <a:endParaRPr lang="en-US" dirty="0"/>
          </a:p>
          <a:p>
            <a:pPr lvl="1"/>
            <a:r>
              <a:rPr lang="en-US" dirty="0" smtClean="0"/>
              <a:t>Documents:</a:t>
            </a:r>
          </a:p>
          <a:p>
            <a:pPr lvl="2"/>
            <a:r>
              <a:rPr lang="en-US" dirty="0" smtClean="0"/>
              <a:t>Basic unit available for retrieval</a:t>
            </a:r>
          </a:p>
          <a:p>
            <a:pPr lvl="3"/>
            <a:r>
              <a:rPr lang="en-US" dirty="0" smtClean="0"/>
              <a:t>Typically: Newspaper story, encyclopedia entry</a:t>
            </a:r>
          </a:p>
          <a:p>
            <a:pPr lvl="3"/>
            <a:r>
              <a:rPr lang="en-US" dirty="0" smtClean="0"/>
              <a:t>Alternatively: paragraphs, sentences; web page, site</a:t>
            </a:r>
            <a:endParaRPr lang="en-US" dirty="0"/>
          </a:p>
          <a:p>
            <a:r>
              <a:rPr lang="en-US" dirty="0" smtClean="0"/>
              <a:t>Query: </a:t>
            </a:r>
          </a:p>
          <a:p>
            <a:pPr lvl="1"/>
            <a:r>
              <a:rPr lang="en-US" dirty="0" smtClean="0"/>
              <a:t>Specification of information need</a:t>
            </a:r>
            <a:r>
              <a:rPr lang="en-US" dirty="0" smtClean="0"/>
              <a:t> 	</a:t>
            </a:r>
          </a:p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Minimal units for query/document</a:t>
            </a:r>
          </a:p>
          <a:p>
            <a:pPr lvl="2"/>
            <a:r>
              <a:rPr lang="en-US" dirty="0" smtClean="0"/>
              <a:t>Words, or phrases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4895859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Retrieval Architecture</a:t>
            </a:r>
            <a:endParaRPr lang="en-US" dirty="0"/>
          </a:p>
        </p:txBody>
      </p:sp>
      <p:pic>
        <p:nvPicPr>
          <p:cNvPr id="4" name="fig 23.2.jpg" descr="fig 2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8343" y="1600201"/>
            <a:ext cx="861123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183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030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Basic representation:</a:t>
            </a:r>
          </a:p>
          <a:p>
            <a:pPr lvl="1"/>
            <a:r>
              <a:rPr lang="en-US" dirty="0" smtClean="0"/>
              <a:t>Document and query semantics defined by their terms</a:t>
            </a:r>
          </a:p>
        </p:txBody>
      </p:sp>
    </p:spTree>
    <p:extLst>
      <p:ext uri="{BB962C8B-B14F-4D97-AF65-F5344CB8AC3E}">
        <p14:creationId xmlns:p14="http://schemas.microsoft.com/office/powerpoint/2010/main" val="1893367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030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Basic representation:</a:t>
            </a:r>
          </a:p>
          <a:p>
            <a:pPr lvl="1"/>
            <a:r>
              <a:rPr lang="en-US" dirty="0" smtClean="0"/>
              <a:t>Document and query semantics defined by their terms</a:t>
            </a:r>
          </a:p>
          <a:p>
            <a:pPr lvl="1"/>
            <a:r>
              <a:rPr lang="en-US" dirty="0" smtClean="0"/>
              <a:t>Typically ignore any syntax</a:t>
            </a:r>
          </a:p>
          <a:p>
            <a:pPr lvl="2"/>
            <a:r>
              <a:rPr lang="en-US" dirty="0" smtClean="0"/>
              <a:t>Bag-of-words  (or Bag-of-terms)</a:t>
            </a:r>
          </a:p>
          <a:p>
            <a:pPr lvl="3"/>
            <a:r>
              <a:rPr lang="en-US" dirty="0" smtClean="0"/>
              <a:t>Dog bites man == Man bites dog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84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030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Basic representation:</a:t>
            </a:r>
          </a:p>
          <a:p>
            <a:pPr lvl="1"/>
            <a:r>
              <a:rPr lang="en-US" dirty="0" smtClean="0"/>
              <a:t>Document and query semantics defined by their terms</a:t>
            </a:r>
          </a:p>
          <a:p>
            <a:pPr lvl="1"/>
            <a:r>
              <a:rPr lang="en-US" dirty="0" smtClean="0"/>
              <a:t>Typically ignore any syntax</a:t>
            </a:r>
          </a:p>
          <a:p>
            <a:pPr lvl="2"/>
            <a:r>
              <a:rPr lang="en-US" dirty="0" smtClean="0"/>
              <a:t>Bag-of-words  (or Bag-of-terms)</a:t>
            </a:r>
          </a:p>
          <a:p>
            <a:pPr lvl="3"/>
            <a:r>
              <a:rPr lang="en-US" dirty="0" smtClean="0"/>
              <a:t>Dog bites man == Man bites dog</a:t>
            </a:r>
          </a:p>
          <a:p>
            <a:pPr lvl="1"/>
            <a:endParaRPr lang="en-US" dirty="0"/>
          </a:p>
          <a:p>
            <a:r>
              <a:rPr lang="en-US" sz="2800" dirty="0"/>
              <a:t>Represent documents and queries as</a:t>
            </a:r>
          </a:p>
          <a:p>
            <a:pPr lvl="1"/>
            <a:r>
              <a:rPr lang="en-US" sz="2400" dirty="0"/>
              <a:t>Vectors of term-based features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7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030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representation:</a:t>
            </a:r>
          </a:p>
          <a:p>
            <a:pPr lvl="1"/>
            <a:r>
              <a:rPr lang="en-US" dirty="0" smtClean="0"/>
              <a:t>Document and query semantics defined by their terms</a:t>
            </a:r>
          </a:p>
          <a:p>
            <a:pPr lvl="1"/>
            <a:r>
              <a:rPr lang="en-US" dirty="0" smtClean="0"/>
              <a:t>Typically ignore any syntax</a:t>
            </a:r>
          </a:p>
          <a:p>
            <a:pPr lvl="2"/>
            <a:r>
              <a:rPr lang="en-US" dirty="0" smtClean="0"/>
              <a:t>Bag-of-words  (or Bag-of-terms)</a:t>
            </a:r>
          </a:p>
          <a:p>
            <a:pPr lvl="3"/>
            <a:r>
              <a:rPr lang="en-US" dirty="0" smtClean="0"/>
              <a:t>Dog bites man == Man bites dog</a:t>
            </a:r>
          </a:p>
          <a:p>
            <a:pPr lvl="1"/>
            <a:endParaRPr lang="en-US" dirty="0"/>
          </a:p>
          <a:p>
            <a:r>
              <a:rPr lang="en-US" sz="2800" dirty="0"/>
              <a:t>Represent documents and queries as</a:t>
            </a:r>
          </a:p>
          <a:p>
            <a:pPr lvl="1"/>
            <a:r>
              <a:rPr lang="en-US" sz="2400" dirty="0"/>
              <a:t>Vectors of term-based features</a:t>
            </a:r>
          </a:p>
          <a:p>
            <a:pPr lvl="1"/>
            <a:r>
              <a:rPr lang="en-US" sz="2400" dirty="0" smtClean="0"/>
              <a:t>E.g. </a:t>
            </a:r>
            <a:endParaRPr lang="en-US" sz="2400" dirty="0"/>
          </a:p>
          <a:p>
            <a:pPr lvl="1"/>
            <a:r>
              <a:rPr lang="en-US" i="1" dirty="0" smtClean="0"/>
              <a:t>N: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714221"/>
              </p:ext>
            </p:extLst>
          </p:nvPr>
        </p:nvGraphicFramePr>
        <p:xfrm>
          <a:off x="1816432" y="4738080"/>
          <a:ext cx="66167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2768600" imgH="266700" progId="Equation.3">
                  <p:embed/>
                </p:oleObj>
              </mc:Choice>
              <mc:Fallback>
                <p:oleObj name="Equation" r:id="rId3" imgW="276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432" y="4738080"/>
                        <a:ext cx="66167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9875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0302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representation:</a:t>
            </a:r>
          </a:p>
          <a:p>
            <a:pPr lvl="1"/>
            <a:r>
              <a:rPr lang="en-US" dirty="0" smtClean="0"/>
              <a:t>Document and query semantics defined by their terms</a:t>
            </a:r>
          </a:p>
          <a:p>
            <a:pPr lvl="1"/>
            <a:r>
              <a:rPr lang="en-US" dirty="0" smtClean="0"/>
              <a:t>Typically ignore any syntax</a:t>
            </a:r>
          </a:p>
          <a:p>
            <a:pPr lvl="2"/>
            <a:r>
              <a:rPr lang="en-US" dirty="0" smtClean="0"/>
              <a:t>Bag-of-words  (or Bag-of-terms)</a:t>
            </a:r>
          </a:p>
          <a:p>
            <a:pPr lvl="3"/>
            <a:r>
              <a:rPr lang="en-US" dirty="0" smtClean="0"/>
              <a:t>Dog bites man == Man bites dog</a:t>
            </a:r>
          </a:p>
          <a:p>
            <a:pPr lvl="1"/>
            <a:endParaRPr lang="en-US" dirty="0"/>
          </a:p>
          <a:p>
            <a:r>
              <a:rPr lang="en-US" sz="2800" dirty="0"/>
              <a:t>Represent documents and queries as</a:t>
            </a:r>
          </a:p>
          <a:p>
            <a:pPr lvl="1"/>
            <a:r>
              <a:rPr lang="en-US" sz="2400" dirty="0"/>
              <a:t>Vectors of term-based features</a:t>
            </a:r>
          </a:p>
          <a:p>
            <a:pPr lvl="1"/>
            <a:r>
              <a:rPr lang="en-US" sz="2400" dirty="0" smtClean="0"/>
              <a:t>E.g. </a:t>
            </a:r>
            <a:endParaRPr lang="en-US" sz="2400" dirty="0"/>
          </a:p>
          <a:p>
            <a:pPr lvl="1"/>
            <a:r>
              <a:rPr lang="en-US" i="1" dirty="0" smtClean="0"/>
              <a:t>N:</a:t>
            </a:r>
          </a:p>
          <a:p>
            <a:pPr lvl="2"/>
            <a:r>
              <a:rPr lang="en-US" dirty="0" smtClean="0"/>
              <a:t># of terms in vocabulary of collection: Problem?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924595"/>
              </p:ext>
            </p:extLst>
          </p:nvPr>
        </p:nvGraphicFramePr>
        <p:xfrm>
          <a:off x="1816432" y="4564130"/>
          <a:ext cx="66167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" imgW="2768600" imgH="266700" progId="Equation.3">
                  <p:embed/>
                </p:oleObj>
              </mc:Choice>
              <mc:Fallback>
                <p:oleObj name="Equation" r:id="rId3" imgW="276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432" y="4564130"/>
                        <a:ext cx="66167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5957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Solution 1: </a:t>
            </a:r>
            <a:endParaRPr lang="en-US" sz="2800" dirty="0" smtClean="0"/>
          </a:p>
          <a:p>
            <a:pPr lvl="1"/>
            <a:r>
              <a:rPr lang="en-US" sz="2600" dirty="0" smtClean="0"/>
              <a:t>Binary </a:t>
            </a:r>
            <a:r>
              <a:rPr lang="en-US" sz="2600" dirty="0"/>
              <a:t>features: </a:t>
            </a:r>
            <a:endParaRPr lang="en-US" sz="2600" dirty="0" smtClean="0"/>
          </a:p>
          <a:p>
            <a:pPr lvl="2"/>
            <a:r>
              <a:rPr lang="en-US" sz="2400" dirty="0" smtClean="0"/>
              <a:t>w=</a:t>
            </a:r>
            <a:r>
              <a:rPr lang="en-US" sz="2400" dirty="0"/>
              <a:t>1 if </a:t>
            </a:r>
            <a:r>
              <a:rPr lang="en-US" sz="2400" dirty="0" smtClean="0"/>
              <a:t>term present</a:t>
            </a:r>
            <a:r>
              <a:rPr lang="en-US" sz="2400" dirty="0"/>
              <a:t>, 0 </a:t>
            </a:r>
            <a:r>
              <a:rPr lang="en-US" sz="2400" dirty="0" smtClean="0"/>
              <a:t>otherwise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smtClean="0"/>
              <a:t>Similarity:</a:t>
            </a:r>
          </a:p>
          <a:p>
            <a:pPr lvl="2"/>
            <a:r>
              <a:rPr lang="en-US" dirty="0" smtClean="0"/>
              <a:t>Number </a:t>
            </a:r>
            <a:r>
              <a:rPr lang="en-US" dirty="0"/>
              <a:t>of terms in common</a:t>
            </a:r>
          </a:p>
          <a:p>
            <a:pPr lvl="2"/>
            <a:r>
              <a:rPr lang="en-US" dirty="0"/>
              <a:t>Dot </a:t>
            </a:r>
            <a:r>
              <a:rPr lang="en-US" dirty="0" smtClean="0"/>
              <a:t>product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Issues?</a:t>
            </a:r>
            <a:endParaRPr lang="en-US" dirty="0"/>
          </a:p>
          <a:p>
            <a:pPr lvl="3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67149"/>
              </p:ext>
            </p:extLst>
          </p:nvPr>
        </p:nvGraphicFramePr>
        <p:xfrm>
          <a:off x="2015000" y="4129762"/>
          <a:ext cx="33750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" imgW="1384300" imgH="457200" progId="Equation.3">
                  <p:embed/>
                </p:oleObj>
              </mc:Choice>
              <mc:Fallback>
                <p:oleObj name="Equation" r:id="rId3" imgW="1384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000" y="4129762"/>
                        <a:ext cx="33750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334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VSM Weights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243550" y="1600201"/>
            <a:ext cx="8750405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should the weights be?</a:t>
            </a:r>
          </a:p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Aboutness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/>
              <a:t>To what degree is this term what document is about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sz="2400" dirty="0"/>
              <a:t>Within document </a:t>
            </a:r>
            <a:r>
              <a:rPr lang="en-US" sz="2400" dirty="0" smtClean="0"/>
              <a:t>measure</a:t>
            </a:r>
            <a:endParaRPr lang="en-US" sz="2400" dirty="0"/>
          </a:p>
          <a:p>
            <a:pPr lvl="1"/>
            <a:r>
              <a:rPr lang="en-US" sz="2400" dirty="0"/>
              <a:t>Term frequency (</a:t>
            </a:r>
            <a:r>
              <a:rPr lang="en-US" sz="2400" dirty="0" err="1"/>
              <a:t>tf</a:t>
            </a:r>
            <a:r>
              <a:rPr lang="en-US" sz="2400" dirty="0"/>
              <a:t>): # occurrences of t in doc </a:t>
            </a:r>
            <a:r>
              <a:rPr lang="en-US" sz="2400" dirty="0" smtClean="0"/>
              <a:t>j</a:t>
            </a:r>
          </a:p>
          <a:p>
            <a:pPr lvl="1"/>
            <a:endParaRPr lang="en-US" sz="24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Terms: chicken, fried, oil, pepper</a:t>
            </a:r>
          </a:p>
          <a:p>
            <a:pPr lvl="1"/>
            <a:r>
              <a:rPr lang="en-US" dirty="0" smtClean="0"/>
              <a:t>D1: fried chicken recipe: (8, 2, 7,4)</a:t>
            </a:r>
          </a:p>
          <a:p>
            <a:pPr lvl="1"/>
            <a:r>
              <a:rPr lang="en-US" dirty="0" smtClean="0"/>
              <a:t>D2: poached chick recipe: (6, 0, 0, 0)</a:t>
            </a:r>
          </a:p>
          <a:p>
            <a:pPr lvl="1"/>
            <a:r>
              <a:rPr lang="en-US" dirty="0" smtClean="0"/>
              <a:t>Q: fried chicken: (1, 1, 0,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7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Problem: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Matching Topics and Documents	</a:t>
            </a:r>
          </a:p>
          <a:p>
            <a:pPr>
              <a:lnSpc>
                <a:spcPct val="90000"/>
              </a:lnSpc>
            </a:pPr>
            <a:r>
              <a:rPr lang="en-US" dirty="0"/>
              <a:t>Methods: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Classic: Vector Space Model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Challenge: </a:t>
            </a:r>
            <a:r>
              <a:rPr lang="en-US" dirty="0"/>
              <a:t>Beyond literal </a:t>
            </a:r>
            <a:r>
              <a:rPr lang="en-US" dirty="0" smtClean="0"/>
              <a:t>matching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Relevance Feedback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Expansion </a:t>
            </a:r>
            <a:r>
              <a:rPr lang="en-US" dirty="0" smtClean="0"/>
              <a:t>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302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Space Model </a:t>
            </a:r>
            <a:r>
              <a:rPr lang="en-US" dirty="0" smtClean="0"/>
              <a:t>(II)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Documents &amp; queries: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Document </a:t>
            </a:r>
            <a:r>
              <a:rPr lang="en-US" sz="2400" dirty="0"/>
              <a:t>collection: term-by-document matrix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View </a:t>
            </a:r>
            <a:r>
              <a:rPr lang="en-US" sz="2400" dirty="0"/>
              <a:t>as vector in multidimensional space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Nearby vectors are related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Normalize </a:t>
            </a:r>
            <a:r>
              <a:rPr lang="en-US" sz="2400" dirty="0"/>
              <a:t>for vector length					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295" y="2547699"/>
            <a:ext cx="1823137" cy="133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080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568325"/>
            <a:ext cx="7808912" cy="11461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>
              <a:buSzPct val="45000"/>
              <a:buFont typeface="StarSymbo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Vector Space Model</a:t>
            </a:r>
          </a:p>
        </p:txBody>
      </p:sp>
      <p:sp>
        <p:nvSpPr>
          <p:cNvPr id="273421" name="Text Box 13"/>
          <p:cNvSpPr txBox="1">
            <a:spLocks noChangeArrowheads="1"/>
          </p:cNvSpPr>
          <p:nvPr/>
        </p:nvSpPr>
        <p:spPr bwMode="auto">
          <a:xfrm>
            <a:off x="1347788" y="5549900"/>
            <a:ext cx="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hangingPunct="0">
              <a:buClr>
                <a:srgbClr val="000000"/>
              </a:buClr>
              <a:buSzPct val="45000"/>
              <a:buFont typeface="StarSymbol" charset="0"/>
              <a:buNone/>
            </a:pPr>
            <a:endParaRPr lang="en-GB" sz="2200" dirty="0">
              <a:latin typeface="Times New Roman" charset="0"/>
            </a:endParaRPr>
          </a:p>
        </p:txBody>
      </p:sp>
      <p:sp>
        <p:nvSpPr>
          <p:cNvPr id="273422" name="Text Box 14"/>
          <p:cNvSpPr txBox="1">
            <a:spLocks noChangeArrowheads="1"/>
          </p:cNvSpPr>
          <p:nvPr/>
        </p:nvSpPr>
        <p:spPr bwMode="auto">
          <a:xfrm>
            <a:off x="1068388" y="5924550"/>
            <a:ext cx="78501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hangingPunct="0"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2200" dirty="0">
                <a:latin typeface="Times New Roman" charset="0"/>
              </a:rPr>
              <a:t>		</a:t>
            </a:r>
          </a:p>
        </p:txBody>
      </p:sp>
      <p:pic>
        <p:nvPicPr>
          <p:cNvPr id="15" name="fig 23.3.jpg" descr="fig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9042"/>
            <a:ext cx="86106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1603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Similarity Computation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Normalization:</a:t>
            </a:r>
          </a:p>
          <a:p>
            <a:pPr lvl="1"/>
            <a:r>
              <a:rPr lang="en-US" sz="2600" dirty="0" smtClean="0"/>
              <a:t>Improve over dot product</a:t>
            </a:r>
          </a:p>
          <a:p>
            <a:pPr lvl="2"/>
            <a:r>
              <a:rPr lang="en-US" sz="2400" dirty="0" smtClean="0"/>
              <a:t>Capture weights</a:t>
            </a:r>
          </a:p>
          <a:p>
            <a:pPr lvl="2"/>
            <a:r>
              <a:rPr lang="en-US" sz="2400" dirty="0" smtClean="0"/>
              <a:t>Compensate for document length</a:t>
            </a:r>
          </a:p>
          <a:p>
            <a:pPr lvl="1"/>
            <a:r>
              <a:rPr lang="en-US" sz="2400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32340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Similarity Computation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Normalization:</a:t>
            </a:r>
          </a:p>
          <a:p>
            <a:pPr lvl="1"/>
            <a:r>
              <a:rPr lang="en-US" sz="2600" dirty="0" smtClean="0"/>
              <a:t>Improve over dot product</a:t>
            </a:r>
          </a:p>
          <a:p>
            <a:pPr lvl="2"/>
            <a:r>
              <a:rPr lang="en-US" sz="2400" dirty="0" smtClean="0"/>
              <a:t>Capture weights</a:t>
            </a:r>
          </a:p>
          <a:p>
            <a:pPr lvl="2"/>
            <a:r>
              <a:rPr lang="en-US" sz="2400" dirty="0" smtClean="0"/>
              <a:t>Compensate for document length</a:t>
            </a:r>
          </a:p>
          <a:p>
            <a:pPr lvl="1"/>
            <a:r>
              <a:rPr lang="en-US" sz="2600" dirty="0" smtClean="0"/>
              <a:t>Cosine similarity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05165963"/>
              </p:ext>
            </p:extLst>
          </p:nvPr>
        </p:nvGraphicFramePr>
        <p:xfrm>
          <a:off x="2964135" y="3477803"/>
          <a:ext cx="4666665" cy="158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057400" imgH="698500" progId="Equation.3">
                  <p:embed/>
                </p:oleObj>
              </mc:Choice>
              <mc:Fallback>
                <p:oleObj name="Equation" r:id="rId3" imgW="20574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135" y="3477803"/>
                        <a:ext cx="4666665" cy="158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284507"/>
      </p:ext>
    </p:extLst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Similarity Computation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Normalization:</a:t>
            </a:r>
          </a:p>
          <a:p>
            <a:pPr lvl="1"/>
            <a:r>
              <a:rPr lang="en-US" sz="2600" dirty="0" smtClean="0"/>
              <a:t>Improve over dot product</a:t>
            </a:r>
          </a:p>
          <a:p>
            <a:pPr lvl="2"/>
            <a:r>
              <a:rPr lang="en-US" sz="2400" dirty="0" smtClean="0"/>
              <a:t>Capture weights</a:t>
            </a:r>
          </a:p>
          <a:p>
            <a:pPr lvl="2"/>
            <a:r>
              <a:rPr lang="en-US" sz="2400" dirty="0" smtClean="0"/>
              <a:t>Compensate for document length</a:t>
            </a:r>
          </a:p>
          <a:p>
            <a:pPr lvl="1"/>
            <a:r>
              <a:rPr lang="en-US" sz="2600" dirty="0" smtClean="0"/>
              <a:t>Cosine similarity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pPr lvl="2"/>
            <a:r>
              <a:rPr lang="en-US" sz="2400" dirty="0" smtClean="0"/>
              <a:t>Identical vectors: </a:t>
            </a:r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38502618"/>
              </p:ext>
            </p:extLst>
          </p:nvPr>
        </p:nvGraphicFramePr>
        <p:xfrm>
          <a:off x="2964135" y="3477803"/>
          <a:ext cx="4666665" cy="158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2057400" imgH="698500" progId="Equation.3">
                  <p:embed/>
                </p:oleObj>
              </mc:Choice>
              <mc:Fallback>
                <p:oleObj name="Equation" r:id="rId3" imgW="20574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135" y="3477803"/>
                        <a:ext cx="4666665" cy="158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7224443"/>
      </p:ext>
    </p:extLst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Similarity Computation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Normalization:</a:t>
            </a:r>
          </a:p>
          <a:p>
            <a:pPr lvl="1"/>
            <a:r>
              <a:rPr lang="en-US" sz="2600" dirty="0" smtClean="0"/>
              <a:t>Improve over dot product</a:t>
            </a:r>
          </a:p>
          <a:p>
            <a:pPr lvl="2"/>
            <a:r>
              <a:rPr lang="en-US" sz="2400" dirty="0" smtClean="0"/>
              <a:t>Capture weights</a:t>
            </a:r>
          </a:p>
          <a:p>
            <a:pPr lvl="2"/>
            <a:r>
              <a:rPr lang="en-US" sz="2400" dirty="0" smtClean="0"/>
              <a:t>Compensate for document length</a:t>
            </a:r>
          </a:p>
          <a:p>
            <a:pPr lvl="1"/>
            <a:r>
              <a:rPr lang="en-US" sz="2600" dirty="0" smtClean="0"/>
              <a:t>Cosine similarity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pPr lvl="2"/>
            <a:r>
              <a:rPr lang="en-US" sz="2400" dirty="0" smtClean="0"/>
              <a:t>Identical vectors: 1</a:t>
            </a:r>
          </a:p>
          <a:p>
            <a:pPr lvl="2"/>
            <a:r>
              <a:rPr lang="en-US" sz="2400" dirty="0" smtClean="0"/>
              <a:t>No overlap:</a:t>
            </a:r>
            <a:endParaRPr lang="en-US" sz="2400" dirty="0" smtClean="0"/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6409725"/>
              </p:ext>
            </p:extLst>
          </p:nvPr>
        </p:nvGraphicFramePr>
        <p:xfrm>
          <a:off x="2964135" y="3634359"/>
          <a:ext cx="4666665" cy="158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" imgW="2057400" imgH="698500" progId="Equation.3">
                  <p:embed/>
                </p:oleObj>
              </mc:Choice>
              <mc:Fallback>
                <p:oleObj name="Equation" r:id="rId3" imgW="20574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135" y="3634359"/>
                        <a:ext cx="4666665" cy="158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171337"/>
      </p:ext>
    </p:extLst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Similarity Computation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Normalization:</a:t>
            </a:r>
          </a:p>
          <a:p>
            <a:pPr lvl="1"/>
            <a:r>
              <a:rPr lang="en-US" sz="2600" dirty="0" smtClean="0"/>
              <a:t>Improve over dot product</a:t>
            </a:r>
          </a:p>
          <a:p>
            <a:pPr lvl="2"/>
            <a:r>
              <a:rPr lang="en-US" sz="2400" dirty="0" smtClean="0"/>
              <a:t>Capture weights</a:t>
            </a:r>
          </a:p>
          <a:p>
            <a:pPr lvl="2"/>
            <a:r>
              <a:rPr lang="en-US" sz="2400" dirty="0" smtClean="0"/>
              <a:t>Compensate for document length</a:t>
            </a:r>
          </a:p>
          <a:p>
            <a:pPr lvl="1"/>
            <a:r>
              <a:rPr lang="en-US" sz="2600" dirty="0" smtClean="0"/>
              <a:t>Cosine similarity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pPr lvl="2"/>
            <a:r>
              <a:rPr lang="en-US" sz="2400" dirty="0" smtClean="0"/>
              <a:t>Identical vectors: 1</a:t>
            </a:r>
          </a:p>
          <a:p>
            <a:pPr lvl="2"/>
            <a:r>
              <a:rPr lang="en-US" sz="2400" dirty="0" smtClean="0"/>
              <a:t>No overlap: </a:t>
            </a:r>
            <a:endParaRPr lang="en-US" sz="2400" dirty="0" smtClean="0"/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31243404"/>
              </p:ext>
            </p:extLst>
          </p:nvPr>
        </p:nvGraphicFramePr>
        <p:xfrm>
          <a:off x="2964135" y="3477803"/>
          <a:ext cx="4666665" cy="158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" imgW="2057400" imgH="698500" progId="Equation.3">
                  <p:embed/>
                </p:oleObj>
              </mc:Choice>
              <mc:Fallback>
                <p:oleObj name="Equation" r:id="rId3" imgW="20574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135" y="3477803"/>
                        <a:ext cx="4666665" cy="158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090165"/>
      </p:ext>
    </p:extLst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Similarity Computation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Normalization:</a:t>
            </a:r>
          </a:p>
          <a:p>
            <a:pPr lvl="1"/>
            <a:r>
              <a:rPr lang="en-US" sz="2600" dirty="0" smtClean="0"/>
              <a:t>Improve over dot product</a:t>
            </a:r>
          </a:p>
          <a:p>
            <a:pPr lvl="2"/>
            <a:r>
              <a:rPr lang="en-US" sz="2400" dirty="0" smtClean="0"/>
              <a:t>Capture weights</a:t>
            </a:r>
          </a:p>
          <a:p>
            <a:pPr lvl="2"/>
            <a:r>
              <a:rPr lang="en-US" sz="2400" dirty="0" smtClean="0"/>
              <a:t>Compensate for document length</a:t>
            </a:r>
          </a:p>
          <a:p>
            <a:pPr lvl="1"/>
            <a:r>
              <a:rPr lang="en-US" sz="2600" dirty="0" smtClean="0"/>
              <a:t>Cosine similarity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pPr lvl="2"/>
            <a:r>
              <a:rPr lang="en-US" sz="2400" dirty="0" smtClean="0"/>
              <a:t>Identical vectors: 1</a:t>
            </a:r>
          </a:p>
          <a:p>
            <a:pPr lvl="2"/>
            <a:r>
              <a:rPr lang="en-US" sz="2400" dirty="0" smtClean="0"/>
              <a:t>No overlap</a:t>
            </a:r>
            <a:r>
              <a:rPr lang="en-US" sz="2400" smtClean="0"/>
              <a:t>: 0</a:t>
            </a:r>
            <a:endParaRPr lang="en-US" sz="2400" dirty="0" smtClean="0"/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2188513"/>
              </p:ext>
            </p:extLst>
          </p:nvPr>
        </p:nvGraphicFramePr>
        <p:xfrm>
          <a:off x="2964135" y="3477803"/>
          <a:ext cx="4666665" cy="158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2057400" imgH="698500" progId="Equation.3">
                  <p:embed/>
                </p:oleObj>
              </mc:Choice>
              <mc:Fallback>
                <p:oleObj name="Equation" r:id="rId3" imgW="20574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135" y="3477803"/>
                        <a:ext cx="4666665" cy="1584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022724"/>
      </p:ext>
    </p:extLst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Weighting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525963"/>
          </a:xfrm>
        </p:spPr>
        <p:txBody>
          <a:bodyPr/>
          <a:lstStyle/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Aboutness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 smtClean="0"/>
              <a:t>Term </a:t>
            </a:r>
            <a:r>
              <a:rPr lang="en-US" sz="2400" dirty="0"/>
              <a:t>frequency (</a:t>
            </a:r>
            <a:r>
              <a:rPr lang="en-US" sz="2400" dirty="0" err="1"/>
              <a:t>tf</a:t>
            </a:r>
            <a:r>
              <a:rPr lang="en-US" sz="2400" dirty="0"/>
              <a:t>): # occurrences of t in doc </a:t>
            </a:r>
            <a:r>
              <a:rPr lang="en-US" sz="2400" dirty="0" smtClean="0"/>
              <a:t>j</a:t>
            </a:r>
          </a:p>
          <a:p>
            <a:endParaRPr lang="en-US" sz="28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5585929"/>
      </p:ext>
    </p:extLst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Weighting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525963"/>
          </a:xfrm>
        </p:spPr>
        <p:txBody>
          <a:bodyPr/>
          <a:lstStyle/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Aboutness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 smtClean="0"/>
              <a:t>Term </a:t>
            </a:r>
            <a:r>
              <a:rPr lang="en-US" sz="2400" dirty="0"/>
              <a:t>frequency (</a:t>
            </a:r>
            <a:r>
              <a:rPr lang="en-US" sz="2400" dirty="0" err="1"/>
              <a:t>tf</a:t>
            </a:r>
            <a:r>
              <a:rPr lang="en-US" sz="2400" dirty="0"/>
              <a:t>): # occurrences of t in doc </a:t>
            </a:r>
            <a:r>
              <a:rPr lang="en-US" sz="2400" dirty="0" smtClean="0"/>
              <a:t>j</a:t>
            </a:r>
          </a:p>
          <a:p>
            <a:pPr lvl="2"/>
            <a:r>
              <a:rPr lang="en-US" dirty="0" smtClean="0"/>
              <a:t>Chicken: 6; Fried: 1 </a:t>
            </a:r>
            <a:r>
              <a:rPr lang="en-US" dirty="0" err="1" smtClean="0"/>
              <a:t>vs</a:t>
            </a:r>
            <a:r>
              <a:rPr lang="en-US" dirty="0" smtClean="0"/>
              <a:t> Chicken: 1; Fried: 6 </a:t>
            </a:r>
          </a:p>
        </p:txBody>
      </p:sp>
    </p:spTree>
    <p:extLst>
      <p:ext uri="{BB962C8B-B14F-4D97-AF65-F5344CB8AC3E}">
        <p14:creationId xmlns:p14="http://schemas.microsoft.com/office/powerpoint/2010/main" val="2677262769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Matching Topics and Documents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perspectives:</a:t>
            </a:r>
          </a:p>
          <a:p>
            <a:pPr lvl="1"/>
            <a:r>
              <a:rPr lang="en-US" dirty="0"/>
              <a:t>Pre-defined, fixed, finite topics:</a:t>
            </a:r>
          </a:p>
          <a:p>
            <a:pPr lvl="2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Text Classification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87445"/>
      </p:ext>
    </p:extLst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Weighting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525963"/>
          </a:xfrm>
        </p:spPr>
        <p:txBody>
          <a:bodyPr/>
          <a:lstStyle/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Aboutness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 smtClean="0"/>
              <a:t>Term </a:t>
            </a:r>
            <a:r>
              <a:rPr lang="en-US" sz="2400" dirty="0"/>
              <a:t>frequency (</a:t>
            </a:r>
            <a:r>
              <a:rPr lang="en-US" sz="2400" dirty="0" err="1"/>
              <a:t>tf</a:t>
            </a:r>
            <a:r>
              <a:rPr lang="en-US" sz="2400" dirty="0"/>
              <a:t>): # occurrences of t in doc </a:t>
            </a:r>
            <a:r>
              <a:rPr lang="en-US" sz="2400" dirty="0" smtClean="0"/>
              <a:t>j</a:t>
            </a:r>
          </a:p>
          <a:p>
            <a:pPr lvl="2"/>
            <a:r>
              <a:rPr lang="en-US" dirty="0" smtClean="0"/>
              <a:t>Chicken: 6; Fried: 1 </a:t>
            </a:r>
            <a:r>
              <a:rPr lang="en-US" dirty="0" err="1" smtClean="0"/>
              <a:t>vs</a:t>
            </a:r>
            <a:r>
              <a:rPr lang="en-US" dirty="0" smtClean="0"/>
              <a:t> Chicken: 1; Fried: 6 </a:t>
            </a:r>
          </a:p>
          <a:p>
            <a:r>
              <a:rPr lang="en-US" dirty="0" smtClean="0"/>
              <a:t>Question: what about ‘Representative’ </a:t>
            </a:r>
            <a:r>
              <a:rPr lang="en-US" dirty="0" err="1" smtClean="0"/>
              <a:t>vs</a:t>
            </a:r>
            <a:r>
              <a:rPr lang="en-US" dirty="0" smtClean="0"/>
              <a:t> ‘</a:t>
            </a:r>
            <a:r>
              <a:rPr lang="en-US" dirty="0" err="1" smtClean="0"/>
              <a:t>Giffords</a:t>
            </a:r>
            <a:r>
              <a:rPr lang="en-US" dirty="0" smtClean="0"/>
              <a:t>’?</a:t>
            </a:r>
            <a:endParaRPr lang="en-US" dirty="0"/>
          </a:p>
          <a:p>
            <a:pPr lvl="2"/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81063"/>
      </p:ext>
    </p:extLst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Weighting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525963"/>
          </a:xfrm>
        </p:spPr>
        <p:txBody>
          <a:bodyPr/>
          <a:lstStyle/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Aboutness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 smtClean="0"/>
              <a:t>Term </a:t>
            </a:r>
            <a:r>
              <a:rPr lang="en-US" sz="2400" dirty="0"/>
              <a:t>frequency (</a:t>
            </a:r>
            <a:r>
              <a:rPr lang="en-US" sz="2400" dirty="0" err="1"/>
              <a:t>tf</a:t>
            </a:r>
            <a:r>
              <a:rPr lang="en-US" sz="2400" dirty="0"/>
              <a:t>): # occurrences of t in doc </a:t>
            </a:r>
            <a:r>
              <a:rPr lang="en-US" sz="2400" dirty="0" smtClean="0"/>
              <a:t>j</a:t>
            </a:r>
          </a:p>
          <a:p>
            <a:pPr lvl="2"/>
            <a:r>
              <a:rPr lang="en-US" dirty="0" smtClean="0"/>
              <a:t>Chicken: 6; Fried: 1 </a:t>
            </a:r>
            <a:r>
              <a:rPr lang="en-US" dirty="0" err="1" smtClean="0"/>
              <a:t>vs</a:t>
            </a:r>
            <a:r>
              <a:rPr lang="en-US" dirty="0" smtClean="0"/>
              <a:t> Chicken: 1; Fried: 6 </a:t>
            </a:r>
          </a:p>
          <a:p>
            <a:r>
              <a:rPr lang="en-US" dirty="0" smtClean="0"/>
              <a:t>Question: what about ‘Representative’ </a:t>
            </a:r>
            <a:r>
              <a:rPr lang="en-US" dirty="0" err="1" smtClean="0"/>
              <a:t>vs</a:t>
            </a:r>
            <a:r>
              <a:rPr lang="en-US" dirty="0" smtClean="0"/>
              <a:t> ‘</a:t>
            </a:r>
            <a:r>
              <a:rPr lang="en-US" dirty="0" err="1" smtClean="0"/>
              <a:t>Giffords</a:t>
            </a:r>
            <a:r>
              <a:rPr lang="en-US" smtClean="0"/>
              <a:t>’?</a:t>
            </a:r>
            <a:endParaRPr lang="en-US" dirty="0"/>
          </a:p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Specificity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/>
              <a:t>How surprised are you to see this term?</a:t>
            </a:r>
          </a:p>
          <a:p>
            <a:pPr lvl="1"/>
            <a:r>
              <a:rPr lang="en-US" sz="2400" dirty="0"/>
              <a:t>Collection frequency</a:t>
            </a:r>
          </a:p>
          <a:p>
            <a:pPr lvl="1"/>
            <a:r>
              <a:rPr lang="en-US" sz="2400" dirty="0"/>
              <a:t>Inverse document frequency (</a:t>
            </a:r>
            <a:r>
              <a:rPr lang="en-US" sz="2400" dirty="0" err="1"/>
              <a:t>idf</a:t>
            </a:r>
            <a:r>
              <a:rPr lang="en-US" sz="2400" dirty="0"/>
              <a:t>):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pPr lvl="2"/>
            <a:endParaRPr lang="en-US" sz="2000" dirty="0"/>
          </a:p>
        </p:txBody>
      </p:sp>
      <p:graphicFrame>
        <p:nvGraphicFramePr>
          <p:cNvPr id="27955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6300822"/>
              </p:ext>
            </p:extLst>
          </p:nvPr>
        </p:nvGraphicFramePr>
        <p:xfrm>
          <a:off x="1385478" y="5524561"/>
          <a:ext cx="2250375" cy="112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78" y="5524561"/>
                        <a:ext cx="2250375" cy="112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85023"/>
      </p:ext>
    </p:extLst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Weighting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525963"/>
          </a:xfrm>
        </p:spPr>
        <p:txBody>
          <a:bodyPr/>
          <a:lstStyle/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 err="1"/>
              <a:t>Aboutness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 smtClean="0"/>
              <a:t>Term </a:t>
            </a:r>
            <a:r>
              <a:rPr lang="en-US" sz="2400" dirty="0"/>
              <a:t>frequency (</a:t>
            </a:r>
            <a:r>
              <a:rPr lang="en-US" sz="2400" dirty="0" err="1"/>
              <a:t>tf</a:t>
            </a:r>
            <a:r>
              <a:rPr lang="en-US" sz="2400" dirty="0"/>
              <a:t>): # occurrences of t in doc </a:t>
            </a:r>
            <a:r>
              <a:rPr lang="en-US" sz="2400" dirty="0" smtClean="0"/>
              <a:t>j</a:t>
            </a:r>
          </a:p>
          <a:p>
            <a:pPr lvl="2"/>
            <a:r>
              <a:rPr lang="en-US" dirty="0" smtClean="0"/>
              <a:t>Chicken: 6; Fried: 1 </a:t>
            </a:r>
            <a:r>
              <a:rPr lang="en-US" dirty="0" err="1" smtClean="0"/>
              <a:t>vs</a:t>
            </a:r>
            <a:r>
              <a:rPr lang="en-US" dirty="0" smtClean="0"/>
              <a:t> Chicken: 1; Fried: 6 </a:t>
            </a:r>
          </a:p>
          <a:p>
            <a:r>
              <a:rPr lang="en-US" dirty="0" smtClean="0"/>
              <a:t>Question: what about ‘Representative’ </a:t>
            </a:r>
            <a:r>
              <a:rPr lang="en-US" dirty="0" err="1" smtClean="0"/>
              <a:t>vs</a:t>
            </a:r>
            <a:r>
              <a:rPr lang="en-US" dirty="0" smtClean="0"/>
              <a:t> ‘</a:t>
            </a:r>
            <a:r>
              <a:rPr lang="en-US" dirty="0" err="1" smtClean="0"/>
              <a:t>Giffords</a:t>
            </a:r>
            <a:r>
              <a:rPr lang="en-US" smtClean="0"/>
              <a:t>’?</a:t>
            </a:r>
            <a:endParaRPr lang="en-US" dirty="0"/>
          </a:p>
          <a:p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Specificity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/>
              <a:t>How surprised are you to see this term?</a:t>
            </a:r>
          </a:p>
          <a:p>
            <a:pPr lvl="1"/>
            <a:r>
              <a:rPr lang="en-US" sz="2400" dirty="0"/>
              <a:t>Collection frequency</a:t>
            </a:r>
          </a:p>
          <a:p>
            <a:pPr lvl="1"/>
            <a:r>
              <a:rPr lang="en-US" sz="2400" dirty="0"/>
              <a:t>Inverse document frequency (</a:t>
            </a:r>
            <a:r>
              <a:rPr lang="en-US" sz="2400" dirty="0" err="1"/>
              <a:t>idf</a:t>
            </a:r>
            <a:r>
              <a:rPr lang="en-US" sz="2400" dirty="0"/>
              <a:t>):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pPr lvl="2"/>
            <a:endParaRPr lang="en-US" sz="2000" dirty="0"/>
          </a:p>
        </p:txBody>
      </p:sp>
      <p:graphicFrame>
        <p:nvGraphicFramePr>
          <p:cNvPr id="27955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60524098"/>
              </p:ext>
            </p:extLst>
          </p:nvPr>
        </p:nvGraphicFramePr>
        <p:xfrm>
          <a:off x="1385478" y="5524561"/>
          <a:ext cx="2250375" cy="112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78" y="5524561"/>
                        <a:ext cx="2250375" cy="112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75024685"/>
              </p:ext>
            </p:extLst>
          </p:nvPr>
        </p:nvGraphicFramePr>
        <p:xfrm>
          <a:off x="4029075" y="5645150"/>
          <a:ext cx="28368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5" imgW="889000" imgH="228600" progId="Equation.3">
                  <p:embed/>
                </p:oleObj>
              </mc:Choice>
              <mc:Fallback>
                <p:oleObj name="Equation" r:id="rId5" imgW="88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5645150"/>
                        <a:ext cx="283686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526275"/>
      </p:ext>
    </p:extLst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Tf-idf</a:t>
            </a:r>
            <a:r>
              <a:rPr lang="en-US" dirty="0" smtClean="0"/>
              <a:t> Similarity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67052" cy="4525963"/>
          </a:xfrm>
        </p:spPr>
        <p:txBody>
          <a:bodyPr/>
          <a:lstStyle/>
          <a:p>
            <a:r>
              <a:rPr lang="en-US" dirty="0" smtClean="0"/>
              <a:t>Variants of </a:t>
            </a:r>
            <a:r>
              <a:rPr lang="en-US" dirty="0" err="1" smtClean="0"/>
              <a:t>tf-idf</a:t>
            </a:r>
            <a:r>
              <a:rPr lang="en-US" dirty="0" smtClean="0"/>
              <a:t> prevalent in most VSM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24915945"/>
              </p:ext>
            </p:extLst>
          </p:nvPr>
        </p:nvGraphicFramePr>
        <p:xfrm>
          <a:off x="1161036" y="2800655"/>
          <a:ext cx="6253241" cy="1843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3" imgW="2667000" imgH="787400" progId="Equation.3">
                  <p:embed/>
                </p:oleObj>
              </mc:Choice>
              <mc:Fallback>
                <p:oleObj name="Equation" r:id="rId3" imgW="2667000" imgH="787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036" y="2800655"/>
                        <a:ext cx="6253241" cy="1843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426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Selection:</a:t>
            </a:r>
          </a:p>
          <a:p>
            <a:pPr lvl="1"/>
            <a:r>
              <a:rPr lang="en-US" dirty="0"/>
              <a:t>Some terms are truly </a:t>
            </a:r>
            <a:r>
              <a:rPr lang="en-US" dirty="0" smtClean="0"/>
              <a:t>useless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40211"/>
      </p:ext>
    </p:extLst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Selection:</a:t>
            </a:r>
          </a:p>
          <a:p>
            <a:pPr lvl="1"/>
            <a:r>
              <a:rPr lang="en-US" dirty="0"/>
              <a:t>Some terms are truly useless</a:t>
            </a:r>
          </a:p>
          <a:p>
            <a:pPr lvl="2"/>
            <a:r>
              <a:rPr lang="en-US" dirty="0"/>
              <a:t>Too </a:t>
            </a:r>
            <a:r>
              <a:rPr lang="en-US" dirty="0" smtClean="0"/>
              <a:t>frequent</a:t>
            </a:r>
            <a:r>
              <a:rPr lang="en-US" dirty="0" smtClean="0"/>
              <a:t>: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ppear in most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29164"/>
      </p:ext>
    </p:extLst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Selection:</a:t>
            </a:r>
          </a:p>
          <a:p>
            <a:pPr lvl="1"/>
            <a:r>
              <a:rPr lang="en-US" dirty="0"/>
              <a:t>Some terms are truly useless</a:t>
            </a:r>
          </a:p>
          <a:p>
            <a:pPr lvl="2"/>
            <a:r>
              <a:rPr lang="en-US" dirty="0"/>
              <a:t>Too </a:t>
            </a:r>
            <a:r>
              <a:rPr lang="en-US" dirty="0" smtClean="0"/>
              <a:t>frequent</a:t>
            </a:r>
            <a:r>
              <a:rPr lang="en-US" dirty="0" smtClean="0"/>
              <a:t>: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ppear in most documents</a:t>
            </a:r>
            <a:endParaRPr lang="en-US" dirty="0"/>
          </a:p>
          <a:p>
            <a:pPr lvl="2"/>
            <a:r>
              <a:rPr lang="en-US" dirty="0" smtClean="0"/>
              <a:t>Little/no semantic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80802"/>
      </p:ext>
    </p:extLst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Selection:</a:t>
            </a:r>
          </a:p>
          <a:p>
            <a:pPr lvl="1"/>
            <a:r>
              <a:rPr lang="en-US" dirty="0"/>
              <a:t>Some terms are truly useless</a:t>
            </a:r>
          </a:p>
          <a:p>
            <a:pPr lvl="2"/>
            <a:r>
              <a:rPr lang="en-US" dirty="0"/>
              <a:t>Too </a:t>
            </a:r>
            <a:r>
              <a:rPr lang="en-US" dirty="0" smtClean="0"/>
              <a:t>frequent</a:t>
            </a:r>
            <a:r>
              <a:rPr lang="en-US" dirty="0" smtClean="0"/>
              <a:t>: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ppear in most documents</a:t>
            </a:r>
            <a:endParaRPr lang="en-US" dirty="0"/>
          </a:p>
          <a:p>
            <a:pPr lvl="2"/>
            <a:r>
              <a:rPr lang="en-US" dirty="0" smtClean="0"/>
              <a:t>Little/no semantic content</a:t>
            </a:r>
            <a:endParaRPr lang="en-US" dirty="0"/>
          </a:p>
          <a:p>
            <a:pPr lvl="3"/>
            <a:r>
              <a:rPr lang="en-US" dirty="0" smtClean="0"/>
              <a:t>Function words</a:t>
            </a:r>
            <a:endParaRPr lang="en-US" dirty="0"/>
          </a:p>
          <a:p>
            <a:pPr lvl="4"/>
            <a:r>
              <a:rPr lang="en-US" dirty="0" smtClean="0"/>
              <a:t>E.g</a:t>
            </a:r>
            <a:r>
              <a:rPr lang="en-US" dirty="0"/>
              <a:t>. the, a, and,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1657293"/>
      </p:ext>
    </p:extLst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Selection:</a:t>
            </a:r>
          </a:p>
          <a:p>
            <a:pPr lvl="1"/>
            <a:r>
              <a:rPr lang="en-US" dirty="0"/>
              <a:t>Some terms are truly useless</a:t>
            </a:r>
          </a:p>
          <a:p>
            <a:pPr lvl="2"/>
            <a:r>
              <a:rPr lang="en-US" dirty="0"/>
              <a:t>Too </a:t>
            </a:r>
            <a:r>
              <a:rPr lang="en-US" dirty="0" smtClean="0"/>
              <a:t>frequent</a:t>
            </a:r>
            <a:r>
              <a:rPr lang="en-US" dirty="0" smtClean="0"/>
              <a:t>: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ppear in most documents</a:t>
            </a:r>
            <a:endParaRPr lang="en-US" dirty="0"/>
          </a:p>
          <a:p>
            <a:pPr lvl="2"/>
            <a:r>
              <a:rPr lang="en-US" dirty="0" smtClean="0"/>
              <a:t>Little/no semantic content</a:t>
            </a:r>
            <a:endParaRPr lang="en-US" dirty="0"/>
          </a:p>
          <a:p>
            <a:pPr lvl="3"/>
            <a:r>
              <a:rPr lang="en-US" dirty="0" smtClean="0"/>
              <a:t>Function words</a:t>
            </a:r>
            <a:endParaRPr lang="en-US" dirty="0"/>
          </a:p>
          <a:p>
            <a:pPr lvl="4"/>
            <a:r>
              <a:rPr lang="en-US" dirty="0" smtClean="0"/>
              <a:t>E.g</a:t>
            </a:r>
            <a:r>
              <a:rPr lang="en-US" dirty="0"/>
              <a:t>. the, a, and,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Indexing inefficiency:</a:t>
            </a:r>
          </a:p>
          <a:p>
            <a:pPr lvl="2"/>
            <a:r>
              <a:rPr lang="en-US" dirty="0" smtClean="0"/>
              <a:t>Store in inverted index: </a:t>
            </a:r>
          </a:p>
          <a:p>
            <a:pPr lvl="3"/>
            <a:r>
              <a:rPr lang="en-US" dirty="0" smtClean="0"/>
              <a:t>For each term, identify documents where it appears</a:t>
            </a:r>
          </a:p>
          <a:p>
            <a:pPr lvl="3"/>
            <a:r>
              <a:rPr lang="en-US" dirty="0" smtClean="0"/>
              <a:t>‘the’: every document is a candidate match</a:t>
            </a:r>
          </a:p>
        </p:txBody>
      </p:sp>
    </p:spTree>
    <p:extLst>
      <p:ext uri="{BB962C8B-B14F-4D97-AF65-F5344CB8AC3E}">
        <p14:creationId xmlns:p14="http://schemas.microsoft.com/office/powerpoint/2010/main" val="2311696843"/>
      </p:ext>
    </p:extLst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Selection:</a:t>
            </a:r>
          </a:p>
          <a:p>
            <a:pPr lvl="1"/>
            <a:r>
              <a:rPr lang="en-US" dirty="0"/>
              <a:t>Some terms are truly useless</a:t>
            </a:r>
          </a:p>
          <a:p>
            <a:pPr lvl="2"/>
            <a:r>
              <a:rPr lang="en-US" dirty="0"/>
              <a:t>Too </a:t>
            </a:r>
            <a:r>
              <a:rPr lang="en-US" dirty="0" smtClean="0"/>
              <a:t>frequent</a:t>
            </a:r>
            <a:r>
              <a:rPr lang="en-US" dirty="0" smtClean="0"/>
              <a:t>: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ppear in most documents</a:t>
            </a:r>
            <a:endParaRPr lang="en-US" dirty="0"/>
          </a:p>
          <a:p>
            <a:pPr lvl="2"/>
            <a:r>
              <a:rPr lang="en-US" dirty="0" smtClean="0"/>
              <a:t>Little/no semantic content</a:t>
            </a:r>
            <a:endParaRPr lang="en-US" dirty="0"/>
          </a:p>
          <a:p>
            <a:pPr lvl="3"/>
            <a:r>
              <a:rPr lang="en-US" dirty="0" smtClean="0"/>
              <a:t>Function words</a:t>
            </a:r>
            <a:endParaRPr lang="en-US" dirty="0"/>
          </a:p>
          <a:p>
            <a:pPr lvl="4"/>
            <a:r>
              <a:rPr lang="en-US" dirty="0" smtClean="0"/>
              <a:t>E.g</a:t>
            </a:r>
            <a:r>
              <a:rPr lang="en-US" dirty="0"/>
              <a:t>. the, a, and,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Indexing inefficiency:</a:t>
            </a:r>
          </a:p>
          <a:p>
            <a:pPr lvl="2"/>
            <a:r>
              <a:rPr lang="en-US" dirty="0" smtClean="0"/>
              <a:t>Store in inverted index: </a:t>
            </a:r>
          </a:p>
          <a:p>
            <a:pPr lvl="3"/>
            <a:r>
              <a:rPr lang="en-US" dirty="0" smtClean="0"/>
              <a:t>For each term, identify documents where it appears</a:t>
            </a:r>
          </a:p>
          <a:p>
            <a:pPr lvl="3"/>
            <a:r>
              <a:rPr lang="en-US" dirty="0" smtClean="0"/>
              <a:t>‘the’: every document is a candidate match</a:t>
            </a:r>
          </a:p>
          <a:p>
            <a:r>
              <a:rPr lang="en-US" dirty="0" smtClean="0"/>
              <a:t>Remove ‘stop words’ based on list</a:t>
            </a:r>
          </a:p>
          <a:p>
            <a:pPr lvl="1"/>
            <a:r>
              <a:rPr lang="en-US" dirty="0" smtClean="0"/>
              <a:t>Usually document-frequency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42025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Matching Topics and Documents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perspectives:</a:t>
            </a:r>
          </a:p>
          <a:p>
            <a:pPr lvl="1"/>
            <a:r>
              <a:rPr lang="en-US" dirty="0"/>
              <a:t>Pre-defined, fixed, finite topics:</a:t>
            </a:r>
          </a:p>
          <a:p>
            <a:pPr lvl="2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Text Classification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Arbitrary topics, typically defined by statement of information need (aka query)</a:t>
            </a:r>
          </a:p>
          <a:p>
            <a:pPr lvl="2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Information Retrieval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 smtClean="0">
              <a:latin typeface="Arial"/>
            </a:endParaRPr>
          </a:p>
          <a:p>
            <a:pPr lvl="3"/>
            <a:r>
              <a:rPr lang="en-US" dirty="0" smtClean="0">
                <a:latin typeface="Arial"/>
              </a:rPr>
              <a:t>Ad-</a:t>
            </a:r>
            <a:r>
              <a:rPr lang="en-US" smtClean="0">
                <a:latin typeface="Arial"/>
              </a:rPr>
              <a:t>hoc retrieval</a:t>
            </a:r>
            <a:endParaRPr lang="en-US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72137"/>
      </p:ext>
    </p:extLst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</a:t>
            </a:r>
            <a:r>
              <a:rPr lang="en-US" dirty="0"/>
              <a:t>many surface forms for same </a:t>
            </a:r>
            <a:r>
              <a:rPr lang="en-US" dirty="0" smtClean="0"/>
              <a:t>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74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</a:t>
            </a:r>
            <a:r>
              <a:rPr lang="en-US" dirty="0"/>
              <a:t>many surface forms for same concepts</a:t>
            </a:r>
          </a:p>
          <a:p>
            <a:pPr lvl="1"/>
            <a:r>
              <a:rPr lang="en-US" dirty="0"/>
              <a:t>E.g. inflections of words: verb conjugations, </a:t>
            </a:r>
            <a:r>
              <a:rPr lang="en-US" dirty="0" smtClean="0"/>
              <a:t>plural</a:t>
            </a:r>
          </a:p>
          <a:p>
            <a:pPr lvl="2"/>
            <a:r>
              <a:rPr lang="en-US" dirty="0" smtClean="0"/>
              <a:t>Process, processing, processed </a:t>
            </a:r>
          </a:p>
          <a:p>
            <a:pPr lvl="2"/>
            <a:r>
              <a:rPr lang="en-US" dirty="0" smtClean="0"/>
              <a:t>Same concept, separated by inflection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194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</a:t>
            </a:r>
            <a:r>
              <a:rPr lang="en-US" dirty="0"/>
              <a:t>many surface forms for same concepts</a:t>
            </a:r>
          </a:p>
          <a:p>
            <a:pPr lvl="1"/>
            <a:r>
              <a:rPr lang="en-US" dirty="0"/>
              <a:t>E.g. inflections of words: verb conjugations, </a:t>
            </a:r>
            <a:r>
              <a:rPr lang="en-US" dirty="0" smtClean="0"/>
              <a:t>plural</a:t>
            </a:r>
          </a:p>
          <a:p>
            <a:pPr lvl="2"/>
            <a:r>
              <a:rPr lang="en-US" dirty="0" smtClean="0"/>
              <a:t>Process, processing, processed </a:t>
            </a:r>
          </a:p>
          <a:p>
            <a:pPr lvl="2"/>
            <a:r>
              <a:rPr lang="en-US" dirty="0" smtClean="0"/>
              <a:t>Same concept, separated by inflection</a:t>
            </a:r>
          </a:p>
          <a:p>
            <a:pPr lvl="2"/>
            <a:endParaRPr lang="en-US" dirty="0"/>
          </a:p>
          <a:p>
            <a:r>
              <a:rPr lang="en-US" dirty="0"/>
              <a:t>Stem terms: </a:t>
            </a:r>
            <a:endParaRPr lang="en-US" dirty="0" smtClean="0"/>
          </a:p>
          <a:p>
            <a:pPr lvl="1"/>
            <a:r>
              <a:rPr lang="en-US" dirty="0" smtClean="0"/>
              <a:t>Treat </a:t>
            </a:r>
            <a:r>
              <a:rPr lang="en-US" dirty="0"/>
              <a:t>all forms as same </a:t>
            </a:r>
            <a:r>
              <a:rPr lang="en-US" dirty="0" smtClean="0"/>
              <a:t>underlying</a:t>
            </a:r>
          </a:p>
          <a:p>
            <a:pPr lvl="2"/>
            <a:r>
              <a:rPr lang="en-US" dirty="0" smtClean="0"/>
              <a:t>E.g., ‘processing’ -&gt; ‘process’; ‘Beijing’ -&gt; ‘</a:t>
            </a:r>
            <a:r>
              <a:rPr lang="en-US" dirty="0" err="1" smtClean="0"/>
              <a:t>Beije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Issues: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1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 </a:t>
            </a:r>
            <a:r>
              <a:rPr lang="en-US" dirty="0"/>
              <a:t>many surface forms for same concepts</a:t>
            </a:r>
          </a:p>
          <a:p>
            <a:pPr lvl="1"/>
            <a:r>
              <a:rPr lang="en-US" dirty="0"/>
              <a:t>E.g. inflections of words: verb conjugations, </a:t>
            </a:r>
            <a:r>
              <a:rPr lang="en-US" dirty="0" smtClean="0"/>
              <a:t>plural</a:t>
            </a:r>
          </a:p>
          <a:p>
            <a:pPr lvl="2"/>
            <a:r>
              <a:rPr lang="en-US" dirty="0" smtClean="0"/>
              <a:t>Process, processing, processed </a:t>
            </a:r>
          </a:p>
          <a:p>
            <a:pPr lvl="2"/>
            <a:r>
              <a:rPr lang="en-US" dirty="0" smtClean="0"/>
              <a:t>Same concept, separated by inflection</a:t>
            </a:r>
          </a:p>
          <a:p>
            <a:pPr lvl="2"/>
            <a:endParaRPr lang="en-US" dirty="0"/>
          </a:p>
          <a:p>
            <a:r>
              <a:rPr lang="en-US" dirty="0"/>
              <a:t>Stem terms: </a:t>
            </a:r>
            <a:endParaRPr lang="en-US" dirty="0" smtClean="0"/>
          </a:p>
          <a:p>
            <a:pPr lvl="1"/>
            <a:r>
              <a:rPr lang="en-US" dirty="0" smtClean="0"/>
              <a:t>Treat </a:t>
            </a:r>
            <a:r>
              <a:rPr lang="en-US" dirty="0"/>
              <a:t>all forms as same </a:t>
            </a:r>
            <a:r>
              <a:rPr lang="en-US" dirty="0" smtClean="0"/>
              <a:t>underlying</a:t>
            </a:r>
          </a:p>
          <a:p>
            <a:pPr lvl="2"/>
            <a:r>
              <a:rPr lang="en-US" dirty="0" smtClean="0"/>
              <a:t>E.g., ‘processing’ -&gt; ‘process’; ‘Beijing’ -&gt; ‘</a:t>
            </a:r>
            <a:r>
              <a:rPr lang="en-US" dirty="0" err="1" smtClean="0"/>
              <a:t>Beije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Can be too aggressive</a:t>
            </a:r>
          </a:p>
          <a:p>
            <a:pPr lvl="2"/>
            <a:r>
              <a:rPr lang="en-US" dirty="0" smtClean="0"/>
              <a:t>AIDS, aids -&gt; aid; stock, stocks, stockings -&gt; stock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857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Basic measures:  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2125831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Basic measures:  Precision and Recall</a:t>
            </a:r>
          </a:p>
          <a:p>
            <a:r>
              <a:rPr lang="en-US" dirty="0" smtClean="0"/>
              <a:t>Relevance judgments:</a:t>
            </a:r>
          </a:p>
          <a:p>
            <a:pPr lvl="1"/>
            <a:r>
              <a:rPr lang="en-US" dirty="0" smtClean="0"/>
              <a:t>For a query, returned document is relevant or non-relevant</a:t>
            </a:r>
          </a:p>
          <a:p>
            <a:pPr lvl="2"/>
            <a:r>
              <a:rPr lang="en-US" dirty="0" smtClean="0"/>
              <a:t>Typically binary relevance: 0/1</a:t>
            </a:r>
          </a:p>
        </p:txBody>
      </p:sp>
    </p:spTree>
    <p:extLst>
      <p:ext uri="{BB962C8B-B14F-4D97-AF65-F5344CB8AC3E}">
        <p14:creationId xmlns:p14="http://schemas.microsoft.com/office/powerpoint/2010/main" val="6926589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Basic measures:  Precision and Recall</a:t>
            </a:r>
          </a:p>
          <a:p>
            <a:r>
              <a:rPr lang="en-US" dirty="0" smtClean="0"/>
              <a:t>Relevance judgments:</a:t>
            </a:r>
          </a:p>
          <a:p>
            <a:pPr lvl="1"/>
            <a:r>
              <a:rPr lang="en-US" dirty="0" smtClean="0"/>
              <a:t>For a query, returned document is relevant or non-relevant</a:t>
            </a:r>
          </a:p>
          <a:p>
            <a:pPr lvl="2"/>
            <a:r>
              <a:rPr lang="en-US" dirty="0" smtClean="0"/>
              <a:t>Typically binary relevance: 0/1</a:t>
            </a:r>
          </a:p>
          <a:p>
            <a:pPr lvl="1"/>
            <a:r>
              <a:rPr lang="en-US" dirty="0" smtClean="0"/>
              <a:t>T: returned documents; U: true relevant documents</a:t>
            </a:r>
          </a:p>
          <a:p>
            <a:pPr lvl="1"/>
            <a:r>
              <a:rPr lang="en-US" dirty="0" smtClean="0"/>
              <a:t>R: returned relevant documents</a:t>
            </a:r>
          </a:p>
          <a:p>
            <a:pPr lvl="1"/>
            <a:r>
              <a:rPr lang="en-US" dirty="0" smtClean="0"/>
              <a:t>N: returned non-relevant documents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72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Basic measures:  Precision and Recall</a:t>
            </a:r>
          </a:p>
          <a:p>
            <a:r>
              <a:rPr lang="en-US" dirty="0" smtClean="0"/>
              <a:t>Relevance judgments:</a:t>
            </a:r>
          </a:p>
          <a:p>
            <a:pPr lvl="1"/>
            <a:r>
              <a:rPr lang="en-US" dirty="0" smtClean="0"/>
              <a:t>For a query, returned document is relevant or non-relevant</a:t>
            </a:r>
          </a:p>
          <a:p>
            <a:pPr lvl="2"/>
            <a:r>
              <a:rPr lang="en-US" dirty="0" smtClean="0"/>
              <a:t>Typically binary relevance: 0/1</a:t>
            </a:r>
          </a:p>
          <a:p>
            <a:pPr lvl="1"/>
            <a:r>
              <a:rPr lang="en-US" dirty="0" smtClean="0"/>
              <a:t>T: returned documents; U: true relevant documents</a:t>
            </a:r>
          </a:p>
          <a:p>
            <a:pPr lvl="1"/>
            <a:r>
              <a:rPr lang="en-US" dirty="0" smtClean="0"/>
              <a:t>R: returned relevant documents</a:t>
            </a:r>
          </a:p>
          <a:p>
            <a:pPr lvl="1"/>
            <a:r>
              <a:rPr lang="en-US" dirty="0" smtClean="0"/>
              <a:t>N: returned non-relevant documents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526374"/>
              </p:ext>
            </p:extLst>
          </p:nvPr>
        </p:nvGraphicFramePr>
        <p:xfrm>
          <a:off x="1329784" y="5037924"/>
          <a:ext cx="4132695" cy="1108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1752600" imgH="469900" progId="Equation.3">
                  <p:embed/>
                </p:oleObj>
              </mc:Choice>
              <mc:Fallback>
                <p:oleObj name="Equation" r:id="rId3" imgW="17526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9784" y="5037924"/>
                        <a:ext cx="4132695" cy="1108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6568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Ranked retrieval</a:t>
            </a:r>
          </a:p>
          <a:p>
            <a:pPr lvl="1"/>
            <a:r>
              <a:rPr lang="en-US" dirty="0" smtClean="0"/>
              <a:t>Return top 1K documents: ‘best’ first</a:t>
            </a:r>
          </a:p>
        </p:txBody>
      </p:sp>
    </p:spTree>
    <p:extLst>
      <p:ext uri="{BB962C8B-B14F-4D97-AF65-F5344CB8AC3E}">
        <p14:creationId xmlns:p14="http://schemas.microsoft.com/office/powerpoint/2010/main" val="24387336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Ranked retrieval</a:t>
            </a:r>
          </a:p>
          <a:p>
            <a:pPr lvl="1"/>
            <a:r>
              <a:rPr lang="en-US" dirty="0" smtClean="0"/>
              <a:t>Return top 1K documents: ‘best’ first</a:t>
            </a:r>
          </a:p>
          <a:p>
            <a:pPr lvl="1"/>
            <a:r>
              <a:rPr lang="en-US" dirty="0" smtClean="0"/>
              <a:t>10 relevant documents returned:</a:t>
            </a:r>
          </a:p>
        </p:txBody>
      </p:sp>
    </p:spTree>
    <p:extLst>
      <p:ext uri="{BB962C8B-B14F-4D97-AF65-F5344CB8AC3E}">
        <p14:creationId xmlns:p14="http://schemas.microsoft.com/office/powerpoint/2010/main" val="254568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Retrieval Components</a:t>
            </a:r>
            <a:endParaRPr lang="en-US" sz="40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collection:</a:t>
            </a:r>
          </a:p>
          <a:p>
            <a:pPr lvl="1"/>
            <a:r>
              <a:rPr lang="en-US" dirty="0" smtClean="0"/>
              <a:t>Used to satisfy user requests, collection of: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9777"/>
      </p:ext>
    </p:extLst>
  </p:cSld>
  <p:clrMapOvr>
    <a:masterClrMapping/>
  </p:clrMapOvr>
  <p:transition xmlns:p14="http://schemas.microsoft.com/office/powerpoint/2010/main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Ranked retrieval</a:t>
            </a:r>
          </a:p>
          <a:p>
            <a:pPr lvl="1"/>
            <a:r>
              <a:rPr lang="en-US" dirty="0" smtClean="0"/>
              <a:t>Return top 1K documents: ‘best’ first</a:t>
            </a:r>
          </a:p>
          <a:p>
            <a:pPr lvl="1"/>
            <a:r>
              <a:rPr lang="en-US" dirty="0" smtClean="0"/>
              <a:t>10 relevant documents returned:</a:t>
            </a:r>
          </a:p>
          <a:p>
            <a:pPr lvl="2"/>
            <a:r>
              <a:rPr lang="en-US" dirty="0" smtClean="0"/>
              <a:t>In first 10 positions?</a:t>
            </a:r>
          </a:p>
        </p:txBody>
      </p:sp>
    </p:spTree>
    <p:extLst>
      <p:ext uri="{BB962C8B-B14F-4D97-AF65-F5344CB8AC3E}">
        <p14:creationId xmlns:p14="http://schemas.microsoft.com/office/powerpoint/2010/main" val="29578566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Ranked retrieval</a:t>
            </a:r>
          </a:p>
          <a:p>
            <a:pPr lvl="1"/>
            <a:r>
              <a:rPr lang="en-US" dirty="0" smtClean="0"/>
              <a:t>Return top 1K documents: ‘best’ first</a:t>
            </a:r>
          </a:p>
          <a:p>
            <a:pPr lvl="1"/>
            <a:r>
              <a:rPr lang="en-US" dirty="0" smtClean="0"/>
              <a:t>10 relevant documents returned:</a:t>
            </a:r>
          </a:p>
          <a:p>
            <a:pPr lvl="2"/>
            <a:r>
              <a:rPr lang="en-US" dirty="0" smtClean="0"/>
              <a:t>In first 10 positions?</a:t>
            </a:r>
          </a:p>
          <a:p>
            <a:pPr lvl="2"/>
            <a:r>
              <a:rPr lang="en-US" dirty="0" smtClean="0"/>
              <a:t>In last 10 positions?</a:t>
            </a:r>
          </a:p>
        </p:txBody>
      </p:sp>
    </p:spTree>
    <p:extLst>
      <p:ext uri="{BB962C8B-B14F-4D97-AF65-F5344CB8AC3E}">
        <p14:creationId xmlns:p14="http://schemas.microsoft.com/office/powerpoint/2010/main" val="30477071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Ranked retrieval</a:t>
            </a:r>
          </a:p>
          <a:p>
            <a:pPr lvl="1"/>
            <a:r>
              <a:rPr lang="en-US" dirty="0" smtClean="0"/>
              <a:t>Return top 1K documents: ‘best’ first</a:t>
            </a:r>
          </a:p>
          <a:p>
            <a:pPr lvl="1"/>
            <a:r>
              <a:rPr lang="en-US" dirty="0" smtClean="0"/>
              <a:t>10 relevant documents returned:</a:t>
            </a:r>
          </a:p>
          <a:p>
            <a:pPr lvl="2"/>
            <a:r>
              <a:rPr lang="en-US" dirty="0" smtClean="0"/>
              <a:t>In first 10 positions?</a:t>
            </a:r>
          </a:p>
          <a:p>
            <a:pPr lvl="2"/>
            <a:r>
              <a:rPr lang="en-US" dirty="0" smtClean="0"/>
              <a:t>In last 10 positions?</a:t>
            </a:r>
          </a:p>
          <a:p>
            <a:pPr lvl="2"/>
            <a:r>
              <a:rPr lang="en-US" dirty="0" smtClean="0"/>
              <a:t>Score by precision and recall – which is better?</a:t>
            </a:r>
          </a:p>
        </p:txBody>
      </p:sp>
    </p:spTree>
    <p:extLst>
      <p:ext uri="{BB962C8B-B14F-4D97-AF65-F5344CB8AC3E}">
        <p14:creationId xmlns:p14="http://schemas.microsoft.com/office/powerpoint/2010/main" val="18992058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Ranked retrieval</a:t>
            </a:r>
          </a:p>
          <a:p>
            <a:pPr lvl="1"/>
            <a:r>
              <a:rPr lang="en-US" dirty="0" smtClean="0"/>
              <a:t>Return top 1K documents: ‘best’ first</a:t>
            </a:r>
          </a:p>
          <a:p>
            <a:pPr lvl="1"/>
            <a:r>
              <a:rPr lang="en-US" dirty="0" smtClean="0"/>
              <a:t>10 relevant documents returned:</a:t>
            </a:r>
          </a:p>
          <a:p>
            <a:pPr lvl="2"/>
            <a:r>
              <a:rPr lang="en-US" dirty="0" smtClean="0"/>
              <a:t>In first 10 positions?</a:t>
            </a:r>
          </a:p>
          <a:p>
            <a:pPr lvl="2"/>
            <a:r>
              <a:rPr lang="en-US" dirty="0" smtClean="0"/>
              <a:t>In last 10 positions?</a:t>
            </a:r>
          </a:p>
          <a:p>
            <a:pPr lvl="2"/>
            <a:r>
              <a:rPr lang="en-US" dirty="0" smtClean="0"/>
              <a:t>Score by precision and recall – which is better?</a:t>
            </a:r>
          </a:p>
          <a:p>
            <a:pPr lvl="3"/>
            <a:r>
              <a:rPr lang="en-US" dirty="0" smtClean="0"/>
              <a:t>Identical !!!</a:t>
            </a:r>
          </a:p>
          <a:p>
            <a:pPr lvl="3"/>
            <a:r>
              <a:rPr lang="en-US" dirty="0" smtClean="0"/>
              <a:t>Correspond to intuition?  NO!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4136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Ranked retrieval</a:t>
            </a:r>
          </a:p>
          <a:p>
            <a:pPr lvl="1"/>
            <a:r>
              <a:rPr lang="en-US" dirty="0" smtClean="0"/>
              <a:t>Return top 1K documents: ‘best’ first</a:t>
            </a:r>
          </a:p>
          <a:p>
            <a:pPr lvl="1"/>
            <a:r>
              <a:rPr lang="en-US" dirty="0" smtClean="0"/>
              <a:t>10 relevant documents returned:</a:t>
            </a:r>
          </a:p>
          <a:p>
            <a:pPr lvl="2"/>
            <a:r>
              <a:rPr lang="en-US" dirty="0" smtClean="0"/>
              <a:t>In first 10 positions?</a:t>
            </a:r>
          </a:p>
          <a:p>
            <a:pPr lvl="2"/>
            <a:r>
              <a:rPr lang="en-US" dirty="0" smtClean="0"/>
              <a:t>In last 10 positions?</a:t>
            </a:r>
          </a:p>
          <a:p>
            <a:pPr lvl="2"/>
            <a:r>
              <a:rPr lang="en-US" dirty="0" smtClean="0"/>
              <a:t>Score by precision and recall – which is better?</a:t>
            </a:r>
          </a:p>
          <a:p>
            <a:pPr lvl="3"/>
            <a:r>
              <a:rPr lang="en-US" dirty="0" smtClean="0"/>
              <a:t>Identical !!!</a:t>
            </a:r>
          </a:p>
          <a:p>
            <a:pPr lvl="3"/>
            <a:r>
              <a:rPr lang="en-US" dirty="0" smtClean="0"/>
              <a:t>Correspond to intuition?  NO!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Need rank-sensitive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457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Rank-specific P &amp;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ig 23.4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1447298"/>
            <a:ext cx="6573837" cy="545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8596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Rank-specific P &amp;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01131" cy="4343400"/>
          </a:xfrm>
        </p:spPr>
        <p:txBody>
          <a:bodyPr/>
          <a:lstStyle/>
          <a:p>
            <a:r>
              <a:rPr lang="en-US" dirty="0" err="1" smtClean="0"/>
              <a:t>Precision</a:t>
            </a:r>
            <a:r>
              <a:rPr lang="en-US" baseline="-25000" dirty="0" err="1" smtClean="0"/>
              <a:t>rank</a:t>
            </a:r>
            <a:r>
              <a:rPr lang="en-US" dirty="0" smtClean="0"/>
              <a:t>: based on fraction of </a:t>
            </a:r>
            <a:r>
              <a:rPr lang="en-US" dirty="0" err="1" smtClean="0"/>
              <a:t>reldocs</a:t>
            </a:r>
            <a:r>
              <a:rPr lang="en-US" dirty="0" smtClean="0"/>
              <a:t> at rank</a:t>
            </a:r>
          </a:p>
          <a:p>
            <a:r>
              <a:rPr lang="en-US" dirty="0" err="1" smtClean="0"/>
              <a:t>Recall</a:t>
            </a:r>
            <a:r>
              <a:rPr lang="en-US" baseline="-25000" dirty="0" err="1" smtClean="0"/>
              <a:t>rank</a:t>
            </a:r>
            <a:r>
              <a:rPr lang="en-US" dirty="0" smtClean="0"/>
              <a:t>:  similarly</a:t>
            </a:r>
          </a:p>
        </p:txBody>
      </p:sp>
    </p:spTree>
    <p:extLst>
      <p:ext uri="{BB962C8B-B14F-4D97-AF65-F5344CB8AC3E}">
        <p14:creationId xmlns:p14="http://schemas.microsoft.com/office/powerpoint/2010/main" val="41047489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Rank-specific P &amp;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01131" cy="4343400"/>
          </a:xfrm>
        </p:spPr>
        <p:txBody>
          <a:bodyPr/>
          <a:lstStyle/>
          <a:p>
            <a:r>
              <a:rPr lang="en-US" dirty="0" err="1" smtClean="0"/>
              <a:t>Precision</a:t>
            </a:r>
            <a:r>
              <a:rPr lang="en-US" baseline="-25000" dirty="0" err="1" smtClean="0"/>
              <a:t>rank</a:t>
            </a:r>
            <a:r>
              <a:rPr lang="en-US" dirty="0" smtClean="0"/>
              <a:t>: based on fraction of </a:t>
            </a:r>
            <a:r>
              <a:rPr lang="en-US" dirty="0" err="1" smtClean="0"/>
              <a:t>reldocs</a:t>
            </a:r>
            <a:r>
              <a:rPr lang="en-US" dirty="0" smtClean="0"/>
              <a:t> at rank</a:t>
            </a:r>
          </a:p>
          <a:p>
            <a:r>
              <a:rPr lang="en-US" dirty="0" err="1" smtClean="0"/>
              <a:t>Recall</a:t>
            </a:r>
            <a:r>
              <a:rPr lang="en-US" baseline="-25000" dirty="0" err="1" smtClean="0"/>
              <a:t>rank</a:t>
            </a:r>
            <a:r>
              <a:rPr lang="en-US" dirty="0" smtClean="0"/>
              <a:t>:  similarly</a:t>
            </a:r>
          </a:p>
          <a:p>
            <a:r>
              <a:rPr lang="en-US" dirty="0" smtClean="0"/>
              <a:t>Note: Recall is non-decreasing; Precision varies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161427"/>
              </p:ext>
            </p:extLst>
          </p:nvPr>
        </p:nvGraphicFramePr>
        <p:xfrm>
          <a:off x="1787649" y="4804314"/>
          <a:ext cx="4300692" cy="53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3" imgW="2159000" imgH="266700" progId="Equation.3">
                  <p:embed/>
                </p:oleObj>
              </mc:Choice>
              <mc:Fallback>
                <p:oleObj name="Equation" r:id="rId3" imgW="21590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649" y="4804314"/>
                        <a:ext cx="4300692" cy="53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7322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Rank-specific P &amp;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01131" cy="4343400"/>
          </a:xfrm>
        </p:spPr>
        <p:txBody>
          <a:bodyPr/>
          <a:lstStyle/>
          <a:p>
            <a:r>
              <a:rPr lang="en-US" dirty="0" err="1" smtClean="0"/>
              <a:t>Precision</a:t>
            </a:r>
            <a:r>
              <a:rPr lang="en-US" baseline="-25000" dirty="0" err="1" smtClean="0"/>
              <a:t>rank</a:t>
            </a:r>
            <a:r>
              <a:rPr lang="en-US" dirty="0" smtClean="0"/>
              <a:t>: based on fraction of </a:t>
            </a:r>
            <a:r>
              <a:rPr lang="en-US" dirty="0" err="1" smtClean="0"/>
              <a:t>reldocs</a:t>
            </a:r>
            <a:r>
              <a:rPr lang="en-US" dirty="0" smtClean="0"/>
              <a:t> at rank</a:t>
            </a:r>
          </a:p>
          <a:p>
            <a:r>
              <a:rPr lang="en-US" dirty="0" err="1" smtClean="0"/>
              <a:t>Recall</a:t>
            </a:r>
            <a:r>
              <a:rPr lang="en-US" baseline="-25000" dirty="0" err="1" smtClean="0"/>
              <a:t>rank</a:t>
            </a:r>
            <a:r>
              <a:rPr lang="en-US" dirty="0" smtClean="0"/>
              <a:t>:  similarly</a:t>
            </a:r>
          </a:p>
          <a:p>
            <a:r>
              <a:rPr lang="en-US" dirty="0" smtClean="0"/>
              <a:t>Note: Recall is non-decreasing; Precision varies</a:t>
            </a:r>
          </a:p>
          <a:p>
            <a:r>
              <a:rPr lang="en-US" dirty="0" smtClean="0"/>
              <a:t>Issue: too many numbers; no holistic view</a:t>
            </a:r>
          </a:p>
        </p:txBody>
      </p:sp>
    </p:spTree>
    <p:extLst>
      <p:ext uri="{BB962C8B-B14F-4D97-AF65-F5344CB8AC3E}">
        <p14:creationId xmlns:p14="http://schemas.microsoft.com/office/powerpoint/2010/main" val="13785757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Rank-specific P &amp;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01131" cy="4343400"/>
          </a:xfrm>
        </p:spPr>
        <p:txBody>
          <a:bodyPr/>
          <a:lstStyle/>
          <a:p>
            <a:r>
              <a:rPr lang="en-US" dirty="0" err="1" smtClean="0"/>
              <a:t>Precision</a:t>
            </a:r>
            <a:r>
              <a:rPr lang="en-US" baseline="-25000" dirty="0" err="1" smtClean="0"/>
              <a:t>rank</a:t>
            </a:r>
            <a:r>
              <a:rPr lang="en-US" dirty="0" smtClean="0"/>
              <a:t>: based on fraction of </a:t>
            </a:r>
            <a:r>
              <a:rPr lang="en-US" dirty="0" err="1" smtClean="0"/>
              <a:t>reldocs</a:t>
            </a:r>
            <a:r>
              <a:rPr lang="en-US" dirty="0" smtClean="0"/>
              <a:t> at rank</a:t>
            </a:r>
          </a:p>
          <a:p>
            <a:r>
              <a:rPr lang="en-US" dirty="0" err="1" smtClean="0"/>
              <a:t>Recall</a:t>
            </a:r>
            <a:r>
              <a:rPr lang="en-US" baseline="-25000" dirty="0" err="1" smtClean="0"/>
              <a:t>rank</a:t>
            </a:r>
            <a:r>
              <a:rPr lang="en-US" dirty="0" smtClean="0"/>
              <a:t>:  similarly</a:t>
            </a:r>
          </a:p>
          <a:p>
            <a:r>
              <a:rPr lang="en-US" dirty="0" smtClean="0"/>
              <a:t>Note: Recall is non-decreasing; Precision varies</a:t>
            </a:r>
          </a:p>
          <a:p>
            <a:r>
              <a:rPr lang="en-US" dirty="0" smtClean="0"/>
              <a:t>Issue: too many numbers; no holistic view</a:t>
            </a:r>
          </a:p>
          <a:p>
            <a:pPr lvl="1"/>
            <a:r>
              <a:rPr lang="en-US" dirty="0" smtClean="0"/>
              <a:t>Typically, compute precision at 11 fixed levels of recall</a:t>
            </a:r>
          </a:p>
          <a:p>
            <a:pPr lvl="1"/>
            <a:r>
              <a:rPr lang="en-US" dirty="0" smtClean="0"/>
              <a:t>Interpolated precision: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Can smooth variations in precision</a:t>
            </a:r>
          </a:p>
          <a:p>
            <a:pPr lvl="2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877732"/>
              </p:ext>
            </p:extLst>
          </p:nvPr>
        </p:nvGraphicFramePr>
        <p:xfrm>
          <a:off x="1787649" y="4804314"/>
          <a:ext cx="4300692" cy="53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3" imgW="2159000" imgH="266700" progId="Equation.3">
                  <p:embed/>
                </p:oleObj>
              </mc:Choice>
              <mc:Fallback>
                <p:oleObj name="Equation" r:id="rId3" imgW="21590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649" y="4804314"/>
                        <a:ext cx="4300692" cy="53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326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Retrieval Components</a:t>
            </a:r>
            <a:endParaRPr lang="en-US" sz="40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collection:</a:t>
            </a:r>
          </a:p>
          <a:p>
            <a:pPr lvl="1"/>
            <a:r>
              <a:rPr lang="en-US" dirty="0" smtClean="0"/>
              <a:t>Used to satisfy user requests, collection of:</a:t>
            </a:r>
            <a:endParaRPr lang="en-US" dirty="0"/>
          </a:p>
          <a:p>
            <a:pPr lvl="1"/>
            <a:r>
              <a:rPr lang="en-US" dirty="0" smtClean="0"/>
              <a:t>Documents:</a:t>
            </a:r>
          </a:p>
          <a:p>
            <a:pPr lvl="2"/>
            <a:r>
              <a:rPr lang="en-US" dirty="0" smtClean="0"/>
              <a:t>Basic unit available for retrieval</a:t>
            </a:r>
          </a:p>
        </p:txBody>
      </p:sp>
    </p:spTree>
    <p:extLst>
      <p:ext uri="{BB962C8B-B14F-4D97-AF65-F5344CB8AC3E}">
        <p14:creationId xmlns:p14="http://schemas.microsoft.com/office/powerpoint/2010/main" val="1818153295"/>
      </p:ext>
    </p:extLst>
  </p:cSld>
  <p:clrMapOvr>
    <a:masterClrMapping/>
  </p:clrMapOvr>
  <p:transition xmlns:p14="http://schemas.microsoft.com/office/powerpoint/2010/main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Precision</a:t>
            </a:r>
            <a:endParaRPr lang="en-US" dirty="0"/>
          </a:p>
        </p:txBody>
      </p:sp>
      <p:pic>
        <p:nvPicPr>
          <p:cNvPr id="4" name="fig 23.5.jpg" descr="fig 2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4" r="1422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6545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graph of precision </a:t>
            </a:r>
            <a:r>
              <a:rPr lang="en-US" dirty="0" err="1" smtClean="0"/>
              <a:t>vs</a:t>
            </a:r>
            <a:r>
              <a:rPr lang="en-US" dirty="0" smtClean="0"/>
              <a:t> recall </a:t>
            </a:r>
          </a:p>
          <a:p>
            <a:pPr lvl="1"/>
            <a:r>
              <a:rPr lang="en-US" dirty="0" smtClean="0"/>
              <a:t>Averaged over queries</a:t>
            </a:r>
          </a:p>
          <a:p>
            <a:pPr lvl="1"/>
            <a:r>
              <a:rPr lang="en-US" dirty="0" smtClean="0"/>
              <a:t>Compare graphs</a:t>
            </a:r>
            <a:endParaRPr lang="en-US" dirty="0"/>
          </a:p>
        </p:txBody>
      </p:sp>
      <p:pic>
        <p:nvPicPr>
          <p:cNvPr id="4" name="fig 23.6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001" y="2947489"/>
            <a:ext cx="5957915" cy="3873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0604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Traverse ranked document list:</a:t>
            </a:r>
          </a:p>
          <a:p>
            <a:pPr lvl="1"/>
            <a:r>
              <a:rPr lang="en-US" dirty="0" smtClean="0"/>
              <a:t>Compute precision each time relevant doc found</a:t>
            </a:r>
          </a:p>
        </p:txBody>
      </p:sp>
    </p:spTree>
    <p:extLst>
      <p:ext uri="{BB962C8B-B14F-4D97-AF65-F5344CB8AC3E}">
        <p14:creationId xmlns:p14="http://schemas.microsoft.com/office/powerpoint/2010/main" val="21271059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Traverse ranked document list:</a:t>
            </a:r>
          </a:p>
          <a:p>
            <a:pPr lvl="1"/>
            <a:r>
              <a:rPr lang="en-US" dirty="0" smtClean="0"/>
              <a:t>Compute precision each time relevant doc found</a:t>
            </a:r>
          </a:p>
          <a:p>
            <a:pPr lvl="2"/>
            <a:r>
              <a:rPr lang="en-US" dirty="0" smtClean="0"/>
              <a:t>Average precision up to some fixed cutoff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r</a:t>
            </a:r>
            <a:r>
              <a:rPr lang="en-US" dirty="0" smtClean="0"/>
              <a:t>: set of relevant documents at or above r</a:t>
            </a:r>
          </a:p>
          <a:p>
            <a:pPr lvl="2"/>
            <a:r>
              <a:rPr lang="en-US" dirty="0" smtClean="0"/>
              <a:t>Precision(d) : precision at rank when doc d found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588937"/>
              </p:ext>
            </p:extLst>
          </p:nvPr>
        </p:nvGraphicFramePr>
        <p:xfrm>
          <a:off x="1835075" y="3309410"/>
          <a:ext cx="2861962" cy="98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3" imgW="1333500" imgH="457200" progId="Equation.3">
                  <p:embed/>
                </p:oleObj>
              </mc:Choice>
              <mc:Fallback>
                <p:oleObj name="Equation" r:id="rId3" imgW="1333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075" y="3309410"/>
                        <a:ext cx="2861962" cy="981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8385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Traverse ranked document list:</a:t>
            </a:r>
          </a:p>
          <a:p>
            <a:pPr lvl="1"/>
            <a:r>
              <a:rPr lang="en-US" dirty="0" smtClean="0"/>
              <a:t>Compute precision each time relevant doc found</a:t>
            </a:r>
          </a:p>
          <a:p>
            <a:pPr lvl="2"/>
            <a:r>
              <a:rPr lang="en-US" dirty="0" smtClean="0"/>
              <a:t>Average precision up to some fixed cutoff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r</a:t>
            </a:r>
            <a:r>
              <a:rPr lang="en-US" dirty="0" smtClean="0"/>
              <a:t>: set of relevant documents at or above r</a:t>
            </a:r>
          </a:p>
          <a:p>
            <a:pPr lvl="2"/>
            <a:r>
              <a:rPr lang="en-US" dirty="0" smtClean="0"/>
              <a:t>Precision(d) : precision at rank when doc d found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Mean Average Precision: 0.6</a:t>
            </a:r>
          </a:p>
          <a:p>
            <a:pPr lvl="2"/>
            <a:r>
              <a:rPr lang="en-US" dirty="0" smtClean="0"/>
              <a:t>Compute average over all queries of these averages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9589"/>
              </p:ext>
            </p:extLst>
          </p:nvPr>
        </p:nvGraphicFramePr>
        <p:xfrm>
          <a:off x="1835075" y="3309410"/>
          <a:ext cx="2861962" cy="98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3" imgW="1333500" imgH="457200" progId="Equation.3">
                  <p:embed/>
                </p:oleObj>
              </mc:Choice>
              <mc:Fallback>
                <p:oleObj name="Equation" r:id="rId3" imgW="1333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075" y="3309410"/>
                        <a:ext cx="2861962" cy="981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4120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Traverse ranked document list:</a:t>
            </a:r>
          </a:p>
          <a:p>
            <a:pPr lvl="1"/>
            <a:r>
              <a:rPr lang="en-US" dirty="0" smtClean="0"/>
              <a:t>Compute precision each time relevant doc found</a:t>
            </a:r>
          </a:p>
          <a:p>
            <a:pPr lvl="2"/>
            <a:r>
              <a:rPr lang="en-US" dirty="0" smtClean="0"/>
              <a:t>Average precision up to some fixed cutoff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r</a:t>
            </a:r>
            <a:r>
              <a:rPr lang="en-US" dirty="0" smtClean="0"/>
              <a:t>: set of relevant documents at or above r</a:t>
            </a:r>
          </a:p>
          <a:p>
            <a:pPr lvl="2"/>
            <a:r>
              <a:rPr lang="en-US" dirty="0" smtClean="0"/>
              <a:t>Precision(d) : precision at rank when doc d found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Mean Average Precision: 0.6</a:t>
            </a:r>
          </a:p>
          <a:p>
            <a:pPr lvl="2"/>
            <a:r>
              <a:rPr lang="en-US" dirty="0" smtClean="0"/>
              <a:t>Compute average of all queries of these averages</a:t>
            </a:r>
          </a:p>
          <a:p>
            <a:pPr lvl="2"/>
            <a:r>
              <a:rPr lang="en-US" dirty="0" smtClean="0"/>
              <a:t>Precision-oriented measure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821944"/>
              </p:ext>
            </p:extLst>
          </p:nvPr>
        </p:nvGraphicFramePr>
        <p:xfrm>
          <a:off x="1835075" y="3309410"/>
          <a:ext cx="2861962" cy="98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3" imgW="1333500" imgH="457200" progId="Equation.3">
                  <p:embed/>
                </p:oleObj>
              </mc:Choice>
              <mc:Fallback>
                <p:oleObj name="Equation" r:id="rId3" imgW="1333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075" y="3309410"/>
                        <a:ext cx="2861962" cy="981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1869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Average Precision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Traverse ranked document list:</a:t>
            </a:r>
          </a:p>
          <a:p>
            <a:pPr lvl="1"/>
            <a:r>
              <a:rPr lang="en-US" dirty="0" smtClean="0"/>
              <a:t>Compute precision each time relevant doc found</a:t>
            </a:r>
          </a:p>
          <a:p>
            <a:pPr lvl="2"/>
            <a:r>
              <a:rPr lang="en-US" dirty="0" smtClean="0"/>
              <a:t>Average precision up to some fixed cutoff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r</a:t>
            </a:r>
            <a:r>
              <a:rPr lang="en-US" dirty="0" smtClean="0"/>
              <a:t>: set of relevant documents at or above r</a:t>
            </a:r>
          </a:p>
          <a:p>
            <a:pPr lvl="2"/>
            <a:r>
              <a:rPr lang="en-US" dirty="0" smtClean="0"/>
              <a:t>Precision(d) : precision at rank when doc d found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Mean Average Precision: 0.6</a:t>
            </a:r>
          </a:p>
          <a:p>
            <a:pPr lvl="2"/>
            <a:r>
              <a:rPr lang="en-US" dirty="0" smtClean="0"/>
              <a:t>Compute average of all queries of these averages</a:t>
            </a:r>
          </a:p>
          <a:p>
            <a:pPr lvl="2"/>
            <a:r>
              <a:rPr lang="en-US" dirty="0" smtClean="0"/>
              <a:t>Precision-oriented measure</a:t>
            </a:r>
          </a:p>
          <a:p>
            <a:r>
              <a:rPr lang="en-US" dirty="0" smtClean="0"/>
              <a:t>Single crisp measure: common TREC Ad-hoc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311823"/>
              </p:ext>
            </p:extLst>
          </p:nvPr>
        </p:nvGraphicFramePr>
        <p:xfrm>
          <a:off x="1835075" y="3309410"/>
          <a:ext cx="2861962" cy="98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3" imgW="1333500" imgH="457200" progId="Equation.3">
                  <p:embed/>
                </p:oleObj>
              </mc:Choice>
              <mc:Fallback>
                <p:oleObj name="Equation" r:id="rId3" imgW="1333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075" y="3309410"/>
                        <a:ext cx="2861962" cy="981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89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Retrieval Components</a:t>
            </a:r>
            <a:endParaRPr lang="en-US" sz="40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collection:</a:t>
            </a:r>
          </a:p>
          <a:p>
            <a:pPr lvl="1"/>
            <a:r>
              <a:rPr lang="en-US" dirty="0" smtClean="0"/>
              <a:t>Used to satisfy user requests, collection of:</a:t>
            </a:r>
            <a:endParaRPr lang="en-US" dirty="0"/>
          </a:p>
          <a:p>
            <a:pPr lvl="1"/>
            <a:r>
              <a:rPr lang="en-US" dirty="0" smtClean="0"/>
              <a:t>Documents:</a:t>
            </a:r>
          </a:p>
          <a:p>
            <a:pPr lvl="2"/>
            <a:r>
              <a:rPr lang="en-US" dirty="0" smtClean="0"/>
              <a:t>Basic unit available for retrieval</a:t>
            </a:r>
          </a:p>
          <a:p>
            <a:pPr lvl="3"/>
            <a:r>
              <a:rPr lang="en-US" dirty="0" smtClean="0"/>
              <a:t>Typically: Newspaper story, encyclopedia entry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455889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Retrieval Components</a:t>
            </a:r>
            <a:endParaRPr lang="en-US" sz="40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collection:</a:t>
            </a:r>
          </a:p>
          <a:p>
            <a:pPr lvl="1"/>
            <a:r>
              <a:rPr lang="en-US" dirty="0" smtClean="0"/>
              <a:t>Used to satisfy user requests, collection of:</a:t>
            </a:r>
            <a:endParaRPr lang="en-US" dirty="0"/>
          </a:p>
          <a:p>
            <a:pPr lvl="1"/>
            <a:r>
              <a:rPr lang="en-US" dirty="0" smtClean="0"/>
              <a:t>Documents:</a:t>
            </a:r>
          </a:p>
          <a:p>
            <a:pPr lvl="2"/>
            <a:r>
              <a:rPr lang="en-US" dirty="0" smtClean="0"/>
              <a:t>Basic unit available for retrieval</a:t>
            </a:r>
          </a:p>
          <a:p>
            <a:pPr lvl="3"/>
            <a:r>
              <a:rPr lang="en-US" dirty="0" smtClean="0"/>
              <a:t>Typically: Newspaper story, encyclopedia entry</a:t>
            </a:r>
          </a:p>
          <a:p>
            <a:pPr lvl="3"/>
            <a:r>
              <a:rPr lang="en-US" dirty="0" smtClean="0"/>
              <a:t>Alternatively: paragraphs, sentences; web page,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75459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Retrieval Components</a:t>
            </a:r>
            <a:endParaRPr lang="en-US" sz="40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collection:</a:t>
            </a:r>
          </a:p>
          <a:p>
            <a:pPr lvl="1"/>
            <a:r>
              <a:rPr lang="en-US" dirty="0" smtClean="0"/>
              <a:t>Used to satisfy user requests, collection of:</a:t>
            </a:r>
            <a:endParaRPr lang="en-US" dirty="0"/>
          </a:p>
          <a:p>
            <a:pPr lvl="1"/>
            <a:r>
              <a:rPr lang="en-US" dirty="0" smtClean="0"/>
              <a:t>Documents:</a:t>
            </a:r>
          </a:p>
          <a:p>
            <a:pPr lvl="2"/>
            <a:r>
              <a:rPr lang="en-US" dirty="0" smtClean="0"/>
              <a:t>Basic unit available for retrieval</a:t>
            </a:r>
          </a:p>
          <a:p>
            <a:pPr lvl="3"/>
            <a:r>
              <a:rPr lang="en-US" dirty="0" smtClean="0"/>
              <a:t>Typically: Newspaper story, encyclopedia entry</a:t>
            </a:r>
          </a:p>
          <a:p>
            <a:pPr lvl="3"/>
            <a:r>
              <a:rPr lang="en-US" dirty="0" smtClean="0"/>
              <a:t>Alternatively: paragraphs, sentences; web page, site</a:t>
            </a:r>
            <a:endParaRPr lang="en-US" dirty="0"/>
          </a:p>
          <a:p>
            <a:r>
              <a:rPr lang="en-US" dirty="0" smtClean="0"/>
              <a:t>Query: </a:t>
            </a:r>
          </a:p>
          <a:p>
            <a:pPr lvl="1"/>
            <a:r>
              <a:rPr lang="en-US" dirty="0" smtClean="0"/>
              <a:t>Specification of information need</a:t>
            </a:r>
            <a:r>
              <a:rPr lang="en-US" dirty="0" smtClean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861518881"/>
      </p:ext>
    </p:extLst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11213</TotalTime>
  <Words>2260</Words>
  <Application>Microsoft Macintosh PowerPoint</Application>
  <PresentationFormat>On-screen Show (4:3)</PresentationFormat>
  <Paragraphs>461</Paragraphs>
  <Slides>66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69" baseType="lpstr">
      <vt:lpstr>Breeze</vt:lpstr>
      <vt:lpstr>Microsoft Equation</vt:lpstr>
      <vt:lpstr>Equation</vt:lpstr>
      <vt:lpstr>Information Retrieval</vt:lpstr>
      <vt:lpstr>Roadmap</vt:lpstr>
      <vt:lpstr>Matching Topics and Documents</vt:lpstr>
      <vt:lpstr>Matching Topics and Documents</vt:lpstr>
      <vt:lpstr>Information Retrieval Components</vt:lpstr>
      <vt:lpstr>Information Retrieval Components</vt:lpstr>
      <vt:lpstr>Information Retrieval Components</vt:lpstr>
      <vt:lpstr>Information Retrieval Components</vt:lpstr>
      <vt:lpstr>Information Retrieval Components</vt:lpstr>
      <vt:lpstr>Information Retrieval Components</vt:lpstr>
      <vt:lpstr>Information Retrieval Components</vt:lpstr>
      <vt:lpstr>Information Retrieval Architecture</vt:lpstr>
      <vt:lpstr>Vector Space Model</vt:lpstr>
      <vt:lpstr>Vector Space Model</vt:lpstr>
      <vt:lpstr>Vector Space Model</vt:lpstr>
      <vt:lpstr>Vector Space Model</vt:lpstr>
      <vt:lpstr>Vector Space Model</vt:lpstr>
      <vt:lpstr>Representation</vt:lpstr>
      <vt:lpstr>VSM Weights</vt:lpstr>
      <vt:lpstr>Vector Space Model (II)</vt:lpstr>
      <vt:lpstr>Vector Space Model</vt:lpstr>
      <vt:lpstr>Vector Similarity Computation</vt:lpstr>
      <vt:lpstr>Vector Similarity Computation</vt:lpstr>
      <vt:lpstr>Vector Similarity Computation</vt:lpstr>
      <vt:lpstr>Vector Similarity Computation</vt:lpstr>
      <vt:lpstr>Vector Similarity Computation</vt:lpstr>
      <vt:lpstr>Vector Similarity Computation</vt:lpstr>
      <vt:lpstr>Term Weighting Redux</vt:lpstr>
      <vt:lpstr>Term Weighting Redux</vt:lpstr>
      <vt:lpstr>Term Weighting Redux</vt:lpstr>
      <vt:lpstr>Term Weighting Redux</vt:lpstr>
      <vt:lpstr>Term Weighting Redux</vt:lpstr>
      <vt:lpstr>Tf-idf Similarity</vt:lpstr>
      <vt:lpstr>Term Selection</vt:lpstr>
      <vt:lpstr>Term Selection</vt:lpstr>
      <vt:lpstr>Term Selection</vt:lpstr>
      <vt:lpstr>Term Selection</vt:lpstr>
      <vt:lpstr>Term Selection</vt:lpstr>
      <vt:lpstr>Term Selection</vt:lpstr>
      <vt:lpstr>Term Creation</vt:lpstr>
      <vt:lpstr>Term Creation</vt:lpstr>
      <vt:lpstr>Term Creation</vt:lpstr>
      <vt:lpstr>Term Creation</vt:lpstr>
      <vt:lpstr>Evaluating IR</vt:lpstr>
      <vt:lpstr>Evaluating IR</vt:lpstr>
      <vt:lpstr>Evaluating IR</vt:lpstr>
      <vt:lpstr>Evaluating IR</vt:lpstr>
      <vt:lpstr>Evaluating IR</vt:lpstr>
      <vt:lpstr>Evaluating IR</vt:lpstr>
      <vt:lpstr>Evaluating IR</vt:lpstr>
      <vt:lpstr>Evaluating IR</vt:lpstr>
      <vt:lpstr>Evaluating IR</vt:lpstr>
      <vt:lpstr>Evaluating IR</vt:lpstr>
      <vt:lpstr>Evaluating IR</vt:lpstr>
      <vt:lpstr>Rank-specific P &amp; R</vt:lpstr>
      <vt:lpstr>Rank-specific P &amp; R</vt:lpstr>
      <vt:lpstr>Rank-specific P &amp; R</vt:lpstr>
      <vt:lpstr>Rank-specific P &amp; R</vt:lpstr>
      <vt:lpstr>Rank-specific P &amp; R</vt:lpstr>
      <vt:lpstr>Interpolated Precision</vt:lpstr>
      <vt:lpstr>Comparing Systems</vt:lpstr>
      <vt:lpstr>Mean Average Precision (MAP)</vt:lpstr>
      <vt:lpstr>Mean Average Precision (MAP)</vt:lpstr>
      <vt:lpstr>Mean Average Precision (MAP)</vt:lpstr>
      <vt:lpstr>Mean Average Precision (MAP)</vt:lpstr>
      <vt:lpstr>Mean Average Precision (MAP)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44</cp:revision>
  <cp:lastPrinted>2011-04-26T04:13:12Z</cp:lastPrinted>
  <dcterms:created xsi:type="dcterms:W3CDTF">2011-04-19T06:03:41Z</dcterms:created>
  <dcterms:modified xsi:type="dcterms:W3CDTF">2011-04-27T00:57:21Z</dcterms:modified>
</cp:coreProperties>
</file>