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4" r:id="rId4"/>
    <p:sldId id="297" r:id="rId5"/>
    <p:sldId id="298" r:id="rId6"/>
    <p:sldId id="299" r:id="rId7"/>
    <p:sldId id="300" r:id="rId8"/>
    <p:sldId id="295" r:id="rId9"/>
    <p:sldId id="301" r:id="rId10"/>
    <p:sldId id="302" r:id="rId11"/>
    <p:sldId id="303" r:id="rId12"/>
    <p:sldId id="304" r:id="rId13"/>
    <p:sldId id="296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72" r:id="rId34"/>
    <p:sldId id="305" r:id="rId35"/>
    <p:sldId id="306" r:id="rId36"/>
    <p:sldId id="307" r:id="rId37"/>
    <p:sldId id="308" r:id="rId38"/>
    <p:sldId id="309" r:id="rId39"/>
    <p:sldId id="310" r:id="rId40"/>
    <p:sldId id="281" r:id="rId41"/>
    <p:sldId id="282" r:id="rId42"/>
    <p:sldId id="311" r:id="rId43"/>
    <p:sldId id="283" r:id="rId44"/>
    <p:sldId id="312" r:id="rId45"/>
    <p:sldId id="313" r:id="rId46"/>
    <p:sldId id="314" r:id="rId47"/>
    <p:sldId id="315" r:id="rId48"/>
    <p:sldId id="316" r:id="rId49"/>
    <p:sldId id="317" r:id="rId50"/>
    <p:sldId id="318" r:id="rId51"/>
    <p:sldId id="284" r:id="rId52"/>
    <p:sldId id="319" r:id="rId53"/>
    <p:sldId id="320" r:id="rId54"/>
    <p:sldId id="285" r:id="rId55"/>
    <p:sldId id="321" r:id="rId56"/>
    <p:sldId id="286" r:id="rId57"/>
    <p:sldId id="322" r:id="rId58"/>
    <p:sldId id="323" r:id="rId59"/>
    <p:sldId id="287" r:id="rId60"/>
    <p:sldId id="288" r:id="rId61"/>
    <p:sldId id="324" r:id="rId62"/>
    <p:sldId id="325" r:id="rId63"/>
    <p:sldId id="326" r:id="rId64"/>
    <p:sldId id="289" r:id="rId65"/>
    <p:sldId id="327" r:id="rId66"/>
    <p:sldId id="328" r:id="rId67"/>
    <p:sldId id="329" r:id="rId68"/>
    <p:sldId id="290" r:id="rId69"/>
    <p:sldId id="330" r:id="rId70"/>
    <p:sldId id="331" r:id="rId71"/>
    <p:sldId id="291" r:id="rId72"/>
    <p:sldId id="332" r:id="rId73"/>
    <p:sldId id="292" r:id="rId74"/>
    <p:sldId id="333" r:id="rId75"/>
    <p:sldId id="334" r:id="rId76"/>
    <p:sldId id="335" r:id="rId77"/>
    <p:sldId id="293" r:id="rId78"/>
    <p:sldId id="336" r:id="rId7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interSettings" Target="printerSettings/printerSettings1.bin"/><Relationship Id="rId81" Type="http://schemas.openxmlformats.org/officeDocument/2006/relationships/presProps" Target="presProps.xml"/><Relationship Id="rId82" Type="http://schemas.openxmlformats.org/officeDocument/2006/relationships/viewProps" Target="viewProps.xml"/><Relationship Id="rId83" Type="http://schemas.openxmlformats.org/officeDocument/2006/relationships/theme" Target="theme/theme1.xml"/><Relationship Id="rId84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Query Processing:</a:t>
            </a:r>
            <a:br>
              <a:rPr lang="en-US" dirty="0" smtClean="0"/>
            </a:br>
            <a:r>
              <a:rPr lang="en-US" dirty="0" smtClean="0"/>
              <a:t>Query Formulation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NLP Systems and Applications</a:t>
            </a:r>
          </a:p>
          <a:p>
            <a:r>
              <a:rPr lang="en-US" dirty="0" smtClean="0"/>
              <a:t>April 14,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444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Overcome lexical gaps &amp; structural differences</a:t>
            </a:r>
          </a:p>
          <a:p>
            <a:pPr lvl="1"/>
            <a:r>
              <a:rPr lang="en-US" dirty="0" smtClean="0"/>
              <a:t>To enhance basic retrieval matching</a:t>
            </a:r>
          </a:p>
          <a:p>
            <a:pPr lvl="1"/>
            <a:r>
              <a:rPr lang="en-US" dirty="0" smtClean="0"/>
              <a:t>To improve target sentence identification</a:t>
            </a:r>
          </a:p>
          <a:p>
            <a:r>
              <a:rPr lang="en-US" dirty="0" smtClean="0"/>
              <a:t>Issues &amp; Approaches: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ifferences in word forms:</a:t>
            </a:r>
          </a:p>
        </p:txBody>
      </p:sp>
    </p:spTree>
    <p:extLst>
      <p:ext uri="{BB962C8B-B14F-4D97-AF65-F5344CB8AC3E}">
        <p14:creationId xmlns:p14="http://schemas.microsoft.com/office/powerpoint/2010/main" val="1681959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Overcome lexical gaps &amp; structural differences</a:t>
            </a:r>
          </a:p>
          <a:p>
            <a:pPr lvl="1"/>
            <a:r>
              <a:rPr lang="en-US" dirty="0" smtClean="0"/>
              <a:t>To enhance basic retrieval matching</a:t>
            </a:r>
          </a:p>
          <a:p>
            <a:pPr lvl="1"/>
            <a:r>
              <a:rPr lang="en-US" dirty="0" smtClean="0"/>
              <a:t>To improve target sentence identification</a:t>
            </a:r>
          </a:p>
          <a:p>
            <a:r>
              <a:rPr lang="en-US" dirty="0" smtClean="0"/>
              <a:t>Issues &amp; Approaches: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ifferences in word forms:</a:t>
            </a:r>
          </a:p>
          <a:p>
            <a:pPr lvl="2"/>
            <a:r>
              <a:rPr lang="en-US" dirty="0" smtClean="0"/>
              <a:t>Morphological analysis</a:t>
            </a:r>
          </a:p>
          <a:p>
            <a:pPr lvl="1"/>
            <a:r>
              <a:rPr lang="en-US" dirty="0" smtClean="0"/>
              <a:t>Differences in lexical choice:</a:t>
            </a:r>
          </a:p>
        </p:txBody>
      </p:sp>
    </p:spTree>
    <p:extLst>
      <p:ext uri="{BB962C8B-B14F-4D97-AF65-F5344CB8AC3E}">
        <p14:creationId xmlns:p14="http://schemas.microsoft.com/office/powerpoint/2010/main" val="2435669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Overcome lexical gaps &amp; structural differences</a:t>
            </a:r>
          </a:p>
          <a:p>
            <a:pPr lvl="1"/>
            <a:r>
              <a:rPr lang="en-US" dirty="0" smtClean="0"/>
              <a:t>To enhance basic retrieval matching</a:t>
            </a:r>
          </a:p>
          <a:p>
            <a:pPr lvl="1"/>
            <a:r>
              <a:rPr lang="en-US" dirty="0" smtClean="0"/>
              <a:t>To improve target sentence identification</a:t>
            </a:r>
          </a:p>
          <a:p>
            <a:r>
              <a:rPr lang="en-US" dirty="0" smtClean="0"/>
              <a:t>Issues &amp; Approaches: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ifferences in word forms:</a:t>
            </a:r>
          </a:p>
          <a:p>
            <a:pPr lvl="2"/>
            <a:r>
              <a:rPr lang="en-US" dirty="0" smtClean="0"/>
              <a:t>Morphological analysis</a:t>
            </a:r>
          </a:p>
          <a:p>
            <a:pPr lvl="1"/>
            <a:r>
              <a:rPr lang="en-US" dirty="0" smtClean="0"/>
              <a:t>Differences in lexical choice:</a:t>
            </a:r>
          </a:p>
          <a:p>
            <a:pPr lvl="2"/>
            <a:r>
              <a:rPr lang="en-US" dirty="0" smtClean="0"/>
              <a:t>Query expansion</a:t>
            </a:r>
          </a:p>
          <a:p>
            <a:pPr lvl="1"/>
            <a:r>
              <a:rPr lang="en-US" dirty="0" smtClean="0"/>
              <a:t>Differences in structure</a:t>
            </a:r>
          </a:p>
        </p:txBody>
      </p:sp>
    </p:spTree>
    <p:extLst>
      <p:ext uri="{BB962C8B-B14F-4D97-AF65-F5344CB8AC3E}">
        <p14:creationId xmlns:p14="http://schemas.microsoft.com/office/powerpoint/2010/main" val="15837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17032"/>
          </a:xfrm>
        </p:spPr>
        <p:txBody>
          <a:bodyPr>
            <a:normAutofit/>
          </a:bodyPr>
          <a:lstStyle/>
          <a:p>
            <a:r>
              <a:rPr lang="en-US" dirty="0" smtClean="0"/>
              <a:t>Convert question suitable form for IR</a:t>
            </a:r>
          </a:p>
          <a:p>
            <a:r>
              <a:rPr lang="en-US" dirty="0" smtClean="0"/>
              <a:t>Strategy depends on document collection</a:t>
            </a:r>
          </a:p>
          <a:p>
            <a:pPr lvl="1"/>
            <a:r>
              <a:rPr lang="en-US" dirty="0" smtClean="0"/>
              <a:t>Web (or similar large collection):</a:t>
            </a:r>
          </a:p>
          <a:p>
            <a:pPr lvl="2"/>
            <a:r>
              <a:rPr lang="en-US" dirty="0" smtClean="0"/>
              <a:t>‘stop structure’ removal: </a:t>
            </a:r>
          </a:p>
          <a:p>
            <a:pPr lvl="3"/>
            <a:r>
              <a:rPr lang="en-US" dirty="0" smtClean="0"/>
              <a:t>Delete function words, q-words, even low content verbs</a:t>
            </a:r>
          </a:p>
          <a:p>
            <a:pPr lvl="1"/>
            <a:r>
              <a:rPr lang="en-US" dirty="0" smtClean="0"/>
              <a:t>Corporate sites (or similar smaller collection):</a:t>
            </a:r>
          </a:p>
          <a:p>
            <a:pPr lvl="2"/>
            <a:r>
              <a:rPr lang="en-US" dirty="0" smtClean="0"/>
              <a:t>Query expansion</a:t>
            </a:r>
          </a:p>
          <a:p>
            <a:pPr lvl="3"/>
            <a:r>
              <a:rPr lang="en-US" dirty="0" smtClean="0"/>
              <a:t>Can’t count on document diversity to recover word variation</a:t>
            </a:r>
          </a:p>
          <a:p>
            <a:pPr lvl="3"/>
            <a:r>
              <a:rPr lang="en-US" dirty="0" smtClean="0"/>
              <a:t>Add morphological variants, </a:t>
            </a:r>
            <a:r>
              <a:rPr lang="en-US" dirty="0" err="1" smtClean="0"/>
              <a:t>WordNet</a:t>
            </a:r>
            <a:r>
              <a:rPr lang="en-US" dirty="0" smtClean="0"/>
              <a:t> as thesaurus</a:t>
            </a:r>
          </a:p>
          <a:p>
            <a:pPr lvl="3"/>
            <a:r>
              <a:rPr lang="en-US" dirty="0" smtClean="0"/>
              <a:t>Reformulate as declarative: rule-based</a:t>
            </a:r>
          </a:p>
          <a:p>
            <a:pPr lvl="4"/>
            <a:r>
              <a:rPr lang="en-US" dirty="0" smtClean="0"/>
              <a:t>Where is X located -&gt; X is located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73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TREC 2003-…</a:t>
            </a:r>
          </a:p>
          <a:p>
            <a:r>
              <a:rPr lang="en-US" dirty="0" smtClean="0"/>
              <a:t>Target: PERS, ORG,..</a:t>
            </a:r>
          </a:p>
          <a:p>
            <a:r>
              <a:rPr lang="en-US" dirty="0" smtClean="0"/>
              <a:t>Assessors create series of questions about target</a:t>
            </a:r>
          </a:p>
          <a:p>
            <a:pPr lvl="1"/>
            <a:r>
              <a:rPr lang="en-US" dirty="0" smtClean="0"/>
              <a:t>Intended to model interactive Q/A, but often stilted</a:t>
            </a:r>
          </a:p>
          <a:p>
            <a:pPr lvl="1"/>
            <a:r>
              <a:rPr lang="en-US" dirty="0" smtClean="0"/>
              <a:t>Introduces pronouns, anaphora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3828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TREC 2003-…</a:t>
            </a:r>
          </a:p>
          <a:p>
            <a:r>
              <a:rPr lang="en-US" dirty="0" smtClean="0"/>
              <a:t>Target: PERS, ORG,..</a:t>
            </a:r>
          </a:p>
          <a:p>
            <a:r>
              <a:rPr lang="en-US" dirty="0" smtClean="0"/>
              <a:t>Assessors create series of questions about target</a:t>
            </a:r>
          </a:p>
          <a:p>
            <a:pPr lvl="1"/>
            <a:r>
              <a:rPr lang="en-US" dirty="0" smtClean="0"/>
              <a:t>Intended to model interactive Q/A, but often stilted</a:t>
            </a:r>
          </a:p>
          <a:p>
            <a:pPr lvl="1"/>
            <a:r>
              <a:rPr lang="en-US" dirty="0" smtClean="0"/>
              <a:t>Introduces pronouns, anaphora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040" y="4592478"/>
            <a:ext cx="4053368" cy="135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726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Question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target and series, how deal with reference?</a:t>
            </a:r>
          </a:p>
        </p:txBody>
      </p:sp>
    </p:spTree>
    <p:extLst>
      <p:ext uri="{BB962C8B-B14F-4D97-AF65-F5344CB8AC3E}">
        <p14:creationId xmlns:p14="http://schemas.microsoft.com/office/powerpoint/2010/main" val="1434654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Question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target and series, how deal with reference?</a:t>
            </a:r>
          </a:p>
          <a:p>
            <a:r>
              <a:rPr lang="en-US" dirty="0" smtClean="0"/>
              <a:t>Shallowest approach:</a:t>
            </a:r>
          </a:p>
          <a:p>
            <a:pPr lvl="1"/>
            <a:r>
              <a:rPr lang="en-US" dirty="0" smtClean="0"/>
              <a:t>Concatenation:</a:t>
            </a:r>
          </a:p>
          <a:p>
            <a:pPr lvl="2"/>
            <a:r>
              <a:rPr lang="en-US" dirty="0" smtClean="0"/>
              <a:t>Add the ‘target’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1052938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Question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target and series, how deal with reference?</a:t>
            </a:r>
          </a:p>
          <a:p>
            <a:r>
              <a:rPr lang="en-US" dirty="0" smtClean="0"/>
              <a:t>Shallowest approach:</a:t>
            </a:r>
          </a:p>
          <a:p>
            <a:pPr lvl="1"/>
            <a:r>
              <a:rPr lang="en-US" dirty="0" smtClean="0"/>
              <a:t>Concatenation:</a:t>
            </a:r>
          </a:p>
          <a:p>
            <a:pPr lvl="2"/>
            <a:r>
              <a:rPr lang="en-US" dirty="0" smtClean="0"/>
              <a:t>Add the ‘target’ to the question</a:t>
            </a:r>
          </a:p>
          <a:p>
            <a:r>
              <a:rPr lang="en-US" dirty="0" smtClean="0"/>
              <a:t>Shallow approach:</a:t>
            </a:r>
          </a:p>
          <a:p>
            <a:pPr lvl="1"/>
            <a:r>
              <a:rPr lang="en-US" dirty="0" smtClean="0"/>
              <a:t>Replacement:</a:t>
            </a:r>
          </a:p>
          <a:p>
            <a:pPr lvl="2"/>
            <a:r>
              <a:rPr lang="en-US" dirty="0" smtClean="0"/>
              <a:t>Replace all pronouns with target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60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Question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target and series, how deal with reference?</a:t>
            </a:r>
          </a:p>
          <a:p>
            <a:r>
              <a:rPr lang="en-US" dirty="0" smtClean="0"/>
              <a:t>Shallowest approach:</a:t>
            </a:r>
          </a:p>
          <a:p>
            <a:pPr lvl="1"/>
            <a:r>
              <a:rPr lang="en-US" dirty="0" smtClean="0"/>
              <a:t>Concatenation:</a:t>
            </a:r>
          </a:p>
          <a:p>
            <a:pPr lvl="2"/>
            <a:r>
              <a:rPr lang="en-US" dirty="0" smtClean="0"/>
              <a:t>Add the ‘target’ to the question</a:t>
            </a:r>
          </a:p>
          <a:p>
            <a:r>
              <a:rPr lang="en-US" dirty="0" smtClean="0"/>
              <a:t>Shallow approach:</a:t>
            </a:r>
          </a:p>
          <a:p>
            <a:pPr lvl="1"/>
            <a:r>
              <a:rPr lang="en-US" dirty="0" smtClean="0"/>
              <a:t>Replacement:</a:t>
            </a:r>
          </a:p>
          <a:p>
            <a:pPr lvl="2"/>
            <a:r>
              <a:rPr lang="en-US" dirty="0" smtClean="0"/>
              <a:t>Replace all pronouns with target</a:t>
            </a:r>
          </a:p>
          <a:p>
            <a:r>
              <a:rPr lang="en-US" dirty="0" smtClean="0"/>
              <a:t>Least shallow approach:</a:t>
            </a:r>
          </a:p>
          <a:p>
            <a:pPr lvl="1"/>
            <a:r>
              <a:rPr lang="en-US" dirty="0" smtClean="0"/>
              <a:t>Heuristic reference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4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Motivation:</a:t>
            </a:r>
          </a:p>
          <a:p>
            <a:pPr lvl="1"/>
            <a:r>
              <a:rPr lang="en-US" dirty="0" smtClean="0"/>
              <a:t>Retrieval gaps</a:t>
            </a:r>
          </a:p>
          <a:p>
            <a:pPr lvl="1"/>
            <a:endParaRPr lang="en-US" dirty="0" smtClean="0"/>
          </a:p>
          <a:p>
            <a:r>
              <a:rPr lang="en-US" dirty="0"/>
              <a:t>Query F</a:t>
            </a:r>
            <a:r>
              <a:rPr lang="en-US" dirty="0" smtClean="0"/>
              <a:t>ormulation:</a:t>
            </a:r>
            <a:endParaRPr lang="en-US" dirty="0"/>
          </a:p>
          <a:p>
            <a:pPr lvl="1"/>
            <a:r>
              <a:rPr lang="en-US" dirty="0"/>
              <a:t>Question Series</a:t>
            </a:r>
          </a:p>
          <a:p>
            <a:pPr lvl="1"/>
            <a:r>
              <a:rPr lang="en-US" dirty="0" smtClean="0"/>
              <a:t>Query reformulation:</a:t>
            </a:r>
          </a:p>
          <a:p>
            <a:pPr lvl="2"/>
            <a:r>
              <a:rPr lang="en-US" dirty="0" err="1" smtClean="0"/>
              <a:t>AskMSR</a:t>
            </a:r>
            <a:r>
              <a:rPr lang="en-US" dirty="0" smtClean="0"/>
              <a:t> patterns</a:t>
            </a:r>
          </a:p>
          <a:p>
            <a:pPr lvl="2"/>
            <a:r>
              <a:rPr lang="en-US" dirty="0" smtClean="0"/>
              <a:t>MULDER parse-based formulation</a:t>
            </a:r>
          </a:p>
          <a:p>
            <a:pPr lvl="1"/>
            <a:r>
              <a:rPr lang="en-US" dirty="0" smtClean="0"/>
              <a:t>Classic query expansion</a:t>
            </a:r>
          </a:p>
          <a:p>
            <a:pPr lvl="2"/>
            <a:r>
              <a:rPr lang="en-US" dirty="0" smtClean="0"/>
              <a:t>Semantic resources</a:t>
            </a:r>
          </a:p>
          <a:p>
            <a:pPr lvl="2"/>
            <a:r>
              <a:rPr lang="en-US" dirty="0" smtClean="0"/>
              <a:t>Pseudo-relevance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4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Series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clear winning strategy</a:t>
            </a:r>
          </a:p>
        </p:txBody>
      </p:sp>
    </p:spTree>
    <p:extLst>
      <p:ext uri="{BB962C8B-B14F-4D97-AF65-F5344CB8AC3E}">
        <p14:creationId xmlns:p14="http://schemas.microsoft.com/office/powerpoint/2010/main" val="3820893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Series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clear winning strategy</a:t>
            </a:r>
          </a:p>
          <a:p>
            <a:pPr lvl="1"/>
            <a:r>
              <a:rPr lang="en-US" dirty="0" smtClean="0"/>
              <a:t>All largely about the target</a:t>
            </a:r>
          </a:p>
          <a:p>
            <a:pPr lvl="2"/>
            <a:r>
              <a:rPr lang="en-US" dirty="0" smtClean="0"/>
              <a:t>So no big win for anaphora resolution</a:t>
            </a:r>
          </a:p>
          <a:p>
            <a:pPr lvl="2"/>
            <a:r>
              <a:rPr lang="en-US" dirty="0" smtClean="0"/>
              <a:t>If using bag-of-words features in search, works fine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923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Series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clear winning strategy</a:t>
            </a:r>
          </a:p>
          <a:p>
            <a:pPr lvl="1"/>
            <a:r>
              <a:rPr lang="en-US" dirty="0" smtClean="0"/>
              <a:t>All largely about the target</a:t>
            </a:r>
          </a:p>
          <a:p>
            <a:pPr lvl="2"/>
            <a:r>
              <a:rPr lang="en-US" dirty="0" smtClean="0"/>
              <a:t>So no big win for anaphora resolution</a:t>
            </a:r>
          </a:p>
          <a:p>
            <a:pPr lvl="2"/>
            <a:r>
              <a:rPr lang="en-US" dirty="0" smtClean="0"/>
              <a:t>If using bag-of-words features in search, works fine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‘Replacement’ strategy can be problematic </a:t>
            </a:r>
          </a:p>
          <a:p>
            <a:pPr lvl="3"/>
            <a:r>
              <a:rPr lang="en-US" dirty="0" smtClean="0"/>
              <a:t>E.g. Target=Nirvana:</a:t>
            </a:r>
          </a:p>
          <a:p>
            <a:pPr lvl="3"/>
            <a:r>
              <a:rPr lang="en-US" dirty="0"/>
              <a:t>What is their biggest hit?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75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Series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clear winning strategy</a:t>
            </a:r>
          </a:p>
          <a:p>
            <a:pPr lvl="1"/>
            <a:r>
              <a:rPr lang="en-US" dirty="0" smtClean="0"/>
              <a:t>All largely about the target</a:t>
            </a:r>
          </a:p>
          <a:p>
            <a:pPr lvl="2"/>
            <a:r>
              <a:rPr lang="en-US" dirty="0" smtClean="0"/>
              <a:t>So no big win for anaphora resolution</a:t>
            </a:r>
          </a:p>
          <a:p>
            <a:pPr lvl="2"/>
            <a:r>
              <a:rPr lang="en-US" dirty="0" smtClean="0"/>
              <a:t>If using bag-of-words features in search, works fine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‘Replacement’ strategy can be problematic </a:t>
            </a:r>
          </a:p>
          <a:p>
            <a:pPr lvl="3"/>
            <a:r>
              <a:rPr lang="en-US" dirty="0" smtClean="0"/>
              <a:t>E.g. Target=Nirvana:</a:t>
            </a:r>
          </a:p>
          <a:p>
            <a:pPr lvl="3"/>
            <a:r>
              <a:rPr lang="en-US" dirty="0"/>
              <a:t>What is their biggest hit?</a:t>
            </a:r>
            <a:endParaRPr lang="en-US" dirty="0" smtClean="0"/>
          </a:p>
          <a:p>
            <a:pPr lvl="3"/>
            <a:r>
              <a:rPr lang="en-US" dirty="0"/>
              <a:t>When was the band formed</a:t>
            </a:r>
            <a:r>
              <a:rPr lang="en-US" dirty="0" smtClean="0"/>
              <a:t>?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394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Series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clear winning strategy</a:t>
            </a:r>
          </a:p>
          <a:p>
            <a:pPr lvl="1"/>
            <a:r>
              <a:rPr lang="en-US" dirty="0" smtClean="0"/>
              <a:t>All largely about the target</a:t>
            </a:r>
          </a:p>
          <a:p>
            <a:pPr lvl="2"/>
            <a:r>
              <a:rPr lang="en-US" dirty="0" smtClean="0"/>
              <a:t>So no big win for anaphora resolution</a:t>
            </a:r>
          </a:p>
          <a:p>
            <a:pPr lvl="2"/>
            <a:r>
              <a:rPr lang="en-US" dirty="0" smtClean="0"/>
              <a:t>If using bag-of-words features in search, works fine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‘Replacement’ strategy can be problematic </a:t>
            </a:r>
          </a:p>
          <a:p>
            <a:pPr lvl="3"/>
            <a:r>
              <a:rPr lang="en-US" dirty="0" smtClean="0"/>
              <a:t>E.g. Target=Nirvana:</a:t>
            </a:r>
          </a:p>
          <a:p>
            <a:pPr lvl="3"/>
            <a:r>
              <a:rPr lang="en-US" dirty="0"/>
              <a:t>What is their biggest hit?</a:t>
            </a:r>
            <a:endParaRPr lang="en-US" dirty="0" smtClean="0"/>
          </a:p>
          <a:p>
            <a:pPr lvl="3"/>
            <a:r>
              <a:rPr lang="en-US" dirty="0"/>
              <a:t>When was the band formed</a:t>
            </a:r>
            <a:r>
              <a:rPr lang="en-US" dirty="0" smtClean="0"/>
              <a:t>?</a:t>
            </a:r>
          </a:p>
          <a:p>
            <a:pPr lvl="4"/>
            <a:r>
              <a:rPr lang="en-US" dirty="0" smtClean="0"/>
              <a:t>Wouldn’t replace ‘the band’</a:t>
            </a:r>
            <a:endParaRPr lang="en-US" dirty="0"/>
          </a:p>
          <a:p>
            <a:pPr lvl="3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57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Series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clear winning strategy</a:t>
            </a:r>
          </a:p>
          <a:p>
            <a:pPr lvl="1"/>
            <a:r>
              <a:rPr lang="en-US" dirty="0" smtClean="0"/>
              <a:t>All largely about the target</a:t>
            </a:r>
          </a:p>
          <a:p>
            <a:pPr lvl="2"/>
            <a:r>
              <a:rPr lang="en-US" dirty="0" smtClean="0"/>
              <a:t>So no big win for anaphora resolution</a:t>
            </a:r>
          </a:p>
          <a:p>
            <a:pPr lvl="2"/>
            <a:r>
              <a:rPr lang="en-US" dirty="0" smtClean="0"/>
              <a:t>If using bag-of-words features in search, works fine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‘Replacement’ strategy can be problematic </a:t>
            </a:r>
          </a:p>
          <a:p>
            <a:pPr lvl="3"/>
            <a:r>
              <a:rPr lang="en-US" dirty="0" smtClean="0"/>
              <a:t>E.g. Target=Nirvana:</a:t>
            </a:r>
          </a:p>
          <a:p>
            <a:pPr lvl="3"/>
            <a:r>
              <a:rPr lang="en-US" dirty="0"/>
              <a:t>What is their biggest hit?</a:t>
            </a:r>
            <a:endParaRPr lang="en-US" dirty="0" smtClean="0"/>
          </a:p>
          <a:p>
            <a:pPr lvl="3"/>
            <a:r>
              <a:rPr lang="en-US" dirty="0"/>
              <a:t>When was the band formed</a:t>
            </a:r>
            <a:r>
              <a:rPr lang="en-US" dirty="0" smtClean="0"/>
              <a:t>?</a:t>
            </a:r>
          </a:p>
          <a:p>
            <a:pPr lvl="4"/>
            <a:r>
              <a:rPr lang="en-US" smtClean="0"/>
              <a:t>Wouldn’t </a:t>
            </a:r>
            <a:r>
              <a:rPr lang="en-US" dirty="0" smtClean="0"/>
              <a:t>replace ‘the band’</a:t>
            </a:r>
            <a:endParaRPr lang="en-US" dirty="0"/>
          </a:p>
          <a:p>
            <a:pPr lvl="3"/>
            <a:endParaRPr lang="en-US" dirty="0"/>
          </a:p>
          <a:p>
            <a:pPr lvl="1"/>
            <a:r>
              <a:rPr lang="en-US" dirty="0" smtClean="0"/>
              <a:t>Most teams concatenate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697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AskMSR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02521"/>
            <a:ext cx="8042276" cy="4343400"/>
          </a:xfrm>
        </p:spPr>
        <p:txBody>
          <a:bodyPr/>
          <a:lstStyle/>
          <a:p>
            <a:r>
              <a:rPr lang="en-US" dirty="0" smtClean="0"/>
              <a:t>Shallow Processing for </a:t>
            </a:r>
            <a:r>
              <a:rPr lang="en-US" dirty="0" smtClean="0"/>
              <a:t>QA 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Dumais</a:t>
            </a:r>
            <a:r>
              <a:rPr lang="en-US" dirty="0" smtClean="0"/>
              <a:t> et al 2002, Lin2007)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19792" r="5469" b="38542"/>
          <a:stretch>
            <a:fillRect/>
          </a:stretch>
        </p:blipFill>
        <p:spPr bwMode="auto">
          <a:xfrm>
            <a:off x="76200" y="2374900"/>
            <a:ext cx="8991600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799086" y="229134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r>
              <a:rPr lang="en-GB" dirty="0">
                <a:latin typeface="Times New Roman" charset="0"/>
              </a:rPr>
              <a:t>1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130293" y="237490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r>
              <a:rPr lang="en-GB" dirty="0">
                <a:latin typeface="Times New Roman" charset="0"/>
              </a:rPr>
              <a:t>2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007732" y="324261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r>
              <a:rPr lang="en-GB" dirty="0" smtClean="0">
                <a:latin typeface="Times New Roman" charset="0"/>
              </a:rPr>
              <a:t>3</a:t>
            </a:r>
            <a:endParaRPr lang="en-GB" dirty="0">
              <a:latin typeface="Times New Roman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882900" y="3242618"/>
            <a:ext cx="3048000" cy="132303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GB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07732" y="518850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82900" y="5247407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69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Redundancy is useful!</a:t>
            </a:r>
          </a:p>
          <a:p>
            <a:pPr lvl="1"/>
            <a:r>
              <a:rPr lang="en-US" dirty="0" smtClean="0"/>
              <a:t>If similar strings appear in many candidate answers, likely to be solution</a:t>
            </a:r>
          </a:p>
          <a:p>
            <a:pPr lvl="2"/>
            <a:r>
              <a:rPr lang="en-US" dirty="0" smtClean="0"/>
              <a:t>Even if can’t find obvious answer strings</a:t>
            </a:r>
          </a:p>
        </p:txBody>
      </p:sp>
    </p:spTree>
    <p:extLst>
      <p:ext uri="{BB962C8B-B14F-4D97-AF65-F5344CB8AC3E}">
        <p14:creationId xmlns:p14="http://schemas.microsoft.com/office/powerpoint/2010/main" val="2065288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Redundancy is useful!</a:t>
            </a:r>
          </a:p>
          <a:p>
            <a:pPr lvl="1"/>
            <a:r>
              <a:rPr lang="en-US" dirty="0" smtClean="0"/>
              <a:t>If similar strings appear in many candidate answers, likely to be solution</a:t>
            </a:r>
          </a:p>
          <a:p>
            <a:pPr lvl="2"/>
            <a:r>
              <a:rPr lang="en-US" dirty="0" smtClean="0"/>
              <a:t>Even if can’t find obvious answer strings</a:t>
            </a:r>
          </a:p>
          <a:p>
            <a:r>
              <a:rPr lang="en-US" dirty="0" smtClean="0"/>
              <a:t>Q: How many times did Bjorn Borg win Wimbledon?</a:t>
            </a:r>
          </a:p>
          <a:p>
            <a:pPr lvl="2"/>
            <a:r>
              <a:rPr lang="en-US" dirty="0" smtClean="0"/>
              <a:t>Bjorn Borg blah blah blah Wimbledon blah 5 blah</a:t>
            </a:r>
          </a:p>
          <a:p>
            <a:pPr lvl="2"/>
            <a:r>
              <a:rPr lang="en-US" dirty="0"/>
              <a:t> Wimbledon blah blah blah  Bjorn Borg blah  37 blah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 blah Bjorn Borg  blah blah 5  blah blah </a:t>
            </a:r>
            <a:r>
              <a:rPr lang="en-US" dirty="0" smtClean="0"/>
              <a:t>Wimbledon</a:t>
            </a:r>
          </a:p>
          <a:p>
            <a:pPr lvl="2"/>
            <a:r>
              <a:rPr lang="en-US" dirty="0"/>
              <a:t> 5 blah blah  Wimbledon blah blah  Bjorn Borg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87331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Redundancy is useful!</a:t>
            </a:r>
          </a:p>
          <a:p>
            <a:pPr lvl="1"/>
            <a:r>
              <a:rPr lang="en-US" dirty="0" smtClean="0"/>
              <a:t>If similar strings appear in many candidate answers, likely to be solution</a:t>
            </a:r>
          </a:p>
          <a:p>
            <a:pPr lvl="2"/>
            <a:r>
              <a:rPr lang="en-US" dirty="0" smtClean="0"/>
              <a:t>Even if can’t find obvious answer strings</a:t>
            </a:r>
          </a:p>
          <a:p>
            <a:r>
              <a:rPr lang="en-US" dirty="0" smtClean="0"/>
              <a:t>Q: How many times did Bjorn Borg win Wimbledon?</a:t>
            </a:r>
          </a:p>
          <a:p>
            <a:pPr lvl="2"/>
            <a:r>
              <a:rPr lang="en-US" dirty="0" smtClean="0"/>
              <a:t>Bjorn Borg blah blah blah Wimbledon blah 5 blah</a:t>
            </a:r>
          </a:p>
          <a:p>
            <a:pPr lvl="2"/>
            <a:r>
              <a:rPr lang="en-US" dirty="0"/>
              <a:t> Wimbledon blah blah blah  Bjorn Borg blah  37 blah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 blah Bjorn Borg  blah blah 5  blah blah </a:t>
            </a:r>
            <a:r>
              <a:rPr lang="en-US" dirty="0" smtClean="0"/>
              <a:t>Wimbledon</a:t>
            </a:r>
          </a:p>
          <a:p>
            <a:pPr lvl="2"/>
            <a:r>
              <a:rPr lang="en-US" dirty="0"/>
              <a:t> 5 blah blah  Wimbledon blah blah  Bjorn Borg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Probably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1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1485" cy="4343400"/>
          </a:xfrm>
        </p:spPr>
        <p:txBody>
          <a:bodyPr/>
          <a:lstStyle/>
          <a:p>
            <a:r>
              <a:rPr lang="en-US" dirty="0" smtClean="0"/>
              <a:t>Goal: </a:t>
            </a:r>
          </a:p>
          <a:p>
            <a:pPr lvl="1"/>
            <a:r>
              <a:rPr lang="en-US" dirty="0" smtClean="0"/>
              <a:t>Based on question,</a:t>
            </a:r>
          </a:p>
          <a:p>
            <a:pPr lvl="1"/>
            <a:r>
              <a:rPr lang="en-US" dirty="0" smtClean="0"/>
              <a:t>Retrieve documents/passages that best capture answer</a:t>
            </a:r>
          </a:p>
        </p:txBody>
      </p:sp>
    </p:spTree>
    <p:extLst>
      <p:ext uri="{BB962C8B-B14F-4D97-AF65-F5344CB8AC3E}">
        <p14:creationId xmlns:p14="http://schemas.microsoft.com/office/powerpoint/2010/main" val="35464081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953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question type:	</a:t>
            </a:r>
          </a:p>
          <a:p>
            <a:pPr lvl="1"/>
            <a:r>
              <a:rPr lang="en-US" dirty="0" smtClean="0"/>
              <a:t>E.g. Who, When, Where,…</a:t>
            </a:r>
            <a:endParaRPr lang="en-US" dirty="0"/>
          </a:p>
          <a:p>
            <a:r>
              <a:rPr lang="en-US" dirty="0" smtClean="0"/>
              <a:t>Create question-type specific rewrite rules:</a:t>
            </a:r>
          </a:p>
        </p:txBody>
      </p:sp>
    </p:spTree>
    <p:extLst>
      <p:ext uri="{BB962C8B-B14F-4D97-AF65-F5344CB8AC3E}">
        <p14:creationId xmlns:p14="http://schemas.microsoft.com/office/powerpoint/2010/main" val="3836647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953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question type:	</a:t>
            </a:r>
          </a:p>
          <a:p>
            <a:pPr lvl="1"/>
            <a:r>
              <a:rPr lang="en-US" dirty="0" smtClean="0"/>
              <a:t>E.g. Who, When, Where,…</a:t>
            </a:r>
            <a:endParaRPr lang="en-US" dirty="0"/>
          </a:p>
          <a:p>
            <a:r>
              <a:rPr lang="en-US" dirty="0" smtClean="0"/>
              <a:t>Create question-type specific rewrite rules:</a:t>
            </a:r>
          </a:p>
          <a:p>
            <a:pPr lvl="1"/>
            <a:r>
              <a:rPr lang="en-US" dirty="0" smtClean="0"/>
              <a:t>Hypothesis: Wording of question similar to answer</a:t>
            </a:r>
          </a:p>
          <a:p>
            <a:pPr lvl="2"/>
            <a:r>
              <a:rPr lang="en-US" dirty="0" smtClean="0"/>
              <a:t>For ‘where’ queries, move ‘is’ to all possible positions</a:t>
            </a:r>
          </a:p>
          <a:p>
            <a:pPr lvl="3"/>
            <a:r>
              <a:rPr lang="en-US" dirty="0" smtClean="0"/>
              <a:t>Where is the Louvre Museum located? =&gt;</a:t>
            </a:r>
          </a:p>
          <a:p>
            <a:pPr lvl="4"/>
            <a:r>
              <a:rPr lang="en-US" dirty="0" smtClean="0"/>
              <a:t>Is the Louvre Museum located</a:t>
            </a:r>
          </a:p>
          <a:p>
            <a:pPr lvl="4"/>
            <a:r>
              <a:rPr lang="en-US" dirty="0" smtClean="0"/>
              <a:t>The is Louvre Museum located</a:t>
            </a:r>
          </a:p>
          <a:p>
            <a:pPr lvl="4"/>
            <a:r>
              <a:rPr lang="en-US" dirty="0" smtClean="0"/>
              <a:t>The Louvre Museum is located, .etc.</a:t>
            </a:r>
          </a:p>
        </p:txBody>
      </p:sp>
    </p:spTree>
    <p:extLst>
      <p:ext uri="{BB962C8B-B14F-4D97-AF65-F5344CB8AC3E}">
        <p14:creationId xmlns:p14="http://schemas.microsoft.com/office/powerpoint/2010/main" val="20135967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953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question type:	</a:t>
            </a:r>
          </a:p>
          <a:p>
            <a:pPr lvl="1"/>
            <a:r>
              <a:rPr lang="en-US" dirty="0" smtClean="0"/>
              <a:t>E.g. Who, When, Where,…</a:t>
            </a:r>
            <a:endParaRPr lang="en-US" dirty="0"/>
          </a:p>
          <a:p>
            <a:r>
              <a:rPr lang="en-US" dirty="0" smtClean="0"/>
              <a:t>Create question-type specific rewrite rules:</a:t>
            </a:r>
          </a:p>
          <a:p>
            <a:pPr lvl="1"/>
            <a:r>
              <a:rPr lang="en-US" dirty="0" smtClean="0"/>
              <a:t>Hypothesis: Wording of question similar to answer</a:t>
            </a:r>
          </a:p>
          <a:p>
            <a:pPr lvl="2"/>
            <a:r>
              <a:rPr lang="en-US" dirty="0" smtClean="0"/>
              <a:t>For ‘where’ queries, move ‘is’ to all possible positions</a:t>
            </a:r>
          </a:p>
          <a:p>
            <a:pPr lvl="3"/>
            <a:r>
              <a:rPr lang="en-US" dirty="0" smtClean="0"/>
              <a:t>Where is the Louvre Museum located? =&gt;</a:t>
            </a:r>
          </a:p>
          <a:p>
            <a:pPr lvl="4"/>
            <a:r>
              <a:rPr lang="en-US" dirty="0" smtClean="0"/>
              <a:t>Is the Louvre Museum located</a:t>
            </a:r>
          </a:p>
          <a:p>
            <a:pPr lvl="4"/>
            <a:r>
              <a:rPr lang="en-US" dirty="0" smtClean="0"/>
              <a:t>The is Louvre Museum located</a:t>
            </a:r>
          </a:p>
          <a:p>
            <a:pPr lvl="4"/>
            <a:r>
              <a:rPr lang="en-US" dirty="0" smtClean="0"/>
              <a:t>The Louvre Museum is located, .etc.</a:t>
            </a:r>
          </a:p>
          <a:p>
            <a:r>
              <a:rPr lang="en-US" dirty="0" smtClean="0"/>
              <a:t>Create type-specific answer type (Person, Date, </a:t>
            </a:r>
            <a:r>
              <a:rPr lang="en-US" dirty="0" err="1" smtClean="0"/>
              <a:t>Loc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207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query forms: </a:t>
            </a:r>
          </a:p>
          <a:p>
            <a:pPr lvl="1"/>
            <a:r>
              <a:rPr lang="en-US" dirty="0" smtClean="0"/>
              <a:t>Initial baseline query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3630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query forms: </a:t>
            </a:r>
          </a:p>
          <a:p>
            <a:pPr lvl="1"/>
            <a:r>
              <a:rPr lang="en-US" dirty="0" smtClean="0"/>
              <a:t>Initial baseline query</a:t>
            </a:r>
          </a:p>
          <a:p>
            <a:pPr lvl="1"/>
            <a:r>
              <a:rPr lang="en-US" dirty="0" smtClean="0"/>
              <a:t>Exact reformulation:	</a:t>
            </a:r>
            <a:r>
              <a:rPr lang="en-US" dirty="0"/>
              <a:t>weighted 5 times higher</a:t>
            </a:r>
            <a:endParaRPr lang="en-US" dirty="0" smtClean="0"/>
          </a:p>
          <a:p>
            <a:pPr lvl="2"/>
            <a:r>
              <a:rPr lang="en-US" dirty="0" smtClean="0"/>
              <a:t>Attempts to anticipate location of answer</a:t>
            </a:r>
          </a:p>
        </p:txBody>
      </p:sp>
    </p:spTree>
    <p:extLst>
      <p:ext uri="{BB962C8B-B14F-4D97-AF65-F5344CB8AC3E}">
        <p14:creationId xmlns:p14="http://schemas.microsoft.com/office/powerpoint/2010/main" val="1926588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query forms: </a:t>
            </a:r>
          </a:p>
          <a:p>
            <a:pPr lvl="1"/>
            <a:r>
              <a:rPr lang="en-US" dirty="0" smtClean="0"/>
              <a:t>Initial baseline query</a:t>
            </a:r>
          </a:p>
          <a:p>
            <a:pPr lvl="1"/>
            <a:r>
              <a:rPr lang="en-US" dirty="0" smtClean="0"/>
              <a:t>Exact reformulation:	</a:t>
            </a:r>
            <a:r>
              <a:rPr lang="en-US" dirty="0"/>
              <a:t>weighted 5 times higher</a:t>
            </a:r>
            <a:endParaRPr lang="en-US" dirty="0" smtClean="0"/>
          </a:p>
          <a:p>
            <a:pPr lvl="2"/>
            <a:r>
              <a:rPr lang="en-US" dirty="0" smtClean="0"/>
              <a:t>Attempts to anticipate location of answer</a:t>
            </a:r>
          </a:p>
          <a:p>
            <a:pPr lvl="2"/>
            <a:r>
              <a:rPr lang="en-US" dirty="0" smtClean="0"/>
              <a:t>Extract using surface patterns</a:t>
            </a:r>
          </a:p>
          <a:p>
            <a:pPr lvl="3"/>
            <a:r>
              <a:rPr lang="en-US" b="1" dirty="0"/>
              <a:t>“When was the telephone invented?</a:t>
            </a:r>
            <a:r>
              <a:rPr lang="en-US" b="1" dirty="0" smtClean="0"/>
              <a:t>”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407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query forms: </a:t>
            </a:r>
          </a:p>
          <a:p>
            <a:pPr lvl="1"/>
            <a:r>
              <a:rPr lang="en-US" dirty="0" smtClean="0"/>
              <a:t>Initial baseline query</a:t>
            </a:r>
          </a:p>
          <a:p>
            <a:pPr lvl="1"/>
            <a:r>
              <a:rPr lang="en-US" dirty="0" smtClean="0"/>
              <a:t>Exact reformulation:	</a:t>
            </a:r>
            <a:r>
              <a:rPr lang="en-US" dirty="0"/>
              <a:t>weighted 5 times higher</a:t>
            </a:r>
            <a:endParaRPr lang="en-US" dirty="0" smtClean="0"/>
          </a:p>
          <a:p>
            <a:pPr lvl="2"/>
            <a:r>
              <a:rPr lang="en-US" dirty="0" smtClean="0"/>
              <a:t>Attempts to anticipate location of answer</a:t>
            </a:r>
          </a:p>
          <a:p>
            <a:pPr lvl="2"/>
            <a:r>
              <a:rPr lang="en-US" dirty="0" smtClean="0"/>
              <a:t>Extract using surface patterns</a:t>
            </a:r>
          </a:p>
          <a:p>
            <a:pPr lvl="3"/>
            <a:r>
              <a:rPr lang="en-US" b="1" dirty="0"/>
              <a:t>“When was the telephone invented?</a:t>
            </a:r>
            <a:r>
              <a:rPr lang="en-US" b="1" dirty="0" smtClean="0"/>
              <a:t>”</a:t>
            </a:r>
          </a:p>
          <a:p>
            <a:pPr lvl="3"/>
            <a:r>
              <a:rPr lang="en-US" b="1" dirty="0"/>
              <a:t>“the telephone was invented ?x</a:t>
            </a:r>
            <a:r>
              <a:rPr lang="en-US" b="1" dirty="0" smtClean="0"/>
              <a:t>”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5245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query forms: </a:t>
            </a:r>
          </a:p>
          <a:p>
            <a:pPr lvl="1"/>
            <a:r>
              <a:rPr lang="en-US" dirty="0" smtClean="0"/>
              <a:t>Initial baseline query</a:t>
            </a:r>
          </a:p>
          <a:p>
            <a:pPr lvl="1"/>
            <a:r>
              <a:rPr lang="en-US" dirty="0" smtClean="0"/>
              <a:t>Exact reformulation:	</a:t>
            </a:r>
            <a:r>
              <a:rPr lang="en-US" dirty="0"/>
              <a:t>weighted 5 times higher</a:t>
            </a:r>
            <a:endParaRPr lang="en-US" dirty="0" smtClean="0"/>
          </a:p>
          <a:p>
            <a:pPr lvl="2"/>
            <a:r>
              <a:rPr lang="en-US" dirty="0" smtClean="0"/>
              <a:t>Attempts to anticipate location of answer</a:t>
            </a:r>
          </a:p>
          <a:p>
            <a:pPr lvl="2"/>
            <a:r>
              <a:rPr lang="en-US" dirty="0" smtClean="0"/>
              <a:t>Extract using surface patterns</a:t>
            </a:r>
          </a:p>
          <a:p>
            <a:pPr lvl="3"/>
            <a:r>
              <a:rPr lang="en-US" b="1" dirty="0"/>
              <a:t>“When was the telephone invented?</a:t>
            </a:r>
            <a:r>
              <a:rPr lang="en-US" b="1" dirty="0" smtClean="0"/>
              <a:t>”</a:t>
            </a:r>
          </a:p>
          <a:p>
            <a:pPr lvl="3"/>
            <a:r>
              <a:rPr lang="en-US" b="1" dirty="0"/>
              <a:t>“the telephone was invented ?x</a:t>
            </a:r>
            <a:r>
              <a:rPr lang="en-US" b="1" dirty="0" smtClean="0"/>
              <a:t>”</a:t>
            </a:r>
          </a:p>
          <a:p>
            <a:pPr lvl="2"/>
            <a:r>
              <a:rPr lang="en-US" dirty="0" smtClean="0"/>
              <a:t>Generated by ~12 pattern matching rules on terms, POS</a:t>
            </a:r>
          </a:p>
          <a:p>
            <a:pPr lvl="3"/>
            <a:r>
              <a:rPr lang="en-US" dirty="0" smtClean="0"/>
              <a:t>E.g. </a:t>
            </a:r>
            <a:r>
              <a:rPr lang="en-US" dirty="0" err="1" smtClean="0"/>
              <a:t>wh</a:t>
            </a:r>
            <a:r>
              <a:rPr lang="en-US" dirty="0" smtClean="0"/>
              <a:t>-word did A verb B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5471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query forms: </a:t>
            </a:r>
          </a:p>
          <a:p>
            <a:pPr lvl="1"/>
            <a:r>
              <a:rPr lang="en-US" dirty="0" smtClean="0"/>
              <a:t>Initial baseline query</a:t>
            </a:r>
          </a:p>
          <a:p>
            <a:pPr lvl="1"/>
            <a:r>
              <a:rPr lang="en-US" dirty="0" smtClean="0"/>
              <a:t>Exact reformulation:	</a:t>
            </a:r>
            <a:r>
              <a:rPr lang="en-US" dirty="0"/>
              <a:t>weighted 5 times higher</a:t>
            </a:r>
            <a:endParaRPr lang="en-US" dirty="0" smtClean="0"/>
          </a:p>
          <a:p>
            <a:pPr lvl="2"/>
            <a:r>
              <a:rPr lang="en-US" dirty="0" smtClean="0"/>
              <a:t>Attempts to anticipate location of answer</a:t>
            </a:r>
          </a:p>
          <a:p>
            <a:pPr lvl="2"/>
            <a:r>
              <a:rPr lang="en-US" dirty="0" smtClean="0"/>
              <a:t>Extract using surface patterns</a:t>
            </a:r>
          </a:p>
          <a:p>
            <a:pPr lvl="3"/>
            <a:r>
              <a:rPr lang="en-US" b="1" dirty="0"/>
              <a:t>“When was the telephone invented?</a:t>
            </a:r>
            <a:r>
              <a:rPr lang="en-US" b="1" dirty="0" smtClean="0"/>
              <a:t>”</a:t>
            </a:r>
          </a:p>
          <a:p>
            <a:pPr lvl="3"/>
            <a:r>
              <a:rPr lang="en-US" b="1" dirty="0"/>
              <a:t>“the telephone was invented ?x</a:t>
            </a:r>
            <a:r>
              <a:rPr lang="en-US" b="1" dirty="0" smtClean="0"/>
              <a:t>”</a:t>
            </a:r>
          </a:p>
          <a:p>
            <a:pPr lvl="2"/>
            <a:r>
              <a:rPr lang="en-US" dirty="0" smtClean="0"/>
              <a:t>Generated by ~12 pattern matching rules on terms, POS</a:t>
            </a:r>
          </a:p>
          <a:p>
            <a:pPr lvl="3"/>
            <a:r>
              <a:rPr lang="en-US" dirty="0" smtClean="0"/>
              <a:t>E.g. </a:t>
            </a:r>
            <a:r>
              <a:rPr lang="en-US" dirty="0" err="1" smtClean="0"/>
              <a:t>wh</a:t>
            </a:r>
            <a:r>
              <a:rPr lang="en-US" dirty="0" smtClean="0"/>
              <a:t>-word did A verb B -&gt; A </a:t>
            </a:r>
            <a:r>
              <a:rPr lang="en-US" dirty="0" err="1" smtClean="0"/>
              <a:t>verb+ed</a:t>
            </a:r>
            <a:r>
              <a:rPr lang="en-US" dirty="0" smtClean="0"/>
              <a:t> B ?x (general)</a:t>
            </a:r>
          </a:p>
          <a:p>
            <a:pPr lvl="3"/>
            <a:r>
              <a:rPr lang="en-US" dirty="0" smtClean="0"/>
              <a:t>Where is A? -&gt;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8648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query forms: </a:t>
            </a:r>
          </a:p>
          <a:p>
            <a:pPr lvl="1"/>
            <a:r>
              <a:rPr lang="en-US" dirty="0" smtClean="0"/>
              <a:t>Initial baseline query</a:t>
            </a:r>
          </a:p>
          <a:p>
            <a:pPr lvl="1"/>
            <a:r>
              <a:rPr lang="en-US" dirty="0" smtClean="0"/>
              <a:t>Exact reformulation:	</a:t>
            </a:r>
            <a:r>
              <a:rPr lang="en-US" dirty="0"/>
              <a:t>weighted 5 times higher</a:t>
            </a:r>
            <a:endParaRPr lang="en-US" dirty="0" smtClean="0"/>
          </a:p>
          <a:p>
            <a:pPr lvl="2"/>
            <a:r>
              <a:rPr lang="en-US" dirty="0" smtClean="0"/>
              <a:t>Attempts to anticipate location of answer</a:t>
            </a:r>
          </a:p>
          <a:p>
            <a:pPr lvl="2"/>
            <a:r>
              <a:rPr lang="en-US" dirty="0" smtClean="0"/>
              <a:t>Extract using surface patterns</a:t>
            </a:r>
          </a:p>
          <a:p>
            <a:pPr lvl="3"/>
            <a:r>
              <a:rPr lang="en-US" b="1" dirty="0"/>
              <a:t>“When was the telephone invented?</a:t>
            </a:r>
            <a:r>
              <a:rPr lang="en-US" b="1" dirty="0" smtClean="0"/>
              <a:t>”</a:t>
            </a:r>
          </a:p>
          <a:p>
            <a:pPr lvl="3"/>
            <a:r>
              <a:rPr lang="en-US" b="1" dirty="0"/>
              <a:t>“the telephone was invented ?x</a:t>
            </a:r>
            <a:r>
              <a:rPr lang="en-US" b="1" dirty="0" smtClean="0"/>
              <a:t>”</a:t>
            </a:r>
          </a:p>
          <a:p>
            <a:pPr lvl="2"/>
            <a:r>
              <a:rPr lang="en-US" dirty="0" smtClean="0"/>
              <a:t>Generated by ~12 pattern matching rules on terms, POS</a:t>
            </a:r>
          </a:p>
          <a:p>
            <a:pPr lvl="3"/>
            <a:r>
              <a:rPr lang="en-US" dirty="0" smtClean="0"/>
              <a:t>E.g. </a:t>
            </a:r>
            <a:r>
              <a:rPr lang="en-US" dirty="0" err="1" smtClean="0"/>
              <a:t>wh</a:t>
            </a:r>
            <a:r>
              <a:rPr lang="en-US" dirty="0" smtClean="0"/>
              <a:t>-word did A verb B -&gt; A </a:t>
            </a:r>
            <a:r>
              <a:rPr lang="en-US" dirty="0" err="1" smtClean="0"/>
              <a:t>verb+ed</a:t>
            </a:r>
            <a:r>
              <a:rPr lang="en-US" dirty="0" smtClean="0"/>
              <a:t> B ?x (general)</a:t>
            </a:r>
          </a:p>
          <a:p>
            <a:pPr lvl="3"/>
            <a:r>
              <a:rPr lang="en-US" dirty="0" smtClean="0"/>
              <a:t>Where is A? -&gt; A is located in ?x  (specific)</a:t>
            </a:r>
          </a:p>
          <a:p>
            <a:pPr lvl="1"/>
            <a:r>
              <a:rPr lang="en-US" dirty="0" smtClean="0"/>
              <a:t>Inexact reformulation: bag-of-words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43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1485" cy="4343400"/>
          </a:xfrm>
        </p:spPr>
        <p:txBody>
          <a:bodyPr/>
          <a:lstStyle/>
          <a:p>
            <a:r>
              <a:rPr lang="en-US" dirty="0" smtClean="0"/>
              <a:t>Goal: </a:t>
            </a:r>
          </a:p>
          <a:p>
            <a:pPr lvl="1"/>
            <a:r>
              <a:rPr lang="en-US" dirty="0" smtClean="0"/>
              <a:t>Based on question,</a:t>
            </a:r>
          </a:p>
          <a:p>
            <a:pPr lvl="1"/>
            <a:r>
              <a:rPr lang="en-US" dirty="0" smtClean="0"/>
              <a:t>Retrieve documents/passages that best capture answer</a:t>
            </a:r>
          </a:p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Mismatches in lexical choice, sentence structure</a:t>
            </a:r>
          </a:p>
        </p:txBody>
      </p:sp>
    </p:spTree>
    <p:extLst>
      <p:ext uri="{BB962C8B-B14F-4D97-AF65-F5344CB8AC3E}">
        <p14:creationId xmlns:p14="http://schemas.microsoft.com/office/powerpoint/2010/main" val="264277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Reformulation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3824"/>
            <a:ext cx="9144000" cy="339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0158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Deeper Processing for 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MULDER (Kwok, </a:t>
            </a:r>
            <a:r>
              <a:rPr lang="en-US" dirty="0" err="1" smtClean="0"/>
              <a:t>Etzioni</a:t>
            </a:r>
            <a:r>
              <a:rPr lang="en-US" dirty="0" smtClean="0"/>
              <a:t>, &amp; Weld)</a:t>
            </a:r>
          </a:p>
          <a:p>
            <a:r>
              <a:rPr lang="en-US" dirty="0" smtClean="0"/>
              <a:t>Converts question to multiple search queries</a:t>
            </a:r>
          </a:p>
          <a:p>
            <a:pPr lvl="1"/>
            <a:r>
              <a:rPr lang="en-US" dirty="0" smtClean="0"/>
              <a:t>Forms which match target</a:t>
            </a:r>
          </a:p>
          <a:p>
            <a:pPr lvl="1"/>
            <a:r>
              <a:rPr lang="en-US" dirty="0" smtClean="0"/>
              <a:t>Vary specificity of query</a:t>
            </a:r>
          </a:p>
          <a:p>
            <a:pPr lvl="2"/>
            <a:r>
              <a:rPr lang="en-US" dirty="0" smtClean="0"/>
              <a:t>Most general bag of keywords</a:t>
            </a:r>
          </a:p>
          <a:p>
            <a:pPr lvl="2"/>
            <a:r>
              <a:rPr lang="en-US" dirty="0" smtClean="0"/>
              <a:t>Most specific partial/full phrases</a:t>
            </a:r>
          </a:p>
        </p:txBody>
      </p:sp>
    </p:spTree>
    <p:extLst>
      <p:ext uri="{BB962C8B-B14F-4D97-AF65-F5344CB8AC3E}">
        <p14:creationId xmlns:p14="http://schemas.microsoft.com/office/powerpoint/2010/main" val="35745073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Deeper Processing for 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MULDER (Kwok, </a:t>
            </a:r>
            <a:r>
              <a:rPr lang="en-US" dirty="0" err="1" smtClean="0"/>
              <a:t>Etzioni</a:t>
            </a:r>
            <a:r>
              <a:rPr lang="en-US" dirty="0" smtClean="0"/>
              <a:t>, &amp; Weld)</a:t>
            </a:r>
          </a:p>
          <a:p>
            <a:r>
              <a:rPr lang="en-US" dirty="0" smtClean="0"/>
              <a:t>Converts question to multiple search queries</a:t>
            </a:r>
          </a:p>
          <a:p>
            <a:pPr lvl="1"/>
            <a:r>
              <a:rPr lang="en-US" dirty="0" smtClean="0"/>
              <a:t>Forms which match target</a:t>
            </a:r>
          </a:p>
          <a:p>
            <a:pPr lvl="1"/>
            <a:r>
              <a:rPr lang="en-US" dirty="0" smtClean="0"/>
              <a:t>Vary specificity of query</a:t>
            </a:r>
          </a:p>
          <a:p>
            <a:pPr lvl="2"/>
            <a:r>
              <a:rPr lang="en-US" dirty="0" smtClean="0"/>
              <a:t>Most general bag of keywords</a:t>
            </a:r>
          </a:p>
          <a:p>
            <a:pPr lvl="2"/>
            <a:r>
              <a:rPr lang="en-US" dirty="0" smtClean="0"/>
              <a:t>Most specific partial/full phrases</a:t>
            </a:r>
          </a:p>
          <a:p>
            <a:r>
              <a:rPr lang="en-US" dirty="0" smtClean="0"/>
              <a:t>Employs full parsing augmented with morphology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782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752" y="107576"/>
            <a:ext cx="8368601" cy="1336956"/>
          </a:xfrm>
        </p:spPr>
        <p:txBody>
          <a:bodyPr/>
          <a:lstStyle/>
          <a:p>
            <a:r>
              <a:rPr lang="en-US" dirty="0" smtClean="0"/>
              <a:t>Syntax for 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007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Parse-based transformations:	</a:t>
            </a:r>
          </a:p>
          <a:p>
            <a:pPr lvl="1"/>
            <a:r>
              <a:rPr lang="en-US" dirty="0" smtClean="0"/>
              <a:t>Applies transformational grammar rules to questions</a:t>
            </a:r>
          </a:p>
        </p:txBody>
      </p:sp>
    </p:spTree>
    <p:extLst>
      <p:ext uri="{BB962C8B-B14F-4D97-AF65-F5344CB8AC3E}">
        <p14:creationId xmlns:p14="http://schemas.microsoft.com/office/powerpoint/2010/main" val="41457253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752" y="107576"/>
            <a:ext cx="8368601" cy="1336956"/>
          </a:xfrm>
        </p:spPr>
        <p:txBody>
          <a:bodyPr/>
          <a:lstStyle/>
          <a:p>
            <a:r>
              <a:rPr lang="en-US" dirty="0" smtClean="0"/>
              <a:t>Syntax for 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007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Parse-based transformations:	</a:t>
            </a:r>
          </a:p>
          <a:p>
            <a:pPr lvl="1"/>
            <a:r>
              <a:rPr lang="en-US" dirty="0" smtClean="0"/>
              <a:t>Applies transformational grammar rules to questions</a:t>
            </a:r>
          </a:p>
          <a:p>
            <a:pPr lvl="1"/>
            <a:r>
              <a:rPr lang="en-US" dirty="0" smtClean="0"/>
              <a:t>Example rules:</a:t>
            </a:r>
          </a:p>
          <a:p>
            <a:pPr lvl="2"/>
            <a:r>
              <a:rPr lang="en-US" dirty="0" smtClean="0"/>
              <a:t>Subject-auxiliary movement:</a:t>
            </a:r>
          </a:p>
          <a:p>
            <a:pPr lvl="3"/>
            <a:r>
              <a:rPr lang="en-US" dirty="0" smtClean="0"/>
              <a:t>Q: Who was the first American in space?</a:t>
            </a:r>
          </a:p>
        </p:txBody>
      </p:sp>
    </p:spTree>
    <p:extLst>
      <p:ext uri="{BB962C8B-B14F-4D97-AF65-F5344CB8AC3E}">
        <p14:creationId xmlns:p14="http://schemas.microsoft.com/office/powerpoint/2010/main" val="24537417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752" y="107576"/>
            <a:ext cx="8368601" cy="1336956"/>
          </a:xfrm>
        </p:spPr>
        <p:txBody>
          <a:bodyPr/>
          <a:lstStyle/>
          <a:p>
            <a:r>
              <a:rPr lang="en-US" dirty="0" smtClean="0"/>
              <a:t>Syntax for 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007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Parse-based transformations:	</a:t>
            </a:r>
          </a:p>
          <a:p>
            <a:pPr lvl="1"/>
            <a:r>
              <a:rPr lang="en-US" dirty="0" smtClean="0"/>
              <a:t>Applies transformational grammar rules to questions</a:t>
            </a:r>
          </a:p>
          <a:p>
            <a:pPr lvl="1"/>
            <a:r>
              <a:rPr lang="en-US" dirty="0" smtClean="0"/>
              <a:t>Example rules:</a:t>
            </a:r>
          </a:p>
          <a:p>
            <a:pPr lvl="2"/>
            <a:r>
              <a:rPr lang="en-US" dirty="0" smtClean="0"/>
              <a:t>Subject-auxiliary movement:</a:t>
            </a:r>
          </a:p>
          <a:p>
            <a:pPr lvl="3"/>
            <a:r>
              <a:rPr lang="en-US" dirty="0" smtClean="0"/>
              <a:t>Q: Who was the first American in space?</a:t>
            </a:r>
          </a:p>
          <a:p>
            <a:pPr lvl="3"/>
            <a:r>
              <a:rPr lang="en-US" dirty="0" smtClean="0"/>
              <a:t>Alt: was the first American…; the first American in space was</a:t>
            </a:r>
          </a:p>
          <a:p>
            <a:pPr lvl="2"/>
            <a:r>
              <a:rPr lang="en-US" dirty="0" smtClean="0"/>
              <a:t>Subject-verb movement:</a:t>
            </a:r>
          </a:p>
          <a:p>
            <a:pPr lvl="3"/>
            <a:r>
              <a:rPr lang="en-US" dirty="0" smtClean="0"/>
              <a:t>Who shot JFK?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423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752" y="107576"/>
            <a:ext cx="8368601" cy="1336956"/>
          </a:xfrm>
        </p:spPr>
        <p:txBody>
          <a:bodyPr/>
          <a:lstStyle/>
          <a:p>
            <a:r>
              <a:rPr lang="en-US" dirty="0" smtClean="0"/>
              <a:t>Syntax for 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0078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Parse-based transformations:	</a:t>
            </a:r>
          </a:p>
          <a:p>
            <a:pPr lvl="1"/>
            <a:r>
              <a:rPr lang="en-US" dirty="0" smtClean="0"/>
              <a:t>Applies transformational grammar rules to questions</a:t>
            </a:r>
          </a:p>
          <a:p>
            <a:pPr lvl="1"/>
            <a:r>
              <a:rPr lang="en-US" dirty="0" smtClean="0"/>
              <a:t>Example rules:</a:t>
            </a:r>
          </a:p>
          <a:p>
            <a:pPr lvl="2"/>
            <a:r>
              <a:rPr lang="en-US" dirty="0" smtClean="0"/>
              <a:t>Subject-auxiliary movement:</a:t>
            </a:r>
          </a:p>
          <a:p>
            <a:pPr lvl="3"/>
            <a:r>
              <a:rPr lang="en-US" dirty="0" smtClean="0"/>
              <a:t>Q: Who was the first American in space?</a:t>
            </a:r>
          </a:p>
          <a:p>
            <a:pPr lvl="3"/>
            <a:r>
              <a:rPr lang="en-US" dirty="0" smtClean="0"/>
              <a:t>Alt: was the first American…; the first American in space was</a:t>
            </a:r>
          </a:p>
          <a:p>
            <a:pPr lvl="2"/>
            <a:r>
              <a:rPr lang="en-US" dirty="0" smtClean="0"/>
              <a:t>Subject-verb movement:</a:t>
            </a:r>
          </a:p>
          <a:p>
            <a:pPr lvl="3"/>
            <a:r>
              <a:rPr lang="en-US" dirty="0" smtClean="0"/>
              <a:t>Who shot JFK? =&gt; shot JFK</a:t>
            </a:r>
          </a:p>
          <a:p>
            <a:pPr lvl="2"/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Morphology based transformation:</a:t>
            </a:r>
          </a:p>
          <a:p>
            <a:pPr lvl="1"/>
            <a:r>
              <a:rPr lang="en-US" dirty="0" smtClean="0"/>
              <a:t>Verb-conversion: </a:t>
            </a:r>
            <a:r>
              <a:rPr lang="en-US" dirty="0" err="1" smtClean="0"/>
              <a:t>do-aux+v-inf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9557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752" y="107576"/>
            <a:ext cx="8368601" cy="1336956"/>
          </a:xfrm>
        </p:spPr>
        <p:txBody>
          <a:bodyPr/>
          <a:lstStyle/>
          <a:p>
            <a:r>
              <a:rPr lang="en-US" dirty="0" smtClean="0"/>
              <a:t>Syntax for 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10078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Parse-based transformations:	</a:t>
            </a:r>
          </a:p>
          <a:p>
            <a:pPr lvl="1"/>
            <a:r>
              <a:rPr lang="en-US" dirty="0" smtClean="0"/>
              <a:t>Applies transformational grammar rules to questions</a:t>
            </a:r>
          </a:p>
          <a:p>
            <a:pPr lvl="1"/>
            <a:r>
              <a:rPr lang="en-US" dirty="0" smtClean="0"/>
              <a:t>Example rules:</a:t>
            </a:r>
          </a:p>
          <a:p>
            <a:pPr lvl="2"/>
            <a:r>
              <a:rPr lang="en-US" dirty="0" smtClean="0"/>
              <a:t>Subject-auxiliary movement:</a:t>
            </a:r>
          </a:p>
          <a:p>
            <a:pPr lvl="3"/>
            <a:r>
              <a:rPr lang="en-US" dirty="0" smtClean="0"/>
              <a:t>Q: Who was the first American in space?</a:t>
            </a:r>
          </a:p>
          <a:p>
            <a:pPr lvl="3"/>
            <a:r>
              <a:rPr lang="en-US" dirty="0" smtClean="0"/>
              <a:t>Alt: was the first American…; the first American in space was</a:t>
            </a:r>
          </a:p>
          <a:p>
            <a:pPr lvl="2"/>
            <a:r>
              <a:rPr lang="en-US" dirty="0" smtClean="0"/>
              <a:t>Subject-verb movement:</a:t>
            </a:r>
          </a:p>
          <a:p>
            <a:pPr lvl="3"/>
            <a:r>
              <a:rPr lang="en-US" dirty="0" smtClean="0"/>
              <a:t>Who shot JFK? =&gt; shot JFK</a:t>
            </a:r>
          </a:p>
          <a:p>
            <a:pPr lvl="2"/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Morphology based transformation:</a:t>
            </a:r>
          </a:p>
          <a:p>
            <a:pPr lvl="1"/>
            <a:r>
              <a:rPr lang="en-US" dirty="0" smtClean="0"/>
              <a:t>Verb-conversion: </a:t>
            </a:r>
            <a:r>
              <a:rPr lang="en-US" dirty="0" err="1" smtClean="0"/>
              <a:t>do-aux+v-inf</a:t>
            </a:r>
            <a:r>
              <a:rPr lang="en-US" dirty="0" smtClean="0"/>
              <a:t> =&gt; conjugated 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226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Diverse approaches:</a:t>
            </a:r>
          </a:p>
          <a:p>
            <a:pPr lvl="2"/>
            <a:r>
              <a:rPr lang="en-US" dirty="0" smtClean="0"/>
              <a:t>Assume annotated query logs, annotated question sets, matched query/snippet pairs</a:t>
            </a:r>
          </a:p>
        </p:txBody>
      </p:sp>
    </p:spTree>
    <p:extLst>
      <p:ext uri="{BB962C8B-B14F-4D97-AF65-F5344CB8AC3E}">
        <p14:creationId xmlns:p14="http://schemas.microsoft.com/office/powerpoint/2010/main" val="19701354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Diverse approaches:</a:t>
            </a:r>
          </a:p>
          <a:p>
            <a:pPr lvl="2"/>
            <a:r>
              <a:rPr lang="en-US" dirty="0" smtClean="0"/>
              <a:t>Assume annotated query logs, annotated question sets, matched query/snippet pairs</a:t>
            </a:r>
          </a:p>
          <a:p>
            <a:pPr lvl="1"/>
            <a:r>
              <a:rPr lang="en-US" dirty="0" smtClean="0"/>
              <a:t>Learn question paraphrases (MSRA)</a:t>
            </a:r>
          </a:p>
          <a:p>
            <a:pPr lvl="2"/>
            <a:r>
              <a:rPr lang="en-US" dirty="0" smtClean="0"/>
              <a:t>Improve QA by setting question sites</a:t>
            </a:r>
          </a:p>
          <a:p>
            <a:pPr lvl="2"/>
            <a:r>
              <a:rPr lang="en-US" dirty="0" smtClean="0"/>
              <a:t>Improve search by generating alternate question forms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85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1485" cy="4343400"/>
          </a:xfrm>
        </p:spPr>
        <p:txBody>
          <a:bodyPr/>
          <a:lstStyle/>
          <a:p>
            <a:r>
              <a:rPr lang="en-US" dirty="0" smtClean="0"/>
              <a:t>Goal: </a:t>
            </a:r>
          </a:p>
          <a:p>
            <a:pPr lvl="1"/>
            <a:r>
              <a:rPr lang="en-US" dirty="0" smtClean="0"/>
              <a:t>Based on question,</a:t>
            </a:r>
          </a:p>
          <a:p>
            <a:pPr lvl="1"/>
            <a:r>
              <a:rPr lang="en-US" dirty="0" smtClean="0"/>
              <a:t>Retrieve documents/passages that best capture answer</a:t>
            </a:r>
          </a:p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Mismatches in lexical choice, sentence structure</a:t>
            </a:r>
          </a:p>
          <a:p>
            <a:pPr lvl="2"/>
            <a:r>
              <a:rPr lang="en-US" dirty="0" smtClean="0"/>
              <a:t>Q: How tall is Mt. Everest? </a:t>
            </a:r>
          </a:p>
        </p:txBody>
      </p:sp>
    </p:spTree>
    <p:extLst>
      <p:ext uri="{BB962C8B-B14F-4D97-AF65-F5344CB8AC3E}">
        <p14:creationId xmlns:p14="http://schemas.microsoft.com/office/powerpoint/2010/main" val="126100411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Diverse approaches:</a:t>
            </a:r>
          </a:p>
          <a:p>
            <a:pPr lvl="2"/>
            <a:r>
              <a:rPr lang="en-US" dirty="0" smtClean="0"/>
              <a:t>Assume annotated query logs, annotated question sets, matched query/snippet pairs</a:t>
            </a:r>
          </a:p>
          <a:p>
            <a:pPr lvl="1"/>
            <a:r>
              <a:rPr lang="en-US" dirty="0" smtClean="0"/>
              <a:t>Learn question paraphrases (MSRA)</a:t>
            </a:r>
          </a:p>
          <a:p>
            <a:pPr lvl="2"/>
            <a:r>
              <a:rPr lang="en-US" dirty="0" smtClean="0"/>
              <a:t>Improve QA by setting question sites</a:t>
            </a:r>
          </a:p>
          <a:p>
            <a:pPr lvl="2"/>
            <a:r>
              <a:rPr lang="en-US" dirty="0" smtClean="0"/>
              <a:t>Improve search by generating alternate </a:t>
            </a:r>
            <a:r>
              <a:rPr lang="en-US" smtClean="0"/>
              <a:t>question forms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Question reformulation as machine translation</a:t>
            </a:r>
          </a:p>
          <a:p>
            <a:pPr lvl="2"/>
            <a:r>
              <a:rPr lang="en-US" dirty="0" smtClean="0"/>
              <a:t>Given question logs, click-through snippets</a:t>
            </a:r>
          </a:p>
          <a:p>
            <a:pPr lvl="3"/>
            <a:r>
              <a:rPr lang="en-US" dirty="0" smtClean="0"/>
              <a:t>Train machine learning model to transform Q -&gt; 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603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Improve matching by adding words with similar meaning/similar topic to query</a:t>
            </a:r>
          </a:p>
        </p:txBody>
      </p:sp>
    </p:spTree>
    <p:extLst>
      <p:ext uri="{BB962C8B-B14F-4D97-AF65-F5344CB8AC3E}">
        <p14:creationId xmlns:p14="http://schemas.microsoft.com/office/powerpoint/2010/main" val="2895754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Improve matching by adding words with similar meaning/similar topic to query</a:t>
            </a:r>
          </a:p>
          <a:p>
            <a:r>
              <a:rPr lang="en-US" dirty="0" smtClean="0"/>
              <a:t>Alternative strategies:</a:t>
            </a:r>
          </a:p>
          <a:p>
            <a:pPr lvl="1"/>
            <a:r>
              <a:rPr lang="en-US" dirty="0" smtClean="0"/>
              <a:t>Use fixed lexical resource 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WordNet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045702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idea:</a:t>
            </a:r>
          </a:p>
          <a:p>
            <a:pPr lvl="1"/>
            <a:r>
              <a:rPr lang="en-US" dirty="0" smtClean="0"/>
              <a:t>Improve matching by adding words with similar meaning/similar topic to query</a:t>
            </a:r>
          </a:p>
          <a:p>
            <a:r>
              <a:rPr lang="en-US" dirty="0" smtClean="0"/>
              <a:t>Alternative strategies:</a:t>
            </a:r>
          </a:p>
          <a:p>
            <a:pPr lvl="1"/>
            <a:r>
              <a:rPr lang="en-US" dirty="0" smtClean="0"/>
              <a:t>Use fixed lexical resource </a:t>
            </a:r>
          </a:p>
          <a:p>
            <a:pPr lvl="2"/>
            <a:r>
              <a:rPr lang="en-US" dirty="0" smtClean="0"/>
              <a:t>E.g. </a:t>
            </a:r>
            <a:r>
              <a:rPr lang="en-US" dirty="0" err="1" smtClean="0"/>
              <a:t>WordNet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Use information from document collection</a:t>
            </a:r>
          </a:p>
          <a:p>
            <a:pPr lvl="2"/>
            <a:r>
              <a:rPr lang="en-US" dirty="0" smtClean="0"/>
              <a:t>Pseudo-relevance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538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Based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Information Retrieval settings, mixed history</a:t>
            </a:r>
          </a:p>
          <a:p>
            <a:pPr lvl="1"/>
            <a:r>
              <a:rPr lang="en-US" dirty="0" smtClean="0"/>
              <a:t>Helped, hurt, or no effect</a:t>
            </a:r>
          </a:p>
          <a:p>
            <a:pPr lvl="1"/>
            <a:r>
              <a:rPr lang="en-US" dirty="0" smtClean="0"/>
              <a:t>With long queries &amp; long documents, no/bad effect</a:t>
            </a:r>
          </a:p>
        </p:txBody>
      </p:sp>
    </p:spTree>
    <p:extLst>
      <p:ext uri="{BB962C8B-B14F-4D97-AF65-F5344CB8AC3E}">
        <p14:creationId xmlns:p14="http://schemas.microsoft.com/office/powerpoint/2010/main" val="10735394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WordNet</a:t>
            </a:r>
            <a:r>
              <a:rPr lang="en-US" dirty="0" smtClean="0"/>
              <a:t> Based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Information Retrieval settings, mixed history</a:t>
            </a:r>
          </a:p>
          <a:p>
            <a:pPr lvl="1"/>
            <a:r>
              <a:rPr lang="en-US" dirty="0" smtClean="0"/>
              <a:t>Helped, hurt, or no effect</a:t>
            </a:r>
          </a:p>
          <a:p>
            <a:pPr lvl="1"/>
            <a:r>
              <a:rPr lang="en-US" dirty="0" smtClean="0"/>
              <a:t>With long queries &amp; long documents, no/bad effect</a:t>
            </a:r>
          </a:p>
          <a:p>
            <a:r>
              <a:rPr lang="en-US" dirty="0" smtClean="0"/>
              <a:t>Some recent positive results on short queries</a:t>
            </a:r>
          </a:p>
          <a:p>
            <a:pPr lvl="2"/>
            <a:r>
              <a:rPr lang="en-US" dirty="0" smtClean="0"/>
              <a:t>E.g. Fang 2008</a:t>
            </a:r>
          </a:p>
          <a:p>
            <a:pPr lvl="1"/>
            <a:r>
              <a:rPr lang="en-US" dirty="0" smtClean="0"/>
              <a:t>Contrasts different </a:t>
            </a:r>
            <a:r>
              <a:rPr lang="en-US" dirty="0" err="1" smtClean="0"/>
              <a:t>WordNet</a:t>
            </a:r>
            <a:r>
              <a:rPr lang="en-US" dirty="0" smtClean="0"/>
              <a:t>, Thesaurus similarity</a:t>
            </a:r>
          </a:p>
          <a:p>
            <a:pPr lvl="1"/>
            <a:r>
              <a:rPr lang="en-US" dirty="0" smtClean="0"/>
              <a:t>Add semantically similar terms to query</a:t>
            </a:r>
          </a:p>
          <a:p>
            <a:pPr lvl="2"/>
            <a:r>
              <a:rPr lang="en-US" dirty="0" smtClean="0"/>
              <a:t>Additional weight factor based on similarity score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9775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048" cy="4343400"/>
          </a:xfrm>
        </p:spPr>
        <p:txBody>
          <a:bodyPr/>
          <a:lstStyle/>
          <a:p>
            <a:r>
              <a:rPr lang="en-US" dirty="0" smtClean="0"/>
              <a:t>Definition similarity: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def</a:t>
            </a:r>
            <a:r>
              <a:rPr lang="en-US" dirty="0" smtClean="0"/>
              <a:t>(t</a:t>
            </a:r>
            <a:r>
              <a:rPr lang="en-US" baseline="-25000" dirty="0" smtClean="0"/>
              <a:t>1</a:t>
            </a:r>
            <a:r>
              <a:rPr lang="en-US" dirty="0" smtClean="0"/>
              <a:t>,t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Word overlap between glosses of all </a:t>
            </a:r>
            <a:r>
              <a:rPr lang="en-US" dirty="0" err="1" smtClean="0"/>
              <a:t>synsets</a:t>
            </a:r>
            <a:endParaRPr lang="en-US" dirty="0" smtClean="0"/>
          </a:p>
          <a:p>
            <a:pPr lvl="2"/>
            <a:r>
              <a:rPr lang="en-US" dirty="0" smtClean="0"/>
              <a:t>Divided by total numbers of words in all </a:t>
            </a:r>
            <a:r>
              <a:rPr lang="en-US" dirty="0" err="1" smtClean="0"/>
              <a:t>synsets</a:t>
            </a:r>
            <a:r>
              <a:rPr lang="en-US" dirty="0" smtClean="0"/>
              <a:t> glosses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399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048" cy="4343400"/>
          </a:xfrm>
        </p:spPr>
        <p:txBody>
          <a:bodyPr/>
          <a:lstStyle/>
          <a:p>
            <a:r>
              <a:rPr lang="en-US" dirty="0" smtClean="0"/>
              <a:t>Definition similarity: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def</a:t>
            </a:r>
            <a:r>
              <a:rPr lang="en-US" dirty="0" smtClean="0"/>
              <a:t>(t</a:t>
            </a:r>
            <a:r>
              <a:rPr lang="en-US" baseline="-25000" dirty="0" smtClean="0"/>
              <a:t>1</a:t>
            </a:r>
            <a:r>
              <a:rPr lang="en-US" dirty="0" smtClean="0"/>
              <a:t>,t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Word overlap between glosses of all </a:t>
            </a:r>
            <a:r>
              <a:rPr lang="en-US" dirty="0" err="1" smtClean="0"/>
              <a:t>synsets</a:t>
            </a:r>
            <a:endParaRPr lang="en-US" dirty="0" smtClean="0"/>
          </a:p>
          <a:p>
            <a:pPr lvl="2"/>
            <a:r>
              <a:rPr lang="en-US" dirty="0" smtClean="0"/>
              <a:t>Divided by total numbers of words in all </a:t>
            </a:r>
            <a:r>
              <a:rPr lang="en-US" dirty="0" err="1" smtClean="0"/>
              <a:t>synsets</a:t>
            </a:r>
            <a:r>
              <a:rPr lang="en-US" dirty="0" smtClean="0"/>
              <a:t> glosses</a:t>
            </a:r>
          </a:p>
          <a:p>
            <a:r>
              <a:rPr lang="en-US" dirty="0" smtClean="0"/>
              <a:t>Relation similarity:</a:t>
            </a:r>
          </a:p>
          <a:p>
            <a:pPr lvl="1"/>
            <a:r>
              <a:rPr lang="en-US" dirty="0" smtClean="0"/>
              <a:t>Get value if terms are:</a:t>
            </a:r>
          </a:p>
          <a:p>
            <a:pPr lvl="2"/>
            <a:r>
              <a:rPr lang="en-US" dirty="0" smtClean="0"/>
              <a:t>Synonyms, </a:t>
            </a:r>
            <a:r>
              <a:rPr lang="en-US" dirty="0" err="1" smtClean="0"/>
              <a:t>hypernyms</a:t>
            </a:r>
            <a:r>
              <a:rPr lang="en-US" dirty="0" smtClean="0"/>
              <a:t>, hyponyms, </a:t>
            </a:r>
            <a:r>
              <a:rPr lang="en-US" dirty="0" err="1" smtClean="0"/>
              <a:t>holonyms</a:t>
            </a:r>
            <a:r>
              <a:rPr lang="en-US" dirty="0" smtClean="0"/>
              <a:t>, or </a:t>
            </a:r>
            <a:r>
              <a:rPr lang="en-US" dirty="0" err="1" smtClean="0"/>
              <a:t>meronyms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218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24048" cy="4343400"/>
          </a:xfrm>
        </p:spPr>
        <p:txBody>
          <a:bodyPr/>
          <a:lstStyle/>
          <a:p>
            <a:r>
              <a:rPr lang="en-US" dirty="0" smtClean="0"/>
              <a:t>Definition similarity: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def</a:t>
            </a:r>
            <a:r>
              <a:rPr lang="en-US" dirty="0" smtClean="0"/>
              <a:t>(t</a:t>
            </a:r>
            <a:r>
              <a:rPr lang="en-US" baseline="-25000" dirty="0" smtClean="0"/>
              <a:t>1</a:t>
            </a:r>
            <a:r>
              <a:rPr lang="en-US" dirty="0" smtClean="0"/>
              <a:t>,t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Word overlap between glosses of all </a:t>
            </a:r>
            <a:r>
              <a:rPr lang="en-US" dirty="0" err="1" smtClean="0"/>
              <a:t>synsets</a:t>
            </a:r>
            <a:endParaRPr lang="en-US" dirty="0" smtClean="0"/>
          </a:p>
          <a:p>
            <a:pPr lvl="2"/>
            <a:r>
              <a:rPr lang="en-US" dirty="0" smtClean="0"/>
              <a:t>Divided by total numbers of words in all </a:t>
            </a:r>
            <a:r>
              <a:rPr lang="en-US" dirty="0" err="1" smtClean="0"/>
              <a:t>synsets</a:t>
            </a:r>
            <a:r>
              <a:rPr lang="en-US" dirty="0" smtClean="0"/>
              <a:t> glosses</a:t>
            </a:r>
          </a:p>
          <a:p>
            <a:r>
              <a:rPr lang="en-US" dirty="0" smtClean="0"/>
              <a:t>Relation similarity:</a:t>
            </a:r>
          </a:p>
          <a:p>
            <a:pPr lvl="1"/>
            <a:r>
              <a:rPr lang="en-US" dirty="0" smtClean="0"/>
              <a:t>Get value if terms are:</a:t>
            </a:r>
          </a:p>
          <a:p>
            <a:pPr lvl="2"/>
            <a:r>
              <a:rPr lang="en-US" dirty="0" smtClean="0"/>
              <a:t>Synonyms, </a:t>
            </a:r>
            <a:r>
              <a:rPr lang="en-US" dirty="0" err="1" smtClean="0"/>
              <a:t>hypernyms</a:t>
            </a:r>
            <a:r>
              <a:rPr lang="en-US" dirty="0" smtClean="0"/>
              <a:t>, hyponyms, </a:t>
            </a:r>
            <a:r>
              <a:rPr lang="en-US" dirty="0" err="1" smtClean="0"/>
              <a:t>holonyms</a:t>
            </a:r>
            <a:r>
              <a:rPr lang="en-US" dirty="0" smtClean="0"/>
              <a:t>, or </a:t>
            </a:r>
            <a:r>
              <a:rPr lang="en-US" dirty="0" err="1" smtClean="0"/>
              <a:t>meronyms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Term similarity score from Lin’s thesaurus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023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similarity yields significant improvements</a:t>
            </a:r>
          </a:p>
          <a:p>
            <a:pPr lvl="1"/>
            <a:r>
              <a:rPr lang="en-US" dirty="0" smtClean="0"/>
              <a:t>Allows matching across POS</a:t>
            </a:r>
          </a:p>
          <a:p>
            <a:pPr lvl="1"/>
            <a:r>
              <a:rPr lang="en-US" dirty="0" smtClean="0"/>
              <a:t>More fine-grained weighting that binary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1485" cy="4343400"/>
          </a:xfrm>
        </p:spPr>
        <p:txBody>
          <a:bodyPr/>
          <a:lstStyle/>
          <a:p>
            <a:r>
              <a:rPr lang="en-US" dirty="0" smtClean="0"/>
              <a:t>Goal: </a:t>
            </a:r>
          </a:p>
          <a:p>
            <a:pPr lvl="1"/>
            <a:r>
              <a:rPr lang="en-US" dirty="0" smtClean="0"/>
              <a:t>Based on question,</a:t>
            </a:r>
          </a:p>
          <a:p>
            <a:pPr lvl="1"/>
            <a:r>
              <a:rPr lang="en-US" dirty="0" smtClean="0"/>
              <a:t>Retrieve documents/passages that best capture answer</a:t>
            </a:r>
          </a:p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Mismatches in lexical choice, sentence structure</a:t>
            </a:r>
          </a:p>
          <a:p>
            <a:pPr lvl="2"/>
            <a:r>
              <a:rPr lang="en-US" dirty="0" smtClean="0"/>
              <a:t>Q: How tall is Mt. Everest? </a:t>
            </a:r>
          </a:p>
          <a:p>
            <a:pPr lvl="2"/>
            <a:r>
              <a:rPr lang="en-US" dirty="0" smtClean="0"/>
              <a:t>A: The height of Everest is…</a:t>
            </a:r>
          </a:p>
        </p:txBody>
      </p:sp>
    </p:spTree>
    <p:extLst>
      <p:ext uri="{BB962C8B-B14F-4D97-AF65-F5344CB8AC3E}">
        <p14:creationId xmlns:p14="http://schemas.microsoft.com/office/powerpoint/2010/main" val="34715916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Collection-based</a:t>
            </a:r>
            <a:br>
              <a:rPr lang="en-US" dirty="0" smtClean="0"/>
            </a:br>
            <a:r>
              <a:rPr lang="en-US" dirty="0" smtClean="0"/>
              <a:t> 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Xu</a:t>
            </a:r>
            <a:r>
              <a:rPr lang="en-US" dirty="0" smtClean="0"/>
              <a:t> &amp; Croft 97 (classic)</a:t>
            </a:r>
          </a:p>
          <a:p>
            <a:r>
              <a:rPr lang="en-US" dirty="0" smtClean="0"/>
              <a:t>Thesaurus expansion problematic:</a:t>
            </a:r>
          </a:p>
          <a:p>
            <a:pPr lvl="1"/>
            <a:r>
              <a:rPr lang="en-US" dirty="0" smtClean="0"/>
              <a:t>Often ineffective</a:t>
            </a:r>
          </a:p>
          <a:p>
            <a:pPr lvl="1"/>
            <a:r>
              <a:rPr lang="en-US" dirty="0" smtClean="0"/>
              <a:t>Issues:</a:t>
            </a:r>
          </a:p>
        </p:txBody>
      </p:sp>
    </p:spTree>
    <p:extLst>
      <p:ext uri="{BB962C8B-B14F-4D97-AF65-F5344CB8AC3E}">
        <p14:creationId xmlns:p14="http://schemas.microsoft.com/office/powerpoint/2010/main" val="32232660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Collection-based</a:t>
            </a:r>
            <a:br>
              <a:rPr lang="en-US" dirty="0" smtClean="0"/>
            </a:br>
            <a:r>
              <a:rPr lang="en-US" dirty="0" smtClean="0"/>
              <a:t> 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Xu</a:t>
            </a:r>
            <a:r>
              <a:rPr lang="en-US" dirty="0" smtClean="0"/>
              <a:t> &amp; Croft 97 (classic)</a:t>
            </a:r>
          </a:p>
          <a:p>
            <a:r>
              <a:rPr lang="en-US" dirty="0" smtClean="0"/>
              <a:t>Thesaurus expansion problematic:</a:t>
            </a:r>
          </a:p>
          <a:p>
            <a:pPr lvl="1"/>
            <a:r>
              <a:rPr lang="en-US" dirty="0" smtClean="0"/>
              <a:t>Often ineffective</a:t>
            </a:r>
          </a:p>
          <a:p>
            <a:pPr lvl="1"/>
            <a:r>
              <a:rPr lang="en-US" dirty="0" smtClean="0"/>
              <a:t>Issues:</a:t>
            </a:r>
          </a:p>
          <a:p>
            <a:pPr lvl="2"/>
            <a:r>
              <a:rPr lang="en-US" dirty="0" smtClean="0"/>
              <a:t>Coverage: </a:t>
            </a:r>
          </a:p>
          <a:p>
            <a:pPr lvl="3"/>
            <a:r>
              <a:rPr lang="en-US" dirty="0" smtClean="0"/>
              <a:t>Many words – esp. NEs – missing from </a:t>
            </a:r>
            <a:r>
              <a:rPr lang="en-US" dirty="0" err="1" smtClean="0"/>
              <a:t>WordNet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86205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Collection-based</a:t>
            </a:r>
            <a:br>
              <a:rPr lang="en-US" dirty="0" smtClean="0"/>
            </a:br>
            <a:r>
              <a:rPr lang="en-US" dirty="0" smtClean="0"/>
              <a:t> 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Xu</a:t>
            </a:r>
            <a:r>
              <a:rPr lang="en-US" dirty="0" smtClean="0"/>
              <a:t> &amp; Croft 97 (classic)</a:t>
            </a:r>
          </a:p>
          <a:p>
            <a:r>
              <a:rPr lang="en-US" dirty="0" smtClean="0"/>
              <a:t>Thesaurus expansion problematic:</a:t>
            </a:r>
          </a:p>
          <a:p>
            <a:pPr lvl="1"/>
            <a:r>
              <a:rPr lang="en-US" dirty="0" smtClean="0"/>
              <a:t>Often ineffective</a:t>
            </a:r>
          </a:p>
          <a:p>
            <a:pPr lvl="1"/>
            <a:r>
              <a:rPr lang="en-US" dirty="0" smtClean="0"/>
              <a:t>Issues:</a:t>
            </a:r>
          </a:p>
          <a:p>
            <a:pPr lvl="2"/>
            <a:r>
              <a:rPr lang="en-US" dirty="0" smtClean="0"/>
              <a:t>Coverage: </a:t>
            </a:r>
          </a:p>
          <a:p>
            <a:pPr lvl="3"/>
            <a:r>
              <a:rPr lang="en-US" dirty="0" smtClean="0"/>
              <a:t>Many words – esp. NEs – missing from </a:t>
            </a:r>
            <a:r>
              <a:rPr lang="en-US" dirty="0" err="1" smtClean="0"/>
              <a:t>WordNet</a:t>
            </a:r>
            <a:endParaRPr lang="en-US" dirty="0" smtClean="0"/>
          </a:p>
          <a:p>
            <a:pPr lvl="2"/>
            <a:r>
              <a:rPr lang="en-US" dirty="0" smtClean="0"/>
              <a:t>Domain mismatch:</a:t>
            </a:r>
          </a:p>
          <a:p>
            <a:pPr lvl="3"/>
            <a:r>
              <a:rPr lang="en-US" dirty="0" smtClean="0"/>
              <a:t>Fixed resources ‘general’ or derived from some domain</a:t>
            </a:r>
          </a:p>
          <a:p>
            <a:pPr lvl="3"/>
            <a:r>
              <a:rPr lang="en-US" dirty="0" smtClean="0"/>
              <a:t>May not match current search collection</a:t>
            </a:r>
          </a:p>
          <a:p>
            <a:pPr lvl="4"/>
            <a:r>
              <a:rPr lang="en-US" dirty="0" smtClean="0"/>
              <a:t>Cat/dog </a:t>
            </a:r>
            <a:r>
              <a:rPr lang="en-US" dirty="0" err="1" smtClean="0"/>
              <a:t>vs</a:t>
            </a:r>
            <a:r>
              <a:rPr lang="en-US" dirty="0" smtClean="0"/>
              <a:t> cat/more/</a:t>
            </a:r>
            <a:r>
              <a:rPr lang="en-US" dirty="0" err="1" smtClean="0"/>
              <a:t>ls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3829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Collection-based</a:t>
            </a:r>
            <a:br>
              <a:rPr lang="en-US" dirty="0" smtClean="0"/>
            </a:br>
            <a:r>
              <a:rPr lang="en-US" dirty="0" smtClean="0"/>
              <a:t> Query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Xu</a:t>
            </a:r>
            <a:r>
              <a:rPr lang="en-US" dirty="0" smtClean="0"/>
              <a:t> &amp; Croft 97 (classic)</a:t>
            </a:r>
          </a:p>
          <a:p>
            <a:r>
              <a:rPr lang="en-US" dirty="0" smtClean="0"/>
              <a:t>Thesaurus expansion problematic:</a:t>
            </a:r>
          </a:p>
          <a:p>
            <a:pPr lvl="1"/>
            <a:r>
              <a:rPr lang="en-US" dirty="0" smtClean="0"/>
              <a:t>Often ineffective</a:t>
            </a:r>
          </a:p>
          <a:p>
            <a:pPr lvl="1"/>
            <a:r>
              <a:rPr lang="en-US" dirty="0" smtClean="0"/>
              <a:t>Issues:</a:t>
            </a:r>
          </a:p>
          <a:p>
            <a:pPr lvl="2"/>
            <a:r>
              <a:rPr lang="en-US" dirty="0" smtClean="0"/>
              <a:t>Coverage: </a:t>
            </a:r>
          </a:p>
          <a:p>
            <a:pPr lvl="3"/>
            <a:r>
              <a:rPr lang="en-US" dirty="0" smtClean="0"/>
              <a:t>Many words – esp. NEs – missing from </a:t>
            </a:r>
            <a:r>
              <a:rPr lang="en-US" dirty="0" err="1" smtClean="0"/>
              <a:t>WordNet</a:t>
            </a:r>
            <a:endParaRPr lang="en-US" dirty="0" smtClean="0"/>
          </a:p>
          <a:p>
            <a:pPr lvl="2"/>
            <a:r>
              <a:rPr lang="en-US" dirty="0" smtClean="0"/>
              <a:t>Domain mismatch:</a:t>
            </a:r>
          </a:p>
          <a:p>
            <a:pPr lvl="3"/>
            <a:r>
              <a:rPr lang="en-US" dirty="0" smtClean="0"/>
              <a:t>Fixed resources ‘general’ or derived from some domain</a:t>
            </a:r>
          </a:p>
          <a:p>
            <a:pPr lvl="3"/>
            <a:r>
              <a:rPr lang="en-US" dirty="0" smtClean="0"/>
              <a:t>May not match current search collection</a:t>
            </a:r>
          </a:p>
          <a:p>
            <a:pPr lvl="4"/>
            <a:r>
              <a:rPr lang="en-US" dirty="0" smtClean="0"/>
              <a:t>Cat/dog </a:t>
            </a:r>
            <a:r>
              <a:rPr lang="en-US" dirty="0" err="1" smtClean="0"/>
              <a:t>vs</a:t>
            </a:r>
            <a:r>
              <a:rPr lang="en-US" dirty="0" smtClean="0"/>
              <a:t> cat/more/</a:t>
            </a:r>
            <a:r>
              <a:rPr lang="en-US" dirty="0" err="1" smtClean="0"/>
              <a:t>ls</a:t>
            </a:r>
            <a:endParaRPr lang="en-US" dirty="0" smtClean="0"/>
          </a:p>
          <a:p>
            <a:pPr lvl="1"/>
            <a:r>
              <a:rPr lang="en-US" dirty="0" smtClean="0"/>
              <a:t>Use collection-based evidence: global or local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4908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Identifies word </a:t>
            </a:r>
            <a:r>
              <a:rPr lang="en-US" dirty="0" err="1" smtClean="0"/>
              <a:t>cooccurrence</a:t>
            </a:r>
            <a:r>
              <a:rPr lang="en-US" dirty="0" smtClean="0"/>
              <a:t> in whole collection</a:t>
            </a:r>
          </a:p>
          <a:p>
            <a:pPr lvl="1"/>
            <a:r>
              <a:rPr lang="en-US" dirty="0" smtClean="0"/>
              <a:t>Applied to expand current query</a:t>
            </a:r>
          </a:p>
          <a:p>
            <a:pPr lvl="1"/>
            <a:r>
              <a:rPr lang="en-US" dirty="0" smtClean="0"/>
              <a:t>Context can differentiate/group concepts</a:t>
            </a:r>
          </a:p>
        </p:txBody>
      </p:sp>
    </p:spTree>
    <p:extLst>
      <p:ext uri="{BB962C8B-B14F-4D97-AF65-F5344CB8AC3E}">
        <p14:creationId xmlns:p14="http://schemas.microsoft.com/office/powerpoint/2010/main" val="329697361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Identifies word </a:t>
            </a:r>
            <a:r>
              <a:rPr lang="en-US" dirty="0" err="1" smtClean="0"/>
              <a:t>cooccurrence</a:t>
            </a:r>
            <a:r>
              <a:rPr lang="en-US" dirty="0" smtClean="0"/>
              <a:t> in whole collection</a:t>
            </a:r>
          </a:p>
          <a:p>
            <a:pPr lvl="1"/>
            <a:r>
              <a:rPr lang="en-US" dirty="0" smtClean="0"/>
              <a:t>Applied to expand current query</a:t>
            </a:r>
          </a:p>
          <a:p>
            <a:pPr lvl="1"/>
            <a:r>
              <a:rPr lang="en-US" dirty="0" smtClean="0"/>
              <a:t>Context can differentiate/group concepts</a:t>
            </a:r>
          </a:p>
          <a:p>
            <a:r>
              <a:rPr lang="en-US" dirty="0" smtClean="0"/>
              <a:t>Create index of concepts:</a:t>
            </a:r>
          </a:p>
          <a:p>
            <a:pPr lvl="1"/>
            <a:r>
              <a:rPr lang="en-US" dirty="0" smtClean="0"/>
              <a:t>Concepts = noun phrases (1-3 nouns long)</a:t>
            </a:r>
          </a:p>
        </p:txBody>
      </p:sp>
    </p:spTree>
    <p:extLst>
      <p:ext uri="{BB962C8B-B14F-4D97-AF65-F5344CB8AC3E}">
        <p14:creationId xmlns:p14="http://schemas.microsoft.com/office/powerpoint/2010/main" val="234436351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Identifies word </a:t>
            </a:r>
            <a:r>
              <a:rPr lang="en-US" dirty="0" err="1" smtClean="0"/>
              <a:t>cooccurrence</a:t>
            </a:r>
            <a:r>
              <a:rPr lang="en-US" dirty="0" smtClean="0"/>
              <a:t> in whole collection</a:t>
            </a:r>
          </a:p>
          <a:p>
            <a:pPr lvl="1"/>
            <a:r>
              <a:rPr lang="en-US" dirty="0" smtClean="0"/>
              <a:t>Applied to expand current query</a:t>
            </a:r>
          </a:p>
          <a:p>
            <a:pPr lvl="1"/>
            <a:r>
              <a:rPr lang="en-US" dirty="0" smtClean="0"/>
              <a:t>Context can differentiate/group concepts</a:t>
            </a:r>
          </a:p>
          <a:p>
            <a:r>
              <a:rPr lang="en-US" dirty="0" smtClean="0"/>
              <a:t>Create index of concepts:</a:t>
            </a:r>
          </a:p>
          <a:p>
            <a:pPr lvl="1"/>
            <a:r>
              <a:rPr lang="en-US" dirty="0" smtClean="0"/>
              <a:t>Concepts = noun phrases (1-3 nouns long)</a:t>
            </a:r>
          </a:p>
          <a:p>
            <a:pPr lvl="1"/>
            <a:r>
              <a:rPr lang="en-US" dirty="0" smtClean="0"/>
              <a:t>Representation: Context</a:t>
            </a:r>
          </a:p>
          <a:p>
            <a:pPr lvl="2"/>
            <a:r>
              <a:rPr lang="en-US" dirty="0" smtClean="0"/>
              <a:t>Words in fixed length window, 1-3 sentences</a:t>
            </a:r>
          </a:p>
        </p:txBody>
      </p:sp>
    </p:spTree>
    <p:extLst>
      <p:ext uri="{BB962C8B-B14F-4D97-AF65-F5344CB8AC3E}">
        <p14:creationId xmlns:p14="http://schemas.microsoft.com/office/powerpoint/2010/main" val="296660556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Identifies word </a:t>
            </a:r>
            <a:r>
              <a:rPr lang="en-US" dirty="0" err="1" smtClean="0"/>
              <a:t>cooccurrence</a:t>
            </a:r>
            <a:r>
              <a:rPr lang="en-US" dirty="0" smtClean="0"/>
              <a:t> in whole collection</a:t>
            </a:r>
          </a:p>
          <a:p>
            <a:pPr lvl="1"/>
            <a:r>
              <a:rPr lang="en-US" dirty="0" smtClean="0"/>
              <a:t>Applied to expand current query</a:t>
            </a:r>
          </a:p>
          <a:p>
            <a:pPr lvl="1"/>
            <a:r>
              <a:rPr lang="en-US" dirty="0" smtClean="0"/>
              <a:t>Context can differentiate/group concepts</a:t>
            </a:r>
          </a:p>
          <a:p>
            <a:r>
              <a:rPr lang="en-US" dirty="0" smtClean="0"/>
              <a:t>Create index of concepts:</a:t>
            </a:r>
          </a:p>
          <a:p>
            <a:pPr lvl="1"/>
            <a:r>
              <a:rPr lang="en-US" dirty="0" smtClean="0"/>
              <a:t>Concepts = noun phrases (1-3 nouns long)</a:t>
            </a:r>
          </a:p>
          <a:p>
            <a:pPr lvl="1"/>
            <a:r>
              <a:rPr lang="en-US" dirty="0" smtClean="0"/>
              <a:t>Representation: Context</a:t>
            </a:r>
          </a:p>
          <a:p>
            <a:pPr lvl="2"/>
            <a:r>
              <a:rPr lang="en-US" dirty="0" smtClean="0"/>
              <a:t>Words in fixed length window, 1-3 sentences</a:t>
            </a:r>
          </a:p>
          <a:p>
            <a:pPr lvl="1"/>
            <a:r>
              <a:rPr lang="en-US" dirty="0" smtClean="0"/>
              <a:t>Concept identifies context word documents</a:t>
            </a:r>
          </a:p>
          <a:p>
            <a:r>
              <a:rPr lang="en-US" dirty="0" smtClean="0"/>
              <a:t>Use query to retrieve 30 highest ranked concepts</a:t>
            </a:r>
          </a:p>
          <a:p>
            <a:pPr lvl="1"/>
            <a:r>
              <a:rPr lang="en-US" dirty="0" smtClean="0"/>
              <a:t>Add to query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6161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05456" cy="4343400"/>
          </a:xfrm>
        </p:spPr>
        <p:txBody>
          <a:bodyPr/>
          <a:lstStyle/>
          <a:p>
            <a:r>
              <a:rPr lang="en-US" dirty="0" smtClean="0"/>
              <a:t>Aka local feedback, pseudo-relevance feedback</a:t>
            </a:r>
          </a:p>
        </p:txBody>
      </p:sp>
    </p:spTree>
    <p:extLst>
      <p:ext uri="{BB962C8B-B14F-4D97-AF65-F5344CB8AC3E}">
        <p14:creationId xmlns:p14="http://schemas.microsoft.com/office/powerpoint/2010/main" val="81697011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05456" cy="4343400"/>
          </a:xfrm>
        </p:spPr>
        <p:txBody>
          <a:bodyPr/>
          <a:lstStyle/>
          <a:p>
            <a:r>
              <a:rPr lang="en-US" dirty="0" smtClean="0"/>
              <a:t>Aka local feedback, pseudo-relevance feedback</a:t>
            </a:r>
          </a:p>
          <a:p>
            <a:r>
              <a:rPr lang="en-US" dirty="0" smtClean="0"/>
              <a:t>Use query to retrieve documents</a:t>
            </a:r>
          </a:p>
          <a:p>
            <a:pPr lvl="1"/>
            <a:r>
              <a:rPr lang="en-US" dirty="0" smtClean="0"/>
              <a:t>Select informative terms from highly ranked documents</a:t>
            </a:r>
          </a:p>
          <a:p>
            <a:pPr lvl="1"/>
            <a:r>
              <a:rPr lang="en-US" dirty="0" smtClean="0"/>
              <a:t>Add those terms to query</a:t>
            </a:r>
          </a:p>
        </p:txBody>
      </p:sp>
    </p:spTree>
    <p:extLst>
      <p:ext uri="{BB962C8B-B14F-4D97-AF65-F5344CB8AC3E}">
        <p14:creationId xmlns:p14="http://schemas.microsoft.com/office/powerpoint/2010/main" val="3621729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1485" cy="4343400"/>
          </a:xfrm>
        </p:spPr>
        <p:txBody>
          <a:bodyPr/>
          <a:lstStyle/>
          <a:p>
            <a:r>
              <a:rPr lang="en-US" dirty="0" smtClean="0"/>
              <a:t>Goal: </a:t>
            </a:r>
          </a:p>
          <a:p>
            <a:pPr lvl="1"/>
            <a:r>
              <a:rPr lang="en-US" dirty="0" smtClean="0"/>
              <a:t>Based on question,</a:t>
            </a:r>
          </a:p>
          <a:p>
            <a:pPr lvl="1"/>
            <a:r>
              <a:rPr lang="en-US" dirty="0" smtClean="0"/>
              <a:t>Retrieve documents/passages that best capture answer</a:t>
            </a:r>
          </a:p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Mismatches in lexical choice, sentence structure</a:t>
            </a:r>
          </a:p>
          <a:p>
            <a:pPr lvl="2"/>
            <a:r>
              <a:rPr lang="en-US" dirty="0" smtClean="0"/>
              <a:t>Q: How tall is Mt. Everest? </a:t>
            </a:r>
          </a:p>
          <a:p>
            <a:pPr lvl="2"/>
            <a:r>
              <a:rPr lang="en-US" dirty="0" smtClean="0"/>
              <a:t>A: The height of Everest is…</a:t>
            </a:r>
          </a:p>
          <a:p>
            <a:pPr lvl="2"/>
            <a:r>
              <a:rPr lang="en-US" dirty="0" smtClean="0"/>
              <a:t>Q: When did the first American president take office?</a:t>
            </a:r>
          </a:p>
          <a:p>
            <a:pPr lvl="2"/>
            <a:r>
              <a:rPr lang="en-US" dirty="0" smtClean="0"/>
              <a:t>A: George Washington was inaugurated in….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990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05456" cy="4343400"/>
          </a:xfrm>
        </p:spPr>
        <p:txBody>
          <a:bodyPr/>
          <a:lstStyle/>
          <a:p>
            <a:r>
              <a:rPr lang="en-US" dirty="0" smtClean="0"/>
              <a:t>Aka local feedback, pseudo-relevance feedback</a:t>
            </a:r>
          </a:p>
          <a:p>
            <a:r>
              <a:rPr lang="en-US" dirty="0" smtClean="0"/>
              <a:t>Use query to retrieve documents</a:t>
            </a:r>
          </a:p>
          <a:p>
            <a:pPr lvl="1"/>
            <a:r>
              <a:rPr lang="en-US" dirty="0" smtClean="0"/>
              <a:t>Select informative terms from highly ranked documents</a:t>
            </a:r>
          </a:p>
          <a:p>
            <a:pPr lvl="1"/>
            <a:r>
              <a:rPr lang="en-US" dirty="0" smtClean="0"/>
              <a:t>Add those terms to query</a:t>
            </a:r>
          </a:p>
          <a:p>
            <a:r>
              <a:rPr lang="en-US" dirty="0" smtClean="0"/>
              <a:t>Specifically, </a:t>
            </a:r>
          </a:p>
          <a:p>
            <a:pPr lvl="1"/>
            <a:r>
              <a:rPr lang="en-US" dirty="0" smtClean="0"/>
              <a:t>Add 50 most frequent terms,</a:t>
            </a:r>
          </a:p>
          <a:p>
            <a:pPr lvl="1"/>
            <a:r>
              <a:rPr lang="en-US" dirty="0" smtClean="0"/>
              <a:t>10 most frequent ‘phrases’ – bigrams w/o </a:t>
            </a:r>
            <a:r>
              <a:rPr lang="en-US" dirty="0" err="1" smtClean="0"/>
              <a:t>stopwords</a:t>
            </a:r>
            <a:endParaRPr lang="en-US" dirty="0" smtClean="0"/>
          </a:p>
          <a:p>
            <a:pPr lvl="1"/>
            <a:r>
              <a:rPr lang="en-US" dirty="0" smtClean="0"/>
              <a:t>Reweight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9300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Mixes two previous approaches</a:t>
            </a:r>
          </a:p>
          <a:p>
            <a:pPr lvl="1"/>
            <a:r>
              <a:rPr lang="en-US" dirty="0" smtClean="0"/>
              <a:t>Use query to retrieve top n passages (300 words)</a:t>
            </a:r>
          </a:p>
          <a:p>
            <a:pPr lvl="1"/>
            <a:r>
              <a:rPr lang="en-US" dirty="0" smtClean="0"/>
              <a:t>Select top m ranked concepts (noun sequences)</a:t>
            </a:r>
          </a:p>
          <a:p>
            <a:pPr lvl="1"/>
            <a:r>
              <a:rPr lang="en-US" dirty="0" smtClean="0"/>
              <a:t>Add to query and reweight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654450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Context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Mixes two previous approaches</a:t>
            </a:r>
          </a:p>
          <a:p>
            <a:pPr lvl="1"/>
            <a:r>
              <a:rPr lang="en-US" dirty="0" smtClean="0"/>
              <a:t>Use query to retrieve top n passages (300 words)</a:t>
            </a:r>
          </a:p>
          <a:p>
            <a:pPr lvl="1"/>
            <a:r>
              <a:rPr lang="en-US" dirty="0" smtClean="0"/>
              <a:t>Select top m ranked concepts (noun sequences)</a:t>
            </a:r>
          </a:p>
          <a:p>
            <a:pPr lvl="1"/>
            <a:r>
              <a:rPr lang="en-US" dirty="0" smtClean="0"/>
              <a:t>Add to query and reweight</a:t>
            </a:r>
          </a:p>
          <a:p>
            <a:endParaRPr lang="en-US" dirty="0" smtClean="0"/>
          </a:p>
          <a:p>
            <a:r>
              <a:rPr lang="en-US" dirty="0" smtClean="0"/>
              <a:t>Relatively efficient</a:t>
            </a:r>
          </a:p>
          <a:p>
            <a:r>
              <a:rPr lang="en-US" dirty="0" smtClean="0"/>
              <a:t>Applies local search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8199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Contrasts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Improvements over baseline:</a:t>
            </a:r>
          </a:p>
          <a:p>
            <a:pPr lvl="1"/>
            <a:r>
              <a:rPr lang="en-US" dirty="0" smtClean="0"/>
              <a:t>Local Context Analysis: +23.5% (relative)</a:t>
            </a:r>
          </a:p>
          <a:p>
            <a:pPr lvl="1"/>
            <a:r>
              <a:rPr lang="en-US" dirty="0" smtClean="0"/>
              <a:t>Local Analysis:              +20.5%</a:t>
            </a:r>
          </a:p>
          <a:p>
            <a:pPr lvl="1"/>
            <a:r>
              <a:rPr lang="en-US" dirty="0" smtClean="0"/>
              <a:t>Global Analysis: 	  	+7.8%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384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Contrasts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Improvements over baseline:</a:t>
            </a:r>
          </a:p>
          <a:p>
            <a:pPr lvl="1"/>
            <a:r>
              <a:rPr lang="en-US" dirty="0" smtClean="0"/>
              <a:t>Local Context Analysis: +23.5% (relative)</a:t>
            </a:r>
          </a:p>
          <a:p>
            <a:pPr lvl="1"/>
            <a:r>
              <a:rPr lang="en-US" dirty="0" smtClean="0"/>
              <a:t>Local Analysis:              +20.5%</a:t>
            </a:r>
          </a:p>
          <a:p>
            <a:pPr lvl="1"/>
            <a:r>
              <a:rPr lang="en-US" dirty="0" smtClean="0"/>
              <a:t>Global Analysis: 	  	+7.8%</a:t>
            </a:r>
          </a:p>
          <a:p>
            <a:pPr lvl="1"/>
            <a:endParaRPr lang="en-US" dirty="0"/>
          </a:p>
          <a:p>
            <a:r>
              <a:rPr lang="en-US" dirty="0" smtClean="0"/>
              <a:t>LCA is best and most stable across data sets</a:t>
            </a:r>
          </a:p>
          <a:p>
            <a:pPr lvl="1"/>
            <a:r>
              <a:rPr lang="en-US" dirty="0" smtClean="0"/>
              <a:t>Better term selection that global analysis</a:t>
            </a:r>
          </a:p>
        </p:txBody>
      </p:sp>
    </p:spTree>
    <p:extLst>
      <p:ext uri="{BB962C8B-B14F-4D97-AF65-F5344CB8AC3E}">
        <p14:creationId xmlns:p14="http://schemas.microsoft.com/office/powerpoint/2010/main" val="325493787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Contrasts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Improvements over baseline:</a:t>
            </a:r>
          </a:p>
          <a:p>
            <a:pPr lvl="1"/>
            <a:r>
              <a:rPr lang="en-US" dirty="0" smtClean="0"/>
              <a:t>Local Context Analysis: +23.5% (relative)</a:t>
            </a:r>
          </a:p>
          <a:p>
            <a:pPr lvl="1"/>
            <a:r>
              <a:rPr lang="en-US" dirty="0" smtClean="0"/>
              <a:t>Local Analysis:              +20.5%</a:t>
            </a:r>
          </a:p>
          <a:p>
            <a:pPr lvl="1"/>
            <a:r>
              <a:rPr lang="en-US" dirty="0" smtClean="0"/>
              <a:t>Global Analysis: 	  	+7.8%</a:t>
            </a:r>
          </a:p>
          <a:p>
            <a:pPr lvl="1"/>
            <a:endParaRPr lang="en-US" dirty="0"/>
          </a:p>
          <a:p>
            <a:r>
              <a:rPr lang="en-US" dirty="0" smtClean="0"/>
              <a:t>LCA is best and most stable across data sets</a:t>
            </a:r>
          </a:p>
          <a:p>
            <a:pPr lvl="1"/>
            <a:r>
              <a:rPr lang="en-US" dirty="0" smtClean="0"/>
              <a:t>Better term selection that global analysis</a:t>
            </a:r>
          </a:p>
          <a:p>
            <a:r>
              <a:rPr lang="en-US" dirty="0" smtClean="0"/>
              <a:t>All approaches have fairly high variance</a:t>
            </a:r>
          </a:p>
          <a:p>
            <a:pPr lvl="1"/>
            <a:r>
              <a:rPr lang="en-US" dirty="0" smtClean="0"/>
              <a:t>Help some queries, hurt others</a:t>
            </a:r>
          </a:p>
        </p:txBody>
      </p:sp>
    </p:spTree>
    <p:extLst>
      <p:ext uri="{BB962C8B-B14F-4D97-AF65-F5344CB8AC3E}">
        <p14:creationId xmlns:p14="http://schemas.microsoft.com/office/powerpoint/2010/main" val="101503468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Contrasts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Improvements over baseline:</a:t>
            </a:r>
          </a:p>
          <a:p>
            <a:pPr lvl="1"/>
            <a:r>
              <a:rPr lang="en-US" dirty="0" smtClean="0"/>
              <a:t>Local Context Analysis: +23.5% (relative)</a:t>
            </a:r>
          </a:p>
          <a:p>
            <a:pPr lvl="1"/>
            <a:r>
              <a:rPr lang="en-US" dirty="0" smtClean="0"/>
              <a:t>Local Analysis:              +20.5%</a:t>
            </a:r>
          </a:p>
          <a:p>
            <a:pPr lvl="1"/>
            <a:r>
              <a:rPr lang="en-US" dirty="0" smtClean="0"/>
              <a:t>Global Analysis: 	 </a:t>
            </a:r>
            <a:r>
              <a:rPr lang="en-US" smtClean="0"/>
              <a:t> 	+</a:t>
            </a:r>
            <a:r>
              <a:rPr lang="en-US" dirty="0" smtClean="0"/>
              <a:t>7.8%</a:t>
            </a:r>
          </a:p>
          <a:p>
            <a:pPr lvl="1"/>
            <a:endParaRPr lang="en-US" dirty="0"/>
          </a:p>
          <a:p>
            <a:r>
              <a:rPr lang="en-US" dirty="0" smtClean="0"/>
              <a:t>LCA is best and most stable across data sets</a:t>
            </a:r>
          </a:p>
          <a:p>
            <a:pPr lvl="1"/>
            <a:r>
              <a:rPr lang="en-US" dirty="0" smtClean="0"/>
              <a:t>Better term selection that global analysis</a:t>
            </a:r>
          </a:p>
          <a:p>
            <a:r>
              <a:rPr lang="en-US" dirty="0" smtClean="0"/>
              <a:t>All approaches have fairly high variance</a:t>
            </a:r>
          </a:p>
          <a:p>
            <a:pPr lvl="1"/>
            <a:r>
              <a:rPr lang="en-US" dirty="0" smtClean="0"/>
              <a:t>Help some queries, hurt others</a:t>
            </a:r>
          </a:p>
          <a:p>
            <a:r>
              <a:rPr lang="en-US" dirty="0" smtClean="0"/>
              <a:t>Also sensitive to # terms added, #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3958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92100"/>
            <a:ext cx="8042276" cy="6057146"/>
          </a:xfrm>
        </p:spPr>
        <p:txBody>
          <a:bodyPr/>
          <a:lstStyle/>
          <a:p>
            <a:r>
              <a:rPr lang="en-US" dirty="0" smtClean="0"/>
              <a:t>Global Analysis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Local Analysis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LCA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1179" y="0"/>
            <a:ext cx="5892800" cy="2463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7379" y="2463800"/>
            <a:ext cx="5816600" cy="203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0191" y="4495800"/>
            <a:ext cx="4823535" cy="19080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4471" y="6488668"/>
            <a:ext cx="7988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different techniques used to create self-induced hypnosis?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272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#2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training data available</a:t>
            </a:r>
          </a:p>
          <a:p>
            <a:r>
              <a:rPr lang="en-US" dirty="0" smtClean="0"/>
              <a:t>Test data released</a:t>
            </a:r>
          </a:p>
          <a:p>
            <a:r>
              <a:rPr lang="en-US" dirty="0" smtClean="0"/>
              <a:t>Requirements</a:t>
            </a:r>
          </a:p>
          <a:p>
            <a:endParaRPr lang="en-US" dirty="0"/>
          </a:p>
          <a:p>
            <a:r>
              <a:rPr lang="en-US" smtClean="0"/>
              <a:t>Deliverable Reports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65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</p:txBody>
      </p:sp>
    </p:spTree>
    <p:extLst>
      <p:ext uri="{BB962C8B-B14F-4D97-AF65-F5344CB8AC3E}">
        <p14:creationId xmlns:p14="http://schemas.microsoft.com/office/powerpoint/2010/main" val="1023458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Overcome lexical gaps &amp; structural differences</a:t>
            </a:r>
          </a:p>
          <a:p>
            <a:pPr lvl="1"/>
            <a:r>
              <a:rPr lang="en-US" dirty="0" smtClean="0"/>
              <a:t>To enhance basic retrieval matching</a:t>
            </a:r>
          </a:p>
          <a:p>
            <a:pPr lvl="1"/>
            <a:r>
              <a:rPr lang="en-US" dirty="0" smtClean="0"/>
              <a:t>To improve target sentence identification</a:t>
            </a:r>
          </a:p>
          <a:p>
            <a:r>
              <a:rPr lang="en-US" dirty="0" smtClean="0"/>
              <a:t>Issues &amp; Approaches:</a:t>
            </a:r>
          </a:p>
        </p:txBody>
      </p:sp>
    </p:spTree>
    <p:extLst>
      <p:ext uri="{BB962C8B-B14F-4D97-AF65-F5344CB8AC3E}">
        <p14:creationId xmlns:p14="http://schemas.microsoft.com/office/powerpoint/2010/main" val="208637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968</TotalTime>
  <Words>2401</Words>
  <Application>Microsoft Macintosh PowerPoint</Application>
  <PresentationFormat>On-screen Show (4:3)</PresentationFormat>
  <Paragraphs>574</Paragraphs>
  <Slides>78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Breeze</vt:lpstr>
      <vt:lpstr>Query Processing: Query Formulation</vt:lpstr>
      <vt:lpstr>Roadmap</vt:lpstr>
      <vt:lpstr>Retrieval Gaps</vt:lpstr>
      <vt:lpstr>Retrieval Gaps</vt:lpstr>
      <vt:lpstr>Retrieval Gaps</vt:lpstr>
      <vt:lpstr>Retrieval Gaps</vt:lpstr>
      <vt:lpstr>Retrieval Gaps</vt:lpstr>
      <vt:lpstr>Query Formulation</vt:lpstr>
      <vt:lpstr>Query Formulation</vt:lpstr>
      <vt:lpstr>Query Formulation</vt:lpstr>
      <vt:lpstr>Query Formulation</vt:lpstr>
      <vt:lpstr>Query Formulation</vt:lpstr>
      <vt:lpstr>Query Formulation</vt:lpstr>
      <vt:lpstr>Question Series</vt:lpstr>
      <vt:lpstr>Question Series</vt:lpstr>
      <vt:lpstr>Handling Question Series</vt:lpstr>
      <vt:lpstr>Handling Question Series</vt:lpstr>
      <vt:lpstr>Handling Question Series</vt:lpstr>
      <vt:lpstr>Handling Question Series</vt:lpstr>
      <vt:lpstr>Question Series Results</vt:lpstr>
      <vt:lpstr>Question Series Results</vt:lpstr>
      <vt:lpstr>Question Series Results</vt:lpstr>
      <vt:lpstr>Question Series Results</vt:lpstr>
      <vt:lpstr>Question Series Results</vt:lpstr>
      <vt:lpstr>Question Series Results</vt:lpstr>
      <vt:lpstr>AskMSR</vt:lpstr>
      <vt:lpstr>Intuition</vt:lpstr>
      <vt:lpstr>Intuition</vt:lpstr>
      <vt:lpstr>Intuition</vt:lpstr>
      <vt:lpstr>Query Reformulation</vt:lpstr>
      <vt:lpstr>Query Reformulation</vt:lpstr>
      <vt:lpstr>Query Reformulation</vt:lpstr>
      <vt:lpstr>Query Form Generation</vt:lpstr>
      <vt:lpstr>Query Form Generation</vt:lpstr>
      <vt:lpstr>Query Form Generation</vt:lpstr>
      <vt:lpstr>Query Form Generation</vt:lpstr>
      <vt:lpstr>Query Form Generation</vt:lpstr>
      <vt:lpstr>Query Form Generation</vt:lpstr>
      <vt:lpstr>Query Form Generation</vt:lpstr>
      <vt:lpstr>Query Reformulation</vt:lpstr>
      <vt:lpstr>Deeper Processing for Query Formulation</vt:lpstr>
      <vt:lpstr>Deeper Processing for Query Formulation</vt:lpstr>
      <vt:lpstr>Syntax for Query Formulation</vt:lpstr>
      <vt:lpstr>Syntax for Query Formulation</vt:lpstr>
      <vt:lpstr>Syntax for Query Formulation</vt:lpstr>
      <vt:lpstr>Syntax for Query Formulation</vt:lpstr>
      <vt:lpstr>Syntax for Query Formulation</vt:lpstr>
      <vt:lpstr>Machine Learning Approaches</vt:lpstr>
      <vt:lpstr>Machine Learning Approaches</vt:lpstr>
      <vt:lpstr>Machine Learning Approaches</vt:lpstr>
      <vt:lpstr>Query Expansion</vt:lpstr>
      <vt:lpstr>Query Expansion</vt:lpstr>
      <vt:lpstr>Query Expansion</vt:lpstr>
      <vt:lpstr>WordNet Based Expansion</vt:lpstr>
      <vt:lpstr>WordNet Based Expansion</vt:lpstr>
      <vt:lpstr>Similarity Measures</vt:lpstr>
      <vt:lpstr>Similarity Measures</vt:lpstr>
      <vt:lpstr>Similarity Measures</vt:lpstr>
      <vt:lpstr>Results</vt:lpstr>
      <vt:lpstr>Collection-based  Query Expansion</vt:lpstr>
      <vt:lpstr>Collection-based  Query Expansion</vt:lpstr>
      <vt:lpstr>Collection-based  Query Expansion</vt:lpstr>
      <vt:lpstr>Collection-based  Query Expansion</vt:lpstr>
      <vt:lpstr>Global Analysis</vt:lpstr>
      <vt:lpstr>Global Analysis</vt:lpstr>
      <vt:lpstr>Global Analysis</vt:lpstr>
      <vt:lpstr>Global Analysis</vt:lpstr>
      <vt:lpstr>Local Analysis</vt:lpstr>
      <vt:lpstr>Local Analysis</vt:lpstr>
      <vt:lpstr>Local Analysis</vt:lpstr>
      <vt:lpstr>Local Context Analysis</vt:lpstr>
      <vt:lpstr>Local Context Analysis</vt:lpstr>
      <vt:lpstr>Experimental Contrasts</vt:lpstr>
      <vt:lpstr>Experimental Contrasts</vt:lpstr>
      <vt:lpstr>Experimental Contrasts</vt:lpstr>
      <vt:lpstr>Experimental Contrasts</vt:lpstr>
      <vt:lpstr>PowerPoint Presentation</vt:lpstr>
      <vt:lpstr>Deliverable #2 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 Processing: Query Formulation</dc:title>
  <dc:creator>Gina-Anne Levow</dc:creator>
  <cp:lastModifiedBy>Gina-Anne Levow</cp:lastModifiedBy>
  <cp:revision>22</cp:revision>
  <dcterms:created xsi:type="dcterms:W3CDTF">2011-04-14T05:16:41Z</dcterms:created>
  <dcterms:modified xsi:type="dcterms:W3CDTF">2011-04-14T21:25:41Z</dcterms:modified>
</cp:coreProperties>
</file>