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52" r:id="rId3"/>
    <p:sldId id="257" r:id="rId4"/>
    <p:sldId id="258" r:id="rId5"/>
    <p:sldId id="275" r:id="rId6"/>
    <p:sldId id="276" r:id="rId7"/>
    <p:sldId id="259" r:id="rId8"/>
    <p:sldId id="277" r:id="rId9"/>
    <p:sldId id="278" r:id="rId10"/>
    <p:sldId id="260" r:id="rId11"/>
    <p:sldId id="279" r:id="rId12"/>
    <p:sldId id="280" r:id="rId13"/>
    <p:sldId id="281" r:id="rId14"/>
    <p:sldId id="261" r:id="rId15"/>
    <p:sldId id="282" r:id="rId16"/>
    <p:sldId id="283" r:id="rId17"/>
    <p:sldId id="286" r:id="rId18"/>
    <p:sldId id="287" r:id="rId19"/>
    <p:sldId id="288" r:id="rId20"/>
    <p:sldId id="284" r:id="rId21"/>
    <p:sldId id="285" r:id="rId22"/>
    <p:sldId id="289" r:id="rId23"/>
    <p:sldId id="290" r:id="rId24"/>
    <p:sldId id="291" r:id="rId25"/>
    <p:sldId id="262" r:id="rId26"/>
    <p:sldId id="296" r:id="rId27"/>
    <p:sldId id="292" r:id="rId28"/>
    <p:sldId id="293" r:id="rId29"/>
    <p:sldId id="294" r:id="rId30"/>
    <p:sldId id="295" r:id="rId31"/>
    <p:sldId id="297" r:id="rId32"/>
    <p:sldId id="263" r:id="rId33"/>
    <p:sldId id="298" r:id="rId34"/>
    <p:sldId id="299" r:id="rId35"/>
    <p:sldId id="300" r:id="rId36"/>
    <p:sldId id="264" r:id="rId37"/>
    <p:sldId id="265" r:id="rId38"/>
    <p:sldId id="301" r:id="rId39"/>
    <p:sldId id="302" r:id="rId40"/>
    <p:sldId id="303" r:id="rId41"/>
    <p:sldId id="304" r:id="rId42"/>
    <p:sldId id="305" r:id="rId43"/>
    <p:sldId id="306" r:id="rId44"/>
    <p:sldId id="266" r:id="rId45"/>
    <p:sldId id="307" r:id="rId46"/>
    <p:sldId id="308" r:id="rId47"/>
    <p:sldId id="309" r:id="rId48"/>
    <p:sldId id="267" r:id="rId49"/>
    <p:sldId id="310" r:id="rId50"/>
    <p:sldId id="311" r:id="rId51"/>
    <p:sldId id="312" r:id="rId52"/>
    <p:sldId id="313" r:id="rId53"/>
    <p:sldId id="268" r:id="rId54"/>
    <p:sldId id="314" r:id="rId55"/>
    <p:sldId id="315" r:id="rId56"/>
    <p:sldId id="316" r:id="rId57"/>
    <p:sldId id="317" r:id="rId58"/>
    <p:sldId id="318" r:id="rId59"/>
    <p:sldId id="319" r:id="rId60"/>
    <p:sldId id="270" r:id="rId61"/>
    <p:sldId id="320" r:id="rId62"/>
    <p:sldId id="321" r:id="rId63"/>
    <p:sldId id="322" r:id="rId64"/>
    <p:sldId id="323" r:id="rId65"/>
    <p:sldId id="324" r:id="rId66"/>
    <p:sldId id="325" r:id="rId67"/>
    <p:sldId id="326" r:id="rId68"/>
    <p:sldId id="327" r:id="rId69"/>
    <p:sldId id="269" r:id="rId70"/>
    <p:sldId id="328" r:id="rId71"/>
    <p:sldId id="329" r:id="rId72"/>
    <p:sldId id="271" r:id="rId73"/>
    <p:sldId id="272" r:id="rId74"/>
    <p:sldId id="273" r:id="rId75"/>
    <p:sldId id="330" r:id="rId76"/>
    <p:sldId id="331" r:id="rId77"/>
    <p:sldId id="274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2" r:id="rId87"/>
    <p:sldId id="340" r:id="rId88"/>
    <p:sldId id="345" r:id="rId89"/>
    <p:sldId id="343" r:id="rId90"/>
    <p:sldId id="344" r:id="rId91"/>
    <p:sldId id="341" r:id="rId92"/>
    <p:sldId id="346" r:id="rId93"/>
    <p:sldId id="347" r:id="rId94"/>
    <p:sldId id="348" r:id="rId95"/>
    <p:sldId id="349" r:id="rId96"/>
    <p:sldId id="350" r:id="rId97"/>
    <p:sldId id="351" r:id="rId9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viewProps" Target="viewProps.xml"/><Relationship Id="rId102" Type="http://schemas.openxmlformats.org/officeDocument/2006/relationships/theme" Target="theme/theme1.xml"/><Relationship Id="rId10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printerSettings" Target="printerSettings/printerSettings1.bin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presProps" Target="presProps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435-953C-854B-A5AD-391E033D4533}" type="datetimeFigureOut">
              <a:rPr lang="en-US" smtClean="0"/>
              <a:t>4/11/11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DC9C-6D47-2945-84B6-2675EE2A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435-953C-854B-A5AD-391E033D4533}" type="datetimeFigureOut">
              <a:rPr lang="en-US" smtClean="0"/>
              <a:t>4/11/11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DC9C-6D47-2945-84B6-2675EE2A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435-953C-854B-A5AD-391E033D4533}" type="datetimeFigureOut">
              <a:rPr lang="en-US" smtClean="0"/>
              <a:t>4/11/11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DC9C-6D47-2945-84B6-2675EE2A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435-953C-854B-A5AD-391E033D4533}" type="datetimeFigureOut">
              <a:rPr lang="en-US" smtClean="0"/>
              <a:t>4/11/11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DC9C-6D47-2945-84B6-2675EE2A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435-953C-854B-A5AD-391E033D4533}" type="datetimeFigureOut">
              <a:rPr lang="en-US" smtClean="0"/>
              <a:t>4/11/11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DC9C-6D47-2945-84B6-2675EE2A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435-953C-854B-A5AD-391E033D4533}" type="datetimeFigureOut">
              <a:rPr lang="en-US" smtClean="0"/>
              <a:t>4/11/11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DC9C-6D47-2945-84B6-2675EE2AAC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435-953C-854B-A5AD-391E033D4533}" type="datetimeFigureOut">
              <a:rPr lang="en-US" smtClean="0"/>
              <a:t>4/11/11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DC9C-6D47-2945-84B6-2675EE2A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435-953C-854B-A5AD-391E033D4533}" type="datetimeFigureOut">
              <a:rPr lang="en-US" smtClean="0"/>
              <a:t>4/11/11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DC9C-6D47-2945-84B6-2675EE2A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435-953C-854B-A5AD-391E033D4533}" type="datetimeFigureOut">
              <a:rPr lang="en-US" smtClean="0"/>
              <a:t>4/11/11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DC9C-6D47-2945-84B6-2675EE2A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435-953C-854B-A5AD-391E033D4533}" type="datetimeFigureOut">
              <a:rPr lang="en-US" smtClean="0"/>
              <a:t>4/11/11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DC9C-6D47-2945-84B6-2675EE2A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435-953C-854B-A5AD-391E033D4533}" type="datetimeFigureOut">
              <a:rPr lang="en-US" smtClean="0"/>
              <a:t>4/11/11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DC9C-6D47-2945-84B6-2675EE2A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435-953C-854B-A5AD-391E033D4533}" type="datetimeFigureOut">
              <a:rPr lang="en-US" smtClean="0"/>
              <a:t>4/11/11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DC9C-6D47-2945-84B6-2675EE2A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3B6D435-953C-854B-A5AD-391E033D4533}" type="datetimeFigureOut">
              <a:rPr lang="en-US" smtClean="0"/>
              <a:t>4/11/11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E71ADC9C-6D47-2945-84B6-2675EE2AAC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 Classification (cont’d)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</a:t>
            </a:r>
          </a:p>
          <a:p>
            <a:r>
              <a:rPr lang="en-US" dirty="0" smtClean="0"/>
              <a:t>NLP Systems &amp; Applications</a:t>
            </a:r>
          </a:p>
          <a:p>
            <a:r>
              <a:rPr lang="en-US" dirty="0" smtClean="0"/>
              <a:t>April 12,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785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&amp;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Employs support vector machines for classification</a:t>
            </a:r>
          </a:p>
          <a:p>
            <a:pPr lvl="1"/>
            <a:r>
              <a:rPr lang="en-US" dirty="0" smtClean="0"/>
              <a:t>Best results: Bi-gram, 7 NE classes</a:t>
            </a:r>
          </a:p>
          <a:p>
            <a:pPr lvl="3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96849"/>
            <a:ext cx="9144000" cy="248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838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&amp;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Employs support vector machines for classification</a:t>
            </a:r>
          </a:p>
          <a:p>
            <a:pPr lvl="1"/>
            <a:r>
              <a:rPr lang="en-US" dirty="0" smtClean="0"/>
              <a:t>Best results: Bi-gram, 7 NE classes</a:t>
            </a:r>
          </a:p>
          <a:p>
            <a:pPr lvl="2"/>
            <a:r>
              <a:rPr lang="en-US" dirty="0" smtClean="0"/>
              <a:t>Better than Li &amp; Roth w/</a:t>
            </a:r>
            <a:r>
              <a:rPr lang="en-US" dirty="0" err="1" smtClean="0"/>
              <a:t>POS+chunk</a:t>
            </a:r>
            <a:r>
              <a:rPr lang="en-US" dirty="0" smtClean="0"/>
              <a:t>, but no semantics</a:t>
            </a:r>
          </a:p>
          <a:p>
            <a:pPr lvl="2"/>
            <a:r>
              <a:rPr lang="en-US" dirty="0" smtClean="0"/>
              <a:t>Fewer NE categories better</a:t>
            </a:r>
          </a:p>
          <a:p>
            <a:pPr lvl="3"/>
            <a:r>
              <a:rPr lang="en-US" dirty="0" smtClean="0"/>
              <a:t>More categories, more errors</a:t>
            </a:r>
          </a:p>
          <a:p>
            <a:pPr lvl="3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96849"/>
            <a:ext cx="9144000" cy="248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566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&amp;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Employs support vector machines for classification</a:t>
            </a:r>
          </a:p>
          <a:p>
            <a:pPr lvl="1"/>
            <a:r>
              <a:rPr lang="en-US" dirty="0" smtClean="0"/>
              <a:t>Best results: Bi-gram, 7 NE classes</a:t>
            </a:r>
          </a:p>
          <a:p>
            <a:pPr lvl="2"/>
            <a:r>
              <a:rPr lang="en-US" dirty="0" smtClean="0"/>
              <a:t>Better than Li &amp; Roth w/</a:t>
            </a:r>
            <a:r>
              <a:rPr lang="en-US" dirty="0" err="1" smtClean="0"/>
              <a:t>POS+chunk</a:t>
            </a:r>
            <a:r>
              <a:rPr lang="en-US" dirty="0" smtClean="0"/>
              <a:t>, but no semantics</a:t>
            </a:r>
          </a:p>
          <a:p>
            <a:pPr lvl="3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96849"/>
            <a:ext cx="9144000" cy="248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774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&amp;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Employs support vector machines for classification</a:t>
            </a:r>
          </a:p>
          <a:p>
            <a:pPr lvl="1"/>
            <a:r>
              <a:rPr lang="en-US" dirty="0" smtClean="0"/>
              <a:t>Best results: Bi-gram, 7 NE classes</a:t>
            </a:r>
          </a:p>
          <a:p>
            <a:pPr lvl="2"/>
            <a:r>
              <a:rPr lang="en-US" dirty="0" smtClean="0"/>
              <a:t>Better than Li &amp; Roth w/</a:t>
            </a:r>
            <a:r>
              <a:rPr lang="en-US" dirty="0" err="1" smtClean="0"/>
              <a:t>POS+chunk</a:t>
            </a:r>
            <a:r>
              <a:rPr lang="en-US" dirty="0" smtClean="0"/>
              <a:t>, but no semantics</a:t>
            </a:r>
          </a:p>
          <a:p>
            <a:pPr lvl="2"/>
            <a:r>
              <a:rPr lang="en-US" dirty="0" smtClean="0"/>
              <a:t>Fewer NE categories better</a:t>
            </a:r>
          </a:p>
          <a:p>
            <a:pPr lvl="3"/>
            <a:r>
              <a:rPr lang="en-US" dirty="0" smtClean="0"/>
              <a:t>More categories, more errors</a:t>
            </a:r>
          </a:p>
          <a:p>
            <a:pPr lvl="3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96849"/>
            <a:ext cx="9144000" cy="248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835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Enhanced Answer Type Inference … Using Sequential Models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0813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Krishnan, Das, and </a:t>
            </a:r>
            <a:r>
              <a:rPr lang="en-US" dirty="0" err="1" smtClean="0"/>
              <a:t>Chakrabarti</a:t>
            </a:r>
            <a:r>
              <a:rPr lang="en-US" dirty="0" smtClean="0"/>
              <a:t> 2005</a:t>
            </a:r>
          </a:p>
          <a:p>
            <a:r>
              <a:rPr lang="en-US" dirty="0" smtClean="0"/>
              <a:t>Improves QC with CRF extraction of ‘informer spans’</a:t>
            </a:r>
          </a:p>
        </p:txBody>
      </p:sp>
    </p:spTree>
    <p:extLst>
      <p:ext uri="{BB962C8B-B14F-4D97-AF65-F5344CB8AC3E}">
        <p14:creationId xmlns:p14="http://schemas.microsoft.com/office/powerpoint/2010/main" val="975998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Enhanced Answer Type Inference … Using Sequential Models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0813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Krishnan, Das, and </a:t>
            </a:r>
            <a:r>
              <a:rPr lang="en-US" dirty="0" err="1" smtClean="0"/>
              <a:t>Chakrabarti</a:t>
            </a:r>
            <a:r>
              <a:rPr lang="en-US" dirty="0" smtClean="0"/>
              <a:t> 2005</a:t>
            </a:r>
          </a:p>
          <a:p>
            <a:r>
              <a:rPr lang="en-US" dirty="0" smtClean="0"/>
              <a:t>Improves QC with CRF extraction of ‘informer spans’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Humans identify </a:t>
            </a:r>
            <a:r>
              <a:rPr lang="en-US" dirty="0" err="1" smtClean="0"/>
              <a:t>Atype</a:t>
            </a:r>
            <a:r>
              <a:rPr lang="en-US" dirty="0" smtClean="0"/>
              <a:t> from few tokens w/little syntax</a:t>
            </a:r>
          </a:p>
        </p:txBody>
      </p:sp>
    </p:spTree>
    <p:extLst>
      <p:ext uri="{BB962C8B-B14F-4D97-AF65-F5344CB8AC3E}">
        <p14:creationId xmlns:p14="http://schemas.microsoft.com/office/powerpoint/2010/main" val="2968994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Enhanced Answer Type Inference … Using Sequential Models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0813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Krishnan, Das, and </a:t>
            </a:r>
            <a:r>
              <a:rPr lang="en-US" dirty="0" err="1" smtClean="0"/>
              <a:t>Chakrabarti</a:t>
            </a:r>
            <a:r>
              <a:rPr lang="en-US" dirty="0" smtClean="0"/>
              <a:t> 2005</a:t>
            </a:r>
          </a:p>
          <a:p>
            <a:r>
              <a:rPr lang="en-US" dirty="0" smtClean="0"/>
              <a:t>Improves QC with CRF extraction of ‘informer spans’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Humans identify </a:t>
            </a:r>
            <a:r>
              <a:rPr lang="en-US" dirty="0" err="1" smtClean="0"/>
              <a:t>Atype</a:t>
            </a:r>
            <a:r>
              <a:rPr lang="en-US" dirty="0" smtClean="0"/>
              <a:t> from few tokens w/little syntax</a:t>
            </a:r>
          </a:p>
          <a:p>
            <a:pPr lvl="2"/>
            <a:r>
              <a:rPr lang="en-US" dirty="0" smtClean="0"/>
              <a:t>Who wrote Hamlet?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659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Enhanced Answer Type Inference … Using Sequential Models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0813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Krishnan, Das, and </a:t>
            </a:r>
            <a:r>
              <a:rPr lang="en-US" dirty="0" err="1" smtClean="0"/>
              <a:t>Chakrabarti</a:t>
            </a:r>
            <a:r>
              <a:rPr lang="en-US" dirty="0" smtClean="0"/>
              <a:t> 2005</a:t>
            </a:r>
          </a:p>
          <a:p>
            <a:r>
              <a:rPr lang="en-US" dirty="0" smtClean="0"/>
              <a:t>Improves QC with CRF extraction of ‘informer spans’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Humans identify </a:t>
            </a:r>
            <a:r>
              <a:rPr lang="en-US" dirty="0" err="1" smtClean="0"/>
              <a:t>Atype</a:t>
            </a:r>
            <a:r>
              <a:rPr lang="en-US" dirty="0" smtClean="0"/>
              <a:t> from few tokens w/little syntax</a:t>
            </a:r>
          </a:p>
          <a:p>
            <a:pPr lvl="2"/>
            <a:r>
              <a:rPr lang="en-US" b="1" dirty="0" smtClean="0"/>
              <a:t>Who</a:t>
            </a:r>
            <a:r>
              <a:rPr lang="en-US" dirty="0" smtClean="0"/>
              <a:t> wrote Hamlet?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39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Enhanced Answer Type Inference … Using Sequential Models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0813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Krishnan, Das, and </a:t>
            </a:r>
            <a:r>
              <a:rPr lang="en-US" dirty="0" err="1" smtClean="0"/>
              <a:t>Chakrabarti</a:t>
            </a:r>
            <a:r>
              <a:rPr lang="en-US" dirty="0" smtClean="0"/>
              <a:t> 2005</a:t>
            </a:r>
          </a:p>
          <a:p>
            <a:r>
              <a:rPr lang="en-US" dirty="0" smtClean="0"/>
              <a:t>Improves QC with CRF extraction of ‘informer spans’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Humans identify </a:t>
            </a:r>
            <a:r>
              <a:rPr lang="en-US" dirty="0" err="1" smtClean="0"/>
              <a:t>Atype</a:t>
            </a:r>
            <a:r>
              <a:rPr lang="en-US" dirty="0" smtClean="0"/>
              <a:t> from few tokens w/little syntax</a:t>
            </a:r>
          </a:p>
          <a:p>
            <a:pPr lvl="2"/>
            <a:r>
              <a:rPr lang="en-US" dirty="0" smtClean="0"/>
              <a:t>Who wrote Hamlet? </a:t>
            </a:r>
          </a:p>
          <a:p>
            <a:pPr lvl="2"/>
            <a:r>
              <a:rPr lang="en-US" dirty="0" smtClean="0"/>
              <a:t>How many dogs pull a sled at Iditarod?</a:t>
            </a:r>
          </a:p>
        </p:txBody>
      </p:sp>
    </p:spTree>
    <p:extLst>
      <p:ext uri="{BB962C8B-B14F-4D97-AF65-F5344CB8AC3E}">
        <p14:creationId xmlns:p14="http://schemas.microsoft.com/office/powerpoint/2010/main" val="1107783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Enhanced Answer Type Inference … Using Sequential Models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0813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Krishnan, Das, and </a:t>
            </a:r>
            <a:r>
              <a:rPr lang="en-US" dirty="0" err="1" smtClean="0"/>
              <a:t>Chakrabarti</a:t>
            </a:r>
            <a:r>
              <a:rPr lang="en-US" dirty="0" smtClean="0"/>
              <a:t> 2005</a:t>
            </a:r>
          </a:p>
          <a:p>
            <a:r>
              <a:rPr lang="en-US" dirty="0" smtClean="0"/>
              <a:t>Improves QC with CRF extraction of ‘informer spans’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Humans identify </a:t>
            </a:r>
            <a:r>
              <a:rPr lang="en-US" dirty="0" err="1" smtClean="0"/>
              <a:t>Atype</a:t>
            </a:r>
            <a:r>
              <a:rPr lang="en-US" dirty="0" smtClean="0"/>
              <a:t> from few tokens w/little syntax</a:t>
            </a:r>
          </a:p>
          <a:p>
            <a:pPr lvl="2"/>
            <a:r>
              <a:rPr lang="en-US" dirty="0" smtClean="0"/>
              <a:t>Who wrote Hamlet? </a:t>
            </a:r>
          </a:p>
          <a:p>
            <a:pPr lvl="2"/>
            <a:r>
              <a:rPr lang="en-US" b="1" dirty="0" smtClean="0"/>
              <a:t>How many </a:t>
            </a:r>
            <a:r>
              <a:rPr lang="en-US" dirty="0" smtClean="0"/>
              <a:t>dogs pull a sled at Iditarod?</a:t>
            </a:r>
          </a:p>
        </p:txBody>
      </p:sp>
    </p:spTree>
    <p:extLst>
      <p:ext uri="{BB962C8B-B14F-4D97-AF65-F5344CB8AC3E}">
        <p14:creationId xmlns:p14="http://schemas.microsoft.com/office/powerpoint/2010/main" val="3824785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seminars: Friday 3:30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Linguistics seminar:</a:t>
            </a:r>
          </a:p>
          <a:p>
            <a:pPr lvl="2"/>
            <a:r>
              <a:rPr lang="en-US" dirty="0" smtClean="0"/>
              <a:t>Janet </a:t>
            </a:r>
            <a:r>
              <a:rPr lang="en-US" dirty="0" err="1" smtClean="0"/>
              <a:t>Pierrehumbert</a:t>
            </a:r>
            <a:r>
              <a:rPr lang="en-US" dirty="0" smtClean="0"/>
              <a:t>: Northwestern</a:t>
            </a:r>
          </a:p>
          <a:p>
            <a:pPr lvl="3"/>
            <a:r>
              <a:rPr lang="en-US" b="1" dirty="0"/>
              <a:t>Example-Based Learning and the Dynamics of the Lexicon</a:t>
            </a:r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1"/>
            <a:r>
              <a:rPr lang="en-US" dirty="0" smtClean="0"/>
              <a:t>AI Seminar:</a:t>
            </a:r>
          </a:p>
          <a:p>
            <a:pPr lvl="2"/>
            <a:r>
              <a:rPr lang="en-US" dirty="0" smtClean="0"/>
              <a:t>Patrick </a:t>
            </a:r>
            <a:r>
              <a:rPr lang="en-US" dirty="0" err="1" smtClean="0"/>
              <a:t>Pantel</a:t>
            </a:r>
            <a:r>
              <a:rPr lang="en-US" smtClean="0"/>
              <a:t>: MSR</a:t>
            </a:r>
            <a:endParaRPr lang="en-US" dirty="0" smtClean="0"/>
          </a:p>
          <a:p>
            <a:pPr lvl="3"/>
            <a:r>
              <a:rPr lang="en-US" b="1" dirty="0"/>
              <a:t>Associating Web Queries with Strongly-Typed Entities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38386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Enhanced Answer Type Inference … Using Sequential Models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0813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Krishnan, Das, and </a:t>
            </a:r>
            <a:r>
              <a:rPr lang="en-US" dirty="0" err="1" smtClean="0"/>
              <a:t>Chakrabarti</a:t>
            </a:r>
            <a:r>
              <a:rPr lang="en-US" dirty="0" smtClean="0"/>
              <a:t> 2005</a:t>
            </a:r>
          </a:p>
          <a:p>
            <a:r>
              <a:rPr lang="en-US" dirty="0" smtClean="0"/>
              <a:t>Improves QC with CRF extraction of ‘informer spans’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Humans identify </a:t>
            </a:r>
            <a:r>
              <a:rPr lang="en-US" dirty="0" err="1" smtClean="0"/>
              <a:t>Atype</a:t>
            </a:r>
            <a:r>
              <a:rPr lang="en-US" dirty="0" smtClean="0"/>
              <a:t> from few tokens w/little syntax</a:t>
            </a:r>
          </a:p>
          <a:p>
            <a:pPr lvl="2"/>
            <a:r>
              <a:rPr lang="en-US" dirty="0" smtClean="0"/>
              <a:t>Who wrote Hamlet? </a:t>
            </a:r>
          </a:p>
          <a:p>
            <a:pPr lvl="2"/>
            <a:r>
              <a:rPr lang="en-US" dirty="0" smtClean="0"/>
              <a:t>How many dogs pull a sled at Iditarod?</a:t>
            </a:r>
          </a:p>
          <a:p>
            <a:pPr lvl="2"/>
            <a:r>
              <a:rPr lang="en-US" dirty="0" smtClean="0"/>
              <a:t>How much does a rhino weigh?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011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Enhanced Answer Type Inference … Using Sequential Models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0813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Krishnan, Das, and </a:t>
            </a:r>
            <a:r>
              <a:rPr lang="en-US" dirty="0" err="1" smtClean="0"/>
              <a:t>Chakrabarti</a:t>
            </a:r>
            <a:r>
              <a:rPr lang="en-US" dirty="0" smtClean="0"/>
              <a:t> 2005</a:t>
            </a:r>
          </a:p>
          <a:p>
            <a:r>
              <a:rPr lang="en-US" dirty="0" smtClean="0"/>
              <a:t>Improves QC with CRF extraction of ‘informer spans’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Humans identify </a:t>
            </a:r>
            <a:r>
              <a:rPr lang="en-US" dirty="0" err="1" smtClean="0"/>
              <a:t>Atype</a:t>
            </a:r>
            <a:r>
              <a:rPr lang="en-US" dirty="0" smtClean="0"/>
              <a:t> from few tokens w/little syntax</a:t>
            </a:r>
          </a:p>
          <a:p>
            <a:pPr lvl="2"/>
            <a:r>
              <a:rPr lang="en-US" dirty="0" smtClean="0"/>
              <a:t>Who wrote Hamlet? </a:t>
            </a:r>
          </a:p>
          <a:p>
            <a:pPr lvl="2"/>
            <a:r>
              <a:rPr lang="en-US" dirty="0" smtClean="0"/>
              <a:t>How many dogs pull a sled at Iditarod?</a:t>
            </a:r>
          </a:p>
          <a:p>
            <a:pPr lvl="2"/>
            <a:r>
              <a:rPr lang="en-US" dirty="0" smtClean="0"/>
              <a:t>How much does a rhino </a:t>
            </a:r>
            <a:r>
              <a:rPr lang="en-US" b="1" dirty="0" smtClean="0"/>
              <a:t>weigh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403208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Enhanced Answer Type Inference … Using Sequential Models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0813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Krishnan, Das, and </a:t>
            </a:r>
            <a:r>
              <a:rPr lang="en-US" dirty="0" err="1" smtClean="0"/>
              <a:t>Chakrabarti</a:t>
            </a:r>
            <a:r>
              <a:rPr lang="en-US" dirty="0" smtClean="0"/>
              <a:t> 2005</a:t>
            </a:r>
          </a:p>
          <a:p>
            <a:r>
              <a:rPr lang="en-US" dirty="0" smtClean="0"/>
              <a:t>Improves QC with CRF extraction of ‘informer spans’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Humans identify </a:t>
            </a:r>
            <a:r>
              <a:rPr lang="en-US" dirty="0" err="1" smtClean="0"/>
              <a:t>Atype</a:t>
            </a:r>
            <a:r>
              <a:rPr lang="en-US" dirty="0" smtClean="0"/>
              <a:t> from few tokens w/little syntax</a:t>
            </a:r>
          </a:p>
          <a:p>
            <a:pPr lvl="2"/>
            <a:r>
              <a:rPr lang="en-US" dirty="0" smtClean="0"/>
              <a:t>Who wrote Hamlet? </a:t>
            </a:r>
          </a:p>
          <a:p>
            <a:pPr lvl="2"/>
            <a:r>
              <a:rPr lang="en-US" dirty="0" smtClean="0"/>
              <a:t>How many dogs pull a sled at Iditarod?</a:t>
            </a:r>
          </a:p>
          <a:p>
            <a:pPr lvl="2"/>
            <a:r>
              <a:rPr lang="en-US" dirty="0" smtClean="0"/>
              <a:t>How much does a rhino weigh?</a:t>
            </a:r>
          </a:p>
          <a:p>
            <a:pPr lvl="1"/>
            <a:r>
              <a:rPr lang="en-US" dirty="0" smtClean="0"/>
              <a:t>Single contiguous span of tokens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447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Enhanced Answer Type Inference … Using Sequential Models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0813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Krishnan, Das, and </a:t>
            </a:r>
            <a:r>
              <a:rPr lang="en-US" dirty="0" err="1" smtClean="0"/>
              <a:t>Chakrabarti</a:t>
            </a:r>
            <a:r>
              <a:rPr lang="en-US" dirty="0" smtClean="0"/>
              <a:t> 2005</a:t>
            </a:r>
          </a:p>
          <a:p>
            <a:r>
              <a:rPr lang="en-US" dirty="0" smtClean="0"/>
              <a:t>Improves QC with CRF extraction of ‘informer spans’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Humans identify </a:t>
            </a:r>
            <a:r>
              <a:rPr lang="en-US" dirty="0" err="1" smtClean="0"/>
              <a:t>Atype</a:t>
            </a:r>
            <a:r>
              <a:rPr lang="en-US" dirty="0" smtClean="0"/>
              <a:t> from few tokens w/little syntax</a:t>
            </a:r>
          </a:p>
          <a:p>
            <a:pPr lvl="2"/>
            <a:r>
              <a:rPr lang="en-US" dirty="0" smtClean="0"/>
              <a:t>Who wrote Hamlet? </a:t>
            </a:r>
          </a:p>
          <a:p>
            <a:pPr lvl="2"/>
            <a:r>
              <a:rPr lang="en-US" dirty="0" smtClean="0"/>
              <a:t>How many dogs pull a sled at Iditarod?</a:t>
            </a:r>
          </a:p>
          <a:p>
            <a:pPr lvl="2"/>
            <a:r>
              <a:rPr lang="en-US" dirty="0" smtClean="0"/>
              <a:t>How much does a rhino weigh?</a:t>
            </a:r>
          </a:p>
          <a:p>
            <a:pPr lvl="1"/>
            <a:r>
              <a:rPr lang="en-US" dirty="0" smtClean="0"/>
              <a:t>Single contiguous span of tokens</a:t>
            </a:r>
          </a:p>
          <a:p>
            <a:pPr lvl="2"/>
            <a:r>
              <a:rPr lang="en-US" i="1" dirty="0" smtClean="0"/>
              <a:t>How much </a:t>
            </a:r>
            <a:r>
              <a:rPr lang="en-US" dirty="0" smtClean="0"/>
              <a:t>does a rhino </a:t>
            </a:r>
            <a:r>
              <a:rPr lang="en-US" b="1" dirty="0" smtClean="0"/>
              <a:t>weigh?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974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Enhanced Answer Type Inference … Using Sequential Models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08137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Krishnan, Das, and </a:t>
            </a:r>
            <a:r>
              <a:rPr lang="en-US" dirty="0" err="1" smtClean="0"/>
              <a:t>Chakrabarti</a:t>
            </a:r>
            <a:r>
              <a:rPr lang="en-US" dirty="0" smtClean="0"/>
              <a:t> 2005</a:t>
            </a:r>
          </a:p>
          <a:p>
            <a:r>
              <a:rPr lang="en-US" dirty="0" smtClean="0"/>
              <a:t>Improves QC with CRF extraction of ‘informer spans’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Humans identify </a:t>
            </a:r>
            <a:r>
              <a:rPr lang="en-US" dirty="0" err="1" smtClean="0"/>
              <a:t>Atype</a:t>
            </a:r>
            <a:r>
              <a:rPr lang="en-US" dirty="0" smtClean="0"/>
              <a:t> from few tokens w/little syntax</a:t>
            </a:r>
          </a:p>
          <a:p>
            <a:pPr lvl="2"/>
            <a:r>
              <a:rPr lang="en-US" dirty="0" smtClean="0"/>
              <a:t>Who wrote Hamlet? </a:t>
            </a:r>
          </a:p>
          <a:p>
            <a:pPr lvl="2"/>
            <a:r>
              <a:rPr lang="en-US" dirty="0" smtClean="0"/>
              <a:t>How many dogs pull a sled at Iditarod?</a:t>
            </a:r>
          </a:p>
          <a:p>
            <a:pPr lvl="2"/>
            <a:r>
              <a:rPr lang="en-US" dirty="0" smtClean="0"/>
              <a:t>How much does a rhino weigh?</a:t>
            </a:r>
          </a:p>
          <a:p>
            <a:pPr lvl="1"/>
            <a:r>
              <a:rPr lang="en-US" dirty="0" smtClean="0"/>
              <a:t>Single contiguous span of tokens</a:t>
            </a:r>
          </a:p>
          <a:p>
            <a:pPr lvl="2"/>
            <a:r>
              <a:rPr lang="en-US" dirty="0" smtClean="0"/>
              <a:t>How much does a rhino weigh?</a:t>
            </a:r>
          </a:p>
          <a:p>
            <a:pPr lvl="2"/>
            <a:r>
              <a:rPr lang="en-US" i="1" dirty="0" smtClean="0"/>
              <a:t>Who</a:t>
            </a:r>
            <a:r>
              <a:rPr lang="en-US" dirty="0" smtClean="0"/>
              <a:t> is the</a:t>
            </a:r>
            <a:r>
              <a:rPr lang="en-US" b="1" dirty="0" smtClean="0"/>
              <a:t> CEO </a:t>
            </a:r>
            <a:r>
              <a:rPr lang="en-US" dirty="0" smtClean="0"/>
              <a:t>of IBM?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450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Informer Spans as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Sensitive to question structure</a:t>
            </a:r>
          </a:p>
          <a:p>
            <a:pPr lvl="1"/>
            <a:r>
              <a:rPr lang="en-US" dirty="0"/>
              <a:t>What is Bill Clinton’s wife’s </a:t>
            </a:r>
            <a:r>
              <a:rPr lang="en-US" dirty="0" smtClean="0"/>
              <a:t>profession?</a:t>
            </a:r>
          </a:p>
        </p:txBody>
      </p:sp>
    </p:spTree>
    <p:extLst>
      <p:ext uri="{BB962C8B-B14F-4D97-AF65-F5344CB8AC3E}">
        <p14:creationId xmlns:p14="http://schemas.microsoft.com/office/powerpoint/2010/main" val="9804331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Informer Spans as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Sensitive to question structure</a:t>
            </a:r>
          </a:p>
          <a:p>
            <a:pPr lvl="1"/>
            <a:r>
              <a:rPr lang="en-US" dirty="0"/>
              <a:t>What is Bill Clinton’s wife’s</a:t>
            </a:r>
            <a:r>
              <a:rPr lang="en-US" b="1" dirty="0"/>
              <a:t> </a:t>
            </a:r>
            <a:r>
              <a:rPr lang="en-US" b="1" dirty="0" smtClean="0"/>
              <a:t>profession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835881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Informer Spans as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Sensitive to question structure</a:t>
            </a:r>
          </a:p>
          <a:p>
            <a:pPr lvl="1"/>
            <a:r>
              <a:rPr lang="en-US" dirty="0"/>
              <a:t>What is Bill Clinton’s wife’s </a:t>
            </a:r>
            <a:r>
              <a:rPr lang="en-US" dirty="0" smtClean="0"/>
              <a:t>profession?</a:t>
            </a:r>
          </a:p>
          <a:p>
            <a:r>
              <a:rPr lang="en-US" dirty="0" smtClean="0"/>
              <a:t>Idea: Augment Q classifier word </a:t>
            </a:r>
            <a:r>
              <a:rPr lang="en-US" dirty="0" err="1" smtClean="0"/>
              <a:t>ngrams</a:t>
            </a:r>
            <a:r>
              <a:rPr lang="en-US" dirty="0" smtClean="0"/>
              <a:t> w/IS info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7070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Informer Spans as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Sensitive to question structure</a:t>
            </a:r>
          </a:p>
          <a:p>
            <a:pPr lvl="1"/>
            <a:r>
              <a:rPr lang="en-US" dirty="0"/>
              <a:t>What is Bill Clinton’s wife’s </a:t>
            </a:r>
            <a:r>
              <a:rPr lang="en-US" dirty="0" smtClean="0"/>
              <a:t>profession?</a:t>
            </a:r>
          </a:p>
          <a:p>
            <a:r>
              <a:rPr lang="en-US" dirty="0" smtClean="0"/>
              <a:t>Idea: Augment Q classifier word </a:t>
            </a:r>
            <a:r>
              <a:rPr lang="en-US" dirty="0" err="1" smtClean="0"/>
              <a:t>ngrams</a:t>
            </a:r>
            <a:r>
              <a:rPr lang="en-US" dirty="0" smtClean="0"/>
              <a:t> w/IS info</a:t>
            </a:r>
          </a:p>
          <a:p>
            <a:r>
              <a:rPr lang="en-US" dirty="0" smtClean="0"/>
              <a:t>Informer span features:</a:t>
            </a:r>
          </a:p>
          <a:p>
            <a:pPr lvl="1"/>
            <a:r>
              <a:rPr lang="en-US" dirty="0" smtClean="0"/>
              <a:t>IS </a:t>
            </a:r>
            <a:r>
              <a:rPr lang="en-US" dirty="0" err="1" smtClean="0"/>
              <a:t>ngrams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2662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Informer Spans as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Sensitive to question structure</a:t>
            </a:r>
          </a:p>
          <a:p>
            <a:pPr lvl="1"/>
            <a:r>
              <a:rPr lang="en-US" dirty="0"/>
              <a:t>What is Bill Clinton’s wife’s </a:t>
            </a:r>
            <a:r>
              <a:rPr lang="en-US" dirty="0" smtClean="0"/>
              <a:t>profession?</a:t>
            </a:r>
          </a:p>
          <a:p>
            <a:r>
              <a:rPr lang="en-US" dirty="0" smtClean="0"/>
              <a:t>Idea: Augment Q classifier word </a:t>
            </a:r>
            <a:r>
              <a:rPr lang="en-US" dirty="0" err="1" smtClean="0"/>
              <a:t>ngrams</a:t>
            </a:r>
            <a:r>
              <a:rPr lang="en-US" dirty="0" smtClean="0"/>
              <a:t> w/IS info</a:t>
            </a:r>
          </a:p>
          <a:p>
            <a:r>
              <a:rPr lang="en-US" dirty="0" smtClean="0"/>
              <a:t>Informer span features:</a:t>
            </a:r>
          </a:p>
          <a:p>
            <a:pPr lvl="1"/>
            <a:r>
              <a:rPr lang="en-US" dirty="0" smtClean="0"/>
              <a:t>IS </a:t>
            </a:r>
            <a:r>
              <a:rPr lang="en-US" dirty="0" err="1" smtClean="0"/>
              <a:t>ngrams</a:t>
            </a:r>
            <a:endParaRPr lang="en-US" dirty="0" smtClean="0"/>
          </a:p>
          <a:p>
            <a:pPr lvl="1"/>
            <a:r>
              <a:rPr lang="en-US" dirty="0" smtClean="0"/>
              <a:t>Informer </a:t>
            </a:r>
            <a:r>
              <a:rPr lang="en-US" dirty="0" err="1" smtClean="0"/>
              <a:t>ngrams</a:t>
            </a:r>
            <a:r>
              <a:rPr lang="en-US" dirty="0" smtClean="0"/>
              <a:t> </a:t>
            </a:r>
            <a:r>
              <a:rPr lang="en-US" dirty="0" err="1" smtClean="0"/>
              <a:t>hypernyms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Generalize over words or compounds</a:t>
            </a:r>
          </a:p>
        </p:txBody>
      </p:sp>
    </p:spTree>
    <p:extLst>
      <p:ext uri="{BB962C8B-B14F-4D97-AF65-F5344CB8AC3E}">
        <p14:creationId xmlns:p14="http://schemas.microsoft.com/office/powerpoint/2010/main" val="4063770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 classification variations:</a:t>
            </a:r>
          </a:p>
          <a:p>
            <a:pPr lvl="1"/>
            <a:r>
              <a:rPr lang="en-US" dirty="0" smtClean="0"/>
              <a:t>SVM classifiers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Sequence classifiers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Sense information improvements</a:t>
            </a:r>
          </a:p>
          <a:p>
            <a:pPr lvl="1"/>
            <a:endParaRPr lang="en-US" dirty="0"/>
          </a:p>
          <a:p>
            <a:r>
              <a:rPr lang="en-US" dirty="0" smtClean="0"/>
              <a:t>Question series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4973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Informer Spans as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Sensitive to question structure</a:t>
            </a:r>
          </a:p>
          <a:p>
            <a:pPr lvl="1"/>
            <a:r>
              <a:rPr lang="en-US" dirty="0"/>
              <a:t>What is Bill Clinton’s wife’s </a:t>
            </a:r>
            <a:r>
              <a:rPr lang="en-US" dirty="0" smtClean="0"/>
              <a:t>profession?</a:t>
            </a:r>
          </a:p>
          <a:p>
            <a:r>
              <a:rPr lang="en-US" dirty="0" smtClean="0"/>
              <a:t>Idea: Augment Q classifier word </a:t>
            </a:r>
            <a:r>
              <a:rPr lang="en-US" dirty="0" err="1" smtClean="0"/>
              <a:t>ngrams</a:t>
            </a:r>
            <a:r>
              <a:rPr lang="en-US" dirty="0" smtClean="0"/>
              <a:t> w/IS info</a:t>
            </a:r>
          </a:p>
          <a:p>
            <a:r>
              <a:rPr lang="en-US" dirty="0" smtClean="0"/>
              <a:t>Informer span features:</a:t>
            </a:r>
          </a:p>
          <a:p>
            <a:pPr lvl="1"/>
            <a:r>
              <a:rPr lang="en-US" dirty="0" smtClean="0"/>
              <a:t>IS </a:t>
            </a:r>
            <a:r>
              <a:rPr lang="en-US" dirty="0" err="1" smtClean="0"/>
              <a:t>ngrams</a:t>
            </a:r>
            <a:endParaRPr lang="en-US" dirty="0" smtClean="0"/>
          </a:p>
          <a:p>
            <a:pPr lvl="1"/>
            <a:r>
              <a:rPr lang="en-US" dirty="0" smtClean="0"/>
              <a:t>Informer </a:t>
            </a:r>
            <a:r>
              <a:rPr lang="en-US" dirty="0" err="1" smtClean="0"/>
              <a:t>ngrams</a:t>
            </a:r>
            <a:r>
              <a:rPr lang="en-US" dirty="0" smtClean="0"/>
              <a:t> </a:t>
            </a:r>
            <a:r>
              <a:rPr lang="en-US" dirty="0" err="1" smtClean="0"/>
              <a:t>hypernyms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Generalize over words or compounds</a:t>
            </a:r>
          </a:p>
          <a:p>
            <a:pPr lvl="2"/>
            <a:r>
              <a:rPr lang="en-US" dirty="0" smtClean="0"/>
              <a:t>WSD?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2539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Informer Spans as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Sensitive to question structure</a:t>
            </a:r>
          </a:p>
          <a:p>
            <a:pPr lvl="1"/>
            <a:r>
              <a:rPr lang="en-US" dirty="0"/>
              <a:t>What is Bill Clinton’s wife’s </a:t>
            </a:r>
            <a:r>
              <a:rPr lang="en-US" dirty="0" smtClean="0"/>
              <a:t>profession?</a:t>
            </a:r>
          </a:p>
          <a:p>
            <a:r>
              <a:rPr lang="en-US" dirty="0" smtClean="0"/>
              <a:t>Idea: Augment Q classifier word </a:t>
            </a:r>
            <a:r>
              <a:rPr lang="en-US" dirty="0" err="1" smtClean="0"/>
              <a:t>ngrams</a:t>
            </a:r>
            <a:r>
              <a:rPr lang="en-US" dirty="0" smtClean="0"/>
              <a:t> w/IS info</a:t>
            </a:r>
          </a:p>
          <a:p>
            <a:r>
              <a:rPr lang="en-US" dirty="0" smtClean="0"/>
              <a:t>Informer span features:</a:t>
            </a:r>
          </a:p>
          <a:p>
            <a:pPr lvl="1"/>
            <a:r>
              <a:rPr lang="en-US" dirty="0" smtClean="0"/>
              <a:t>IS </a:t>
            </a:r>
            <a:r>
              <a:rPr lang="en-US" dirty="0" err="1" smtClean="0"/>
              <a:t>ngrams</a:t>
            </a:r>
            <a:endParaRPr lang="en-US" dirty="0" smtClean="0"/>
          </a:p>
          <a:p>
            <a:pPr lvl="1"/>
            <a:r>
              <a:rPr lang="en-US" dirty="0" smtClean="0"/>
              <a:t>Informer </a:t>
            </a:r>
            <a:r>
              <a:rPr lang="en-US" dirty="0" err="1" smtClean="0"/>
              <a:t>ngrams</a:t>
            </a:r>
            <a:r>
              <a:rPr lang="en-US" dirty="0" smtClean="0"/>
              <a:t> </a:t>
            </a:r>
            <a:r>
              <a:rPr lang="en-US" dirty="0" err="1" smtClean="0"/>
              <a:t>hypernyms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Generalize over words or compounds</a:t>
            </a:r>
          </a:p>
          <a:p>
            <a:pPr lvl="2"/>
            <a:r>
              <a:rPr lang="en-US" dirty="0" smtClean="0"/>
              <a:t>WSD?  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884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Informer Spans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Classifier: Linear SVM + multiclass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896" y="3357944"/>
            <a:ext cx="5374520" cy="338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6817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Informer Spans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Classifier: Linear SVM + multiclass</a:t>
            </a:r>
          </a:p>
          <a:p>
            <a:pPr lvl="1"/>
            <a:r>
              <a:rPr lang="en-US" dirty="0" smtClean="0"/>
              <a:t>Notable improvement for IS </a:t>
            </a:r>
            <a:r>
              <a:rPr lang="en-US" dirty="0" err="1" smtClean="0"/>
              <a:t>hypernyms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896" y="3357944"/>
            <a:ext cx="5374520" cy="338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7525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Informer Spans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Classifier: Linear SVM + multiclass</a:t>
            </a:r>
          </a:p>
          <a:p>
            <a:pPr lvl="1"/>
            <a:r>
              <a:rPr lang="en-US" dirty="0" smtClean="0"/>
              <a:t>Notable improvement for IS </a:t>
            </a:r>
            <a:r>
              <a:rPr lang="en-US" dirty="0" err="1" smtClean="0"/>
              <a:t>hypernyms</a:t>
            </a:r>
            <a:endParaRPr lang="en-US" dirty="0" smtClean="0"/>
          </a:p>
          <a:p>
            <a:pPr lvl="2"/>
            <a:r>
              <a:rPr lang="en-US" dirty="0" smtClean="0"/>
              <a:t>Better than all </a:t>
            </a:r>
            <a:r>
              <a:rPr lang="en-US" dirty="0" err="1" smtClean="0"/>
              <a:t>hypernyms</a:t>
            </a:r>
            <a:r>
              <a:rPr lang="en-US" dirty="0" smtClean="0"/>
              <a:t> – filter sources of noise</a:t>
            </a:r>
          </a:p>
          <a:p>
            <a:pPr lvl="1"/>
            <a:r>
              <a:rPr lang="en-US" dirty="0" smtClean="0"/>
              <a:t>Biggest improvements for ‘what’, ‘which’ questions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896" y="3357944"/>
            <a:ext cx="5374520" cy="338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9099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Informer Spans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Classifier: Linear SVM + multiclass</a:t>
            </a:r>
          </a:p>
          <a:p>
            <a:pPr lvl="1"/>
            <a:r>
              <a:rPr lang="en-US" dirty="0" smtClean="0"/>
              <a:t>Notable improvement for IS </a:t>
            </a:r>
            <a:r>
              <a:rPr lang="en-US" dirty="0" err="1" smtClean="0"/>
              <a:t>hypernyms</a:t>
            </a:r>
            <a:endParaRPr lang="en-US" dirty="0" smtClean="0"/>
          </a:p>
          <a:p>
            <a:pPr lvl="2"/>
            <a:r>
              <a:rPr lang="en-US" dirty="0" smtClean="0"/>
              <a:t>Better than all </a:t>
            </a:r>
            <a:r>
              <a:rPr lang="en-US" dirty="0" err="1" smtClean="0"/>
              <a:t>hypernyms</a:t>
            </a:r>
            <a:r>
              <a:rPr lang="en-US" dirty="0" smtClean="0"/>
              <a:t> – filter sources of noise</a:t>
            </a:r>
          </a:p>
          <a:p>
            <a:pPr lvl="1"/>
            <a:r>
              <a:rPr lang="en-US" dirty="0" smtClean="0"/>
              <a:t>Biggest improvements for ‘what’, ‘which’ questions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896" y="3357944"/>
            <a:ext cx="5374520" cy="338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5593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Perfect </a:t>
            </a:r>
            <a:r>
              <a:rPr lang="en-US" sz="4000" dirty="0" err="1" smtClean="0"/>
              <a:t>vs</a:t>
            </a:r>
            <a:r>
              <a:rPr lang="en-US" sz="4000" dirty="0" smtClean="0"/>
              <a:t> CRF Informer Spans</a:t>
            </a:r>
            <a:br>
              <a:rPr lang="en-US" sz="4000" dirty="0" smtClean="0"/>
            </a:b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6255" b="5480"/>
          <a:stretch/>
        </p:blipFill>
        <p:spPr>
          <a:xfrm>
            <a:off x="549275" y="1567072"/>
            <a:ext cx="8042276" cy="4981637"/>
          </a:xfrm>
        </p:spPr>
      </p:pic>
    </p:spTree>
    <p:extLst>
      <p:ext uri="{BB962C8B-B14F-4D97-AF65-F5344CB8AC3E}">
        <p14:creationId xmlns:p14="http://schemas.microsoft.com/office/powerpoint/2010/main" val="9569307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Informer Spans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contiguous spans, syntactically governed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4303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Informer Spans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contiguous spans, syntactically governed</a:t>
            </a:r>
          </a:p>
          <a:p>
            <a:pPr lvl="1"/>
            <a:r>
              <a:rPr lang="en-US" dirty="0" smtClean="0"/>
              <a:t>Use sequential learner w/syntactic information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843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Informer Spans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contiguous spans, syntactically governed</a:t>
            </a:r>
          </a:p>
          <a:p>
            <a:pPr lvl="1"/>
            <a:r>
              <a:rPr lang="en-US" dirty="0" smtClean="0"/>
              <a:t>Use sequential learner w/syntactic information</a:t>
            </a:r>
          </a:p>
          <a:p>
            <a:r>
              <a:rPr lang="en-US" dirty="0" smtClean="0"/>
              <a:t>Tag spans with B(</a:t>
            </a:r>
            <a:r>
              <a:rPr lang="en-US" dirty="0" err="1" smtClean="0"/>
              <a:t>egin</a:t>
            </a:r>
            <a:r>
              <a:rPr lang="en-US" dirty="0" smtClean="0"/>
              <a:t>),I(</a:t>
            </a:r>
            <a:r>
              <a:rPr lang="en-US" dirty="0" err="1" smtClean="0"/>
              <a:t>nside</a:t>
            </a:r>
            <a:r>
              <a:rPr lang="en-US" dirty="0" smtClean="0"/>
              <a:t>),O(outside)</a:t>
            </a:r>
          </a:p>
          <a:p>
            <a:pPr lvl="1"/>
            <a:r>
              <a:rPr lang="en-US" dirty="0" smtClean="0"/>
              <a:t>Employ syntax to capture long range factors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93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 with Support Vector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Hacioglu</a:t>
            </a:r>
            <a:r>
              <a:rPr lang="en-US" dirty="0" smtClean="0"/>
              <a:t> &amp; Ward 2003</a:t>
            </a:r>
          </a:p>
          <a:p>
            <a:r>
              <a:rPr lang="en-US" dirty="0" smtClean="0"/>
              <a:t>Same taxonomy, training, test data as Li &amp; Roth</a:t>
            </a:r>
          </a:p>
        </p:txBody>
      </p:sp>
    </p:spTree>
    <p:extLst>
      <p:ext uri="{BB962C8B-B14F-4D97-AF65-F5344CB8AC3E}">
        <p14:creationId xmlns:p14="http://schemas.microsoft.com/office/powerpoint/2010/main" val="14910420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Informer Spans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contiguous spans, syntactically governed</a:t>
            </a:r>
          </a:p>
          <a:p>
            <a:pPr lvl="1"/>
            <a:r>
              <a:rPr lang="en-US" dirty="0" smtClean="0"/>
              <a:t>Use sequential learner w/syntactic information</a:t>
            </a:r>
          </a:p>
          <a:p>
            <a:r>
              <a:rPr lang="en-US" dirty="0" smtClean="0"/>
              <a:t>Tag spans with B(</a:t>
            </a:r>
            <a:r>
              <a:rPr lang="en-US" dirty="0" err="1" smtClean="0"/>
              <a:t>egin</a:t>
            </a:r>
            <a:r>
              <a:rPr lang="en-US" dirty="0" smtClean="0"/>
              <a:t>),I(</a:t>
            </a:r>
            <a:r>
              <a:rPr lang="en-US" dirty="0" err="1" smtClean="0"/>
              <a:t>nside</a:t>
            </a:r>
            <a:r>
              <a:rPr lang="en-US" dirty="0" smtClean="0"/>
              <a:t>),O(outside)</a:t>
            </a:r>
          </a:p>
          <a:p>
            <a:pPr lvl="1"/>
            <a:r>
              <a:rPr lang="en-US" dirty="0" smtClean="0"/>
              <a:t>Employ syntax to capture long range factors</a:t>
            </a:r>
          </a:p>
          <a:p>
            <a:r>
              <a:rPr lang="en-US" dirty="0" smtClean="0"/>
              <a:t>Matrix of features derived from parse tree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3053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Informer Spans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contiguous spans, syntactically governed</a:t>
            </a:r>
          </a:p>
          <a:p>
            <a:pPr lvl="1"/>
            <a:r>
              <a:rPr lang="en-US" dirty="0" smtClean="0"/>
              <a:t>Use sequential learner w/syntactic information</a:t>
            </a:r>
          </a:p>
          <a:p>
            <a:r>
              <a:rPr lang="en-US" dirty="0" smtClean="0"/>
              <a:t>Tag spans with B(</a:t>
            </a:r>
            <a:r>
              <a:rPr lang="en-US" dirty="0" err="1" smtClean="0"/>
              <a:t>egin</a:t>
            </a:r>
            <a:r>
              <a:rPr lang="en-US" dirty="0" smtClean="0"/>
              <a:t>),I(</a:t>
            </a:r>
            <a:r>
              <a:rPr lang="en-US" dirty="0" err="1" smtClean="0"/>
              <a:t>nside</a:t>
            </a:r>
            <a:r>
              <a:rPr lang="en-US" dirty="0" smtClean="0"/>
              <a:t>),O(outside)</a:t>
            </a:r>
          </a:p>
          <a:p>
            <a:pPr lvl="1"/>
            <a:r>
              <a:rPr lang="en-US" dirty="0" smtClean="0"/>
              <a:t>Employ syntax to capture long range factors</a:t>
            </a:r>
          </a:p>
          <a:p>
            <a:r>
              <a:rPr lang="en-US" dirty="0" smtClean="0"/>
              <a:t>Matrix of features derived from parse tree</a:t>
            </a:r>
          </a:p>
          <a:p>
            <a:pPr lvl="1"/>
            <a:r>
              <a:rPr lang="en-US" dirty="0" err="1" smtClean="0"/>
              <a:t>Cell:x</a:t>
            </a:r>
            <a:r>
              <a:rPr lang="en-US" dirty="0" smtClean="0"/>
              <a:t>[</a:t>
            </a:r>
            <a:r>
              <a:rPr lang="en-US" dirty="0" err="1" smtClean="0"/>
              <a:t>i,l</a:t>
            </a:r>
            <a:r>
              <a:rPr lang="en-US" dirty="0" smtClean="0"/>
              <a:t>], </a:t>
            </a:r>
            <a:r>
              <a:rPr lang="en-US" dirty="0" err="1" smtClean="0"/>
              <a:t>i</a:t>
            </a:r>
            <a:r>
              <a:rPr lang="en-US" dirty="0" smtClean="0"/>
              <a:t> is position, l is depth in parse tree, only 2</a:t>
            </a:r>
          </a:p>
          <a:p>
            <a:pPr lvl="1"/>
            <a:r>
              <a:rPr lang="en-US" dirty="0" smtClean="0"/>
              <a:t>Values:</a:t>
            </a:r>
          </a:p>
          <a:p>
            <a:pPr lvl="2"/>
            <a:r>
              <a:rPr lang="en-US" dirty="0" smtClean="0"/>
              <a:t>Tag: POS, constituent label in the position</a:t>
            </a:r>
          </a:p>
          <a:p>
            <a:pPr lvl="2"/>
            <a:r>
              <a:rPr lang="en-US" dirty="0" err="1" smtClean="0"/>
              <a:t>Num</a:t>
            </a:r>
            <a:r>
              <a:rPr lang="en-US" dirty="0" smtClean="0"/>
              <a:t>: number of preceding chunks with same tag</a:t>
            </a:r>
          </a:p>
          <a:p>
            <a:pPr marL="34925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6378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Parser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Parse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0344" y="1995067"/>
            <a:ext cx="5144760" cy="419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2054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Parse Tabulation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Encoding and table: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038" y="2184399"/>
            <a:ext cx="7897513" cy="383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7429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CRF Indicator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Cell:</a:t>
            </a:r>
          </a:p>
          <a:p>
            <a:pPr lvl="1"/>
            <a:r>
              <a:rPr lang="en-US" dirty="0" err="1" smtClean="0"/>
              <a:t>IsTag</a:t>
            </a:r>
            <a:r>
              <a:rPr lang="en-US" dirty="0" smtClean="0"/>
              <a:t>, </a:t>
            </a:r>
            <a:r>
              <a:rPr lang="en-US" dirty="0" err="1" smtClean="0"/>
              <a:t>IsNum</a:t>
            </a:r>
            <a:r>
              <a:rPr lang="en-US" dirty="0" smtClean="0"/>
              <a:t>: e.g. y</a:t>
            </a:r>
            <a:r>
              <a:rPr lang="en-US" baseline="-25000" dirty="0" smtClean="0"/>
              <a:t>4 </a:t>
            </a:r>
            <a:r>
              <a:rPr lang="en-US" dirty="0" smtClean="0"/>
              <a:t>= 1 and x[4,2].tag=NP</a:t>
            </a:r>
          </a:p>
          <a:p>
            <a:pPr lvl="1"/>
            <a:r>
              <a:rPr lang="en-US" dirty="0" smtClean="0"/>
              <a:t>Also, </a:t>
            </a:r>
            <a:r>
              <a:rPr lang="en-US" dirty="0" err="1" smtClean="0"/>
              <a:t>IsPrevTag</a:t>
            </a:r>
            <a:r>
              <a:rPr lang="en-US" dirty="0" smtClean="0"/>
              <a:t>, </a:t>
            </a:r>
            <a:r>
              <a:rPr lang="en-US" dirty="0" err="1" smtClean="0"/>
              <a:t>IsNextTag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43248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CRF Indicator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Cell:</a:t>
            </a:r>
          </a:p>
          <a:p>
            <a:pPr lvl="1"/>
            <a:r>
              <a:rPr lang="en-US" dirty="0" err="1" smtClean="0"/>
              <a:t>IsTag</a:t>
            </a:r>
            <a:r>
              <a:rPr lang="en-US" dirty="0" smtClean="0"/>
              <a:t>, </a:t>
            </a:r>
            <a:r>
              <a:rPr lang="en-US" dirty="0" err="1" smtClean="0"/>
              <a:t>IsNum</a:t>
            </a:r>
            <a:r>
              <a:rPr lang="en-US" dirty="0" smtClean="0"/>
              <a:t>: e.g. y</a:t>
            </a:r>
            <a:r>
              <a:rPr lang="en-US" baseline="-25000" dirty="0" smtClean="0"/>
              <a:t>4 </a:t>
            </a:r>
            <a:r>
              <a:rPr lang="en-US" dirty="0" smtClean="0"/>
              <a:t>= 1 and x[4,2].tag=NP</a:t>
            </a:r>
          </a:p>
          <a:p>
            <a:pPr lvl="1"/>
            <a:r>
              <a:rPr lang="en-US" dirty="0" smtClean="0"/>
              <a:t>Also, </a:t>
            </a:r>
            <a:r>
              <a:rPr lang="en-US" dirty="0" err="1" smtClean="0"/>
              <a:t>IsPrevTag</a:t>
            </a:r>
            <a:r>
              <a:rPr lang="en-US" dirty="0" smtClean="0"/>
              <a:t>, </a:t>
            </a:r>
            <a:r>
              <a:rPr lang="en-US" dirty="0" err="1" smtClean="0"/>
              <a:t>IsNextTag</a:t>
            </a:r>
            <a:endParaRPr lang="en-US" dirty="0" smtClean="0"/>
          </a:p>
          <a:p>
            <a:r>
              <a:rPr lang="en-US" dirty="0" smtClean="0"/>
              <a:t>Edge:</a:t>
            </a:r>
          </a:p>
          <a:p>
            <a:pPr lvl="1"/>
            <a:r>
              <a:rPr lang="en-US" dirty="0" err="1" smtClean="0"/>
              <a:t>IsEdge</a:t>
            </a:r>
            <a:r>
              <a:rPr lang="en-US" dirty="0" smtClean="0"/>
              <a:t>: (</a:t>
            </a:r>
            <a:r>
              <a:rPr lang="en-US" dirty="0" err="1" smtClean="0"/>
              <a:t>u,v</a:t>
            </a:r>
            <a:r>
              <a:rPr lang="en-US" dirty="0" smtClean="0"/>
              <a:t>) , y</a:t>
            </a:r>
            <a:r>
              <a:rPr lang="en-US" baseline="-25000" dirty="0" smtClean="0"/>
              <a:t>i-1</a:t>
            </a:r>
            <a:r>
              <a:rPr lang="en-US" dirty="0" smtClean="0"/>
              <a:t>=u and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=v</a:t>
            </a:r>
          </a:p>
          <a:p>
            <a:pPr lvl="1"/>
            <a:r>
              <a:rPr lang="en-US" dirty="0" err="1" smtClean="0"/>
              <a:t>IsBegin</a:t>
            </a:r>
            <a:r>
              <a:rPr lang="en-US" dirty="0" smtClean="0"/>
              <a:t>, </a:t>
            </a:r>
            <a:r>
              <a:rPr lang="en-US" dirty="0" err="1" smtClean="0"/>
              <a:t>IsEnd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5256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CRF Indicator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Cell:</a:t>
            </a:r>
          </a:p>
          <a:p>
            <a:pPr lvl="1"/>
            <a:r>
              <a:rPr lang="en-US" dirty="0" err="1" smtClean="0"/>
              <a:t>IsTag</a:t>
            </a:r>
            <a:r>
              <a:rPr lang="en-US" dirty="0" smtClean="0"/>
              <a:t>, </a:t>
            </a:r>
            <a:r>
              <a:rPr lang="en-US" dirty="0" err="1" smtClean="0"/>
              <a:t>IsNum</a:t>
            </a:r>
            <a:r>
              <a:rPr lang="en-US" dirty="0" smtClean="0"/>
              <a:t>: e.g. y</a:t>
            </a:r>
            <a:r>
              <a:rPr lang="en-US" baseline="-25000" dirty="0" smtClean="0"/>
              <a:t>4 </a:t>
            </a:r>
            <a:r>
              <a:rPr lang="en-US" dirty="0" smtClean="0"/>
              <a:t>= 1 and x[4,2].tag=NP</a:t>
            </a:r>
          </a:p>
          <a:p>
            <a:pPr lvl="1"/>
            <a:r>
              <a:rPr lang="en-US" dirty="0" smtClean="0"/>
              <a:t>Also, </a:t>
            </a:r>
            <a:r>
              <a:rPr lang="en-US" dirty="0" err="1" smtClean="0"/>
              <a:t>IsPrevTag</a:t>
            </a:r>
            <a:r>
              <a:rPr lang="en-US" dirty="0" smtClean="0"/>
              <a:t>, </a:t>
            </a:r>
            <a:r>
              <a:rPr lang="en-US" dirty="0" err="1" smtClean="0"/>
              <a:t>IsNextTag</a:t>
            </a:r>
            <a:endParaRPr lang="en-US" dirty="0" smtClean="0"/>
          </a:p>
          <a:p>
            <a:r>
              <a:rPr lang="en-US" dirty="0" smtClean="0"/>
              <a:t>Edge:</a:t>
            </a:r>
          </a:p>
          <a:p>
            <a:pPr lvl="1"/>
            <a:r>
              <a:rPr lang="en-US" dirty="0" err="1" smtClean="0"/>
              <a:t>IsEdge</a:t>
            </a:r>
            <a:r>
              <a:rPr lang="en-US" dirty="0" smtClean="0"/>
              <a:t>: (</a:t>
            </a:r>
            <a:r>
              <a:rPr lang="en-US" dirty="0" err="1" smtClean="0"/>
              <a:t>u,v</a:t>
            </a:r>
            <a:r>
              <a:rPr lang="en-US" dirty="0" smtClean="0"/>
              <a:t>) , y</a:t>
            </a:r>
            <a:r>
              <a:rPr lang="en-US" baseline="-25000" dirty="0" smtClean="0"/>
              <a:t>i-1</a:t>
            </a:r>
            <a:r>
              <a:rPr lang="en-US" dirty="0" smtClean="0"/>
              <a:t>=u and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=v</a:t>
            </a:r>
          </a:p>
          <a:p>
            <a:pPr lvl="1"/>
            <a:r>
              <a:rPr lang="en-US" dirty="0" err="1" smtClean="0"/>
              <a:t>IsBegin</a:t>
            </a:r>
            <a:r>
              <a:rPr lang="en-US" dirty="0" smtClean="0"/>
              <a:t>, </a:t>
            </a:r>
            <a:r>
              <a:rPr lang="en-US" dirty="0" err="1" smtClean="0"/>
              <a:t>IsEnd</a:t>
            </a:r>
            <a:endParaRPr lang="en-US" dirty="0"/>
          </a:p>
          <a:p>
            <a:r>
              <a:rPr lang="en-US" dirty="0" smtClean="0"/>
              <a:t>All features improve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8395" y="3891159"/>
            <a:ext cx="4800514" cy="1452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8553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CRF Indicator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Cell:</a:t>
            </a:r>
          </a:p>
          <a:p>
            <a:pPr lvl="1"/>
            <a:r>
              <a:rPr lang="en-US" dirty="0" err="1" smtClean="0"/>
              <a:t>IsTag</a:t>
            </a:r>
            <a:r>
              <a:rPr lang="en-US" dirty="0" smtClean="0"/>
              <a:t>, </a:t>
            </a:r>
            <a:r>
              <a:rPr lang="en-US" dirty="0" err="1" smtClean="0"/>
              <a:t>IsNum</a:t>
            </a:r>
            <a:r>
              <a:rPr lang="en-US" dirty="0" smtClean="0"/>
              <a:t>: e.g. y</a:t>
            </a:r>
            <a:r>
              <a:rPr lang="en-US" baseline="-25000" dirty="0" smtClean="0"/>
              <a:t>4 </a:t>
            </a:r>
            <a:r>
              <a:rPr lang="en-US" dirty="0" smtClean="0"/>
              <a:t>= 1 and x[4,2].tag=NP</a:t>
            </a:r>
          </a:p>
          <a:p>
            <a:pPr lvl="1"/>
            <a:r>
              <a:rPr lang="en-US" dirty="0" smtClean="0"/>
              <a:t>Also, </a:t>
            </a:r>
            <a:r>
              <a:rPr lang="en-US" dirty="0" err="1" smtClean="0"/>
              <a:t>IsPrevTag</a:t>
            </a:r>
            <a:r>
              <a:rPr lang="en-US" dirty="0" smtClean="0"/>
              <a:t>, </a:t>
            </a:r>
            <a:r>
              <a:rPr lang="en-US" dirty="0" err="1" smtClean="0"/>
              <a:t>IsNextTag</a:t>
            </a:r>
            <a:endParaRPr lang="en-US" dirty="0" smtClean="0"/>
          </a:p>
          <a:p>
            <a:r>
              <a:rPr lang="en-US" dirty="0" smtClean="0"/>
              <a:t>Edge:</a:t>
            </a:r>
          </a:p>
          <a:p>
            <a:pPr lvl="1"/>
            <a:r>
              <a:rPr lang="en-US" dirty="0" err="1" smtClean="0"/>
              <a:t>IsEdge</a:t>
            </a:r>
            <a:r>
              <a:rPr lang="en-US" dirty="0" smtClean="0"/>
              <a:t>: (</a:t>
            </a:r>
            <a:r>
              <a:rPr lang="en-US" dirty="0" err="1" smtClean="0"/>
              <a:t>u,v</a:t>
            </a:r>
            <a:r>
              <a:rPr lang="en-US" dirty="0" smtClean="0"/>
              <a:t>) , y</a:t>
            </a:r>
            <a:r>
              <a:rPr lang="en-US" baseline="-25000" dirty="0" smtClean="0"/>
              <a:t>i-1</a:t>
            </a:r>
            <a:r>
              <a:rPr lang="en-US" dirty="0" smtClean="0"/>
              <a:t>=u and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=v</a:t>
            </a:r>
          </a:p>
          <a:p>
            <a:pPr lvl="1"/>
            <a:r>
              <a:rPr lang="en-US" dirty="0" err="1" smtClean="0"/>
              <a:t>IsBegin</a:t>
            </a:r>
            <a:r>
              <a:rPr lang="en-US" dirty="0" smtClean="0"/>
              <a:t>, </a:t>
            </a:r>
            <a:r>
              <a:rPr lang="en-US" dirty="0" err="1" smtClean="0"/>
              <a:t>IsEnd</a:t>
            </a:r>
            <a:endParaRPr lang="en-US" dirty="0"/>
          </a:p>
          <a:p>
            <a:r>
              <a:rPr lang="en-US" dirty="0" smtClean="0"/>
              <a:t>All features improve</a:t>
            </a:r>
          </a:p>
          <a:p>
            <a:endParaRPr lang="en-US" dirty="0"/>
          </a:p>
          <a:p>
            <a:r>
              <a:rPr lang="en-US" dirty="0" smtClean="0"/>
              <a:t>Question accuracy: Oracle: 88%; CRF: 86.2%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8395" y="3891159"/>
            <a:ext cx="4800514" cy="1452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9123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Question Classification Using Headwords and Their </a:t>
            </a:r>
            <a:r>
              <a:rPr lang="en-US" sz="3600" dirty="0" err="1" smtClean="0"/>
              <a:t>Hypernyms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Huang, </a:t>
            </a:r>
            <a:r>
              <a:rPr lang="en-US" dirty="0" err="1" smtClean="0"/>
              <a:t>Thint</a:t>
            </a:r>
            <a:r>
              <a:rPr lang="en-US" dirty="0" smtClean="0"/>
              <a:t>, and Qin 2008</a:t>
            </a:r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Why didn’t </a:t>
            </a:r>
            <a:r>
              <a:rPr lang="en-US" dirty="0" err="1" smtClean="0"/>
              <a:t>WordNet</a:t>
            </a:r>
            <a:r>
              <a:rPr lang="en-US" dirty="0" smtClean="0"/>
              <a:t>/</a:t>
            </a:r>
            <a:r>
              <a:rPr lang="en-US" dirty="0" err="1" smtClean="0"/>
              <a:t>Hypernym</a:t>
            </a:r>
            <a:r>
              <a:rPr lang="en-US" dirty="0" smtClean="0"/>
              <a:t> features help in L&amp;R?</a:t>
            </a:r>
          </a:p>
        </p:txBody>
      </p:sp>
    </p:spTree>
    <p:extLst>
      <p:ext uri="{BB962C8B-B14F-4D97-AF65-F5344CB8AC3E}">
        <p14:creationId xmlns:p14="http://schemas.microsoft.com/office/powerpoint/2010/main" val="20865576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Question Classification Using Headwords and Their </a:t>
            </a:r>
            <a:r>
              <a:rPr lang="en-US" sz="3600" dirty="0" err="1" smtClean="0"/>
              <a:t>Hypernyms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Huang, </a:t>
            </a:r>
            <a:r>
              <a:rPr lang="en-US" dirty="0" err="1" smtClean="0"/>
              <a:t>Thint</a:t>
            </a:r>
            <a:r>
              <a:rPr lang="en-US" dirty="0" smtClean="0"/>
              <a:t>, and Qin 2008</a:t>
            </a:r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Why didn’t </a:t>
            </a:r>
            <a:r>
              <a:rPr lang="en-US" dirty="0" err="1" smtClean="0"/>
              <a:t>WordNet</a:t>
            </a:r>
            <a:r>
              <a:rPr lang="en-US" dirty="0" smtClean="0"/>
              <a:t>/</a:t>
            </a:r>
            <a:r>
              <a:rPr lang="en-US" dirty="0" err="1" smtClean="0"/>
              <a:t>Hypernym</a:t>
            </a:r>
            <a:r>
              <a:rPr lang="en-US" dirty="0" smtClean="0"/>
              <a:t> features help in L&amp;R?</a:t>
            </a:r>
          </a:p>
          <a:p>
            <a:pPr lvl="1"/>
            <a:r>
              <a:rPr lang="en-US" dirty="0" smtClean="0"/>
              <a:t>Best results in L&amp;R - ~200,000 feats; ~700 active</a:t>
            </a:r>
          </a:p>
          <a:p>
            <a:pPr lvl="2"/>
            <a:r>
              <a:rPr lang="en-US" dirty="0" smtClean="0"/>
              <a:t>Can we do as well with fewer features? </a:t>
            </a:r>
          </a:p>
        </p:txBody>
      </p:sp>
    </p:spTree>
    <p:extLst>
      <p:ext uri="{BB962C8B-B14F-4D97-AF65-F5344CB8AC3E}">
        <p14:creationId xmlns:p14="http://schemas.microsoft.com/office/powerpoint/2010/main" val="3020132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 with Support Vector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Hacioglu</a:t>
            </a:r>
            <a:r>
              <a:rPr lang="en-US" dirty="0" smtClean="0"/>
              <a:t> &amp; Ward 2003</a:t>
            </a:r>
          </a:p>
          <a:p>
            <a:r>
              <a:rPr lang="en-US" dirty="0" smtClean="0"/>
              <a:t>Same taxonomy, training, test data as Li &amp; Roth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Shallow processing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Simpler features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Strong discriminative classifiers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7703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Question Classification Using Headwords and Their </a:t>
            </a:r>
            <a:r>
              <a:rPr lang="en-US" sz="3600" dirty="0" err="1" smtClean="0"/>
              <a:t>Hypernyms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Huang, </a:t>
            </a:r>
            <a:r>
              <a:rPr lang="en-US" dirty="0" err="1" smtClean="0"/>
              <a:t>Thint</a:t>
            </a:r>
            <a:r>
              <a:rPr lang="en-US" dirty="0" smtClean="0"/>
              <a:t>, and Qin 2008</a:t>
            </a:r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Why didn’t </a:t>
            </a:r>
            <a:r>
              <a:rPr lang="en-US" dirty="0" err="1" smtClean="0"/>
              <a:t>WordNet</a:t>
            </a:r>
            <a:r>
              <a:rPr lang="en-US" dirty="0" smtClean="0"/>
              <a:t>/</a:t>
            </a:r>
            <a:r>
              <a:rPr lang="en-US" dirty="0" err="1" smtClean="0"/>
              <a:t>Hypernym</a:t>
            </a:r>
            <a:r>
              <a:rPr lang="en-US" dirty="0" smtClean="0"/>
              <a:t> features help in L&amp;R?</a:t>
            </a:r>
          </a:p>
          <a:p>
            <a:pPr lvl="1"/>
            <a:r>
              <a:rPr lang="en-US" dirty="0" smtClean="0"/>
              <a:t>Best results in L&amp;R - ~200,000 feats; ~700 active</a:t>
            </a:r>
          </a:p>
          <a:p>
            <a:pPr lvl="2"/>
            <a:r>
              <a:rPr lang="en-US" dirty="0" smtClean="0"/>
              <a:t>Can we do as well with fewer features? 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Refine features:</a:t>
            </a:r>
          </a:p>
        </p:txBody>
      </p:sp>
    </p:spTree>
    <p:extLst>
      <p:ext uri="{BB962C8B-B14F-4D97-AF65-F5344CB8AC3E}">
        <p14:creationId xmlns:p14="http://schemas.microsoft.com/office/powerpoint/2010/main" val="270712124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Question Classification Using Headwords and Their </a:t>
            </a:r>
            <a:r>
              <a:rPr lang="en-US" sz="3600" dirty="0" err="1" smtClean="0"/>
              <a:t>Hypernyms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Huang, </a:t>
            </a:r>
            <a:r>
              <a:rPr lang="en-US" dirty="0" err="1" smtClean="0"/>
              <a:t>Thint</a:t>
            </a:r>
            <a:r>
              <a:rPr lang="en-US" dirty="0" smtClean="0"/>
              <a:t>, and Qin 2008</a:t>
            </a:r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Why didn’t </a:t>
            </a:r>
            <a:r>
              <a:rPr lang="en-US" dirty="0" err="1" smtClean="0"/>
              <a:t>WordNet</a:t>
            </a:r>
            <a:r>
              <a:rPr lang="en-US" dirty="0" smtClean="0"/>
              <a:t>/</a:t>
            </a:r>
            <a:r>
              <a:rPr lang="en-US" dirty="0" err="1" smtClean="0"/>
              <a:t>Hypernym</a:t>
            </a:r>
            <a:r>
              <a:rPr lang="en-US" dirty="0" smtClean="0"/>
              <a:t> features help in L&amp;R?</a:t>
            </a:r>
          </a:p>
          <a:p>
            <a:pPr lvl="1"/>
            <a:r>
              <a:rPr lang="en-US" dirty="0" smtClean="0"/>
              <a:t>Best results in L&amp;R - ~200,000 feats; ~700 active</a:t>
            </a:r>
          </a:p>
          <a:p>
            <a:pPr lvl="2"/>
            <a:r>
              <a:rPr lang="en-US" dirty="0" smtClean="0"/>
              <a:t>Can we do as well with fewer features? 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Refine features:</a:t>
            </a:r>
          </a:p>
          <a:p>
            <a:pPr lvl="2"/>
            <a:r>
              <a:rPr lang="en-US" dirty="0" smtClean="0"/>
              <a:t>Restrict use of </a:t>
            </a:r>
            <a:r>
              <a:rPr lang="en-US" dirty="0" err="1" smtClean="0"/>
              <a:t>WordNet</a:t>
            </a:r>
            <a:r>
              <a:rPr lang="en-US" dirty="0" smtClean="0"/>
              <a:t> to headwords</a:t>
            </a:r>
          </a:p>
        </p:txBody>
      </p:sp>
    </p:spTree>
    <p:extLst>
      <p:ext uri="{BB962C8B-B14F-4D97-AF65-F5344CB8AC3E}">
        <p14:creationId xmlns:p14="http://schemas.microsoft.com/office/powerpoint/2010/main" val="112892234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Question Classification Using Headwords and Their </a:t>
            </a:r>
            <a:r>
              <a:rPr lang="en-US" sz="3600" dirty="0" err="1" smtClean="0"/>
              <a:t>Hypernyms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Huang, </a:t>
            </a:r>
            <a:r>
              <a:rPr lang="en-US" dirty="0" err="1" smtClean="0"/>
              <a:t>Thint</a:t>
            </a:r>
            <a:r>
              <a:rPr lang="en-US" dirty="0" smtClean="0"/>
              <a:t>, and Qin 2008</a:t>
            </a:r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Why didn’t </a:t>
            </a:r>
            <a:r>
              <a:rPr lang="en-US" dirty="0" err="1" smtClean="0"/>
              <a:t>WordNet</a:t>
            </a:r>
            <a:r>
              <a:rPr lang="en-US" dirty="0" smtClean="0"/>
              <a:t>/</a:t>
            </a:r>
            <a:r>
              <a:rPr lang="en-US" dirty="0" err="1" smtClean="0"/>
              <a:t>Hypernym</a:t>
            </a:r>
            <a:r>
              <a:rPr lang="en-US" dirty="0" smtClean="0"/>
              <a:t> features help in L&amp;R?</a:t>
            </a:r>
          </a:p>
          <a:p>
            <a:pPr lvl="1"/>
            <a:r>
              <a:rPr lang="en-US" dirty="0" smtClean="0"/>
              <a:t>Best results in L&amp;R - ~200,000 feats; ~700 active</a:t>
            </a:r>
          </a:p>
          <a:p>
            <a:pPr lvl="2"/>
            <a:r>
              <a:rPr lang="en-US" dirty="0" smtClean="0"/>
              <a:t>Can we do as well with fewer features? 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Refine features:</a:t>
            </a:r>
          </a:p>
          <a:p>
            <a:pPr lvl="2"/>
            <a:r>
              <a:rPr lang="en-US" dirty="0" smtClean="0"/>
              <a:t>Restrict use of </a:t>
            </a:r>
            <a:r>
              <a:rPr lang="en-US" dirty="0" err="1" smtClean="0"/>
              <a:t>WordNet</a:t>
            </a:r>
            <a:r>
              <a:rPr lang="en-US" dirty="0" smtClean="0"/>
              <a:t> to headwords</a:t>
            </a:r>
          </a:p>
          <a:p>
            <a:pPr lvl="2"/>
            <a:r>
              <a:rPr lang="en-US" dirty="0" smtClean="0"/>
              <a:t>Employ WSD techniques</a:t>
            </a:r>
          </a:p>
          <a:p>
            <a:pPr lvl="1"/>
            <a:r>
              <a:rPr lang="en-US" dirty="0" smtClean="0"/>
              <a:t>SVM, </a:t>
            </a:r>
            <a:r>
              <a:rPr lang="en-US" dirty="0" err="1" smtClean="0"/>
              <a:t>MaxEnt</a:t>
            </a:r>
            <a:r>
              <a:rPr lang="en-US" dirty="0" smtClean="0"/>
              <a:t> classifiers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83292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Word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Head words:</a:t>
            </a:r>
          </a:p>
          <a:p>
            <a:pPr lvl="1"/>
            <a:r>
              <a:rPr lang="en-US" dirty="0" smtClean="0"/>
              <a:t>Chunks and spans can be noisy</a:t>
            </a:r>
          </a:p>
        </p:txBody>
      </p:sp>
    </p:spTree>
    <p:extLst>
      <p:ext uri="{BB962C8B-B14F-4D97-AF65-F5344CB8AC3E}">
        <p14:creationId xmlns:p14="http://schemas.microsoft.com/office/powerpoint/2010/main" val="14295837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Word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Head words:</a:t>
            </a:r>
          </a:p>
          <a:p>
            <a:pPr lvl="1"/>
            <a:r>
              <a:rPr lang="en-US" dirty="0" smtClean="0"/>
              <a:t>Chunks and spans can be noisy</a:t>
            </a:r>
          </a:p>
          <a:p>
            <a:pPr lvl="2"/>
            <a:r>
              <a:rPr lang="en-US" dirty="0" smtClean="0"/>
              <a:t>E.g. Bought a share in </a:t>
            </a:r>
            <a:r>
              <a:rPr lang="en-US" i="1" dirty="0" smtClean="0"/>
              <a:t>which baseball team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510414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Word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Head words:</a:t>
            </a:r>
          </a:p>
          <a:p>
            <a:pPr lvl="1"/>
            <a:r>
              <a:rPr lang="en-US" dirty="0" smtClean="0"/>
              <a:t>Chunks and spans can be noisy</a:t>
            </a:r>
          </a:p>
          <a:p>
            <a:pPr lvl="2"/>
            <a:r>
              <a:rPr lang="en-US" dirty="0" smtClean="0"/>
              <a:t>E.g. Bought a share in </a:t>
            </a:r>
            <a:r>
              <a:rPr lang="en-US" i="1" dirty="0" smtClean="0"/>
              <a:t>which baseball team</a:t>
            </a:r>
            <a:r>
              <a:rPr lang="en-US" dirty="0" smtClean="0"/>
              <a:t>?</a:t>
            </a:r>
          </a:p>
          <a:p>
            <a:pPr lvl="3"/>
            <a:r>
              <a:rPr lang="en-US" dirty="0" smtClean="0"/>
              <a:t>Type: HUM: group (not </a:t>
            </a:r>
            <a:r>
              <a:rPr lang="en-US" dirty="0" err="1" smtClean="0"/>
              <a:t>ENTY:sport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Head word is more specific</a:t>
            </a:r>
          </a:p>
        </p:txBody>
      </p:sp>
    </p:spTree>
    <p:extLst>
      <p:ext uri="{BB962C8B-B14F-4D97-AF65-F5344CB8AC3E}">
        <p14:creationId xmlns:p14="http://schemas.microsoft.com/office/powerpoint/2010/main" val="416213087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Word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Head words:</a:t>
            </a:r>
          </a:p>
          <a:p>
            <a:pPr lvl="1"/>
            <a:r>
              <a:rPr lang="en-US" dirty="0" smtClean="0"/>
              <a:t>Chunks and spans can be noisy</a:t>
            </a:r>
          </a:p>
          <a:p>
            <a:pPr lvl="2"/>
            <a:r>
              <a:rPr lang="en-US" dirty="0" smtClean="0"/>
              <a:t>E.g. Bought a share in </a:t>
            </a:r>
            <a:r>
              <a:rPr lang="en-US" i="1" dirty="0" smtClean="0"/>
              <a:t>which baseball team</a:t>
            </a:r>
            <a:r>
              <a:rPr lang="en-US" dirty="0" smtClean="0"/>
              <a:t>?</a:t>
            </a:r>
          </a:p>
          <a:p>
            <a:pPr lvl="3"/>
            <a:r>
              <a:rPr lang="en-US" dirty="0" smtClean="0"/>
              <a:t>Type: HUM: group (not </a:t>
            </a:r>
            <a:r>
              <a:rPr lang="en-US" dirty="0" err="1" smtClean="0"/>
              <a:t>ENTY:sport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Head word is more specific</a:t>
            </a:r>
          </a:p>
          <a:p>
            <a:pPr lvl="1"/>
            <a:r>
              <a:rPr lang="en-US" dirty="0" smtClean="0"/>
              <a:t>Employ rules over parse trees to extract head words</a:t>
            </a:r>
          </a:p>
        </p:txBody>
      </p:sp>
    </p:spTree>
    <p:extLst>
      <p:ext uri="{BB962C8B-B14F-4D97-AF65-F5344CB8AC3E}">
        <p14:creationId xmlns:p14="http://schemas.microsoft.com/office/powerpoint/2010/main" val="80216689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Word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Head words:</a:t>
            </a:r>
          </a:p>
          <a:p>
            <a:pPr lvl="1"/>
            <a:r>
              <a:rPr lang="en-US" dirty="0" smtClean="0"/>
              <a:t>Chunks and spans can be noisy</a:t>
            </a:r>
          </a:p>
          <a:p>
            <a:pPr lvl="2"/>
            <a:r>
              <a:rPr lang="en-US" dirty="0" smtClean="0"/>
              <a:t>E.g. Bought a share in </a:t>
            </a:r>
            <a:r>
              <a:rPr lang="en-US" i="1" dirty="0" smtClean="0"/>
              <a:t>which baseball team</a:t>
            </a:r>
            <a:r>
              <a:rPr lang="en-US" dirty="0" smtClean="0"/>
              <a:t>?</a:t>
            </a:r>
          </a:p>
          <a:p>
            <a:pPr lvl="3"/>
            <a:r>
              <a:rPr lang="en-US" dirty="0" smtClean="0"/>
              <a:t>Type: HUM: group (not </a:t>
            </a:r>
            <a:r>
              <a:rPr lang="en-US" dirty="0" err="1" smtClean="0"/>
              <a:t>ENTY:sport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Head word is more specific</a:t>
            </a:r>
          </a:p>
          <a:p>
            <a:pPr lvl="1"/>
            <a:r>
              <a:rPr lang="en-US" dirty="0" smtClean="0"/>
              <a:t>Employ rules over parse trees to extract head words</a:t>
            </a:r>
          </a:p>
          <a:p>
            <a:pPr lvl="1"/>
            <a:r>
              <a:rPr lang="en-US" dirty="0" smtClean="0"/>
              <a:t>Issue: vague heads</a:t>
            </a:r>
          </a:p>
          <a:p>
            <a:pPr lvl="2"/>
            <a:r>
              <a:rPr lang="en-US" dirty="0" smtClean="0"/>
              <a:t>E.g. </a:t>
            </a:r>
            <a:r>
              <a:rPr lang="en-US" dirty="0"/>
              <a:t>What </a:t>
            </a:r>
            <a:r>
              <a:rPr lang="en-US" dirty="0" smtClean="0"/>
              <a:t>is the </a:t>
            </a:r>
            <a:r>
              <a:rPr lang="en-US" dirty="0"/>
              <a:t>proper name for a female </a:t>
            </a:r>
            <a:r>
              <a:rPr lang="en-US" dirty="0" smtClean="0"/>
              <a:t>walrus?</a:t>
            </a:r>
          </a:p>
          <a:p>
            <a:pPr lvl="3"/>
            <a:r>
              <a:rPr lang="en-US" dirty="0" smtClean="0"/>
              <a:t>Head = ‘name’?</a:t>
            </a:r>
          </a:p>
        </p:txBody>
      </p:sp>
    </p:spTree>
    <p:extLst>
      <p:ext uri="{BB962C8B-B14F-4D97-AF65-F5344CB8AC3E}">
        <p14:creationId xmlns:p14="http://schemas.microsoft.com/office/powerpoint/2010/main" val="33855951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Word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Head words:</a:t>
            </a:r>
          </a:p>
          <a:p>
            <a:pPr lvl="1"/>
            <a:r>
              <a:rPr lang="en-US" dirty="0" smtClean="0"/>
              <a:t>Chunks and spans can be noisy</a:t>
            </a:r>
          </a:p>
          <a:p>
            <a:pPr lvl="2"/>
            <a:r>
              <a:rPr lang="en-US" dirty="0" smtClean="0"/>
              <a:t>E.g. Bought a share in </a:t>
            </a:r>
            <a:r>
              <a:rPr lang="en-US" i="1" dirty="0" smtClean="0"/>
              <a:t>which baseball team</a:t>
            </a:r>
            <a:r>
              <a:rPr lang="en-US" dirty="0" smtClean="0"/>
              <a:t>?</a:t>
            </a:r>
          </a:p>
          <a:p>
            <a:pPr lvl="3"/>
            <a:r>
              <a:rPr lang="en-US" dirty="0" smtClean="0"/>
              <a:t>Type: HUM: group (not </a:t>
            </a:r>
            <a:r>
              <a:rPr lang="en-US" dirty="0" err="1" smtClean="0"/>
              <a:t>ENTY:sport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Head word is more specific</a:t>
            </a:r>
          </a:p>
          <a:p>
            <a:pPr lvl="1"/>
            <a:r>
              <a:rPr lang="en-US" dirty="0" smtClean="0"/>
              <a:t>Employ rules over parse trees to extract head words</a:t>
            </a:r>
          </a:p>
          <a:p>
            <a:pPr lvl="1"/>
            <a:r>
              <a:rPr lang="en-US" dirty="0" smtClean="0"/>
              <a:t>Issue: vague heads</a:t>
            </a:r>
          </a:p>
          <a:p>
            <a:pPr lvl="2"/>
            <a:r>
              <a:rPr lang="en-US" dirty="0" smtClean="0"/>
              <a:t>E.g. </a:t>
            </a:r>
            <a:r>
              <a:rPr lang="en-US" dirty="0"/>
              <a:t>What </a:t>
            </a:r>
            <a:r>
              <a:rPr lang="en-US" dirty="0" smtClean="0"/>
              <a:t>is the </a:t>
            </a:r>
            <a:r>
              <a:rPr lang="en-US" dirty="0"/>
              <a:t>proper name for a female </a:t>
            </a:r>
            <a:r>
              <a:rPr lang="en-US" dirty="0" smtClean="0"/>
              <a:t>walrus?</a:t>
            </a:r>
          </a:p>
          <a:p>
            <a:pPr lvl="3"/>
            <a:r>
              <a:rPr lang="en-US" dirty="0" smtClean="0"/>
              <a:t>Head = ‘name’?</a:t>
            </a:r>
          </a:p>
          <a:p>
            <a:pPr lvl="1"/>
            <a:r>
              <a:rPr lang="en-US" dirty="0" smtClean="0"/>
              <a:t>Apply fix patterns to extract sub-head (e.g. walrus)</a:t>
            </a:r>
          </a:p>
        </p:txBody>
      </p:sp>
    </p:spTree>
    <p:extLst>
      <p:ext uri="{BB962C8B-B14F-4D97-AF65-F5344CB8AC3E}">
        <p14:creationId xmlns:p14="http://schemas.microsoft.com/office/powerpoint/2010/main" val="334221744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Word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Head words:</a:t>
            </a:r>
          </a:p>
          <a:p>
            <a:pPr lvl="1"/>
            <a:r>
              <a:rPr lang="en-US" dirty="0" smtClean="0"/>
              <a:t>Chunks and spans can be noisy</a:t>
            </a:r>
          </a:p>
          <a:p>
            <a:pPr lvl="2"/>
            <a:r>
              <a:rPr lang="en-US" dirty="0" smtClean="0"/>
              <a:t>E.g. Bought a share in </a:t>
            </a:r>
            <a:r>
              <a:rPr lang="en-US" i="1" dirty="0" smtClean="0"/>
              <a:t>which baseball team</a:t>
            </a:r>
            <a:r>
              <a:rPr lang="en-US" dirty="0" smtClean="0"/>
              <a:t>?</a:t>
            </a:r>
          </a:p>
          <a:p>
            <a:pPr lvl="3"/>
            <a:r>
              <a:rPr lang="en-US" dirty="0" smtClean="0"/>
              <a:t>Type: HUM: group (not </a:t>
            </a:r>
            <a:r>
              <a:rPr lang="en-US" dirty="0" err="1" smtClean="0"/>
              <a:t>ENTY:sport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Head word is more specific</a:t>
            </a:r>
          </a:p>
          <a:p>
            <a:pPr lvl="1"/>
            <a:r>
              <a:rPr lang="en-US" dirty="0" smtClean="0"/>
              <a:t>Employ rules over parse trees to extract head words</a:t>
            </a:r>
          </a:p>
          <a:p>
            <a:pPr lvl="1"/>
            <a:r>
              <a:rPr lang="en-US" dirty="0" smtClean="0"/>
              <a:t>Issue: vague heads</a:t>
            </a:r>
          </a:p>
          <a:p>
            <a:pPr lvl="2"/>
            <a:r>
              <a:rPr lang="en-US" dirty="0" smtClean="0"/>
              <a:t>E.g. </a:t>
            </a:r>
            <a:r>
              <a:rPr lang="en-US" dirty="0"/>
              <a:t>What </a:t>
            </a:r>
            <a:r>
              <a:rPr lang="en-US" dirty="0" smtClean="0"/>
              <a:t>is the </a:t>
            </a:r>
            <a:r>
              <a:rPr lang="en-US" dirty="0"/>
              <a:t>proper name for a female </a:t>
            </a:r>
            <a:r>
              <a:rPr lang="en-US" dirty="0" smtClean="0"/>
              <a:t>walrus?</a:t>
            </a:r>
          </a:p>
          <a:p>
            <a:pPr lvl="3"/>
            <a:r>
              <a:rPr lang="en-US" dirty="0" smtClean="0"/>
              <a:t>Head = ‘name’?</a:t>
            </a:r>
          </a:p>
          <a:p>
            <a:pPr lvl="1"/>
            <a:r>
              <a:rPr lang="en-US" dirty="0" smtClean="0"/>
              <a:t>Apply fix patterns to extract sub-head (e.g. walrus)</a:t>
            </a:r>
          </a:p>
          <a:p>
            <a:pPr lvl="1"/>
            <a:r>
              <a:rPr lang="en-US" dirty="0" smtClean="0"/>
              <a:t>Also, simple </a:t>
            </a:r>
            <a:r>
              <a:rPr lang="en-US" dirty="0" err="1" smtClean="0"/>
              <a:t>regexp</a:t>
            </a:r>
            <a:r>
              <a:rPr lang="en-US" dirty="0" smtClean="0"/>
              <a:t> for other feature type</a:t>
            </a:r>
          </a:p>
          <a:p>
            <a:pPr lvl="2"/>
            <a:r>
              <a:rPr lang="en-US" dirty="0" smtClean="0"/>
              <a:t>E.g. ‘what is’ cue to definition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961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 with Support Vector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Hacioglu</a:t>
            </a:r>
            <a:r>
              <a:rPr lang="en-US" dirty="0" smtClean="0"/>
              <a:t> &amp; Ward 2003</a:t>
            </a:r>
          </a:p>
          <a:p>
            <a:r>
              <a:rPr lang="en-US" dirty="0" smtClean="0"/>
              <a:t>Same taxonomy, training, test data as Li &amp; Roth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Shallow processing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Simpler features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Strong discriminative classifiers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74935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24632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Hypernyms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Enable generalization: dog-&gt;..-&gt;animal</a:t>
            </a:r>
          </a:p>
          <a:p>
            <a:pPr lvl="1"/>
            <a:r>
              <a:rPr lang="en-US" dirty="0" smtClean="0"/>
              <a:t>Can generate noise: also</a:t>
            </a:r>
          </a:p>
        </p:txBody>
      </p:sp>
    </p:spTree>
    <p:extLst>
      <p:ext uri="{BB962C8B-B14F-4D97-AF65-F5344CB8AC3E}">
        <p14:creationId xmlns:p14="http://schemas.microsoft.com/office/powerpoint/2010/main" val="349021450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24632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Hypernyms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Enable generalization: dog-&gt;..-&gt;animal</a:t>
            </a:r>
          </a:p>
          <a:p>
            <a:pPr lvl="1"/>
            <a:r>
              <a:rPr lang="en-US" dirty="0" smtClean="0"/>
              <a:t>Can generate noise: also dog -&gt;…-&gt; person</a:t>
            </a:r>
          </a:p>
        </p:txBody>
      </p:sp>
    </p:spTree>
    <p:extLst>
      <p:ext uri="{BB962C8B-B14F-4D97-AF65-F5344CB8AC3E}">
        <p14:creationId xmlns:p14="http://schemas.microsoft.com/office/powerpoint/2010/main" val="190562435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24632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Hypernyms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Enable generalization: dog-&gt;..-&gt;animal</a:t>
            </a:r>
          </a:p>
          <a:p>
            <a:pPr lvl="1"/>
            <a:r>
              <a:rPr lang="en-US" dirty="0" smtClean="0"/>
              <a:t>Can generate noise: also dog -&gt;…-&gt; person</a:t>
            </a:r>
          </a:p>
          <a:p>
            <a:r>
              <a:rPr lang="en-US" dirty="0" smtClean="0"/>
              <a:t>Adding low noise </a:t>
            </a:r>
            <a:r>
              <a:rPr lang="en-US" dirty="0" err="1" smtClean="0"/>
              <a:t>hypernyms</a:t>
            </a:r>
            <a:endParaRPr lang="en-US" dirty="0" smtClean="0"/>
          </a:p>
          <a:p>
            <a:pPr lvl="1"/>
            <a:r>
              <a:rPr lang="en-US" dirty="0" smtClean="0"/>
              <a:t>Which senses?</a:t>
            </a:r>
          </a:p>
        </p:txBody>
      </p:sp>
    </p:spTree>
    <p:extLst>
      <p:ext uri="{BB962C8B-B14F-4D97-AF65-F5344CB8AC3E}">
        <p14:creationId xmlns:p14="http://schemas.microsoft.com/office/powerpoint/2010/main" val="77102031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24632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Hypernyms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Enable generalization: dog-&gt;..-&gt;animal</a:t>
            </a:r>
          </a:p>
          <a:p>
            <a:pPr lvl="1"/>
            <a:r>
              <a:rPr lang="en-US" dirty="0" smtClean="0"/>
              <a:t>Can generate noise: also dog -&gt;…-&gt; person</a:t>
            </a:r>
          </a:p>
          <a:p>
            <a:r>
              <a:rPr lang="en-US" dirty="0" smtClean="0"/>
              <a:t>Adding low noise </a:t>
            </a:r>
            <a:r>
              <a:rPr lang="en-US" dirty="0" err="1" smtClean="0"/>
              <a:t>hypernyms</a:t>
            </a:r>
            <a:endParaRPr lang="en-US" dirty="0" smtClean="0"/>
          </a:p>
          <a:p>
            <a:pPr lvl="1"/>
            <a:r>
              <a:rPr lang="en-US" dirty="0" smtClean="0"/>
              <a:t>Which senses?</a:t>
            </a:r>
          </a:p>
          <a:p>
            <a:pPr lvl="2"/>
            <a:r>
              <a:rPr lang="en-US" dirty="0" smtClean="0"/>
              <a:t>Restrict to matching </a:t>
            </a:r>
            <a:r>
              <a:rPr lang="en-US" dirty="0" err="1" smtClean="0"/>
              <a:t>WordNet</a:t>
            </a:r>
            <a:r>
              <a:rPr lang="en-US" dirty="0" smtClean="0"/>
              <a:t> POS </a:t>
            </a:r>
          </a:p>
        </p:txBody>
      </p:sp>
    </p:spTree>
    <p:extLst>
      <p:ext uri="{BB962C8B-B14F-4D97-AF65-F5344CB8AC3E}">
        <p14:creationId xmlns:p14="http://schemas.microsoft.com/office/powerpoint/2010/main" val="111886356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24632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Hypernyms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Enable generalization: dog-&gt;..-&gt;animal</a:t>
            </a:r>
          </a:p>
          <a:p>
            <a:pPr lvl="1"/>
            <a:r>
              <a:rPr lang="en-US" dirty="0" smtClean="0"/>
              <a:t>Can generate noise: also dog -&gt;…-&gt; person</a:t>
            </a:r>
          </a:p>
          <a:p>
            <a:r>
              <a:rPr lang="en-US" dirty="0" smtClean="0"/>
              <a:t>Adding low noise </a:t>
            </a:r>
            <a:r>
              <a:rPr lang="en-US" dirty="0" err="1" smtClean="0"/>
              <a:t>hypernyms</a:t>
            </a:r>
            <a:endParaRPr lang="en-US" dirty="0" smtClean="0"/>
          </a:p>
          <a:p>
            <a:pPr lvl="1"/>
            <a:r>
              <a:rPr lang="en-US" dirty="0" smtClean="0"/>
              <a:t>Which senses?</a:t>
            </a:r>
          </a:p>
          <a:p>
            <a:pPr lvl="2"/>
            <a:r>
              <a:rPr lang="en-US" dirty="0" smtClean="0"/>
              <a:t>Restrict to matching </a:t>
            </a:r>
            <a:r>
              <a:rPr lang="en-US" dirty="0" err="1" smtClean="0"/>
              <a:t>WordNet</a:t>
            </a:r>
            <a:r>
              <a:rPr lang="en-US" dirty="0" smtClean="0"/>
              <a:t> POS </a:t>
            </a:r>
          </a:p>
          <a:p>
            <a:pPr lvl="1"/>
            <a:r>
              <a:rPr lang="en-US" dirty="0" smtClean="0"/>
              <a:t>Which word senses?</a:t>
            </a:r>
          </a:p>
        </p:txBody>
      </p:sp>
    </p:spTree>
    <p:extLst>
      <p:ext uri="{BB962C8B-B14F-4D97-AF65-F5344CB8AC3E}">
        <p14:creationId xmlns:p14="http://schemas.microsoft.com/office/powerpoint/2010/main" val="371846794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24632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Hypernyms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Enable generalization: dog-&gt;..-&gt;animal</a:t>
            </a:r>
          </a:p>
          <a:p>
            <a:pPr lvl="1"/>
            <a:r>
              <a:rPr lang="en-US" dirty="0" smtClean="0"/>
              <a:t>Can generate noise: also dog -&gt;…-&gt; person</a:t>
            </a:r>
          </a:p>
          <a:p>
            <a:r>
              <a:rPr lang="en-US" dirty="0" smtClean="0"/>
              <a:t>Adding low noise </a:t>
            </a:r>
            <a:r>
              <a:rPr lang="en-US" dirty="0" err="1" smtClean="0"/>
              <a:t>hypernyms</a:t>
            </a:r>
            <a:endParaRPr lang="en-US" dirty="0" smtClean="0"/>
          </a:p>
          <a:p>
            <a:pPr lvl="1"/>
            <a:r>
              <a:rPr lang="en-US" dirty="0" smtClean="0"/>
              <a:t>Which senses?</a:t>
            </a:r>
          </a:p>
          <a:p>
            <a:pPr lvl="2"/>
            <a:r>
              <a:rPr lang="en-US" dirty="0" smtClean="0"/>
              <a:t>Restrict to matching </a:t>
            </a:r>
            <a:r>
              <a:rPr lang="en-US" dirty="0" err="1" smtClean="0"/>
              <a:t>WordNet</a:t>
            </a:r>
            <a:r>
              <a:rPr lang="en-US" dirty="0" smtClean="0"/>
              <a:t> POS </a:t>
            </a:r>
          </a:p>
          <a:p>
            <a:pPr lvl="1"/>
            <a:r>
              <a:rPr lang="en-US" dirty="0" smtClean="0"/>
              <a:t>Which word senses?</a:t>
            </a:r>
          </a:p>
          <a:p>
            <a:pPr lvl="2"/>
            <a:r>
              <a:rPr lang="en-US" dirty="0" smtClean="0"/>
              <a:t>Use </a:t>
            </a:r>
            <a:r>
              <a:rPr lang="en-US" dirty="0" err="1" smtClean="0"/>
              <a:t>Lesk</a:t>
            </a:r>
            <a:r>
              <a:rPr lang="en-US" dirty="0" smtClean="0"/>
              <a:t> algorithm: overlap b/t question &amp; WN gloss</a:t>
            </a:r>
          </a:p>
        </p:txBody>
      </p:sp>
    </p:spTree>
    <p:extLst>
      <p:ext uri="{BB962C8B-B14F-4D97-AF65-F5344CB8AC3E}">
        <p14:creationId xmlns:p14="http://schemas.microsoft.com/office/powerpoint/2010/main" val="214094951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24632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Hypernyms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Enable generalization: dog-&gt;..-&gt;animal</a:t>
            </a:r>
          </a:p>
          <a:p>
            <a:pPr lvl="1"/>
            <a:r>
              <a:rPr lang="en-US" dirty="0" smtClean="0"/>
              <a:t>Can generate noise: also dog -&gt;…-&gt; person</a:t>
            </a:r>
          </a:p>
          <a:p>
            <a:r>
              <a:rPr lang="en-US" dirty="0" smtClean="0"/>
              <a:t>Adding low noise </a:t>
            </a:r>
            <a:r>
              <a:rPr lang="en-US" dirty="0" err="1" smtClean="0"/>
              <a:t>hypernyms</a:t>
            </a:r>
            <a:endParaRPr lang="en-US" dirty="0" smtClean="0"/>
          </a:p>
          <a:p>
            <a:pPr lvl="1"/>
            <a:r>
              <a:rPr lang="en-US" dirty="0" smtClean="0"/>
              <a:t>Which senses?</a:t>
            </a:r>
          </a:p>
          <a:p>
            <a:pPr lvl="2"/>
            <a:r>
              <a:rPr lang="en-US" dirty="0" smtClean="0"/>
              <a:t>Restrict to matching </a:t>
            </a:r>
            <a:r>
              <a:rPr lang="en-US" dirty="0" err="1" smtClean="0"/>
              <a:t>WordNet</a:t>
            </a:r>
            <a:r>
              <a:rPr lang="en-US" dirty="0" smtClean="0"/>
              <a:t> POS </a:t>
            </a:r>
          </a:p>
          <a:p>
            <a:pPr lvl="1"/>
            <a:r>
              <a:rPr lang="en-US" dirty="0" smtClean="0"/>
              <a:t>Which word senses?</a:t>
            </a:r>
          </a:p>
          <a:p>
            <a:pPr lvl="2"/>
            <a:r>
              <a:rPr lang="en-US" dirty="0" smtClean="0"/>
              <a:t>Use </a:t>
            </a:r>
            <a:r>
              <a:rPr lang="en-US" dirty="0" err="1" smtClean="0"/>
              <a:t>Lesk</a:t>
            </a:r>
            <a:r>
              <a:rPr lang="en-US" dirty="0" smtClean="0"/>
              <a:t> algorithm: overlap b/t question &amp; WN gloss</a:t>
            </a:r>
          </a:p>
          <a:p>
            <a:pPr lvl="1"/>
            <a:r>
              <a:rPr lang="en-US" dirty="0" smtClean="0"/>
              <a:t>How deep?</a:t>
            </a:r>
          </a:p>
        </p:txBody>
      </p:sp>
    </p:spTree>
    <p:extLst>
      <p:ext uri="{BB962C8B-B14F-4D97-AF65-F5344CB8AC3E}">
        <p14:creationId xmlns:p14="http://schemas.microsoft.com/office/powerpoint/2010/main" val="130175344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24632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Hypernyms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Enable generalization: dog-&gt;..-&gt;animal</a:t>
            </a:r>
          </a:p>
          <a:p>
            <a:pPr lvl="1"/>
            <a:r>
              <a:rPr lang="en-US" dirty="0" smtClean="0"/>
              <a:t>Can generate noise: also dog -&gt;…-&gt; person</a:t>
            </a:r>
          </a:p>
          <a:p>
            <a:r>
              <a:rPr lang="en-US" dirty="0" smtClean="0"/>
              <a:t>Adding low noise </a:t>
            </a:r>
            <a:r>
              <a:rPr lang="en-US" dirty="0" err="1" smtClean="0"/>
              <a:t>hypernyms</a:t>
            </a:r>
            <a:endParaRPr lang="en-US" dirty="0" smtClean="0"/>
          </a:p>
          <a:p>
            <a:pPr lvl="1"/>
            <a:r>
              <a:rPr lang="en-US" dirty="0" smtClean="0"/>
              <a:t>Which senses?</a:t>
            </a:r>
          </a:p>
          <a:p>
            <a:pPr lvl="2"/>
            <a:r>
              <a:rPr lang="en-US" dirty="0" smtClean="0"/>
              <a:t>Restrict to matching </a:t>
            </a:r>
            <a:r>
              <a:rPr lang="en-US" dirty="0" err="1" smtClean="0"/>
              <a:t>WordNet</a:t>
            </a:r>
            <a:r>
              <a:rPr lang="en-US" dirty="0" smtClean="0"/>
              <a:t> POS </a:t>
            </a:r>
          </a:p>
          <a:p>
            <a:pPr lvl="1"/>
            <a:r>
              <a:rPr lang="en-US" dirty="0" smtClean="0"/>
              <a:t>Which word senses?</a:t>
            </a:r>
          </a:p>
          <a:p>
            <a:pPr lvl="2"/>
            <a:r>
              <a:rPr lang="en-US" dirty="0" smtClean="0"/>
              <a:t>Use </a:t>
            </a:r>
            <a:r>
              <a:rPr lang="en-US" dirty="0" err="1" smtClean="0"/>
              <a:t>Lesk</a:t>
            </a:r>
            <a:r>
              <a:rPr lang="en-US" dirty="0" smtClean="0"/>
              <a:t> algorithm: overlap b/t question &amp; WN gloss</a:t>
            </a:r>
          </a:p>
          <a:p>
            <a:pPr lvl="1"/>
            <a:r>
              <a:rPr lang="en-US" dirty="0" smtClean="0"/>
              <a:t>How deep?</a:t>
            </a:r>
          </a:p>
          <a:p>
            <a:pPr lvl="2"/>
            <a:r>
              <a:rPr lang="en-US" dirty="0" smtClean="0"/>
              <a:t>Based on validation set: 6</a:t>
            </a:r>
          </a:p>
        </p:txBody>
      </p:sp>
    </p:spTree>
    <p:extLst>
      <p:ext uri="{BB962C8B-B14F-4D97-AF65-F5344CB8AC3E}">
        <p14:creationId xmlns:p14="http://schemas.microsoft.com/office/powerpoint/2010/main" val="414920775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24632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Hypernyms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Enable generalization: dog-&gt;..-&gt;animal</a:t>
            </a:r>
          </a:p>
          <a:p>
            <a:pPr lvl="1"/>
            <a:r>
              <a:rPr lang="en-US" dirty="0" smtClean="0"/>
              <a:t>Can generate noise: also dog -&gt;…-&gt; person</a:t>
            </a:r>
          </a:p>
          <a:p>
            <a:r>
              <a:rPr lang="en-US" dirty="0" smtClean="0"/>
              <a:t>Adding low noise </a:t>
            </a:r>
            <a:r>
              <a:rPr lang="en-US" dirty="0" err="1" smtClean="0"/>
              <a:t>hypernyms</a:t>
            </a:r>
            <a:endParaRPr lang="en-US" dirty="0" smtClean="0"/>
          </a:p>
          <a:p>
            <a:pPr lvl="1"/>
            <a:r>
              <a:rPr lang="en-US" dirty="0" smtClean="0"/>
              <a:t>Which senses?</a:t>
            </a:r>
          </a:p>
          <a:p>
            <a:pPr lvl="2"/>
            <a:r>
              <a:rPr lang="en-US" dirty="0" smtClean="0"/>
              <a:t>Restrict to matching </a:t>
            </a:r>
            <a:r>
              <a:rPr lang="en-US" dirty="0" err="1" smtClean="0"/>
              <a:t>WordNet</a:t>
            </a:r>
            <a:r>
              <a:rPr lang="en-US" dirty="0" smtClean="0"/>
              <a:t> POS </a:t>
            </a:r>
          </a:p>
          <a:p>
            <a:pPr lvl="1"/>
            <a:r>
              <a:rPr lang="en-US" dirty="0" smtClean="0"/>
              <a:t>Which word senses?</a:t>
            </a:r>
          </a:p>
          <a:p>
            <a:pPr lvl="2"/>
            <a:r>
              <a:rPr lang="en-US" dirty="0" smtClean="0"/>
              <a:t>Use </a:t>
            </a:r>
            <a:r>
              <a:rPr lang="en-US" dirty="0" err="1" smtClean="0"/>
              <a:t>Lesk</a:t>
            </a:r>
            <a:r>
              <a:rPr lang="en-US" dirty="0" smtClean="0"/>
              <a:t> algorithm: overlap b/t question &amp; WN gloss</a:t>
            </a:r>
          </a:p>
          <a:p>
            <a:pPr lvl="1"/>
            <a:r>
              <a:rPr lang="en-US" dirty="0" smtClean="0"/>
              <a:t>How deep?</a:t>
            </a:r>
          </a:p>
          <a:p>
            <a:pPr lvl="2"/>
            <a:r>
              <a:rPr lang="en-US" dirty="0" smtClean="0"/>
              <a:t>Based on validation set: 6</a:t>
            </a:r>
          </a:p>
          <a:p>
            <a:r>
              <a:rPr lang="en-US" dirty="0" smtClean="0"/>
              <a:t>Q Type similarity: compute similarity b/t headword &amp; type</a:t>
            </a:r>
          </a:p>
          <a:p>
            <a:pPr lvl="1"/>
            <a:r>
              <a:rPr lang="en-US" dirty="0" smtClean="0"/>
              <a:t>Use type as feature</a:t>
            </a:r>
          </a:p>
        </p:txBody>
      </p:sp>
    </p:spTree>
    <p:extLst>
      <p:ext uri="{BB962C8B-B14F-4D97-AF65-F5344CB8AC3E}">
        <p14:creationId xmlns:p14="http://schemas.microsoft.com/office/powerpoint/2010/main" val="162428568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/>
              <a:t>Question </a:t>
            </a:r>
            <a:r>
              <a:rPr lang="en-US" dirty="0" err="1"/>
              <a:t>wh</a:t>
            </a:r>
            <a:r>
              <a:rPr lang="en-US" dirty="0"/>
              <a:t>-word:</a:t>
            </a:r>
          </a:p>
          <a:p>
            <a:pPr lvl="1"/>
            <a:r>
              <a:rPr lang="en-US" dirty="0" err="1"/>
              <a:t>What,which,who,where,when,how,why</a:t>
            </a:r>
            <a:r>
              <a:rPr lang="en-US" dirty="0"/>
              <a:t>, and </a:t>
            </a:r>
            <a:r>
              <a:rPr lang="en-US" dirty="0" smtClean="0"/>
              <a:t>rest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301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&amp;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Contrast: (Li &amp; Roth)</a:t>
            </a:r>
          </a:p>
          <a:p>
            <a:pPr lvl="1"/>
            <a:r>
              <a:rPr lang="en-US" dirty="0" smtClean="0"/>
              <a:t>POS, chunk info; NE tagging; other sense info</a:t>
            </a:r>
          </a:p>
        </p:txBody>
      </p:sp>
    </p:spTree>
    <p:extLst>
      <p:ext uri="{BB962C8B-B14F-4D97-AF65-F5344CB8AC3E}">
        <p14:creationId xmlns:p14="http://schemas.microsoft.com/office/powerpoint/2010/main" val="244053731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/>
              <a:t>Question </a:t>
            </a:r>
            <a:r>
              <a:rPr lang="en-US" dirty="0" err="1"/>
              <a:t>wh</a:t>
            </a:r>
            <a:r>
              <a:rPr lang="en-US" dirty="0"/>
              <a:t>-word:</a:t>
            </a:r>
          </a:p>
          <a:p>
            <a:pPr lvl="1"/>
            <a:r>
              <a:rPr lang="en-US" dirty="0" err="1"/>
              <a:t>What,which,who,where,when,how,why</a:t>
            </a:r>
            <a:r>
              <a:rPr lang="en-US" dirty="0"/>
              <a:t>, and </a:t>
            </a:r>
            <a:r>
              <a:rPr lang="en-US" dirty="0" smtClean="0"/>
              <a:t>rest</a:t>
            </a:r>
          </a:p>
          <a:p>
            <a:pPr lvl="1"/>
            <a:endParaRPr lang="en-US" dirty="0"/>
          </a:p>
          <a:p>
            <a:r>
              <a:rPr lang="en-US" dirty="0" smtClean="0"/>
              <a:t>N-grams: </a:t>
            </a:r>
            <a:r>
              <a:rPr lang="en-US" dirty="0" err="1" smtClean="0"/>
              <a:t>uni</a:t>
            </a:r>
            <a:r>
              <a:rPr lang="en-US" dirty="0" smtClean="0"/>
              <a:t>-,bi-,tri-grams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55403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/>
              <a:t>Question </a:t>
            </a:r>
            <a:r>
              <a:rPr lang="en-US" dirty="0" err="1"/>
              <a:t>wh</a:t>
            </a:r>
            <a:r>
              <a:rPr lang="en-US" dirty="0"/>
              <a:t>-word:</a:t>
            </a:r>
          </a:p>
          <a:p>
            <a:pPr lvl="1"/>
            <a:r>
              <a:rPr lang="en-US" dirty="0" err="1"/>
              <a:t>What,which,who,where,when,how,why</a:t>
            </a:r>
            <a:r>
              <a:rPr lang="en-US" dirty="0"/>
              <a:t>, and </a:t>
            </a:r>
            <a:r>
              <a:rPr lang="en-US" dirty="0" smtClean="0"/>
              <a:t>rest</a:t>
            </a:r>
          </a:p>
          <a:p>
            <a:pPr lvl="1"/>
            <a:endParaRPr lang="en-US" dirty="0"/>
          </a:p>
          <a:p>
            <a:r>
              <a:rPr lang="en-US" dirty="0" smtClean="0"/>
              <a:t>N-grams: </a:t>
            </a:r>
            <a:r>
              <a:rPr lang="en-US" dirty="0" err="1" smtClean="0"/>
              <a:t>uni</a:t>
            </a:r>
            <a:r>
              <a:rPr lang="en-US" dirty="0" smtClean="0"/>
              <a:t>-,bi-,tri-grams</a:t>
            </a:r>
          </a:p>
          <a:p>
            <a:endParaRPr lang="en-US" dirty="0"/>
          </a:p>
          <a:p>
            <a:r>
              <a:rPr lang="en-US" dirty="0" smtClean="0"/>
              <a:t>Word shape:</a:t>
            </a:r>
          </a:p>
          <a:p>
            <a:pPr lvl="1"/>
            <a:r>
              <a:rPr lang="en-US" dirty="0" smtClean="0"/>
              <a:t>Case features: all upper, all lower, mixed, all digit, other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1690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9792" t="-21429" r="-4697" b="3876"/>
          <a:stretch/>
        </p:blipFill>
        <p:spPr>
          <a:xfrm>
            <a:off x="367838" y="758931"/>
            <a:ext cx="8042276" cy="4343400"/>
          </a:xfrm>
        </p:spPr>
      </p:pic>
      <p:sp>
        <p:nvSpPr>
          <p:cNvPr id="5" name="TextBox 4"/>
          <p:cNvSpPr txBox="1"/>
          <p:nvPr/>
        </p:nvSpPr>
        <p:spPr>
          <a:xfrm>
            <a:off x="1253563" y="5624962"/>
            <a:ext cx="3668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Per feature-type results: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75312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Incremental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Additive improvement: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598" y="2019300"/>
            <a:ext cx="7076849" cy="4733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6513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Inherent ambiguity:</a:t>
            </a:r>
          </a:p>
          <a:p>
            <a:pPr lvl="1"/>
            <a:r>
              <a:rPr lang="en-US" dirty="0" smtClean="0"/>
              <a:t>What is mad cow disease?</a:t>
            </a:r>
          </a:p>
          <a:p>
            <a:pPr lvl="2"/>
            <a:r>
              <a:rPr lang="en-US" dirty="0" smtClean="0"/>
              <a:t>ENT: disease or </a:t>
            </a:r>
            <a:r>
              <a:rPr lang="en-US" dirty="0" err="1" smtClean="0"/>
              <a:t>DESC:def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617969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Inherent ambiguity:</a:t>
            </a:r>
          </a:p>
          <a:p>
            <a:pPr lvl="1"/>
            <a:r>
              <a:rPr lang="en-US" dirty="0" smtClean="0"/>
              <a:t>What is mad cow disease?</a:t>
            </a:r>
          </a:p>
          <a:p>
            <a:pPr lvl="2"/>
            <a:r>
              <a:rPr lang="en-US" dirty="0" smtClean="0"/>
              <a:t>ENT: disease or </a:t>
            </a:r>
            <a:r>
              <a:rPr lang="en-US" dirty="0" err="1" smtClean="0"/>
              <a:t>DESC:def</a:t>
            </a:r>
            <a:endParaRPr lang="en-US" dirty="0" smtClean="0"/>
          </a:p>
          <a:p>
            <a:r>
              <a:rPr lang="en-US" dirty="0" smtClean="0"/>
              <a:t>Inconsistent labeling:</a:t>
            </a:r>
          </a:p>
          <a:p>
            <a:pPr lvl="1"/>
            <a:r>
              <a:rPr lang="en-US" dirty="0"/>
              <a:t>What is the population of</a:t>
            </a:r>
            <a:r>
              <a:rPr lang="en-US" dirty="0" smtClean="0"/>
              <a:t> Kansas? NUM: other</a:t>
            </a:r>
          </a:p>
          <a:p>
            <a:pPr lvl="1"/>
            <a:r>
              <a:rPr lang="en-US" dirty="0"/>
              <a:t>What is the population </a:t>
            </a:r>
            <a:r>
              <a:rPr lang="en-US" dirty="0" smtClean="0"/>
              <a:t>of Arcadia, FL 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73282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Inherent ambiguity:</a:t>
            </a:r>
          </a:p>
          <a:p>
            <a:pPr lvl="1"/>
            <a:r>
              <a:rPr lang="en-US" dirty="0" smtClean="0"/>
              <a:t>What is mad cow disease?</a:t>
            </a:r>
          </a:p>
          <a:p>
            <a:pPr lvl="2"/>
            <a:r>
              <a:rPr lang="en-US" dirty="0" smtClean="0"/>
              <a:t>ENT: disease or </a:t>
            </a:r>
            <a:r>
              <a:rPr lang="en-US" dirty="0" err="1" smtClean="0"/>
              <a:t>DESC:def</a:t>
            </a:r>
            <a:endParaRPr lang="en-US" dirty="0" smtClean="0"/>
          </a:p>
          <a:p>
            <a:r>
              <a:rPr lang="en-US" dirty="0" smtClean="0"/>
              <a:t>Inconsistent labeling:</a:t>
            </a:r>
          </a:p>
          <a:p>
            <a:pPr lvl="1"/>
            <a:r>
              <a:rPr lang="en-US" dirty="0"/>
              <a:t>What is the population of</a:t>
            </a:r>
            <a:r>
              <a:rPr lang="en-US" dirty="0" smtClean="0"/>
              <a:t> Kansas? NUM: other</a:t>
            </a:r>
          </a:p>
          <a:p>
            <a:pPr lvl="1"/>
            <a:r>
              <a:rPr lang="en-US" dirty="0"/>
              <a:t>What is the population </a:t>
            </a:r>
            <a:r>
              <a:rPr lang="en-US" dirty="0" smtClean="0"/>
              <a:t>of Arcadia, FL ? </a:t>
            </a:r>
            <a:r>
              <a:rPr lang="en-US" dirty="0" err="1" smtClean="0"/>
              <a:t>NUM:count</a:t>
            </a:r>
            <a:endParaRPr lang="en-US" dirty="0" smtClean="0"/>
          </a:p>
          <a:p>
            <a:r>
              <a:rPr lang="en-US" dirty="0" smtClean="0"/>
              <a:t>Parser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59764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0917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Issue:</a:t>
            </a:r>
          </a:p>
          <a:p>
            <a:pPr lvl="1"/>
            <a:r>
              <a:rPr lang="en-US" dirty="0" smtClean="0"/>
              <a:t>Integrating rich features/deeper processing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00059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0917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Issue:</a:t>
            </a:r>
          </a:p>
          <a:p>
            <a:pPr lvl="1"/>
            <a:r>
              <a:rPr lang="en-US" dirty="0" smtClean="0"/>
              <a:t>Integrating rich features/deeper processing</a:t>
            </a:r>
          </a:p>
          <a:p>
            <a:pPr lvl="2"/>
            <a:r>
              <a:rPr lang="en-US" dirty="0" smtClean="0"/>
              <a:t>Errors in processing introduce noise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88267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0917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Issue:</a:t>
            </a:r>
          </a:p>
          <a:p>
            <a:pPr lvl="1"/>
            <a:r>
              <a:rPr lang="en-US" dirty="0" smtClean="0"/>
              <a:t>Integrating rich features/deeper processing</a:t>
            </a:r>
          </a:p>
          <a:p>
            <a:pPr lvl="2"/>
            <a:r>
              <a:rPr lang="en-US" dirty="0" smtClean="0"/>
              <a:t>Errors in processing introduce noise</a:t>
            </a:r>
          </a:p>
          <a:p>
            <a:pPr lvl="2"/>
            <a:r>
              <a:rPr lang="en-US" dirty="0" smtClean="0"/>
              <a:t>Noise in added features increases error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88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&amp;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Contrast: (Li &amp; Roth)</a:t>
            </a:r>
          </a:p>
          <a:p>
            <a:pPr lvl="1"/>
            <a:r>
              <a:rPr lang="en-US" dirty="0" smtClean="0"/>
              <a:t>POS, chunk info; NE tagging; other sense info</a:t>
            </a:r>
          </a:p>
          <a:p>
            <a:r>
              <a:rPr lang="en-US" dirty="0" smtClean="0"/>
              <a:t>Preprocessing:</a:t>
            </a:r>
          </a:p>
          <a:p>
            <a:pPr lvl="1"/>
            <a:r>
              <a:rPr lang="en-US" dirty="0" smtClean="0"/>
              <a:t>Only letters, convert to lower case, stopped, stemmed</a:t>
            </a:r>
          </a:p>
        </p:txBody>
      </p:sp>
    </p:spTree>
    <p:extLst>
      <p:ext uri="{BB962C8B-B14F-4D97-AF65-F5344CB8AC3E}">
        <p14:creationId xmlns:p14="http://schemas.microsoft.com/office/powerpoint/2010/main" val="96726688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0917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Issue:</a:t>
            </a:r>
          </a:p>
          <a:p>
            <a:pPr lvl="1"/>
            <a:r>
              <a:rPr lang="en-US" dirty="0" smtClean="0"/>
              <a:t>Integrating rich features/deeper processing</a:t>
            </a:r>
          </a:p>
          <a:p>
            <a:pPr lvl="2"/>
            <a:r>
              <a:rPr lang="en-US" dirty="0" smtClean="0"/>
              <a:t>Errors in processing introduce noise</a:t>
            </a:r>
          </a:p>
          <a:p>
            <a:pPr lvl="2"/>
            <a:r>
              <a:rPr lang="en-US" dirty="0" smtClean="0"/>
              <a:t>Noise in added features increases error</a:t>
            </a:r>
          </a:p>
          <a:p>
            <a:pPr lvl="2"/>
            <a:r>
              <a:rPr lang="en-US" dirty="0" smtClean="0"/>
              <a:t>Large numbers of features can be problematic for training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19090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0917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Issue:</a:t>
            </a:r>
          </a:p>
          <a:p>
            <a:pPr lvl="1"/>
            <a:r>
              <a:rPr lang="en-US" dirty="0" smtClean="0"/>
              <a:t>Integrating rich features/deeper processing</a:t>
            </a:r>
          </a:p>
          <a:p>
            <a:pPr lvl="2"/>
            <a:r>
              <a:rPr lang="en-US" dirty="0" smtClean="0"/>
              <a:t>Errors in processing introduce noise</a:t>
            </a:r>
          </a:p>
          <a:p>
            <a:pPr lvl="2"/>
            <a:r>
              <a:rPr lang="en-US" dirty="0" smtClean="0"/>
              <a:t>Noise in added features increases error</a:t>
            </a:r>
          </a:p>
          <a:p>
            <a:pPr lvl="2"/>
            <a:r>
              <a:rPr lang="en-US" dirty="0" smtClean="0"/>
              <a:t>Large numbers of features can be problematic for training</a:t>
            </a:r>
          </a:p>
          <a:p>
            <a:r>
              <a:rPr lang="en-US" dirty="0" smtClean="0"/>
              <a:t>Alternative solutions: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1711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0917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Issue:</a:t>
            </a:r>
          </a:p>
          <a:p>
            <a:pPr lvl="1"/>
            <a:r>
              <a:rPr lang="en-US" dirty="0" smtClean="0"/>
              <a:t>Integrating rich features/deeper processing</a:t>
            </a:r>
          </a:p>
          <a:p>
            <a:pPr lvl="2"/>
            <a:r>
              <a:rPr lang="en-US" dirty="0" smtClean="0"/>
              <a:t>Errors in processing introduce noise</a:t>
            </a:r>
          </a:p>
          <a:p>
            <a:pPr lvl="2"/>
            <a:r>
              <a:rPr lang="en-US" dirty="0" smtClean="0"/>
              <a:t>Noise in added features increases error</a:t>
            </a:r>
          </a:p>
          <a:p>
            <a:pPr lvl="2"/>
            <a:r>
              <a:rPr lang="en-US" dirty="0" smtClean="0"/>
              <a:t>Large numbers of features can be problematic for training</a:t>
            </a:r>
          </a:p>
          <a:p>
            <a:r>
              <a:rPr lang="en-US" dirty="0" smtClean="0"/>
              <a:t>Alternative solutions:</a:t>
            </a:r>
          </a:p>
          <a:p>
            <a:pPr lvl="1"/>
            <a:r>
              <a:rPr lang="en-US" dirty="0" smtClean="0"/>
              <a:t>Use more accurate shallow processing, better classifier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86475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0917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Issue:</a:t>
            </a:r>
          </a:p>
          <a:p>
            <a:pPr lvl="1"/>
            <a:r>
              <a:rPr lang="en-US" dirty="0" smtClean="0"/>
              <a:t>Integrating rich features/deeper processing</a:t>
            </a:r>
          </a:p>
          <a:p>
            <a:pPr lvl="2"/>
            <a:r>
              <a:rPr lang="en-US" dirty="0" smtClean="0"/>
              <a:t>Errors in processing introduce noise</a:t>
            </a:r>
          </a:p>
          <a:p>
            <a:pPr lvl="2"/>
            <a:r>
              <a:rPr lang="en-US" dirty="0" smtClean="0"/>
              <a:t>Noise in added features increases error</a:t>
            </a:r>
          </a:p>
          <a:p>
            <a:pPr lvl="2"/>
            <a:r>
              <a:rPr lang="en-US" dirty="0" smtClean="0"/>
              <a:t>Large numbers of features can be problematic for training</a:t>
            </a:r>
          </a:p>
          <a:p>
            <a:r>
              <a:rPr lang="en-US" dirty="0" smtClean="0"/>
              <a:t>Alternative solutions:</a:t>
            </a:r>
          </a:p>
          <a:p>
            <a:pPr lvl="1"/>
            <a:r>
              <a:rPr lang="en-US" dirty="0" smtClean="0"/>
              <a:t>Use more accurate shallow processing, better classifier</a:t>
            </a:r>
          </a:p>
          <a:p>
            <a:pPr lvl="1"/>
            <a:r>
              <a:rPr lang="en-US" dirty="0" smtClean="0"/>
              <a:t>Restrict addition of features to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01245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0917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Issue:</a:t>
            </a:r>
          </a:p>
          <a:p>
            <a:pPr lvl="1"/>
            <a:r>
              <a:rPr lang="en-US" dirty="0" smtClean="0"/>
              <a:t>Integrating rich features/deeper processing</a:t>
            </a:r>
          </a:p>
          <a:p>
            <a:pPr lvl="2"/>
            <a:r>
              <a:rPr lang="en-US" dirty="0" smtClean="0"/>
              <a:t>Errors in processing introduce noise</a:t>
            </a:r>
          </a:p>
          <a:p>
            <a:pPr lvl="2"/>
            <a:r>
              <a:rPr lang="en-US" dirty="0" smtClean="0"/>
              <a:t>Noise in added features increases error</a:t>
            </a:r>
          </a:p>
          <a:p>
            <a:pPr lvl="2"/>
            <a:r>
              <a:rPr lang="en-US" dirty="0" smtClean="0"/>
              <a:t>Large numbers of features can be problematic for training</a:t>
            </a:r>
          </a:p>
          <a:p>
            <a:r>
              <a:rPr lang="en-US" dirty="0" smtClean="0"/>
              <a:t>Alternative solutions:</a:t>
            </a:r>
          </a:p>
          <a:p>
            <a:pPr lvl="1"/>
            <a:r>
              <a:rPr lang="en-US" dirty="0" smtClean="0"/>
              <a:t>Use more accurate shallow processing, better classifier</a:t>
            </a:r>
          </a:p>
          <a:p>
            <a:pPr lvl="1"/>
            <a:r>
              <a:rPr lang="en-US" dirty="0" smtClean="0"/>
              <a:t>Restrict addition of features to</a:t>
            </a:r>
          </a:p>
          <a:p>
            <a:pPr lvl="2"/>
            <a:r>
              <a:rPr lang="en-US" dirty="0" smtClean="0"/>
              <a:t>Informer spans</a:t>
            </a:r>
          </a:p>
          <a:p>
            <a:pPr lvl="2"/>
            <a:r>
              <a:rPr lang="en-US" dirty="0" smtClean="0"/>
              <a:t>Headwords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44485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09172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Issue:</a:t>
            </a:r>
          </a:p>
          <a:p>
            <a:pPr lvl="1"/>
            <a:r>
              <a:rPr lang="en-US" dirty="0" smtClean="0"/>
              <a:t>Integrating rich features/deeper processing</a:t>
            </a:r>
          </a:p>
          <a:p>
            <a:pPr lvl="2"/>
            <a:r>
              <a:rPr lang="en-US" dirty="0" smtClean="0"/>
              <a:t>Errors in processing introduce noise</a:t>
            </a:r>
          </a:p>
          <a:p>
            <a:pPr lvl="2"/>
            <a:r>
              <a:rPr lang="en-US" dirty="0" smtClean="0"/>
              <a:t>Noise in added features increases error</a:t>
            </a:r>
          </a:p>
          <a:p>
            <a:pPr lvl="2"/>
            <a:r>
              <a:rPr lang="en-US" dirty="0" smtClean="0"/>
              <a:t>Large numbers of features can be problematic for training</a:t>
            </a:r>
          </a:p>
          <a:p>
            <a:r>
              <a:rPr lang="en-US" dirty="0" smtClean="0"/>
              <a:t>Alternative solutions:</a:t>
            </a:r>
          </a:p>
          <a:p>
            <a:pPr lvl="1"/>
            <a:r>
              <a:rPr lang="en-US" dirty="0" smtClean="0"/>
              <a:t>Use more accurate shallow processing, better classifier</a:t>
            </a:r>
          </a:p>
          <a:p>
            <a:pPr lvl="1"/>
            <a:r>
              <a:rPr lang="en-US" dirty="0" smtClean="0"/>
              <a:t>Restrict addition of features to</a:t>
            </a:r>
          </a:p>
          <a:p>
            <a:pPr lvl="2"/>
            <a:r>
              <a:rPr lang="en-US" dirty="0" smtClean="0"/>
              <a:t>Informer spans</a:t>
            </a:r>
          </a:p>
          <a:p>
            <a:pPr lvl="2"/>
            <a:r>
              <a:rPr lang="en-US" dirty="0" smtClean="0"/>
              <a:t>Headwords</a:t>
            </a:r>
          </a:p>
          <a:p>
            <a:pPr lvl="3"/>
            <a:r>
              <a:rPr lang="en-US" dirty="0" smtClean="0"/>
              <a:t>Filter features to </a:t>
            </a:r>
            <a:r>
              <a:rPr lang="en-US" smtClean="0"/>
              <a:t>be added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82902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TREC 2003-…</a:t>
            </a:r>
          </a:p>
          <a:p>
            <a:r>
              <a:rPr lang="en-US" dirty="0" smtClean="0"/>
              <a:t>Target: PERS, ORG,..</a:t>
            </a:r>
          </a:p>
          <a:p>
            <a:r>
              <a:rPr lang="en-US" dirty="0" smtClean="0"/>
              <a:t>Assessors create series of questions about target</a:t>
            </a:r>
          </a:p>
          <a:p>
            <a:pPr lvl="1"/>
            <a:r>
              <a:rPr lang="en-US" dirty="0" smtClean="0"/>
              <a:t>Intended to model interactive Q/A, but often stilted</a:t>
            </a:r>
          </a:p>
          <a:p>
            <a:pPr lvl="1"/>
            <a:r>
              <a:rPr lang="en-US" dirty="0" smtClean="0"/>
              <a:t>Introduces pronouns, anaphora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881018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TREC 2003-…</a:t>
            </a:r>
          </a:p>
          <a:p>
            <a:r>
              <a:rPr lang="en-US" dirty="0" smtClean="0"/>
              <a:t>Target: PERS, ORG,..</a:t>
            </a:r>
          </a:p>
          <a:p>
            <a:r>
              <a:rPr lang="en-US" dirty="0" smtClean="0"/>
              <a:t>Assessors create series of questions about target</a:t>
            </a:r>
          </a:p>
          <a:p>
            <a:pPr lvl="1"/>
            <a:r>
              <a:rPr lang="en-US" dirty="0" smtClean="0"/>
              <a:t>Intended to model interactive Q/A, but often stilted</a:t>
            </a:r>
          </a:p>
          <a:p>
            <a:pPr lvl="1"/>
            <a:r>
              <a:rPr lang="en-US" dirty="0" smtClean="0"/>
              <a:t>Introduces pronouns, anaphora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3040" y="4592478"/>
            <a:ext cx="4053368" cy="1351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11794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Question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target and series, how deal with reference?</a:t>
            </a:r>
          </a:p>
        </p:txBody>
      </p:sp>
    </p:spTree>
    <p:extLst>
      <p:ext uri="{BB962C8B-B14F-4D97-AF65-F5344CB8AC3E}">
        <p14:creationId xmlns:p14="http://schemas.microsoft.com/office/powerpoint/2010/main" val="354761616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Question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target and series, how deal with reference?</a:t>
            </a:r>
          </a:p>
          <a:p>
            <a:r>
              <a:rPr lang="en-US" dirty="0" smtClean="0"/>
              <a:t>Shallowest approach:</a:t>
            </a:r>
          </a:p>
          <a:p>
            <a:pPr lvl="1"/>
            <a:r>
              <a:rPr lang="en-US" dirty="0" smtClean="0"/>
              <a:t>Concatenation:</a:t>
            </a:r>
          </a:p>
          <a:p>
            <a:pPr lvl="2"/>
            <a:r>
              <a:rPr lang="en-US" dirty="0" smtClean="0"/>
              <a:t>Add the ‘target’ to the question</a:t>
            </a:r>
          </a:p>
        </p:txBody>
      </p:sp>
    </p:spTree>
    <p:extLst>
      <p:ext uri="{BB962C8B-B14F-4D97-AF65-F5344CB8AC3E}">
        <p14:creationId xmlns:p14="http://schemas.microsoft.com/office/powerpoint/2010/main" val="4274307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&amp;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Contrast: (Li &amp; Roth)</a:t>
            </a:r>
          </a:p>
          <a:p>
            <a:pPr lvl="1"/>
            <a:r>
              <a:rPr lang="en-US" dirty="0" smtClean="0"/>
              <a:t>POS, chunk info; NE tagging; other sense info</a:t>
            </a:r>
          </a:p>
          <a:p>
            <a:r>
              <a:rPr lang="en-US" dirty="0" smtClean="0"/>
              <a:t>Preprocessing:</a:t>
            </a:r>
          </a:p>
          <a:p>
            <a:pPr lvl="1"/>
            <a:r>
              <a:rPr lang="en-US" dirty="0" smtClean="0"/>
              <a:t>Only letters, convert to lower case, stopped, stemmed</a:t>
            </a:r>
          </a:p>
          <a:p>
            <a:r>
              <a:rPr lang="en-US" dirty="0" smtClean="0"/>
              <a:t>Terms:</a:t>
            </a:r>
          </a:p>
          <a:p>
            <a:pPr lvl="1"/>
            <a:r>
              <a:rPr lang="en-US" dirty="0" smtClean="0"/>
              <a:t>Most informative 2000 word N-grams</a:t>
            </a:r>
          </a:p>
          <a:p>
            <a:pPr lvl="1"/>
            <a:r>
              <a:rPr lang="en-US" dirty="0" err="1" smtClean="0"/>
              <a:t>Identifinder</a:t>
            </a:r>
            <a:r>
              <a:rPr lang="en-US" dirty="0" smtClean="0"/>
              <a:t> NE tags (7 or 9 tags)</a:t>
            </a:r>
          </a:p>
        </p:txBody>
      </p:sp>
    </p:spTree>
    <p:extLst>
      <p:ext uri="{BB962C8B-B14F-4D97-AF65-F5344CB8AC3E}">
        <p14:creationId xmlns:p14="http://schemas.microsoft.com/office/powerpoint/2010/main" val="353065827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Question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target and series, how deal with reference?</a:t>
            </a:r>
          </a:p>
          <a:p>
            <a:r>
              <a:rPr lang="en-US" dirty="0" smtClean="0"/>
              <a:t>Shallowest approach:</a:t>
            </a:r>
          </a:p>
          <a:p>
            <a:pPr lvl="1"/>
            <a:r>
              <a:rPr lang="en-US" dirty="0" smtClean="0"/>
              <a:t>Concatenation:</a:t>
            </a:r>
          </a:p>
          <a:p>
            <a:pPr lvl="2"/>
            <a:r>
              <a:rPr lang="en-US" dirty="0" smtClean="0"/>
              <a:t>Add the ‘target’ to the question</a:t>
            </a:r>
          </a:p>
          <a:p>
            <a:r>
              <a:rPr lang="en-US" dirty="0" smtClean="0"/>
              <a:t>Shallow approach:</a:t>
            </a:r>
          </a:p>
          <a:p>
            <a:pPr lvl="1"/>
            <a:r>
              <a:rPr lang="en-US" dirty="0" smtClean="0"/>
              <a:t>Replacement:</a:t>
            </a:r>
          </a:p>
          <a:p>
            <a:pPr lvl="2"/>
            <a:r>
              <a:rPr lang="en-US" dirty="0" smtClean="0"/>
              <a:t>Replace all pronouns with target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52959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Question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target and series, how deal with reference?</a:t>
            </a:r>
          </a:p>
          <a:p>
            <a:r>
              <a:rPr lang="en-US" dirty="0" smtClean="0"/>
              <a:t>Shallowest approach:</a:t>
            </a:r>
          </a:p>
          <a:p>
            <a:pPr lvl="1"/>
            <a:r>
              <a:rPr lang="en-US" dirty="0" smtClean="0"/>
              <a:t>Concatenation:</a:t>
            </a:r>
          </a:p>
          <a:p>
            <a:pPr lvl="2"/>
            <a:r>
              <a:rPr lang="en-US" dirty="0" smtClean="0"/>
              <a:t>Add the ‘target’ to the question</a:t>
            </a:r>
          </a:p>
          <a:p>
            <a:r>
              <a:rPr lang="en-US" dirty="0" smtClean="0"/>
              <a:t>Shallow approach:</a:t>
            </a:r>
          </a:p>
          <a:p>
            <a:pPr lvl="1"/>
            <a:r>
              <a:rPr lang="en-US" dirty="0" smtClean="0"/>
              <a:t>Replacement:</a:t>
            </a:r>
          </a:p>
          <a:p>
            <a:pPr lvl="2"/>
            <a:r>
              <a:rPr lang="en-US" dirty="0" smtClean="0"/>
              <a:t>Replace all pronouns with target</a:t>
            </a:r>
          </a:p>
          <a:p>
            <a:r>
              <a:rPr lang="en-US" dirty="0" smtClean="0"/>
              <a:t>Least shallow approach:</a:t>
            </a:r>
          </a:p>
          <a:p>
            <a:pPr lvl="1"/>
            <a:r>
              <a:rPr lang="en-US" dirty="0" smtClean="0"/>
              <a:t>Heuristic reference resolution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96575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Series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clear winning strategy</a:t>
            </a:r>
          </a:p>
        </p:txBody>
      </p:sp>
    </p:spTree>
    <p:extLst>
      <p:ext uri="{BB962C8B-B14F-4D97-AF65-F5344CB8AC3E}">
        <p14:creationId xmlns:p14="http://schemas.microsoft.com/office/powerpoint/2010/main" val="369793087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Series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clear winning strategy</a:t>
            </a:r>
          </a:p>
          <a:p>
            <a:pPr lvl="1"/>
            <a:r>
              <a:rPr lang="en-US" dirty="0" smtClean="0"/>
              <a:t>All largely about the target</a:t>
            </a:r>
          </a:p>
          <a:p>
            <a:pPr lvl="2"/>
            <a:r>
              <a:rPr lang="en-US" dirty="0" smtClean="0"/>
              <a:t>So no big win for anaphora resolution</a:t>
            </a:r>
          </a:p>
          <a:p>
            <a:pPr lvl="2"/>
            <a:r>
              <a:rPr lang="en-US" dirty="0" smtClean="0"/>
              <a:t>If using bag-of-words features in search, works fine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83051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Series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clear winning strategy</a:t>
            </a:r>
          </a:p>
          <a:p>
            <a:pPr lvl="1"/>
            <a:r>
              <a:rPr lang="en-US" dirty="0" smtClean="0"/>
              <a:t>All largely about the target</a:t>
            </a:r>
          </a:p>
          <a:p>
            <a:pPr lvl="2"/>
            <a:r>
              <a:rPr lang="en-US" dirty="0" smtClean="0"/>
              <a:t>So no big win for anaphora resolution</a:t>
            </a:r>
          </a:p>
          <a:p>
            <a:pPr lvl="2"/>
            <a:r>
              <a:rPr lang="en-US" dirty="0" smtClean="0"/>
              <a:t>If using bag-of-words features in search, works fine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‘Replacement’ strategy can be problematic </a:t>
            </a:r>
          </a:p>
          <a:p>
            <a:pPr lvl="3"/>
            <a:r>
              <a:rPr lang="en-US" dirty="0" smtClean="0"/>
              <a:t>E.g. Target=Nirvana:</a:t>
            </a:r>
          </a:p>
          <a:p>
            <a:pPr lvl="3"/>
            <a:r>
              <a:rPr lang="en-US" dirty="0"/>
              <a:t>What is their biggest hit?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10860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Series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clear winning strategy</a:t>
            </a:r>
          </a:p>
          <a:p>
            <a:pPr lvl="1"/>
            <a:r>
              <a:rPr lang="en-US" dirty="0" smtClean="0"/>
              <a:t>All largely about the target</a:t>
            </a:r>
          </a:p>
          <a:p>
            <a:pPr lvl="2"/>
            <a:r>
              <a:rPr lang="en-US" dirty="0" smtClean="0"/>
              <a:t>So no big win for anaphora resolution</a:t>
            </a:r>
          </a:p>
          <a:p>
            <a:pPr lvl="2"/>
            <a:r>
              <a:rPr lang="en-US" dirty="0" smtClean="0"/>
              <a:t>If using bag-of-words features in search, works fine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‘Replacement’ strategy can be problematic </a:t>
            </a:r>
          </a:p>
          <a:p>
            <a:pPr lvl="3"/>
            <a:r>
              <a:rPr lang="en-US" dirty="0" smtClean="0"/>
              <a:t>E.g. Target=Nirvana:</a:t>
            </a:r>
          </a:p>
          <a:p>
            <a:pPr lvl="3"/>
            <a:r>
              <a:rPr lang="en-US" dirty="0"/>
              <a:t>What is their biggest hit?</a:t>
            </a:r>
            <a:endParaRPr lang="en-US" dirty="0" smtClean="0"/>
          </a:p>
          <a:p>
            <a:pPr lvl="3"/>
            <a:r>
              <a:rPr lang="en-US" dirty="0"/>
              <a:t>When was the band formed</a:t>
            </a:r>
            <a:r>
              <a:rPr lang="en-US" dirty="0" smtClean="0"/>
              <a:t>?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69006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Series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clear winning strategy</a:t>
            </a:r>
          </a:p>
          <a:p>
            <a:pPr lvl="1"/>
            <a:r>
              <a:rPr lang="en-US" dirty="0" smtClean="0"/>
              <a:t>All largely about the target</a:t>
            </a:r>
          </a:p>
          <a:p>
            <a:pPr lvl="2"/>
            <a:r>
              <a:rPr lang="en-US" dirty="0" smtClean="0"/>
              <a:t>So no big win for anaphora resolution</a:t>
            </a:r>
          </a:p>
          <a:p>
            <a:pPr lvl="2"/>
            <a:r>
              <a:rPr lang="en-US" dirty="0" smtClean="0"/>
              <a:t>If using bag-of-words features in search, works fine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‘Replacement’ strategy can be problematic </a:t>
            </a:r>
          </a:p>
          <a:p>
            <a:pPr lvl="3"/>
            <a:r>
              <a:rPr lang="en-US" dirty="0" smtClean="0"/>
              <a:t>E.g. Target=Nirvana:</a:t>
            </a:r>
          </a:p>
          <a:p>
            <a:pPr lvl="3"/>
            <a:r>
              <a:rPr lang="en-US" dirty="0"/>
              <a:t>What is their biggest hit?</a:t>
            </a:r>
            <a:endParaRPr lang="en-US" dirty="0" smtClean="0"/>
          </a:p>
          <a:p>
            <a:pPr lvl="3"/>
            <a:r>
              <a:rPr lang="en-US" dirty="0"/>
              <a:t>When was the band formed</a:t>
            </a:r>
            <a:r>
              <a:rPr lang="en-US" dirty="0" smtClean="0"/>
              <a:t>?</a:t>
            </a:r>
          </a:p>
          <a:p>
            <a:pPr lvl="4"/>
            <a:r>
              <a:rPr lang="en-US" dirty="0" smtClean="0"/>
              <a:t>Wouldn’t replace ‘the band’</a:t>
            </a:r>
            <a:endParaRPr lang="en-US" dirty="0"/>
          </a:p>
          <a:p>
            <a:pPr lvl="3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21351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Series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clear winning strategy</a:t>
            </a:r>
          </a:p>
          <a:p>
            <a:pPr lvl="1"/>
            <a:r>
              <a:rPr lang="en-US" dirty="0" smtClean="0"/>
              <a:t>All largely about the target</a:t>
            </a:r>
          </a:p>
          <a:p>
            <a:pPr lvl="2"/>
            <a:r>
              <a:rPr lang="en-US" dirty="0" smtClean="0"/>
              <a:t>So no big win for anaphora resolution</a:t>
            </a:r>
          </a:p>
          <a:p>
            <a:pPr lvl="2"/>
            <a:r>
              <a:rPr lang="en-US" dirty="0" smtClean="0"/>
              <a:t>If using bag-of-words features in search, works fine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‘Replacement’ strategy can be problematic </a:t>
            </a:r>
          </a:p>
          <a:p>
            <a:pPr lvl="3"/>
            <a:r>
              <a:rPr lang="en-US" dirty="0" smtClean="0"/>
              <a:t>E.g. Target=Nirvana:</a:t>
            </a:r>
          </a:p>
          <a:p>
            <a:pPr lvl="3"/>
            <a:r>
              <a:rPr lang="en-US" dirty="0"/>
              <a:t>What is their biggest hit?</a:t>
            </a:r>
            <a:endParaRPr lang="en-US" dirty="0" smtClean="0"/>
          </a:p>
          <a:p>
            <a:pPr lvl="3"/>
            <a:r>
              <a:rPr lang="en-US" dirty="0"/>
              <a:t>When was the band formed</a:t>
            </a:r>
            <a:r>
              <a:rPr lang="en-US" dirty="0" smtClean="0"/>
              <a:t>?</a:t>
            </a:r>
          </a:p>
          <a:p>
            <a:pPr lvl="4"/>
            <a:r>
              <a:rPr lang="en-US" smtClean="0"/>
              <a:t>Wouldn’t </a:t>
            </a:r>
            <a:r>
              <a:rPr lang="en-US" dirty="0" smtClean="0"/>
              <a:t>replace ‘the band’</a:t>
            </a:r>
            <a:endParaRPr lang="en-US" dirty="0"/>
          </a:p>
          <a:p>
            <a:pPr lvl="3"/>
            <a:endParaRPr lang="en-US" dirty="0"/>
          </a:p>
          <a:p>
            <a:pPr lvl="1"/>
            <a:r>
              <a:rPr lang="en-US" dirty="0" smtClean="0"/>
              <a:t>Most teams concatenate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538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1536</TotalTime>
  <Words>3733</Words>
  <Application>Microsoft Macintosh PowerPoint</Application>
  <PresentationFormat>On-screen Show (4:3)</PresentationFormat>
  <Paragraphs>642</Paragraphs>
  <Slides>97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97</vt:i4>
      </vt:variant>
    </vt:vector>
  </HeadingPairs>
  <TitlesOfParts>
    <vt:vector size="98" baseType="lpstr">
      <vt:lpstr>Breeze</vt:lpstr>
      <vt:lpstr>Question Classification (cont’d)</vt:lpstr>
      <vt:lpstr>Upcoming Events</vt:lpstr>
      <vt:lpstr>Roadmap</vt:lpstr>
      <vt:lpstr>Question Classification with Support Vector Machines</vt:lpstr>
      <vt:lpstr>Question Classification with Support Vector Machines</vt:lpstr>
      <vt:lpstr>Question Classification with Support Vector Machines</vt:lpstr>
      <vt:lpstr>Features &amp; Processing</vt:lpstr>
      <vt:lpstr>Features &amp; Processing</vt:lpstr>
      <vt:lpstr>Features &amp; Processing</vt:lpstr>
      <vt:lpstr>Classification &amp; Results</vt:lpstr>
      <vt:lpstr>Classification &amp; Results</vt:lpstr>
      <vt:lpstr>Classification &amp; Results</vt:lpstr>
      <vt:lpstr>Classification &amp; Results</vt:lpstr>
      <vt:lpstr>Enhanced Answer Type Inference … Using Sequential Models</vt:lpstr>
      <vt:lpstr>Enhanced Answer Type Inference … Using Sequential Models</vt:lpstr>
      <vt:lpstr>Enhanced Answer Type Inference … Using Sequential Models</vt:lpstr>
      <vt:lpstr>Enhanced Answer Type Inference … Using Sequential Models</vt:lpstr>
      <vt:lpstr>Enhanced Answer Type Inference … Using Sequential Models</vt:lpstr>
      <vt:lpstr>Enhanced Answer Type Inference … Using Sequential Models</vt:lpstr>
      <vt:lpstr>Enhanced Answer Type Inference … Using Sequential Models</vt:lpstr>
      <vt:lpstr>Enhanced Answer Type Inference … Using Sequential Models</vt:lpstr>
      <vt:lpstr>Enhanced Answer Type Inference … Using Sequential Models</vt:lpstr>
      <vt:lpstr>Enhanced Answer Type Inference … Using Sequential Models</vt:lpstr>
      <vt:lpstr>Enhanced Answer Type Inference … Using Sequential Models</vt:lpstr>
      <vt:lpstr>Informer Spans as Features</vt:lpstr>
      <vt:lpstr>Informer Spans as Features</vt:lpstr>
      <vt:lpstr>Informer Spans as Features</vt:lpstr>
      <vt:lpstr>Informer Spans as Features</vt:lpstr>
      <vt:lpstr>Informer Spans as Features</vt:lpstr>
      <vt:lpstr>Informer Spans as Features</vt:lpstr>
      <vt:lpstr>Informer Spans as Features</vt:lpstr>
      <vt:lpstr>Effect of Informer Spans</vt:lpstr>
      <vt:lpstr>Effect of Informer Spans</vt:lpstr>
      <vt:lpstr>Effect of Informer Spans</vt:lpstr>
      <vt:lpstr>Effect of Informer Spans</vt:lpstr>
      <vt:lpstr>Perfect vs CRF Informer Spans </vt:lpstr>
      <vt:lpstr>Recognizing Informer Spans</vt:lpstr>
      <vt:lpstr>Recognizing Informer Spans</vt:lpstr>
      <vt:lpstr>Recognizing Informer Spans</vt:lpstr>
      <vt:lpstr>Recognizing Informer Spans</vt:lpstr>
      <vt:lpstr>Recognizing Informer Spans</vt:lpstr>
      <vt:lpstr>Parser Output</vt:lpstr>
      <vt:lpstr>Parse Tabulation</vt:lpstr>
      <vt:lpstr>CRF Indicator Features</vt:lpstr>
      <vt:lpstr>CRF Indicator Features</vt:lpstr>
      <vt:lpstr>CRF Indicator Features</vt:lpstr>
      <vt:lpstr>CRF Indicator Features</vt:lpstr>
      <vt:lpstr>Question Classification Using Headwords and Their Hypernyms</vt:lpstr>
      <vt:lpstr>Question Classification Using Headwords and Their Hypernyms</vt:lpstr>
      <vt:lpstr>Question Classification Using Headwords and Their Hypernyms</vt:lpstr>
      <vt:lpstr>Question Classification Using Headwords and Their Hypernyms</vt:lpstr>
      <vt:lpstr>Question Classification Using Headwords and Their Hypernyms</vt:lpstr>
      <vt:lpstr>Head Word Features</vt:lpstr>
      <vt:lpstr>Head Word Features</vt:lpstr>
      <vt:lpstr>Head Word Features</vt:lpstr>
      <vt:lpstr>Head Word Features</vt:lpstr>
      <vt:lpstr>Head Word Features</vt:lpstr>
      <vt:lpstr>Head Word Features</vt:lpstr>
      <vt:lpstr>Head Word Features</vt:lpstr>
      <vt:lpstr>WordNet Features</vt:lpstr>
      <vt:lpstr>WordNet Features</vt:lpstr>
      <vt:lpstr>WordNet Features</vt:lpstr>
      <vt:lpstr>WordNet Features</vt:lpstr>
      <vt:lpstr>WordNet Features</vt:lpstr>
      <vt:lpstr>WordNet Features</vt:lpstr>
      <vt:lpstr>WordNet Features</vt:lpstr>
      <vt:lpstr>WordNet Features</vt:lpstr>
      <vt:lpstr>WordNet Features</vt:lpstr>
      <vt:lpstr>Other Features</vt:lpstr>
      <vt:lpstr>Other Features</vt:lpstr>
      <vt:lpstr>Other Features</vt:lpstr>
      <vt:lpstr>Results</vt:lpstr>
      <vt:lpstr>Results: Incremental</vt:lpstr>
      <vt:lpstr>Error Analysis</vt:lpstr>
      <vt:lpstr>Error Analysis</vt:lpstr>
      <vt:lpstr>Error Analysis</vt:lpstr>
      <vt:lpstr>Question Classification: Summary</vt:lpstr>
      <vt:lpstr>Question Classification: Summary</vt:lpstr>
      <vt:lpstr>Question Classification: Summary</vt:lpstr>
      <vt:lpstr>Question Classification: Summary</vt:lpstr>
      <vt:lpstr>Question Classification: Summary</vt:lpstr>
      <vt:lpstr>Question Classification: Summary</vt:lpstr>
      <vt:lpstr>Question Classification: Summary</vt:lpstr>
      <vt:lpstr>Question Classification: Summary</vt:lpstr>
      <vt:lpstr>Question Classification: Summary</vt:lpstr>
      <vt:lpstr>Question Series</vt:lpstr>
      <vt:lpstr>Question Series</vt:lpstr>
      <vt:lpstr>Handling Question Series</vt:lpstr>
      <vt:lpstr>Handling Question Series</vt:lpstr>
      <vt:lpstr>Handling Question Series</vt:lpstr>
      <vt:lpstr>Handling Question Series</vt:lpstr>
      <vt:lpstr>Question Series Results</vt:lpstr>
      <vt:lpstr>Question Series Results</vt:lpstr>
      <vt:lpstr>Question Series Results</vt:lpstr>
      <vt:lpstr>Question Series Results</vt:lpstr>
      <vt:lpstr>Question Series Results</vt:lpstr>
      <vt:lpstr>Question Series Results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Classification (cont’d)</dc:title>
  <dc:creator>Gina-Anne Levow</dc:creator>
  <cp:lastModifiedBy>Gina-Anne Levow</cp:lastModifiedBy>
  <cp:revision>33</cp:revision>
  <dcterms:created xsi:type="dcterms:W3CDTF">2011-04-11T23:27:47Z</dcterms:created>
  <dcterms:modified xsi:type="dcterms:W3CDTF">2011-04-13T01:04:06Z</dcterms:modified>
</cp:coreProperties>
</file>