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3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305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36" r:id="rId57"/>
    <p:sldId id="337" r:id="rId58"/>
    <p:sldId id="338" r:id="rId59"/>
    <p:sldId id="355" r:id="rId60"/>
    <p:sldId id="356" r:id="rId61"/>
    <p:sldId id="357" r:id="rId62"/>
    <p:sldId id="358" r:id="rId63"/>
    <p:sldId id="359" r:id="rId64"/>
    <p:sldId id="339" r:id="rId65"/>
    <p:sldId id="360" r:id="rId66"/>
    <p:sldId id="361" r:id="rId67"/>
    <p:sldId id="362" r:id="rId68"/>
    <p:sldId id="363" r:id="rId69"/>
    <p:sldId id="364" r:id="rId70"/>
    <p:sldId id="341" r:id="rId71"/>
    <p:sldId id="365" r:id="rId72"/>
    <p:sldId id="342" r:id="rId73"/>
    <p:sldId id="366" r:id="rId74"/>
    <p:sldId id="367" r:id="rId75"/>
    <p:sldId id="343" r:id="rId76"/>
    <p:sldId id="344" r:id="rId77"/>
    <p:sldId id="368" r:id="rId78"/>
    <p:sldId id="369" r:id="rId79"/>
    <p:sldId id="370" r:id="rId80"/>
    <p:sldId id="371" r:id="rId81"/>
    <p:sldId id="372" r:id="rId82"/>
    <p:sldId id="345" r:id="rId83"/>
    <p:sldId id="373" r:id="rId84"/>
    <p:sldId id="374" r:id="rId85"/>
    <p:sldId id="346" r:id="rId86"/>
    <p:sldId id="375" r:id="rId87"/>
    <p:sldId id="376" r:id="rId88"/>
    <p:sldId id="377" r:id="rId89"/>
    <p:sldId id="347" r:id="rId90"/>
    <p:sldId id="378" r:id="rId91"/>
    <p:sldId id="379" r:id="rId92"/>
    <p:sldId id="380" r:id="rId93"/>
    <p:sldId id="381" r:id="rId94"/>
    <p:sldId id="348" r:id="rId95"/>
    <p:sldId id="382" r:id="rId96"/>
    <p:sldId id="349" r:id="rId97"/>
    <p:sldId id="383" r:id="rId98"/>
    <p:sldId id="384" r:id="rId99"/>
    <p:sldId id="350" r:id="rId100"/>
    <p:sldId id="385" r:id="rId101"/>
    <p:sldId id="386" r:id="rId102"/>
    <p:sldId id="351" r:id="rId103"/>
    <p:sldId id="387" r:id="rId104"/>
    <p:sldId id="388" r:id="rId105"/>
    <p:sldId id="352" r:id="rId106"/>
    <p:sldId id="389" r:id="rId107"/>
    <p:sldId id="390" r:id="rId108"/>
    <p:sldId id="353" r:id="rId109"/>
    <p:sldId id="354" r:id="rId110"/>
    <p:sldId id="340" r:id="rId111"/>
    <p:sldId id="410" r:id="rId112"/>
    <p:sldId id="411" r:id="rId113"/>
    <p:sldId id="418" r:id="rId114"/>
    <p:sldId id="419" r:id="rId115"/>
    <p:sldId id="420" r:id="rId116"/>
    <p:sldId id="421" r:id="rId117"/>
    <p:sldId id="422" r:id="rId118"/>
    <p:sldId id="415" r:id="rId119"/>
    <p:sldId id="416" r:id="rId120"/>
    <p:sldId id="417" r:id="rId1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4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printerSettings" Target="printerSettings/printerSettings1.bin"/><Relationship Id="rId123" Type="http://schemas.openxmlformats.org/officeDocument/2006/relationships/presProps" Target="presProps.xml"/><Relationship Id="rId124" Type="http://schemas.openxmlformats.org/officeDocument/2006/relationships/viewProps" Target="viewProps.xml"/><Relationship Id="rId125" Type="http://schemas.openxmlformats.org/officeDocument/2006/relationships/theme" Target="theme/theme1.xml"/><Relationship Id="rId12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AD60751-0E63-BC45-8484-C4DFC7569149}" type="datetimeFigureOut">
              <a:rPr lang="en-US" smtClean="0"/>
              <a:t>4/7/11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CCAA6F1-655B-D94B-97BA-F40130FB97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llet.cs.umass.edu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://gate.ac.uk" TargetMode="External"/><Relationship Id="rId4" Type="http://schemas.openxmlformats.org/officeDocument/2006/relationships/hyperlink" Target="http://www.nltk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llet.cs.umass.edu" TargetMode="Externa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murproject.org/indri/" TargetMode="External"/><Relationship Id="rId4" Type="http://schemas.openxmlformats.org/officeDocument/2006/relationships/hyperlink" Target="http://ww2.cs.mu.oz.au/mg/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cene.apache.org" TargetMode="Externa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li.uni-saarland.de/projects/salsa/shal/" TargetMode="Externa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Question-Answering:</a:t>
            </a:r>
            <a:br>
              <a:rPr lang="en-US" dirty="0" smtClean="0"/>
            </a:br>
            <a:r>
              <a:rPr lang="en-US" dirty="0" smtClean="0"/>
              <a:t>Systems &amp;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&amp; Applications</a:t>
            </a:r>
          </a:p>
          <a:p>
            <a:r>
              <a:rPr lang="en-US" dirty="0" smtClean="0"/>
              <a:t>April 8,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2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PowerAnswer-2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Factoid QA system: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8117"/>
            <a:ext cx="9144000" cy="342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6349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Distributional clusters: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Pantel</a:t>
            </a:r>
            <a:r>
              <a:rPr lang="en-US" dirty="0" smtClean="0"/>
              <a:t> and Lin</a:t>
            </a:r>
          </a:p>
          <a:p>
            <a:pPr lvl="1"/>
            <a:r>
              <a:rPr lang="en-US" dirty="0" smtClean="0"/>
              <a:t>Cluster based on similarity in dependency relations</a:t>
            </a:r>
          </a:p>
          <a:p>
            <a:pPr lvl="1"/>
            <a:r>
              <a:rPr lang="en-US" dirty="0" smtClean="0"/>
              <a:t>Word lists for 20K English words</a:t>
            </a:r>
          </a:p>
          <a:p>
            <a:pPr lvl="2"/>
            <a:r>
              <a:rPr lang="en-US" dirty="0" smtClean="0"/>
              <a:t>Lists correspond to word senses</a:t>
            </a:r>
          </a:p>
          <a:p>
            <a:pPr lvl="2"/>
            <a:r>
              <a:rPr lang="en-US" dirty="0" smtClean="0"/>
              <a:t>Water:</a:t>
            </a:r>
          </a:p>
          <a:p>
            <a:pPr lvl="3"/>
            <a:r>
              <a:rPr lang="en-US" dirty="0" smtClean="0"/>
              <a:t>Sense 1: { oil gas fuel food milk liquid}</a:t>
            </a:r>
          </a:p>
          <a:p>
            <a:pPr lvl="3"/>
            <a:r>
              <a:rPr lang="en-US" dirty="0" smtClean="0"/>
              <a:t>Sense 2: {air moisture soil heat area rain}</a:t>
            </a:r>
          </a:p>
          <a:p>
            <a:pPr lvl="3"/>
            <a:r>
              <a:rPr lang="en-US" dirty="0" smtClean="0"/>
              <a:t>Sense 3: {waste sewage pollution runoff}</a:t>
            </a:r>
          </a:p>
        </p:txBody>
      </p:sp>
    </p:spTree>
    <p:extLst>
      <p:ext uri="{BB962C8B-B14F-4D97-AF65-F5344CB8AC3E}">
        <p14:creationId xmlns:p14="http://schemas.microsoft.com/office/powerpoint/2010/main" val="251888939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Distributional clusters: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Pantel</a:t>
            </a:r>
            <a:r>
              <a:rPr lang="en-US" dirty="0" smtClean="0"/>
              <a:t> and Lin</a:t>
            </a:r>
          </a:p>
          <a:p>
            <a:pPr lvl="1"/>
            <a:r>
              <a:rPr lang="en-US" dirty="0" smtClean="0"/>
              <a:t>Cluster based on similarity in dependency relations</a:t>
            </a:r>
          </a:p>
          <a:p>
            <a:pPr lvl="1"/>
            <a:r>
              <a:rPr lang="en-US" dirty="0" smtClean="0"/>
              <a:t>Word lists for 20K English words</a:t>
            </a:r>
          </a:p>
          <a:p>
            <a:pPr lvl="2"/>
            <a:r>
              <a:rPr lang="en-US" dirty="0" smtClean="0"/>
              <a:t>Lists correspond to word senses</a:t>
            </a:r>
          </a:p>
          <a:p>
            <a:pPr lvl="2"/>
            <a:r>
              <a:rPr lang="en-US" dirty="0" smtClean="0"/>
              <a:t>Water:</a:t>
            </a:r>
          </a:p>
          <a:p>
            <a:pPr lvl="3"/>
            <a:r>
              <a:rPr lang="en-US" dirty="0" smtClean="0"/>
              <a:t>Sense 1: { oil gas fuel food milk liquid}</a:t>
            </a:r>
          </a:p>
          <a:p>
            <a:pPr lvl="3"/>
            <a:r>
              <a:rPr lang="en-US" dirty="0" smtClean="0"/>
              <a:t>Sense 2: {air moisture soil heat area rain}</a:t>
            </a:r>
          </a:p>
          <a:p>
            <a:pPr lvl="3"/>
            <a:r>
              <a:rPr lang="en-US" dirty="0" smtClean="0"/>
              <a:t>Sense 3: {waste sewage pollution runoff}</a:t>
            </a:r>
          </a:p>
          <a:p>
            <a:pPr lvl="1"/>
            <a:r>
              <a:rPr lang="en-US" dirty="0" smtClean="0"/>
              <a:t>Treat head word as semantic category of words on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528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 hierarchical coarse-&gt;fine classification</a:t>
            </a:r>
          </a:p>
          <a:p>
            <a:r>
              <a:rPr lang="en-US" dirty="0" smtClean="0"/>
              <a:t>Assess impact of different semantic features</a:t>
            </a:r>
          </a:p>
          <a:p>
            <a:r>
              <a:rPr lang="en-US" dirty="0" smtClean="0"/>
              <a:t>Assess training requirements for </a:t>
            </a:r>
            <a:r>
              <a:rPr lang="en-US" dirty="0" err="1" smtClean="0"/>
              <a:t>diff’t</a:t>
            </a:r>
            <a:r>
              <a:rPr lang="en-US" dirty="0" smtClean="0"/>
              <a:t> feature set</a:t>
            </a:r>
          </a:p>
        </p:txBody>
      </p:sp>
    </p:spTree>
    <p:extLst>
      <p:ext uri="{BB962C8B-B14F-4D97-AF65-F5344CB8AC3E}">
        <p14:creationId xmlns:p14="http://schemas.microsoft.com/office/powerpoint/2010/main" val="50752274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 hierarchical coarse-&gt;fine classification</a:t>
            </a:r>
          </a:p>
          <a:p>
            <a:r>
              <a:rPr lang="en-US" dirty="0" smtClean="0"/>
              <a:t>Assess impact of different semantic features</a:t>
            </a:r>
          </a:p>
          <a:p>
            <a:r>
              <a:rPr lang="en-US" dirty="0" smtClean="0"/>
              <a:t>Assess training requirements for </a:t>
            </a:r>
            <a:r>
              <a:rPr lang="en-US" dirty="0" err="1" smtClean="0"/>
              <a:t>diff’t</a:t>
            </a:r>
            <a:r>
              <a:rPr lang="en-US" dirty="0" smtClean="0"/>
              <a:t> feature set</a:t>
            </a:r>
          </a:p>
          <a:p>
            <a:r>
              <a:rPr lang="en-US" dirty="0" smtClean="0"/>
              <a:t>Training: </a:t>
            </a:r>
          </a:p>
          <a:p>
            <a:pPr lvl="1"/>
            <a:r>
              <a:rPr lang="en-US" dirty="0" smtClean="0"/>
              <a:t>21.5K questions from TREC 8,9; manual; USC data</a:t>
            </a:r>
          </a:p>
          <a:p>
            <a:r>
              <a:rPr lang="en-US" dirty="0" smtClean="0"/>
              <a:t>Test: </a:t>
            </a:r>
          </a:p>
          <a:p>
            <a:pPr lvl="1"/>
            <a:r>
              <a:rPr lang="en-US" dirty="0" smtClean="0"/>
              <a:t>1K questions from TREC 10,11</a:t>
            </a:r>
          </a:p>
        </p:txBody>
      </p:sp>
    </p:spTree>
    <p:extLst>
      <p:ext uri="{BB962C8B-B14F-4D97-AF65-F5344CB8AC3E}">
        <p14:creationId xmlns:p14="http://schemas.microsoft.com/office/powerpoint/2010/main" val="423636344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 hierarchical coarse-&gt;fine classification</a:t>
            </a:r>
          </a:p>
          <a:p>
            <a:r>
              <a:rPr lang="en-US" dirty="0" smtClean="0"/>
              <a:t>Assess impact of different semantic features</a:t>
            </a:r>
          </a:p>
          <a:p>
            <a:r>
              <a:rPr lang="en-US" dirty="0" smtClean="0"/>
              <a:t>Assess training requirements for </a:t>
            </a:r>
            <a:r>
              <a:rPr lang="en-US" dirty="0" err="1" smtClean="0"/>
              <a:t>diff’t</a:t>
            </a:r>
            <a:r>
              <a:rPr lang="en-US" dirty="0" smtClean="0"/>
              <a:t> feature set</a:t>
            </a:r>
          </a:p>
          <a:p>
            <a:r>
              <a:rPr lang="en-US" dirty="0" smtClean="0"/>
              <a:t>Training: </a:t>
            </a:r>
          </a:p>
          <a:p>
            <a:pPr lvl="1"/>
            <a:r>
              <a:rPr lang="en-US" dirty="0" smtClean="0"/>
              <a:t>21.5K questions from TREC 8,9; manual; USC data</a:t>
            </a:r>
          </a:p>
          <a:p>
            <a:r>
              <a:rPr lang="en-US" dirty="0" smtClean="0"/>
              <a:t>Test: </a:t>
            </a:r>
          </a:p>
          <a:p>
            <a:pPr lvl="1"/>
            <a:r>
              <a:rPr lang="en-US" dirty="0" smtClean="0"/>
              <a:t>1K questions from TREC 10,11</a:t>
            </a:r>
          </a:p>
          <a:p>
            <a:r>
              <a:rPr lang="en-US" dirty="0" smtClean="0"/>
              <a:t>Measures: Accuracy and class-specific precision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8364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Syntactic features only: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POS useful; chunks useful to contribute head chunks</a:t>
            </a:r>
          </a:p>
          <a:p>
            <a:pPr lvl="2"/>
            <a:r>
              <a:rPr lang="en-US" dirty="0" smtClean="0"/>
              <a:t>Fine categories more ambiguous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867" y="2155991"/>
            <a:ext cx="4449233" cy="1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097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Syntactic features only: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POS useful; chunks useful to contribute head chunks</a:t>
            </a:r>
          </a:p>
          <a:p>
            <a:pPr lvl="2"/>
            <a:r>
              <a:rPr lang="en-US" dirty="0" smtClean="0"/>
              <a:t>Fine categories more ambiguous</a:t>
            </a:r>
          </a:p>
          <a:p>
            <a:r>
              <a:rPr lang="en-US" dirty="0" smtClean="0"/>
              <a:t>Semantic features:</a:t>
            </a:r>
          </a:p>
          <a:p>
            <a:pPr lvl="1"/>
            <a:r>
              <a:rPr lang="en-US" dirty="0" smtClean="0"/>
              <a:t>Best combination: SYN, NE, Manual &amp; Auto word lists</a:t>
            </a:r>
          </a:p>
          <a:p>
            <a:pPr lvl="2"/>
            <a:r>
              <a:rPr lang="en-US" dirty="0" smtClean="0"/>
              <a:t>Coarse: same; Fine: 89.3% (28.7% error reduction)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867" y="2155991"/>
            <a:ext cx="4449233" cy="1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7843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Syntactic features only: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POS useful; chunks useful to contribute head chunks</a:t>
            </a:r>
          </a:p>
          <a:p>
            <a:pPr lvl="2"/>
            <a:r>
              <a:rPr lang="en-US" dirty="0" smtClean="0"/>
              <a:t>Fine categories more ambiguous</a:t>
            </a:r>
          </a:p>
          <a:p>
            <a:r>
              <a:rPr lang="en-US" dirty="0" smtClean="0"/>
              <a:t>Semantic features:</a:t>
            </a:r>
          </a:p>
          <a:p>
            <a:pPr lvl="1"/>
            <a:r>
              <a:rPr lang="en-US" dirty="0" smtClean="0"/>
              <a:t>Best combination: SYN, NE, Manual &amp; Auto word lists</a:t>
            </a:r>
          </a:p>
          <a:p>
            <a:pPr lvl="2"/>
            <a:r>
              <a:rPr lang="en-US" dirty="0" smtClean="0"/>
              <a:t>Coarse: same; Fine: 89.3% (28.7% error reduction)</a:t>
            </a:r>
          </a:p>
          <a:p>
            <a:r>
              <a:rPr lang="en-US" dirty="0" err="1" smtClean="0"/>
              <a:t>Wh</a:t>
            </a:r>
            <a:r>
              <a:rPr lang="en-US" dirty="0" smtClean="0"/>
              <a:t>-word most common class: 41%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867" y="2155991"/>
            <a:ext cx="4449233" cy="1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4274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15" b="788"/>
          <a:stretch/>
        </p:blipFill>
        <p:spPr>
          <a:xfrm>
            <a:off x="549275" y="948267"/>
            <a:ext cx="8042276" cy="5689600"/>
          </a:xfrm>
        </p:spPr>
      </p:pic>
    </p:spTree>
    <p:extLst>
      <p:ext uri="{BB962C8B-B14F-4D97-AF65-F5344CB8AC3E}">
        <p14:creationId xmlns:p14="http://schemas.microsoft.com/office/powerpoint/2010/main" val="261843103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06" b="1"/>
          <a:stretch/>
        </p:blipFill>
        <p:spPr>
          <a:xfrm>
            <a:off x="549275" y="107576"/>
            <a:ext cx="8042276" cy="6521824"/>
          </a:xfrm>
        </p:spPr>
      </p:pic>
    </p:spTree>
    <p:extLst>
      <p:ext uri="{BB962C8B-B14F-4D97-AF65-F5344CB8AC3E}">
        <p14:creationId xmlns:p14="http://schemas.microsoft.com/office/powerpoint/2010/main" val="3661044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PowerAnswer-2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592" y="1600201"/>
            <a:ext cx="8325192" cy="4343400"/>
          </a:xfrm>
        </p:spPr>
        <p:txBody>
          <a:bodyPr/>
          <a:lstStyle/>
          <a:p>
            <a:r>
              <a:rPr lang="en-US" dirty="0" smtClean="0"/>
              <a:t>Standard main components:</a:t>
            </a:r>
          </a:p>
          <a:p>
            <a:pPr lvl="1"/>
            <a:r>
              <a:rPr lang="en-US" dirty="0" smtClean="0"/>
              <a:t>Question analysis, passage retrieval, answer processing</a:t>
            </a:r>
          </a:p>
        </p:txBody>
      </p:sp>
    </p:spTree>
    <p:extLst>
      <p:ext uri="{BB962C8B-B14F-4D97-AF65-F5344CB8AC3E}">
        <p14:creationId xmlns:p14="http://schemas.microsoft.com/office/powerpoint/2010/main" val="205803620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coarse and fine-grained categorization</a:t>
            </a:r>
          </a:p>
          <a:p>
            <a:pPr lvl="1"/>
            <a:r>
              <a:rPr lang="en-US" dirty="0" smtClean="0"/>
              <a:t>Mix of information sources and learning</a:t>
            </a:r>
          </a:p>
          <a:p>
            <a:pPr lvl="1"/>
            <a:r>
              <a:rPr lang="en-US" dirty="0" smtClean="0"/>
              <a:t>Shallow syntactic features effective for coarse</a:t>
            </a:r>
          </a:p>
          <a:p>
            <a:pPr lvl="1"/>
            <a:r>
              <a:rPr lang="en-US" dirty="0" smtClean="0"/>
              <a:t>Semantic features improve fine-grained</a:t>
            </a:r>
          </a:p>
          <a:p>
            <a:pPr lvl="2"/>
            <a:r>
              <a:rPr lang="en-US" dirty="0" smtClean="0"/>
              <a:t>Most feature types help</a:t>
            </a:r>
          </a:p>
          <a:p>
            <a:pPr lvl="3"/>
            <a:r>
              <a:rPr lang="en-US" dirty="0" err="1" smtClean="0"/>
              <a:t>WordNet</a:t>
            </a:r>
            <a:r>
              <a:rPr lang="en-US" dirty="0" smtClean="0"/>
              <a:t> features appear noisy</a:t>
            </a:r>
          </a:p>
          <a:p>
            <a:pPr lvl="3"/>
            <a:r>
              <a:rPr lang="en-US" dirty="0" smtClean="0"/>
              <a:t> Use of distributional sense clusters dramatically increases feature dimensionality</a:t>
            </a:r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600" y="4716607"/>
            <a:ext cx="2717800" cy="100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9139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on existing tools</a:t>
            </a:r>
          </a:p>
          <a:p>
            <a:pPr lvl="1"/>
            <a:r>
              <a:rPr lang="en-US" dirty="0" smtClean="0"/>
              <a:t>Focus on QA specific tasks</a:t>
            </a:r>
            <a:endParaRPr lang="en-US" dirty="0" smtClean="0"/>
          </a:p>
          <a:p>
            <a:r>
              <a:rPr lang="en-US" dirty="0" smtClean="0"/>
              <a:t>General</a:t>
            </a:r>
            <a:r>
              <a:rPr lang="en-US" dirty="0" smtClean="0"/>
              <a:t>: Machine learning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8741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153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General: Machine learning </a:t>
            </a:r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Mallet:  </a:t>
            </a:r>
            <a:r>
              <a:rPr lang="en-US" dirty="0" smtClean="0">
                <a:hlinkClick r:id="rId2"/>
              </a:rPr>
              <a:t>http://mallet.cs.umass.edu</a:t>
            </a:r>
            <a:endParaRPr lang="en-US" dirty="0" smtClean="0"/>
          </a:p>
          <a:p>
            <a:pPr lvl="1"/>
            <a:r>
              <a:rPr lang="en-US" dirty="0" err="1" smtClean="0"/>
              <a:t>Weka</a:t>
            </a:r>
            <a:r>
              <a:rPr lang="en-US" dirty="0" smtClean="0"/>
              <a:t> toolkit: </a:t>
            </a:r>
            <a:r>
              <a:rPr lang="en-US" i="1" dirty="0" err="1"/>
              <a:t>www.cs.waikato.ac.nz</a:t>
            </a:r>
            <a:r>
              <a:rPr lang="en-US" i="1" dirty="0"/>
              <a:t>/ml/</a:t>
            </a:r>
            <a:r>
              <a:rPr lang="en-US" b="1" i="1" dirty="0" err="1"/>
              <a:t>weka</a:t>
            </a:r>
            <a:r>
              <a:rPr lang="en-US" i="1" dirty="0"/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5508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153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General: Machine learning </a:t>
            </a:r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Mallet:  </a:t>
            </a:r>
            <a:r>
              <a:rPr lang="en-US" dirty="0" smtClean="0">
                <a:hlinkClick r:id="rId2"/>
              </a:rPr>
              <a:t>http://mallet.cs.umass.edu</a:t>
            </a:r>
            <a:endParaRPr lang="en-US" dirty="0" smtClean="0"/>
          </a:p>
          <a:p>
            <a:pPr lvl="1"/>
            <a:r>
              <a:rPr lang="en-US" dirty="0" err="1" smtClean="0"/>
              <a:t>Weka</a:t>
            </a:r>
            <a:r>
              <a:rPr lang="en-US" dirty="0" smtClean="0"/>
              <a:t> toolkit: </a:t>
            </a:r>
            <a:r>
              <a:rPr lang="en-US" i="1" dirty="0" err="1"/>
              <a:t>www.cs.waikato.ac.nz</a:t>
            </a:r>
            <a:r>
              <a:rPr lang="en-US" i="1" dirty="0"/>
              <a:t>/ml/</a:t>
            </a:r>
            <a:r>
              <a:rPr lang="en-US" b="1" i="1" dirty="0" err="1"/>
              <a:t>weka</a:t>
            </a:r>
            <a:r>
              <a:rPr lang="en-US" i="1" dirty="0"/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NLP toolkits, collections:</a:t>
            </a:r>
          </a:p>
          <a:p>
            <a:pPr lvl="1"/>
            <a:r>
              <a:rPr lang="en-US" dirty="0" smtClean="0"/>
              <a:t>GATE: </a:t>
            </a:r>
            <a:r>
              <a:rPr lang="en-US" dirty="0" smtClean="0">
                <a:hlinkClick r:id="rId3"/>
              </a:rPr>
              <a:t>http://gate.ac.uk</a:t>
            </a:r>
            <a:endParaRPr lang="en-US" dirty="0" smtClean="0"/>
          </a:p>
          <a:p>
            <a:pPr lvl="1"/>
            <a:r>
              <a:rPr lang="en-US" dirty="0" smtClean="0"/>
              <a:t>NLTK: </a:t>
            </a:r>
            <a:r>
              <a:rPr lang="en-US" dirty="0" smtClean="0">
                <a:hlinkClick r:id="rId4"/>
              </a:rPr>
              <a:t>http://www.nltk.org</a:t>
            </a:r>
            <a:endParaRPr lang="en-US" dirty="0" smtClean="0"/>
          </a:p>
          <a:p>
            <a:pPr lvl="1"/>
            <a:r>
              <a:rPr lang="en-US" dirty="0" err="1" smtClean="0"/>
              <a:t>LingPipe</a:t>
            </a:r>
            <a:r>
              <a:rPr lang="en-US" dirty="0" smtClean="0"/>
              <a:t>: </a:t>
            </a:r>
            <a:r>
              <a:rPr lang="en-US" i="1" dirty="0"/>
              <a:t>alias-</a:t>
            </a:r>
            <a:r>
              <a:rPr lang="en-US" i="1" dirty="0" err="1"/>
              <a:t>i.com</a:t>
            </a:r>
            <a:r>
              <a:rPr lang="en-US" i="1" dirty="0"/>
              <a:t>/</a:t>
            </a:r>
            <a:r>
              <a:rPr lang="en-US" b="1" i="1" dirty="0" err="1"/>
              <a:t>lingpipe</a:t>
            </a:r>
            <a:r>
              <a:rPr lang="en-US" i="1" dirty="0" smtClean="0"/>
              <a:t>/</a:t>
            </a:r>
          </a:p>
          <a:p>
            <a:pPr lvl="1"/>
            <a:r>
              <a:rPr lang="en-US" dirty="0"/>
              <a:t>Stanford NLP tools: http://</a:t>
            </a:r>
            <a:r>
              <a:rPr lang="en-US" dirty="0" err="1"/>
              <a:t>nlp.stanford.edu</a:t>
            </a:r>
            <a:r>
              <a:rPr lang="en-US" dirty="0"/>
              <a:t>/software/</a:t>
            </a:r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8559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Resources: 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592" cy="4343400"/>
          </a:xfrm>
        </p:spPr>
        <p:txBody>
          <a:bodyPr/>
          <a:lstStyle/>
          <a:p>
            <a:r>
              <a:rPr lang="en-US" dirty="0" smtClean="0"/>
              <a:t>Information retrieval:</a:t>
            </a:r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http://lucene.apache.org</a:t>
            </a:r>
            <a:r>
              <a:rPr lang="en-US" dirty="0" smtClean="0"/>
              <a:t> (on </a:t>
            </a:r>
            <a:r>
              <a:rPr lang="en-US" dirty="0" err="1" smtClean="0"/>
              <a:t>patas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Standard system, tutorials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Indri</a:t>
            </a:r>
            <a:r>
              <a:rPr lang="en-US" dirty="0"/>
              <a:t>/Lemur: </a:t>
            </a:r>
            <a:r>
              <a:rPr lang="en-US" dirty="0">
                <a:hlinkClick r:id="rId3"/>
              </a:rPr>
              <a:t>http://www.lemurproject.org/indri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2"/>
            <a:r>
              <a:rPr lang="en-US" dirty="0" smtClean="0"/>
              <a:t>High quality research system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Managing Gigabytes: </a:t>
            </a:r>
            <a:r>
              <a:rPr lang="en-US" dirty="0">
                <a:hlinkClick r:id="rId4"/>
              </a:rPr>
              <a:t>http://ww2.cs.mu.oz.au/mg/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2"/>
            <a:r>
              <a:rPr lang="en-US" dirty="0" smtClean="0"/>
              <a:t>Linked to textbook on 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445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Resources: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 taggers:</a:t>
            </a:r>
          </a:p>
          <a:p>
            <a:pPr lvl="1"/>
            <a:r>
              <a:rPr lang="en-US" dirty="0" smtClean="0"/>
              <a:t>Stanford POS tagger</a:t>
            </a:r>
          </a:p>
          <a:p>
            <a:pPr lvl="1"/>
            <a:r>
              <a:rPr lang="en-US" dirty="0" err="1" smtClean="0"/>
              <a:t>Treetagger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Maxent</a:t>
            </a:r>
            <a:r>
              <a:rPr lang="en-US" dirty="0" smtClean="0"/>
              <a:t> POS tagger</a:t>
            </a:r>
          </a:p>
          <a:p>
            <a:pPr lvl="1"/>
            <a:r>
              <a:rPr lang="en-US" dirty="0" smtClean="0"/>
              <a:t>Brill tagger</a:t>
            </a:r>
          </a:p>
          <a:p>
            <a:r>
              <a:rPr lang="en-US" dirty="0" smtClean="0"/>
              <a:t>Stemmers: http://</a:t>
            </a:r>
            <a:r>
              <a:rPr lang="en-US" dirty="0" err="1" smtClean="0"/>
              <a:t>snowball.tartarus.org</a:t>
            </a:r>
            <a:endParaRPr lang="en-US" dirty="0" smtClean="0"/>
          </a:p>
          <a:p>
            <a:pPr lvl="1"/>
            <a:r>
              <a:rPr lang="en-US" dirty="0" smtClean="0"/>
              <a:t>Implementations of Porter stemmer in many </a:t>
            </a:r>
            <a:r>
              <a:rPr lang="en-US" dirty="0" err="1" smtClean="0"/>
              <a:t>langs</a:t>
            </a:r>
            <a:endParaRPr lang="en-US" dirty="0" smtClean="0"/>
          </a:p>
          <a:p>
            <a:r>
              <a:rPr lang="en-US" dirty="0" smtClean="0"/>
              <a:t>Sentence splitters</a:t>
            </a:r>
          </a:p>
          <a:p>
            <a:pPr lvl="1"/>
            <a:r>
              <a:rPr lang="en-US" dirty="0" smtClean="0"/>
              <a:t>NIST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647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Parsers:</a:t>
            </a:r>
          </a:p>
          <a:p>
            <a:pPr lvl="1"/>
            <a:r>
              <a:rPr lang="en-US" dirty="0" smtClean="0"/>
              <a:t>Constituency parser</a:t>
            </a:r>
          </a:p>
          <a:p>
            <a:pPr lvl="2"/>
            <a:r>
              <a:rPr lang="en-US" dirty="0" smtClean="0"/>
              <a:t>Stanford parser</a:t>
            </a:r>
          </a:p>
          <a:p>
            <a:pPr lvl="2"/>
            <a:r>
              <a:rPr lang="en-US" dirty="0" smtClean="0"/>
              <a:t>Collins/</a:t>
            </a:r>
            <a:r>
              <a:rPr lang="en-US" dirty="0" err="1" smtClean="0"/>
              <a:t>Bikel</a:t>
            </a:r>
            <a:r>
              <a:rPr lang="en-US" dirty="0" smtClean="0"/>
              <a:t> parser</a:t>
            </a:r>
          </a:p>
          <a:p>
            <a:pPr lvl="2"/>
            <a:r>
              <a:rPr lang="en-US" dirty="0" err="1" smtClean="0"/>
              <a:t>Charniak</a:t>
            </a:r>
            <a:r>
              <a:rPr lang="en-US" dirty="0" smtClean="0"/>
              <a:t> parser</a:t>
            </a:r>
          </a:p>
          <a:p>
            <a:pPr lvl="1"/>
            <a:r>
              <a:rPr lang="en-US" dirty="0" smtClean="0"/>
              <a:t>Dependency parsers</a:t>
            </a:r>
          </a:p>
          <a:p>
            <a:pPr lvl="2"/>
            <a:r>
              <a:rPr lang="en-US" dirty="0" err="1" smtClean="0"/>
              <a:t>Minipar</a:t>
            </a:r>
            <a:endParaRPr lang="en-US" dirty="0" smtClean="0"/>
          </a:p>
          <a:p>
            <a:r>
              <a:rPr lang="en-US" dirty="0" smtClean="0"/>
              <a:t>WSD packages: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::Similarity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265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analyzer:</a:t>
            </a:r>
          </a:p>
          <a:p>
            <a:pPr lvl="1"/>
            <a:r>
              <a:rPr lang="en-US" dirty="0" smtClean="0">
                <a:hlinkClick r:id="rId2"/>
              </a:rPr>
              <a:t>Shalmaneser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Databases, ontologies:</a:t>
            </a:r>
          </a:p>
          <a:p>
            <a:pPr lvl="1"/>
            <a:r>
              <a:rPr lang="en-US" dirty="0" err="1" smtClean="0"/>
              <a:t>WordNet</a:t>
            </a:r>
            <a:endParaRPr lang="en-US" dirty="0" smtClean="0"/>
          </a:p>
          <a:p>
            <a:pPr lvl="1"/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err="1" smtClean="0"/>
              <a:t>PropBank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6013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Proxies for world knowledge: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: Synonymy; IS-A hierarchy</a:t>
            </a:r>
          </a:p>
        </p:txBody>
      </p:sp>
    </p:spTree>
    <p:extLst>
      <p:ext uri="{BB962C8B-B14F-4D97-AF65-F5344CB8AC3E}">
        <p14:creationId xmlns:p14="http://schemas.microsoft.com/office/powerpoint/2010/main" val="343191717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Proxies for world knowledge: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: Synonymy; IS-A hierarchy</a:t>
            </a:r>
          </a:p>
          <a:p>
            <a:pPr lvl="1"/>
            <a:r>
              <a:rPr lang="en-US" dirty="0" smtClean="0"/>
              <a:t>Wikipedia</a:t>
            </a:r>
          </a:p>
        </p:txBody>
      </p:sp>
    </p:spTree>
    <p:extLst>
      <p:ext uri="{BB962C8B-B14F-4D97-AF65-F5344CB8AC3E}">
        <p14:creationId xmlns:p14="http://schemas.microsoft.com/office/powerpoint/2010/main" val="249965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PowerAnswer-2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592" y="1600201"/>
            <a:ext cx="8325192" cy="4343400"/>
          </a:xfrm>
        </p:spPr>
        <p:txBody>
          <a:bodyPr/>
          <a:lstStyle/>
          <a:p>
            <a:r>
              <a:rPr lang="en-US" dirty="0" smtClean="0"/>
              <a:t>Standard main components:</a:t>
            </a:r>
          </a:p>
          <a:p>
            <a:pPr lvl="1"/>
            <a:r>
              <a:rPr lang="en-US" dirty="0" smtClean="0"/>
              <a:t>Question analysis, passage retrieval, answer processing</a:t>
            </a:r>
          </a:p>
          <a:p>
            <a:r>
              <a:rPr lang="en-US" dirty="0" smtClean="0"/>
              <a:t>Web-based answer boosting</a:t>
            </a:r>
          </a:p>
        </p:txBody>
      </p:sp>
    </p:spTree>
    <p:extLst>
      <p:ext uri="{BB962C8B-B14F-4D97-AF65-F5344CB8AC3E}">
        <p14:creationId xmlns:p14="http://schemas.microsoft.com/office/powerpoint/2010/main" val="76629869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Proxies for world knowledge: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: Synonymy; IS-A hierarchy</a:t>
            </a:r>
          </a:p>
          <a:p>
            <a:pPr lvl="1"/>
            <a:r>
              <a:rPr lang="en-US" dirty="0" smtClean="0"/>
              <a:t>Wikipedia</a:t>
            </a:r>
          </a:p>
          <a:p>
            <a:pPr lvl="1"/>
            <a:r>
              <a:rPr lang="en-US" dirty="0" smtClean="0"/>
              <a:t>Web itself</a:t>
            </a:r>
          </a:p>
          <a:p>
            <a:pPr lvl="1"/>
            <a:r>
              <a:rPr lang="en-US" dirty="0" smtClean="0"/>
              <a:t>….</a:t>
            </a:r>
          </a:p>
          <a:p>
            <a:r>
              <a:rPr lang="en-US" dirty="0" smtClean="0"/>
              <a:t>Training resources:</a:t>
            </a:r>
          </a:p>
          <a:p>
            <a:pPr lvl="1"/>
            <a:r>
              <a:rPr lang="en-US" dirty="0" smtClean="0"/>
              <a:t>Question classification sets (UIUC)</a:t>
            </a:r>
          </a:p>
          <a:p>
            <a:pPr lvl="1"/>
            <a:r>
              <a:rPr lang="en-US" dirty="0" smtClean="0"/>
              <a:t>Other TREC QA data (Questions, Answers)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12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PowerAnswer-2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592" y="1600201"/>
            <a:ext cx="8325192" cy="4343400"/>
          </a:xfrm>
        </p:spPr>
        <p:txBody>
          <a:bodyPr/>
          <a:lstStyle/>
          <a:p>
            <a:r>
              <a:rPr lang="en-US" dirty="0" smtClean="0"/>
              <a:t>Standard main components:</a:t>
            </a:r>
          </a:p>
          <a:p>
            <a:pPr lvl="1"/>
            <a:r>
              <a:rPr lang="en-US" dirty="0" smtClean="0"/>
              <a:t>Question analysis, passage retrieval, answer processing</a:t>
            </a:r>
          </a:p>
          <a:p>
            <a:r>
              <a:rPr lang="en-US" dirty="0" smtClean="0"/>
              <a:t>Web-based answer boosting</a:t>
            </a:r>
          </a:p>
          <a:p>
            <a:r>
              <a:rPr lang="en-US" dirty="0" smtClean="0"/>
              <a:t>Complex components:</a:t>
            </a:r>
          </a:p>
        </p:txBody>
      </p:sp>
    </p:spTree>
    <p:extLst>
      <p:ext uri="{BB962C8B-B14F-4D97-AF65-F5344CB8AC3E}">
        <p14:creationId xmlns:p14="http://schemas.microsoft.com/office/powerpoint/2010/main" val="2154451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PowerAnswer-2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592" y="1600201"/>
            <a:ext cx="832519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Standard main components:</a:t>
            </a:r>
          </a:p>
          <a:p>
            <a:pPr lvl="1"/>
            <a:r>
              <a:rPr lang="en-US" dirty="0" smtClean="0"/>
              <a:t>Question analysis, passage retrieval, answer processing</a:t>
            </a:r>
          </a:p>
          <a:p>
            <a:r>
              <a:rPr lang="en-US" dirty="0" smtClean="0"/>
              <a:t>Web-based answer boosting</a:t>
            </a:r>
          </a:p>
          <a:p>
            <a:r>
              <a:rPr lang="en-US" dirty="0" smtClean="0"/>
              <a:t>Complex components:</a:t>
            </a:r>
          </a:p>
          <a:p>
            <a:pPr lvl="1"/>
            <a:r>
              <a:rPr lang="en-US" dirty="0" smtClean="0"/>
              <a:t>COGEX </a:t>
            </a:r>
            <a:r>
              <a:rPr lang="en-US" dirty="0" err="1" smtClean="0"/>
              <a:t>abductive</a:t>
            </a:r>
            <a:r>
              <a:rPr lang="en-US" dirty="0" smtClean="0"/>
              <a:t> </a:t>
            </a:r>
            <a:r>
              <a:rPr lang="en-US" dirty="0" err="1" smtClean="0"/>
              <a:t>prover</a:t>
            </a:r>
            <a:endParaRPr lang="en-US" dirty="0" smtClean="0"/>
          </a:p>
          <a:p>
            <a:pPr lvl="1"/>
            <a:r>
              <a:rPr lang="en-US" dirty="0" smtClean="0"/>
              <a:t>Word knowledge, semantics:</a:t>
            </a:r>
          </a:p>
          <a:p>
            <a:pPr lvl="2"/>
            <a:r>
              <a:rPr lang="en-US" dirty="0" smtClean="0"/>
              <a:t>Extended </a:t>
            </a:r>
            <a:r>
              <a:rPr lang="en-US" dirty="0" err="1" smtClean="0"/>
              <a:t>WordNet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Temporal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37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search engine queries from question</a:t>
            </a:r>
          </a:p>
        </p:txBody>
      </p:sp>
    </p:spTree>
    <p:extLst>
      <p:ext uri="{BB962C8B-B14F-4D97-AF65-F5344CB8AC3E}">
        <p14:creationId xmlns:p14="http://schemas.microsoft.com/office/powerpoint/2010/main" val="3693812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search engine queries from question</a:t>
            </a:r>
          </a:p>
          <a:p>
            <a:r>
              <a:rPr lang="en-US" dirty="0" smtClean="0"/>
              <a:t>Extract most redundant answers from search</a:t>
            </a:r>
          </a:p>
          <a:p>
            <a:pPr lvl="1"/>
            <a:r>
              <a:rPr lang="en-US" dirty="0" smtClean="0"/>
              <a:t>Cf. </a:t>
            </a:r>
            <a:r>
              <a:rPr lang="en-US" dirty="0" err="1" smtClean="0"/>
              <a:t>Dumais</a:t>
            </a:r>
            <a:r>
              <a:rPr lang="en-US" dirty="0" smtClean="0"/>
              <a:t> et al - </a:t>
            </a:r>
            <a:r>
              <a:rPr lang="en-US" dirty="0" err="1" smtClean="0"/>
              <a:t>AskMSR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0303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search engine queries from question</a:t>
            </a:r>
          </a:p>
          <a:p>
            <a:r>
              <a:rPr lang="en-US" dirty="0" smtClean="0"/>
              <a:t>Extract most redundant answers from search</a:t>
            </a:r>
          </a:p>
          <a:p>
            <a:pPr lvl="1"/>
            <a:r>
              <a:rPr lang="en-US" dirty="0" smtClean="0"/>
              <a:t>Cf. </a:t>
            </a:r>
            <a:r>
              <a:rPr lang="en-US" dirty="0" err="1" smtClean="0"/>
              <a:t>Dumais</a:t>
            </a:r>
            <a:r>
              <a:rPr lang="en-US" dirty="0" smtClean="0"/>
              <a:t> et al - </a:t>
            </a:r>
            <a:r>
              <a:rPr lang="en-US" dirty="0" err="1" smtClean="0"/>
              <a:t>AskMSR</a:t>
            </a:r>
            <a:endParaRPr lang="en-US" dirty="0" smtClean="0"/>
          </a:p>
          <a:p>
            <a:r>
              <a:rPr lang="en-US" dirty="0" smtClean="0"/>
              <a:t>Increase weight on TREC candidates that match</a:t>
            </a:r>
          </a:p>
          <a:p>
            <a:pPr lvl="1"/>
            <a:r>
              <a:rPr lang="en-US" dirty="0" smtClean="0"/>
              <a:t>Higher weight if higher frequency</a:t>
            </a:r>
          </a:p>
        </p:txBody>
      </p:sp>
    </p:spTree>
    <p:extLst>
      <p:ext uri="{BB962C8B-B14F-4D97-AF65-F5344CB8AC3E}">
        <p14:creationId xmlns:p14="http://schemas.microsoft.com/office/powerpoint/2010/main" val="277662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search engine queries from question</a:t>
            </a:r>
          </a:p>
          <a:p>
            <a:r>
              <a:rPr lang="en-US" dirty="0" smtClean="0"/>
              <a:t>Extract most redundant answers from search</a:t>
            </a:r>
          </a:p>
          <a:p>
            <a:pPr lvl="1"/>
            <a:r>
              <a:rPr lang="en-US" dirty="0" smtClean="0"/>
              <a:t>Cf. </a:t>
            </a:r>
            <a:r>
              <a:rPr lang="en-US" dirty="0" err="1" smtClean="0"/>
              <a:t>Dumais</a:t>
            </a:r>
            <a:r>
              <a:rPr lang="en-US" dirty="0" smtClean="0"/>
              <a:t> et al - </a:t>
            </a:r>
            <a:r>
              <a:rPr lang="en-US" dirty="0" err="1" smtClean="0"/>
              <a:t>AskMSR</a:t>
            </a:r>
            <a:endParaRPr lang="en-US" dirty="0" smtClean="0"/>
          </a:p>
          <a:p>
            <a:r>
              <a:rPr lang="en-US" dirty="0" smtClean="0"/>
              <a:t>Increase weight on TREC candidates that match</a:t>
            </a:r>
          </a:p>
          <a:p>
            <a:pPr lvl="1"/>
            <a:r>
              <a:rPr lang="en-US" dirty="0" smtClean="0"/>
              <a:t>Higher weight if higher frequency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Common terms in search likely  to be answer</a:t>
            </a:r>
          </a:p>
          <a:p>
            <a:pPr lvl="1"/>
            <a:r>
              <a:rPr lang="en-US" dirty="0" smtClean="0"/>
              <a:t>QA answer search too focused on query </a:t>
            </a:r>
            <a:r>
              <a:rPr lang="en-US" dirty="0" smtClean="0"/>
              <a:t>terms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1020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search engine queries from question</a:t>
            </a:r>
          </a:p>
          <a:p>
            <a:r>
              <a:rPr lang="en-US" dirty="0" smtClean="0"/>
              <a:t>Extract most redundant answers from search</a:t>
            </a:r>
          </a:p>
          <a:p>
            <a:pPr lvl="1"/>
            <a:r>
              <a:rPr lang="en-US" dirty="0" smtClean="0"/>
              <a:t>Cf. </a:t>
            </a:r>
            <a:r>
              <a:rPr lang="en-US" dirty="0" err="1" smtClean="0"/>
              <a:t>Dumais</a:t>
            </a:r>
            <a:r>
              <a:rPr lang="en-US" dirty="0" smtClean="0"/>
              <a:t> et al - </a:t>
            </a:r>
            <a:r>
              <a:rPr lang="en-US" dirty="0" err="1" smtClean="0"/>
              <a:t>AskMSR</a:t>
            </a:r>
            <a:endParaRPr lang="en-US" dirty="0" smtClean="0"/>
          </a:p>
          <a:p>
            <a:r>
              <a:rPr lang="en-US" dirty="0" smtClean="0"/>
              <a:t>Increase weight on TREC candidates that match</a:t>
            </a:r>
          </a:p>
          <a:p>
            <a:pPr lvl="1"/>
            <a:r>
              <a:rPr lang="en-US" dirty="0" smtClean="0"/>
              <a:t>Higher weight if higher frequency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Common terms in search likely  to be answer</a:t>
            </a:r>
          </a:p>
          <a:p>
            <a:pPr lvl="1"/>
            <a:r>
              <a:rPr lang="en-US" dirty="0" smtClean="0"/>
              <a:t>QA answer search too focused on query terms</a:t>
            </a:r>
          </a:p>
          <a:p>
            <a:pPr lvl="1"/>
            <a:r>
              <a:rPr lang="en-US" dirty="0" smtClean="0"/>
              <a:t>Reweighting improves</a:t>
            </a:r>
          </a:p>
          <a:p>
            <a:r>
              <a:rPr lang="en-US" dirty="0" smtClean="0"/>
              <a:t>Web-boosting improves significantly: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9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extremes in QA systems:</a:t>
            </a:r>
          </a:p>
          <a:p>
            <a:pPr lvl="1"/>
            <a:r>
              <a:rPr lang="en-US" dirty="0" smtClean="0"/>
              <a:t>LCC’s PowerAnswer-2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Insight’s Patterns…</a:t>
            </a:r>
          </a:p>
          <a:p>
            <a:pPr lvl="1"/>
            <a:endParaRPr lang="en-US" dirty="0"/>
          </a:p>
          <a:p>
            <a:r>
              <a:rPr lang="en-US" dirty="0" smtClean="0"/>
              <a:t>Question classification (Li &amp; Roth)</a:t>
            </a:r>
          </a:p>
          <a:p>
            <a:r>
              <a:rPr lang="en-US" dirty="0" smtClean="0"/>
              <a:t>Resources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66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Processing: </a:t>
            </a:r>
            <a:br>
              <a:rPr lang="en-US" dirty="0" smtClean="0"/>
            </a:br>
            <a:r>
              <a:rPr lang="en-US" dirty="0" smtClean="0"/>
              <a:t>Query/Answer Formulation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95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Preliminary shallow processing:</a:t>
            </a:r>
          </a:p>
          <a:p>
            <a:pPr lvl="1"/>
            <a:r>
              <a:rPr lang="en-US" dirty="0" smtClean="0"/>
              <a:t>Tokenization, POS tagging, NE recognition, Preprocess</a:t>
            </a:r>
          </a:p>
        </p:txBody>
      </p:sp>
    </p:spTree>
    <p:extLst>
      <p:ext uri="{BB962C8B-B14F-4D97-AF65-F5344CB8AC3E}">
        <p14:creationId xmlns:p14="http://schemas.microsoft.com/office/powerpoint/2010/main" val="991639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Processing: </a:t>
            </a:r>
            <a:br>
              <a:rPr lang="en-US" dirty="0" smtClean="0"/>
            </a:br>
            <a:r>
              <a:rPr lang="en-US" dirty="0" smtClean="0"/>
              <a:t>Query/Answer Formulation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95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Preliminary shallow processing:</a:t>
            </a:r>
          </a:p>
          <a:p>
            <a:pPr lvl="1"/>
            <a:r>
              <a:rPr lang="en-US" dirty="0" smtClean="0"/>
              <a:t>Tokenization, POS tagging, NE recognition, Preprocess</a:t>
            </a:r>
          </a:p>
          <a:p>
            <a:r>
              <a:rPr lang="en-US" dirty="0" smtClean="0"/>
              <a:t>Parsing creates syntactic representation:</a:t>
            </a:r>
          </a:p>
          <a:p>
            <a:pPr lvl="1"/>
            <a:r>
              <a:rPr lang="en-US" dirty="0" smtClean="0"/>
              <a:t>Focused on nouns, verbs, and particles </a:t>
            </a:r>
          </a:p>
          <a:p>
            <a:pPr lvl="2"/>
            <a:r>
              <a:rPr lang="en-US" dirty="0" smtClean="0"/>
              <a:t>Attachment</a:t>
            </a:r>
          </a:p>
        </p:txBody>
      </p:sp>
    </p:spTree>
    <p:extLst>
      <p:ext uri="{BB962C8B-B14F-4D97-AF65-F5344CB8AC3E}">
        <p14:creationId xmlns:p14="http://schemas.microsoft.com/office/powerpoint/2010/main" val="112851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Processing: </a:t>
            </a:r>
            <a:br>
              <a:rPr lang="en-US" dirty="0" smtClean="0"/>
            </a:br>
            <a:r>
              <a:rPr lang="en-US" dirty="0" smtClean="0"/>
              <a:t>Query/Answer Formulation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95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Preliminary shallow processing:</a:t>
            </a:r>
          </a:p>
          <a:p>
            <a:pPr lvl="1"/>
            <a:r>
              <a:rPr lang="en-US" dirty="0" smtClean="0"/>
              <a:t>Tokenization, POS tagging, NE recognition, Preprocess</a:t>
            </a:r>
          </a:p>
          <a:p>
            <a:r>
              <a:rPr lang="en-US" dirty="0" smtClean="0"/>
              <a:t>Parsing creates syntactic representation:</a:t>
            </a:r>
          </a:p>
          <a:p>
            <a:pPr lvl="1"/>
            <a:r>
              <a:rPr lang="en-US" dirty="0" smtClean="0"/>
              <a:t>Focused on nouns, verbs, and particles </a:t>
            </a:r>
          </a:p>
          <a:p>
            <a:pPr lvl="2"/>
            <a:r>
              <a:rPr lang="en-US" dirty="0" smtClean="0"/>
              <a:t>Attachment</a:t>
            </a:r>
          </a:p>
          <a:p>
            <a:r>
              <a:rPr lang="en-US" dirty="0" err="1" smtClean="0"/>
              <a:t>Coreference</a:t>
            </a:r>
            <a:r>
              <a:rPr lang="en-US" dirty="0" smtClean="0"/>
              <a:t> resolution links entity references</a:t>
            </a:r>
          </a:p>
        </p:txBody>
      </p:sp>
    </p:spTree>
    <p:extLst>
      <p:ext uri="{BB962C8B-B14F-4D97-AF65-F5344CB8AC3E}">
        <p14:creationId xmlns:p14="http://schemas.microsoft.com/office/powerpoint/2010/main" val="1895227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Processing: </a:t>
            </a:r>
            <a:br>
              <a:rPr lang="en-US" dirty="0" smtClean="0"/>
            </a:br>
            <a:r>
              <a:rPr lang="en-US" dirty="0" smtClean="0"/>
              <a:t>Query/Answer Formulation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95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Preliminary shallow processing:</a:t>
            </a:r>
          </a:p>
          <a:p>
            <a:pPr lvl="1"/>
            <a:r>
              <a:rPr lang="en-US" dirty="0" smtClean="0"/>
              <a:t>Tokenization, POS tagging, NE recognition, Preprocess</a:t>
            </a:r>
          </a:p>
          <a:p>
            <a:r>
              <a:rPr lang="en-US" dirty="0" smtClean="0"/>
              <a:t>Parsing creates syntactic representation:</a:t>
            </a:r>
          </a:p>
          <a:p>
            <a:pPr lvl="1"/>
            <a:r>
              <a:rPr lang="en-US" dirty="0" smtClean="0"/>
              <a:t>Focused on nouns, verbs, and particles </a:t>
            </a:r>
          </a:p>
          <a:p>
            <a:pPr lvl="2"/>
            <a:r>
              <a:rPr lang="en-US" dirty="0" smtClean="0"/>
              <a:t>Attachment</a:t>
            </a:r>
          </a:p>
          <a:p>
            <a:r>
              <a:rPr lang="en-US" dirty="0" err="1" smtClean="0"/>
              <a:t>Coreference</a:t>
            </a:r>
            <a:r>
              <a:rPr lang="en-US" dirty="0" smtClean="0"/>
              <a:t> resolution links entity references</a:t>
            </a:r>
          </a:p>
          <a:p>
            <a:r>
              <a:rPr lang="en-US" dirty="0" smtClean="0"/>
              <a:t>Translate to full logical form</a:t>
            </a:r>
          </a:p>
          <a:p>
            <a:pPr lvl="1"/>
            <a:r>
              <a:rPr lang="en-US" dirty="0" smtClean="0"/>
              <a:t>As close as possible to syntax</a:t>
            </a:r>
          </a:p>
        </p:txBody>
      </p:sp>
    </p:spTree>
    <p:extLst>
      <p:ext uri="{BB962C8B-B14F-4D97-AF65-F5344CB8AC3E}">
        <p14:creationId xmlns:p14="http://schemas.microsoft.com/office/powerpoint/2010/main" val="689489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to Logical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594224"/>
            <a:ext cx="4572000" cy="312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219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to Logical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594224"/>
            <a:ext cx="4572000" cy="312578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41824"/>
            <a:ext cx="4724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841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to Logical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5175624"/>
            <a:ext cx="4102100" cy="833438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594224"/>
            <a:ext cx="4572000" cy="312578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41824"/>
            <a:ext cx="4724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802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Processing:</a:t>
            </a:r>
            <a:br>
              <a:rPr lang="en-US" dirty="0" smtClean="0"/>
            </a:br>
            <a:r>
              <a:rPr lang="en-US" dirty="0" smtClean="0"/>
              <a:t>Answer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Lexical chains:</a:t>
            </a:r>
          </a:p>
          <a:p>
            <a:pPr lvl="1"/>
            <a:r>
              <a:rPr lang="en-US" dirty="0" smtClean="0"/>
              <a:t>Bridge gap in lexical choice b/t Q and A</a:t>
            </a:r>
          </a:p>
          <a:p>
            <a:pPr lvl="2"/>
            <a:r>
              <a:rPr lang="en-US" dirty="0" smtClean="0"/>
              <a:t>Improve retrieval and answer selection</a:t>
            </a:r>
          </a:p>
        </p:txBody>
      </p:sp>
    </p:spTree>
    <p:extLst>
      <p:ext uri="{BB962C8B-B14F-4D97-AF65-F5344CB8AC3E}">
        <p14:creationId xmlns:p14="http://schemas.microsoft.com/office/powerpoint/2010/main" val="1342873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Processing:</a:t>
            </a:r>
            <a:br>
              <a:rPr lang="en-US" dirty="0" smtClean="0"/>
            </a:br>
            <a:r>
              <a:rPr lang="en-US" dirty="0" smtClean="0"/>
              <a:t>Answer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Lexical chains:</a:t>
            </a:r>
          </a:p>
          <a:p>
            <a:pPr lvl="1"/>
            <a:r>
              <a:rPr lang="en-US" dirty="0" smtClean="0"/>
              <a:t>Bridge gap in lexical choice b/t Q and A</a:t>
            </a:r>
          </a:p>
          <a:p>
            <a:pPr lvl="2"/>
            <a:r>
              <a:rPr lang="en-US" dirty="0" smtClean="0"/>
              <a:t>Improve retrieval and answer selection</a:t>
            </a:r>
          </a:p>
          <a:p>
            <a:pPr lvl="1"/>
            <a:r>
              <a:rPr lang="en-US" dirty="0" smtClean="0"/>
              <a:t>Create connections between </a:t>
            </a:r>
            <a:r>
              <a:rPr lang="en-US" dirty="0" err="1" smtClean="0"/>
              <a:t>synsets</a:t>
            </a:r>
            <a:r>
              <a:rPr lang="en-US" dirty="0" smtClean="0"/>
              <a:t> through topicality</a:t>
            </a:r>
          </a:p>
          <a:p>
            <a:pPr lvl="2"/>
            <a:r>
              <a:rPr lang="en-US" i="1" dirty="0">
                <a:latin typeface="Lucida Sans" charset="0"/>
              </a:rPr>
              <a:t>Q: When was the internal combustion engine invented?</a:t>
            </a:r>
          </a:p>
          <a:p>
            <a:pPr lvl="2"/>
            <a:r>
              <a:rPr lang="en-US" i="1" dirty="0">
                <a:latin typeface="Lucida Sans" charset="0"/>
              </a:rPr>
              <a:t>A: The first internal-combustion engine was built in 1867.</a:t>
            </a:r>
          </a:p>
          <a:p>
            <a:pPr lvl="2"/>
            <a:r>
              <a:rPr lang="en-US" dirty="0">
                <a:latin typeface="Lucida Sans" charset="0"/>
              </a:rPr>
              <a:t>invent → </a:t>
            </a:r>
            <a:r>
              <a:rPr lang="en-US" dirty="0" err="1">
                <a:latin typeface="Lucida Sans" charset="0"/>
              </a:rPr>
              <a:t>create_mentally</a:t>
            </a:r>
            <a:r>
              <a:rPr lang="en-US" dirty="0">
                <a:latin typeface="Lucida Sans" charset="0"/>
              </a:rPr>
              <a:t> → create → build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02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Processing:</a:t>
            </a:r>
            <a:br>
              <a:rPr lang="en-US" dirty="0" smtClean="0"/>
            </a:br>
            <a:r>
              <a:rPr lang="en-US" dirty="0" smtClean="0"/>
              <a:t>Answer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Lexical chains:</a:t>
            </a:r>
          </a:p>
          <a:p>
            <a:pPr lvl="1"/>
            <a:r>
              <a:rPr lang="en-US" dirty="0" smtClean="0"/>
              <a:t>Bridge gap in lexical choice b/t Q and A</a:t>
            </a:r>
          </a:p>
          <a:p>
            <a:pPr lvl="2"/>
            <a:r>
              <a:rPr lang="en-US" dirty="0" smtClean="0"/>
              <a:t>Improve retrieval and answer selection</a:t>
            </a:r>
          </a:p>
          <a:p>
            <a:pPr lvl="1"/>
            <a:r>
              <a:rPr lang="en-US" dirty="0" smtClean="0"/>
              <a:t>Create connections between </a:t>
            </a:r>
            <a:r>
              <a:rPr lang="en-US" dirty="0" err="1" smtClean="0"/>
              <a:t>synsets</a:t>
            </a:r>
            <a:r>
              <a:rPr lang="en-US" dirty="0" smtClean="0"/>
              <a:t> through topicality</a:t>
            </a:r>
          </a:p>
          <a:p>
            <a:pPr lvl="2"/>
            <a:r>
              <a:rPr lang="en-US" i="1" dirty="0">
                <a:latin typeface="Lucida Sans" charset="0"/>
              </a:rPr>
              <a:t>Q: When was the internal combustion engine invented?</a:t>
            </a:r>
          </a:p>
          <a:p>
            <a:pPr lvl="2"/>
            <a:r>
              <a:rPr lang="en-US" i="1" dirty="0">
                <a:latin typeface="Lucida Sans" charset="0"/>
              </a:rPr>
              <a:t>A: The first internal-combustion engine was built in 1867.</a:t>
            </a:r>
          </a:p>
          <a:p>
            <a:pPr lvl="2"/>
            <a:r>
              <a:rPr lang="en-US" dirty="0">
                <a:latin typeface="Lucida Sans" charset="0"/>
              </a:rPr>
              <a:t>invent → </a:t>
            </a:r>
            <a:r>
              <a:rPr lang="en-US" dirty="0" err="1">
                <a:latin typeface="Lucida Sans" charset="0"/>
              </a:rPr>
              <a:t>create_mentally</a:t>
            </a:r>
            <a:r>
              <a:rPr lang="en-US" dirty="0">
                <a:latin typeface="Lucida Sans" charset="0"/>
              </a:rPr>
              <a:t> → create → build</a:t>
            </a:r>
          </a:p>
          <a:p>
            <a:pPr marL="685800" lvl="2" indent="0">
              <a:buNone/>
            </a:pPr>
            <a:endParaRPr lang="en-US" dirty="0"/>
          </a:p>
          <a:p>
            <a:r>
              <a:rPr lang="en-US" dirty="0" smtClean="0"/>
              <a:t>Perform </a:t>
            </a:r>
            <a:r>
              <a:rPr lang="en-US" dirty="0" err="1" smtClean="0"/>
              <a:t>abductive</a:t>
            </a:r>
            <a:r>
              <a:rPr lang="en-US" dirty="0" smtClean="0"/>
              <a:t> reasoning b/t QLF &amp; ALF</a:t>
            </a:r>
          </a:p>
          <a:p>
            <a:pPr lvl="1"/>
            <a:r>
              <a:rPr lang="en-US" dirty="0" smtClean="0"/>
              <a:t>Tries to justify answer given question </a:t>
            </a:r>
          </a:p>
        </p:txBody>
      </p:sp>
    </p:spTree>
    <p:extLst>
      <p:ext uri="{BB962C8B-B14F-4D97-AF65-F5344CB8AC3E}">
        <p14:creationId xmlns:p14="http://schemas.microsoft.com/office/powerpoint/2010/main" val="304276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PowerAnswer2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Language Computer Corp. </a:t>
            </a:r>
          </a:p>
          <a:p>
            <a:pPr lvl="1"/>
            <a:r>
              <a:rPr lang="en-US" dirty="0" smtClean="0"/>
              <a:t>Lots of UT Dallas affiliates</a:t>
            </a:r>
          </a:p>
          <a:p>
            <a:r>
              <a:rPr lang="en-US" dirty="0" smtClean="0"/>
              <a:t>Tasks: factoid questions</a:t>
            </a:r>
            <a:endParaRPr lang="en-US" dirty="0"/>
          </a:p>
          <a:p>
            <a:r>
              <a:rPr lang="en-US" dirty="0" smtClean="0"/>
              <a:t>Major novel components:</a:t>
            </a:r>
          </a:p>
          <a:p>
            <a:pPr lvl="1"/>
            <a:r>
              <a:rPr lang="en-US" dirty="0" smtClean="0"/>
              <a:t>Web-boosting of results</a:t>
            </a:r>
          </a:p>
          <a:p>
            <a:pPr lvl="1"/>
            <a:r>
              <a:rPr lang="en-US" dirty="0" smtClean="0"/>
              <a:t>COGEX logic </a:t>
            </a:r>
            <a:r>
              <a:rPr lang="en-US" dirty="0" err="1" smtClean="0"/>
              <a:t>prover</a:t>
            </a:r>
            <a:endParaRPr lang="en-US" dirty="0" smtClean="0"/>
          </a:p>
          <a:p>
            <a:pPr lvl="1"/>
            <a:r>
              <a:rPr lang="en-US" dirty="0" smtClean="0"/>
              <a:t>Temporal event processing</a:t>
            </a:r>
          </a:p>
          <a:p>
            <a:pPr lvl="1"/>
            <a:r>
              <a:rPr lang="en-US" dirty="0" smtClean="0"/>
              <a:t>Extended semantic chains</a:t>
            </a:r>
          </a:p>
          <a:p>
            <a:r>
              <a:rPr lang="en-US" dirty="0" smtClean="0"/>
              <a:t>Results: “Above median”: 53.4% main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38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Processing:</a:t>
            </a:r>
            <a:br>
              <a:rPr lang="en-US" dirty="0" smtClean="0"/>
            </a:br>
            <a:r>
              <a:rPr lang="en-US" dirty="0" smtClean="0"/>
              <a:t>Answer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Lexical chains:</a:t>
            </a:r>
          </a:p>
          <a:p>
            <a:pPr lvl="1"/>
            <a:r>
              <a:rPr lang="en-US" dirty="0" smtClean="0"/>
              <a:t>Bridge gap in lexical choice b/t Q and A</a:t>
            </a:r>
          </a:p>
          <a:p>
            <a:pPr lvl="2"/>
            <a:r>
              <a:rPr lang="en-US" dirty="0" smtClean="0"/>
              <a:t>Improve retrieval and answer selection</a:t>
            </a:r>
          </a:p>
          <a:p>
            <a:pPr lvl="1"/>
            <a:r>
              <a:rPr lang="en-US" dirty="0" smtClean="0"/>
              <a:t>Create connections between </a:t>
            </a:r>
            <a:r>
              <a:rPr lang="en-US" dirty="0" err="1" smtClean="0"/>
              <a:t>synsets</a:t>
            </a:r>
            <a:r>
              <a:rPr lang="en-US" dirty="0" smtClean="0"/>
              <a:t> through topicality</a:t>
            </a:r>
          </a:p>
          <a:p>
            <a:pPr lvl="2"/>
            <a:r>
              <a:rPr lang="en-US" i="1" dirty="0">
                <a:latin typeface="Lucida Sans" charset="0"/>
              </a:rPr>
              <a:t>Q: When was the internal combustion engine invented?</a:t>
            </a:r>
          </a:p>
          <a:p>
            <a:pPr lvl="2"/>
            <a:r>
              <a:rPr lang="en-US" i="1" dirty="0">
                <a:latin typeface="Lucida Sans" charset="0"/>
              </a:rPr>
              <a:t>A: The first internal-combustion engine was built in 1867.</a:t>
            </a:r>
          </a:p>
          <a:p>
            <a:pPr lvl="2"/>
            <a:r>
              <a:rPr lang="en-US" dirty="0">
                <a:latin typeface="Lucida Sans" charset="0"/>
              </a:rPr>
              <a:t>invent → </a:t>
            </a:r>
            <a:r>
              <a:rPr lang="en-US" dirty="0" err="1">
                <a:latin typeface="Lucida Sans" charset="0"/>
              </a:rPr>
              <a:t>create_mentally</a:t>
            </a:r>
            <a:r>
              <a:rPr lang="en-US" dirty="0">
                <a:latin typeface="Lucida Sans" charset="0"/>
              </a:rPr>
              <a:t> → create → build</a:t>
            </a:r>
          </a:p>
          <a:p>
            <a:pPr marL="685800" lvl="2" indent="0">
              <a:buNone/>
            </a:pPr>
            <a:endParaRPr lang="en-US" dirty="0"/>
          </a:p>
          <a:p>
            <a:r>
              <a:rPr lang="en-US" dirty="0" smtClean="0"/>
              <a:t>Perform </a:t>
            </a:r>
            <a:r>
              <a:rPr lang="en-US" dirty="0" err="1" smtClean="0"/>
              <a:t>abductive</a:t>
            </a:r>
            <a:r>
              <a:rPr lang="en-US" dirty="0" smtClean="0"/>
              <a:t> reasoning b/t QLF &amp; ALF</a:t>
            </a:r>
          </a:p>
          <a:p>
            <a:pPr lvl="1"/>
            <a:r>
              <a:rPr lang="en-US" dirty="0" smtClean="0"/>
              <a:t>Tries to justify answer given question </a:t>
            </a:r>
          </a:p>
          <a:p>
            <a:pPr lvl="1"/>
            <a:r>
              <a:rPr lang="en-US" dirty="0" smtClean="0"/>
              <a:t>Yields 10% improvement in accuracy!</a:t>
            </a:r>
          </a:p>
        </p:txBody>
      </p:sp>
    </p:spTree>
    <p:extLst>
      <p:ext uri="{BB962C8B-B14F-4D97-AF65-F5344CB8AC3E}">
        <p14:creationId xmlns:p14="http://schemas.microsoft.com/office/powerpoint/2010/main" val="42590544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427284" cy="4696809"/>
          </a:xfrm>
        </p:spPr>
        <p:txBody>
          <a:bodyPr>
            <a:normAutofit/>
          </a:bodyPr>
          <a:lstStyle/>
          <a:p>
            <a:r>
              <a:rPr lang="en-US" dirty="0" smtClean="0"/>
              <a:t>16% of factoid questions include time reference</a:t>
            </a:r>
          </a:p>
        </p:txBody>
      </p:sp>
    </p:spTree>
    <p:extLst>
      <p:ext uri="{BB962C8B-B14F-4D97-AF65-F5344CB8AC3E}">
        <p14:creationId xmlns:p14="http://schemas.microsoft.com/office/powerpoint/2010/main" val="1871013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427284" cy="4696809"/>
          </a:xfrm>
        </p:spPr>
        <p:txBody>
          <a:bodyPr>
            <a:normAutofit/>
          </a:bodyPr>
          <a:lstStyle/>
          <a:p>
            <a:r>
              <a:rPr lang="en-US" dirty="0" smtClean="0"/>
              <a:t>16% of factoid questions include time reference</a:t>
            </a:r>
          </a:p>
          <a:p>
            <a:r>
              <a:rPr lang="en-US" dirty="0" smtClean="0"/>
              <a:t>Index documents by date: absolute, relative</a:t>
            </a:r>
          </a:p>
        </p:txBody>
      </p:sp>
    </p:spTree>
    <p:extLst>
      <p:ext uri="{BB962C8B-B14F-4D97-AF65-F5344CB8AC3E}">
        <p14:creationId xmlns:p14="http://schemas.microsoft.com/office/powerpoint/2010/main" val="395266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427284" cy="4696809"/>
          </a:xfrm>
        </p:spPr>
        <p:txBody>
          <a:bodyPr>
            <a:normAutofit/>
          </a:bodyPr>
          <a:lstStyle/>
          <a:p>
            <a:r>
              <a:rPr lang="en-US" dirty="0" smtClean="0"/>
              <a:t>16% of factoid questions include time reference</a:t>
            </a:r>
          </a:p>
          <a:p>
            <a:r>
              <a:rPr lang="en-US" dirty="0" smtClean="0"/>
              <a:t>Index documents by date: absolute, relative</a:t>
            </a:r>
          </a:p>
          <a:p>
            <a:r>
              <a:rPr lang="en-US" dirty="0" smtClean="0"/>
              <a:t>Identify temporal relations b/t events</a:t>
            </a:r>
          </a:p>
          <a:p>
            <a:pPr lvl="1"/>
            <a:r>
              <a:rPr lang="en-US" dirty="0" smtClean="0"/>
              <a:t>Store as triples of (S, E1, E2)</a:t>
            </a:r>
          </a:p>
          <a:p>
            <a:pPr lvl="2"/>
            <a:r>
              <a:rPr lang="en-US" dirty="0" smtClean="0"/>
              <a:t>S is temporal relation signal – e.g. during, after</a:t>
            </a:r>
          </a:p>
        </p:txBody>
      </p:sp>
    </p:spTree>
    <p:extLst>
      <p:ext uri="{BB962C8B-B14F-4D97-AF65-F5344CB8AC3E}">
        <p14:creationId xmlns:p14="http://schemas.microsoft.com/office/powerpoint/2010/main" val="12260262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427284" cy="4696809"/>
          </a:xfrm>
        </p:spPr>
        <p:txBody>
          <a:bodyPr>
            <a:normAutofit/>
          </a:bodyPr>
          <a:lstStyle/>
          <a:p>
            <a:r>
              <a:rPr lang="en-US" dirty="0" smtClean="0"/>
              <a:t>16% of factoid questions include time reference</a:t>
            </a:r>
          </a:p>
          <a:p>
            <a:r>
              <a:rPr lang="en-US" dirty="0" smtClean="0"/>
              <a:t>Index documents by date: absolute, relative</a:t>
            </a:r>
          </a:p>
          <a:p>
            <a:r>
              <a:rPr lang="en-US" dirty="0" smtClean="0"/>
              <a:t>Identify temporal relations b/t events</a:t>
            </a:r>
          </a:p>
          <a:p>
            <a:pPr lvl="1"/>
            <a:r>
              <a:rPr lang="en-US" dirty="0" smtClean="0"/>
              <a:t>Store as triples of (S, E1, E2)</a:t>
            </a:r>
          </a:p>
          <a:p>
            <a:pPr lvl="2"/>
            <a:r>
              <a:rPr lang="en-US" dirty="0" smtClean="0"/>
              <a:t>S is temporal relation signal – e.g. during, after</a:t>
            </a:r>
          </a:p>
          <a:p>
            <a:r>
              <a:rPr lang="en-US" dirty="0" smtClean="0"/>
              <a:t>Answer selection:</a:t>
            </a:r>
          </a:p>
          <a:p>
            <a:pPr lvl="1"/>
            <a:r>
              <a:rPr lang="en-US" dirty="0" smtClean="0"/>
              <a:t>Prefer passages matching Question temporal constraint</a:t>
            </a:r>
          </a:p>
          <a:p>
            <a:pPr lvl="1"/>
            <a:r>
              <a:rPr lang="en-US" dirty="0" smtClean="0"/>
              <a:t>Discover events related by temporal signals in Q &amp; As</a:t>
            </a:r>
          </a:p>
          <a:p>
            <a:pPr lvl="1"/>
            <a:r>
              <a:rPr lang="en-US" dirty="0" smtClean="0"/>
              <a:t>Perform temporal unification; boost good As</a:t>
            </a:r>
          </a:p>
        </p:txBody>
      </p:sp>
    </p:spTree>
    <p:extLst>
      <p:ext uri="{BB962C8B-B14F-4D97-AF65-F5344CB8AC3E}">
        <p14:creationId xmlns:p14="http://schemas.microsoft.com/office/powerpoint/2010/main" val="42574322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427284" cy="46968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16% of factoid questions include time reference</a:t>
            </a:r>
          </a:p>
          <a:p>
            <a:r>
              <a:rPr lang="en-US" dirty="0" smtClean="0"/>
              <a:t>Index documents by date: absolute, relative</a:t>
            </a:r>
          </a:p>
          <a:p>
            <a:r>
              <a:rPr lang="en-US" dirty="0" smtClean="0"/>
              <a:t>Identify temporal relations b/t events</a:t>
            </a:r>
          </a:p>
          <a:p>
            <a:pPr lvl="1"/>
            <a:r>
              <a:rPr lang="en-US" dirty="0" smtClean="0"/>
              <a:t>Store as triples of (S, E1, E2)</a:t>
            </a:r>
          </a:p>
          <a:p>
            <a:pPr lvl="2"/>
            <a:r>
              <a:rPr lang="en-US" dirty="0" smtClean="0"/>
              <a:t>S is temporal relation signal – e.g. during, after</a:t>
            </a:r>
          </a:p>
          <a:p>
            <a:r>
              <a:rPr lang="en-US" dirty="0" smtClean="0"/>
              <a:t>Answer selection:</a:t>
            </a:r>
          </a:p>
          <a:p>
            <a:pPr lvl="1"/>
            <a:r>
              <a:rPr lang="en-US" dirty="0" smtClean="0"/>
              <a:t>Prefer passages matching Question temporal constraint</a:t>
            </a:r>
          </a:p>
          <a:p>
            <a:pPr lvl="1"/>
            <a:r>
              <a:rPr lang="en-US" dirty="0" smtClean="0"/>
              <a:t>Discover events related by temporal signals in Q &amp; As</a:t>
            </a:r>
          </a:p>
          <a:p>
            <a:pPr lvl="1"/>
            <a:r>
              <a:rPr lang="en-US" dirty="0" smtClean="0"/>
              <a:t>Perform temporal unification; boost good As</a:t>
            </a:r>
          </a:p>
          <a:p>
            <a:r>
              <a:rPr lang="en-US" dirty="0" smtClean="0"/>
              <a:t>Improves only by 2%</a:t>
            </a:r>
          </a:p>
          <a:p>
            <a:pPr lvl="1"/>
            <a:r>
              <a:rPr lang="en-US" dirty="0" smtClean="0"/>
              <a:t>Mostly captured by surface forms</a:t>
            </a:r>
          </a:p>
        </p:txBody>
      </p:sp>
    </p:spTree>
    <p:extLst>
      <p:ext uri="{BB962C8B-B14F-4D97-AF65-F5344CB8AC3E}">
        <p14:creationId xmlns:p14="http://schemas.microsoft.com/office/powerpoint/2010/main" val="30237716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" r="911"/>
          <a:stretch/>
        </p:blipFill>
        <p:spPr>
          <a:xfrm>
            <a:off x="2133600" y="1444532"/>
            <a:ext cx="4967816" cy="268297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5977548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sources of improvement:</a:t>
            </a:r>
          </a:p>
          <a:p>
            <a:pPr lvl="1"/>
            <a:r>
              <a:rPr lang="en-US" dirty="0" smtClean="0"/>
              <a:t>Shallow processing: </a:t>
            </a:r>
          </a:p>
          <a:p>
            <a:pPr lvl="2"/>
            <a:r>
              <a:rPr lang="en-US" dirty="0" smtClean="0"/>
              <a:t>Web-boosting: +20%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714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sources of improvement:</a:t>
            </a:r>
          </a:p>
          <a:p>
            <a:pPr lvl="1"/>
            <a:r>
              <a:rPr lang="en-US" dirty="0" smtClean="0"/>
              <a:t>Shallow processing: </a:t>
            </a:r>
          </a:p>
          <a:p>
            <a:pPr lvl="2"/>
            <a:r>
              <a:rPr lang="en-US" dirty="0" smtClean="0"/>
              <a:t>Web-boosting: +20%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Deep processing:</a:t>
            </a:r>
          </a:p>
          <a:p>
            <a:pPr lvl="2"/>
            <a:r>
              <a:rPr lang="en-US" dirty="0" smtClean="0"/>
              <a:t>COGEX logic </a:t>
            </a:r>
            <a:r>
              <a:rPr lang="en-US" dirty="0" err="1" smtClean="0"/>
              <a:t>prover</a:t>
            </a:r>
            <a:r>
              <a:rPr lang="en-US" dirty="0" smtClean="0"/>
              <a:t> + semantics: 10%</a:t>
            </a:r>
            <a:endParaRPr lang="en-US" dirty="0"/>
          </a:p>
          <a:p>
            <a:pPr lvl="2"/>
            <a:r>
              <a:rPr lang="en-US" dirty="0" smtClean="0"/>
              <a:t>Temporal processing: 2%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856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sources of improvement:</a:t>
            </a:r>
          </a:p>
          <a:p>
            <a:pPr lvl="1"/>
            <a:r>
              <a:rPr lang="en-US" dirty="0" smtClean="0"/>
              <a:t>Shallow processing: </a:t>
            </a:r>
          </a:p>
          <a:p>
            <a:pPr lvl="2"/>
            <a:r>
              <a:rPr lang="en-US" dirty="0" smtClean="0"/>
              <a:t>Web-boosting: +20%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Deep processing:</a:t>
            </a:r>
          </a:p>
          <a:p>
            <a:pPr lvl="2"/>
            <a:r>
              <a:rPr lang="en-US" dirty="0" smtClean="0"/>
              <a:t>COGEX logic </a:t>
            </a:r>
            <a:r>
              <a:rPr lang="en-US" dirty="0" err="1" smtClean="0"/>
              <a:t>prover</a:t>
            </a:r>
            <a:r>
              <a:rPr lang="en-US" dirty="0" smtClean="0"/>
              <a:t> + semantics: 10%</a:t>
            </a:r>
            <a:endParaRPr lang="en-US" dirty="0"/>
          </a:p>
          <a:p>
            <a:pPr lvl="2"/>
            <a:r>
              <a:rPr lang="en-US" dirty="0" smtClean="0"/>
              <a:t>Temporal processing: 2%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Relation queries:</a:t>
            </a:r>
          </a:p>
          <a:p>
            <a:pPr lvl="2"/>
            <a:r>
              <a:rPr lang="en-US" dirty="0" smtClean="0"/>
              <a:t>All relatively shallow:</a:t>
            </a:r>
          </a:p>
          <a:p>
            <a:pPr lvl="3"/>
            <a:r>
              <a:rPr lang="en-US" dirty="0" smtClean="0"/>
              <a:t>Biggest contributors: Keyword extraction, Topic signatures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3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Co-reference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Single, basic referent: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844" y="2225197"/>
            <a:ext cx="4053368" cy="13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5545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Potential Answer Expressions…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23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“Insight”</a:t>
            </a:r>
          </a:p>
          <a:p>
            <a:r>
              <a:rPr lang="en-US" dirty="0" smtClean="0"/>
              <a:t>Shallow-pattern-based approach</a:t>
            </a:r>
          </a:p>
          <a:p>
            <a:pPr lvl="1"/>
            <a:r>
              <a:rPr lang="en-US" dirty="0" smtClean="0"/>
              <a:t>Contrasts with deep processing techniques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868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Potential Answer Expressions…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23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“Insight”</a:t>
            </a:r>
          </a:p>
          <a:p>
            <a:r>
              <a:rPr lang="en-US" dirty="0" smtClean="0"/>
              <a:t>Shallow-pattern-based approach</a:t>
            </a:r>
          </a:p>
          <a:p>
            <a:pPr lvl="1"/>
            <a:r>
              <a:rPr lang="en-US" dirty="0" smtClean="0"/>
              <a:t>Contrasts with deep processing techniques</a:t>
            </a:r>
          </a:p>
          <a:p>
            <a:pPr lvl="1"/>
            <a:endParaRPr lang="en-US" dirty="0"/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Some surface patterns highly correlated to information</a:t>
            </a:r>
          </a:p>
        </p:txBody>
      </p:sp>
    </p:spTree>
    <p:extLst>
      <p:ext uri="{BB962C8B-B14F-4D97-AF65-F5344CB8AC3E}">
        <p14:creationId xmlns:p14="http://schemas.microsoft.com/office/powerpoint/2010/main" val="40968741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Potential Answer Expressions…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23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“Insight”</a:t>
            </a:r>
          </a:p>
          <a:p>
            <a:r>
              <a:rPr lang="en-US" dirty="0" smtClean="0"/>
              <a:t>Shallow-pattern-based approach</a:t>
            </a:r>
          </a:p>
          <a:p>
            <a:pPr lvl="1"/>
            <a:r>
              <a:rPr lang="en-US" dirty="0" smtClean="0"/>
              <a:t>Contrasts with deep processing techniques</a:t>
            </a:r>
          </a:p>
          <a:p>
            <a:pPr lvl="1"/>
            <a:endParaRPr lang="en-US" dirty="0"/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Some surface patterns highly correlated to information</a:t>
            </a:r>
          </a:p>
          <a:p>
            <a:pPr lvl="2"/>
            <a:r>
              <a:rPr lang="en-US" dirty="0" smtClean="0"/>
              <a:t>E.g. Mozart (1756-1791)</a:t>
            </a:r>
          </a:p>
        </p:txBody>
      </p:sp>
    </p:spTree>
    <p:extLst>
      <p:ext uri="{BB962C8B-B14F-4D97-AF65-F5344CB8AC3E}">
        <p14:creationId xmlns:p14="http://schemas.microsoft.com/office/powerpoint/2010/main" val="2645152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Potential Answer Expressions…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2325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“Insight”</a:t>
            </a:r>
          </a:p>
          <a:p>
            <a:r>
              <a:rPr lang="en-US" dirty="0" smtClean="0"/>
              <a:t>Shallow-pattern-based approach</a:t>
            </a:r>
          </a:p>
          <a:p>
            <a:pPr lvl="1"/>
            <a:r>
              <a:rPr lang="en-US" dirty="0" smtClean="0"/>
              <a:t>Contrasts with deep processing techniques</a:t>
            </a:r>
          </a:p>
          <a:p>
            <a:pPr lvl="1"/>
            <a:endParaRPr lang="en-US" dirty="0"/>
          </a:p>
          <a:p>
            <a:r>
              <a:rPr lang="en-US" smtClean="0"/>
              <a:t>Intuition:</a:t>
            </a:r>
            <a:endParaRPr lang="en-US" dirty="0" smtClean="0"/>
          </a:p>
          <a:p>
            <a:pPr lvl="1"/>
            <a:r>
              <a:rPr lang="en-US" dirty="0" smtClean="0"/>
              <a:t>Some surface patterns highly correlated to information</a:t>
            </a:r>
          </a:p>
          <a:p>
            <a:pPr lvl="2"/>
            <a:r>
              <a:rPr lang="en-US" dirty="0" smtClean="0"/>
              <a:t>E.g. Mozart (1756-1791)</a:t>
            </a:r>
          </a:p>
          <a:p>
            <a:pPr lvl="2"/>
            <a:r>
              <a:rPr lang="en-US" dirty="0" smtClean="0"/>
              <a:t>Person – birthdate, death date </a:t>
            </a:r>
          </a:p>
          <a:p>
            <a:pPr lvl="3"/>
            <a:r>
              <a:rPr lang="en-US" dirty="0" smtClean="0"/>
              <a:t>Pattern: Capitalized word; </a:t>
            </a:r>
            <a:r>
              <a:rPr lang="en-US" dirty="0" err="1" smtClean="0"/>
              <a:t>paren</a:t>
            </a:r>
            <a:r>
              <a:rPr lang="en-US" dirty="0" smtClean="0"/>
              <a:t>, 4 digits; dash; 4 digits; </a:t>
            </a:r>
            <a:r>
              <a:rPr lang="en-US" dirty="0" err="1" smtClean="0"/>
              <a:t>paren</a:t>
            </a:r>
            <a:endParaRPr lang="en-US" dirty="0" smtClean="0"/>
          </a:p>
          <a:p>
            <a:pPr lvl="3"/>
            <a:r>
              <a:rPr lang="en-US" dirty="0" smtClean="0"/>
              <a:t>Attested 850 times in a corpus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093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infinite patterns</a:t>
            </a:r>
          </a:p>
        </p:txBody>
      </p:sp>
    </p:spTree>
    <p:extLst>
      <p:ext uri="{BB962C8B-B14F-4D97-AF65-F5344CB8AC3E}">
        <p14:creationId xmlns:p14="http://schemas.microsoft.com/office/powerpoint/2010/main" val="23197302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infinite patterns</a:t>
            </a:r>
          </a:p>
          <a:p>
            <a:r>
              <a:rPr lang="en-US" dirty="0" smtClean="0"/>
              <a:t>Pattern structure:</a:t>
            </a:r>
          </a:p>
          <a:p>
            <a:pPr lvl="1"/>
            <a:r>
              <a:rPr lang="en-US" dirty="0" smtClean="0"/>
              <a:t>Fixed components:</a:t>
            </a:r>
          </a:p>
          <a:p>
            <a:pPr lvl="2"/>
            <a:r>
              <a:rPr lang="en-US" dirty="0" smtClean="0"/>
              <a:t>Words, characters, symbols</a:t>
            </a:r>
          </a:p>
        </p:txBody>
      </p:sp>
    </p:spTree>
    <p:extLst>
      <p:ext uri="{BB962C8B-B14F-4D97-AF65-F5344CB8AC3E}">
        <p14:creationId xmlns:p14="http://schemas.microsoft.com/office/powerpoint/2010/main" val="29025128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infinite patterns</a:t>
            </a:r>
          </a:p>
          <a:p>
            <a:r>
              <a:rPr lang="en-US" dirty="0" smtClean="0"/>
              <a:t>Pattern structure:</a:t>
            </a:r>
          </a:p>
          <a:p>
            <a:pPr lvl="1"/>
            <a:r>
              <a:rPr lang="en-US" dirty="0" smtClean="0"/>
              <a:t>Fixed components:</a:t>
            </a:r>
          </a:p>
          <a:p>
            <a:pPr lvl="2"/>
            <a:r>
              <a:rPr lang="en-US" dirty="0" smtClean="0"/>
              <a:t>Words, characters, symbols</a:t>
            </a:r>
          </a:p>
          <a:p>
            <a:pPr lvl="1"/>
            <a:r>
              <a:rPr lang="en-US" dirty="0" smtClean="0"/>
              <a:t>Variable components:</a:t>
            </a:r>
          </a:p>
          <a:p>
            <a:pPr lvl="2"/>
            <a:r>
              <a:rPr lang="en-US" dirty="0" smtClean="0"/>
              <a:t>Usually query terms and answer terms</a:t>
            </a:r>
          </a:p>
        </p:txBody>
      </p:sp>
    </p:spTree>
    <p:extLst>
      <p:ext uri="{BB962C8B-B14F-4D97-AF65-F5344CB8AC3E}">
        <p14:creationId xmlns:p14="http://schemas.microsoft.com/office/powerpoint/2010/main" val="31941265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infinite patterns</a:t>
            </a:r>
          </a:p>
          <a:p>
            <a:r>
              <a:rPr lang="en-US" dirty="0" smtClean="0"/>
              <a:t>Pattern structure:</a:t>
            </a:r>
          </a:p>
          <a:p>
            <a:pPr lvl="1"/>
            <a:r>
              <a:rPr lang="en-US" dirty="0" smtClean="0"/>
              <a:t>Fixed components:</a:t>
            </a:r>
          </a:p>
          <a:p>
            <a:pPr lvl="2"/>
            <a:r>
              <a:rPr lang="en-US" dirty="0" smtClean="0"/>
              <a:t>Words, characters, symbols</a:t>
            </a:r>
          </a:p>
          <a:p>
            <a:pPr lvl="1"/>
            <a:r>
              <a:rPr lang="en-US" dirty="0" smtClean="0"/>
              <a:t>Variable components:</a:t>
            </a:r>
          </a:p>
          <a:p>
            <a:pPr lvl="2"/>
            <a:r>
              <a:rPr lang="en-US" dirty="0" smtClean="0"/>
              <a:t>Usually query terms and answer terms</a:t>
            </a:r>
          </a:p>
          <a:p>
            <a:pPr lvl="1"/>
            <a:r>
              <a:rPr lang="en-US" dirty="0" smtClean="0"/>
              <a:t>List of 51 pattern elements – combined for patterns</a:t>
            </a:r>
          </a:p>
          <a:p>
            <a:pPr lvl="2"/>
            <a:r>
              <a:rPr lang="en-US" dirty="0" smtClean="0"/>
              <a:t>Ordered or unordered</a:t>
            </a:r>
          </a:p>
        </p:txBody>
      </p:sp>
    </p:spTree>
    <p:extLst>
      <p:ext uri="{BB962C8B-B14F-4D97-AF65-F5344CB8AC3E}">
        <p14:creationId xmlns:p14="http://schemas.microsoft.com/office/powerpoint/2010/main" val="27137076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infinite patterns</a:t>
            </a:r>
          </a:p>
          <a:p>
            <a:r>
              <a:rPr lang="en-US" dirty="0" smtClean="0"/>
              <a:t>Pattern structure:</a:t>
            </a:r>
          </a:p>
          <a:p>
            <a:pPr lvl="1"/>
            <a:r>
              <a:rPr lang="en-US" dirty="0" smtClean="0"/>
              <a:t>Fixed components:</a:t>
            </a:r>
          </a:p>
          <a:p>
            <a:pPr lvl="2"/>
            <a:r>
              <a:rPr lang="en-US" dirty="0" smtClean="0"/>
              <a:t>Words, characters, symbols</a:t>
            </a:r>
          </a:p>
          <a:p>
            <a:pPr lvl="1"/>
            <a:r>
              <a:rPr lang="en-US" dirty="0" smtClean="0"/>
              <a:t>Variable components:</a:t>
            </a:r>
          </a:p>
          <a:p>
            <a:pPr lvl="2"/>
            <a:r>
              <a:rPr lang="en-US" dirty="0" smtClean="0"/>
              <a:t>Usually query terms and answer terms</a:t>
            </a:r>
          </a:p>
          <a:p>
            <a:pPr lvl="1"/>
            <a:r>
              <a:rPr lang="en-US" dirty="0" smtClean="0"/>
              <a:t>List of 51 pattern elements – combined for patterns</a:t>
            </a:r>
          </a:p>
          <a:p>
            <a:pPr lvl="2"/>
            <a:r>
              <a:rPr lang="en-US" dirty="0" smtClean="0"/>
              <a:t>Ordered or unordered</a:t>
            </a:r>
          </a:p>
          <a:p>
            <a:pPr lvl="1"/>
            <a:r>
              <a:rPr lang="en-US" dirty="0" smtClean="0"/>
              <a:t>More complex patterns are typically more indicative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01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59258" cy="4343400"/>
          </a:xfrm>
        </p:spPr>
        <p:txBody>
          <a:bodyPr/>
          <a:lstStyle/>
          <a:p>
            <a:r>
              <a:rPr lang="en-US" dirty="0" smtClean="0"/>
              <a:t>Post questions: Who is the Queen of the Netherlands?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0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Co-reference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Single, basic referent: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Multiple possible antecedents:</a:t>
            </a:r>
          </a:p>
          <a:p>
            <a:pPr lvl="1"/>
            <a:r>
              <a:rPr lang="en-US" dirty="0" smtClean="0"/>
              <a:t>Depends on previous correct answers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844" y="2225197"/>
            <a:ext cx="4053368" cy="13511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229" y="4331973"/>
            <a:ext cx="6193331" cy="252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0113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59258" cy="4343400"/>
          </a:xfrm>
        </p:spPr>
        <p:txBody>
          <a:bodyPr/>
          <a:lstStyle/>
          <a:p>
            <a:r>
              <a:rPr lang="en-US" dirty="0" smtClean="0"/>
              <a:t>Post questions: Who is the Queen of the Netherlands?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/>
              <a:t>Beatrix, Queen of the </a:t>
            </a:r>
            <a:r>
              <a:rPr lang="en-US" dirty="0" smtClean="0"/>
              <a:t>Netherlands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499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59258" cy="4343400"/>
          </a:xfrm>
        </p:spPr>
        <p:txBody>
          <a:bodyPr/>
          <a:lstStyle/>
          <a:p>
            <a:r>
              <a:rPr lang="en-US" dirty="0" smtClean="0"/>
              <a:t>Post questions: Who is the Queen of the Netherlands?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/>
              <a:t>Beatrix, Queen of the </a:t>
            </a:r>
            <a:r>
              <a:rPr lang="en-US" dirty="0" smtClean="0"/>
              <a:t>Netherlands</a:t>
            </a:r>
          </a:p>
          <a:p>
            <a:r>
              <a:rPr lang="en-US" dirty="0" smtClean="0"/>
              <a:t>Pattern elements: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ountry name</a:t>
            </a:r>
          </a:p>
          <a:p>
            <a:pPr lvl="1"/>
            <a:r>
              <a:rPr lang="en-US" dirty="0" smtClean="0"/>
              <a:t>Post name</a:t>
            </a:r>
          </a:p>
          <a:p>
            <a:pPr lvl="1"/>
            <a:r>
              <a:rPr lang="en-US" dirty="0" smtClean="0"/>
              <a:t>Person name</a:t>
            </a:r>
          </a:p>
          <a:p>
            <a:pPr lvl="1"/>
            <a:r>
              <a:rPr lang="en-US" dirty="0" smtClean="0"/>
              <a:t>Title (optional)</a:t>
            </a:r>
          </a:p>
          <a:p>
            <a:pPr lvl="2"/>
            <a:r>
              <a:rPr lang="en-US" dirty="0" smtClean="0"/>
              <a:t>In some order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831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analysis:</a:t>
            </a:r>
          </a:p>
          <a:p>
            <a:pPr lvl="1"/>
            <a:r>
              <a:rPr lang="en-US" dirty="0" smtClean="0"/>
              <a:t>Identify detailed question type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55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analysis:</a:t>
            </a:r>
          </a:p>
          <a:p>
            <a:pPr lvl="1"/>
            <a:r>
              <a:rPr lang="en-US" dirty="0" smtClean="0"/>
              <a:t>Identify detailed question type</a:t>
            </a:r>
          </a:p>
          <a:p>
            <a:pPr lvl="1"/>
            <a:endParaRPr lang="en-US" dirty="0"/>
          </a:p>
          <a:p>
            <a:r>
              <a:rPr lang="en-US" dirty="0" smtClean="0"/>
              <a:t>Passage retrieval</a:t>
            </a:r>
          </a:p>
          <a:p>
            <a:pPr lvl="1"/>
            <a:r>
              <a:rPr lang="en-US" dirty="0" smtClean="0"/>
              <a:t>Collect large number of retrieval snippets</a:t>
            </a:r>
          </a:p>
          <a:p>
            <a:pPr lvl="2"/>
            <a:r>
              <a:rPr lang="en-US" dirty="0" smtClean="0"/>
              <a:t>Possibly with query expansion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409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 analysis:</a:t>
            </a:r>
          </a:p>
          <a:p>
            <a:pPr lvl="1"/>
            <a:r>
              <a:rPr lang="en-US" dirty="0" smtClean="0"/>
              <a:t>Identify detailed question type</a:t>
            </a:r>
          </a:p>
          <a:p>
            <a:pPr lvl="1"/>
            <a:endParaRPr lang="en-US" dirty="0"/>
          </a:p>
          <a:p>
            <a:r>
              <a:rPr lang="en-US" dirty="0" smtClean="0"/>
              <a:t>Passage retrieval</a:t>
            </a:r>
          </a:p>
          <a:p>
            <a:pPr lvl="1"/>
            <a:r>
              <a:rPr lang="en-US" dirty="0" smtClean="0"/>
              <a:t>Collect large number of retrieval snippets</a:t>
            </a:r>
          </a:p>
          <a:p>
            <a:pPr lvl="2"/>
            <a:r>
              <a:rPr lang="en-US" dirty="0" smtClean="0"/>
              <a:t>Possibly with query expansion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Answer processing:</a:t>
            </a:r>
          </a:p>
          <a:p>
            <a:pPr lvl="1"/>
            <a:r>
              <a:rPr lang="en-US" dirty="0" smtClean="0"/>
              <a:t>Find matching patterns in candidates</a:t>
            </a:r>
          </a:p>
          <a:p>
            <a:pPr lvl="2"/>
            <a:r>
              <a:rPr lang="en-US" dirty="0" smtClean="0"/>
              <a:t>10s of patterns/answer type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841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result in TREC-10</a:t>
            </a:r>
          </a:p>
          <a:p>
            <a:r>
              <a:rPr lang="en-US" dirty="0" smtClean="0"/>
              <a:t>MRR (strict) 0.676: </a:t>
            </a:r>
          </a:p>
          <a:p>
            <a:pPr lvl="1"/>
            <a:r>
              <a:rPr lang="en-US" dirty="0" smtClean="0"/>
              <a:t>Correct: 289; 120 unanswered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Retrieval based on shallow patterns</a:t>
            </a:r>
          </a:p>
          <a:p>
            <a:pPr lvl="1"/>
            <a:r>
              <a:rPr lang="en-US" dirty="0" smtClean="0"/>
              <a:t>Bag of patterns, and sequences</a:t>
            </a:r>
          </a:p>
          <a:p>
            <a:pPr lvl="1"/>
            <a:r>
              <a:rPr lang="en-US" dirty="0" smtClean="0"/>
              <a:t>Still highly effective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043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Classification: </a:t>
            </a:r>
            <a:r>
              <a:rPr lang="en-US" dirty="0" err="1" smtClean="0"/>
              <a:t>Li&amp;Roth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871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678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050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r>
              <a:rPr lang="en-US" dirty="0" smtClean="0"/>
              <a:t>Question classification categorizes possible answers</a:t>
            </a:r>
          </a:p>
        </p:txBody>
      </p:sp>
    </p:spTree>
    <p:extLst>
      <p:ext uri="{BB962C8B-B14F-4D97-AF65-F5344CB8AC3E}">
        <p14:creationId xmlns:p14="http://schemas.microsoft.com/office/powerpoint/2010/main" val="97439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answers:</a:t>
            </a:r>
          </a:p>
          <a:p>
            <a:pPr lvl="1"/>
            <a:r>
              <a:rPr lang="en-US" dirty="0" smtClean="0"/>
              <a:t>Not just nominal concepts</a:t>
            </a:r>
          </a:p>
        </p:txBody>
      </p:sp>
    </p:spTree>
    <p:extLst>
      <p:ext uri="{BB962C8B-B14F-4D97-AF65-F5344CB8AC3E}">
        <p14:creationId xmlns:p14="http://schemas.microsoft.com/office/powerpoint/2010/main" val="624442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r>
              <a:rPr lang="en-US" dirty="0" smtClean="0"/>
              <a:t>Question classification categorizes possible answers</a:t>
            </a:r>
          </a:p>
          <a:p>
            <a:pPr lvl="1"/>
            <a:r>
              <a:rPr lang="en-US" dirty="0" smtClean="0"/>
              <a:t>Constrains answers types to help find, verify answer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Q</a:t>
            </a:r>
            <a:r>
              <a:rPr lang="en-US" i="1" dirty="0"/>
              <a:t>: What Canadian city has the largest population</a:t>
            </a:r>
            <a:r>
              <a:rPr lang="en-US" i="1" dirty="0" smtClean="0"/>
              <a:t>?</a:t>
            </a:r>
          </a:p>
          <a:p>
            <a:pPr lvl="2"/>
            <a:r>
              <a:rPr lang="en-US" dirty="0" smtClean="0"/>
              <a:t>Type?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713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r>
              <a:rPr lang="en-US" dirty="0" smtClean="0"/>
              <a:t>Question classification categorizes possible answers</a:t>
            </a:r>
          </a:p>
          <a:p>
            <a:pPr lvl="1"/>
            <a:r>
              <a:rPr lang="en-US" dirty="0" smtClean="0"/>
              <a:t>Constrains answers types to help find, verify answer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Q</a:t>
            </a:r>
            <a:r>
              <a:rPr lang="en-US" i="1" dirty="0"/>
              <a:t>: What Canadian city has the largest population</a:t>
            </a:r>
            <a:r>
              <a:rPr lang="en-US" i="1" dirty="0" smtClean="0"/>
              <a:t>?</a:t>
            </a:r>
          </a:p>
          <a:p>
            <a:pPr lvl="2"/>
            <a:r>
              <a:rPr lang="en-US" dirty="0" smtClean="0"/>
              <a:t>Type? -&gt; City</a:t>
            </a:r>
          </a:p>
          <a:p>
            <a:pPr lvl="2"/>
            <a:r>
              <a:rPr lang="en-US" dirty="0" smtClean="0"/>
              <a:t>Can ignore all non-city NPs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52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r>
              <a:rPr lang="en-US" dirty="0" smtClean="0"/>
              <a:t>Question classification categorizes possible answers</a:t>
            </a:r>
          </a:p>
          <a:p>
            <a:pPr lvl="1"/>
            <a:r>
              <a:rPr lang="en-US" dirty="0" smtClean="0"/>
              <a:t>Constrains answers types to help find, verify answer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Q</a:t>
            </a:r>
            <a:r>
              <a:rPr lang="en-US" i="1" dirty="0"/>
              <a:t>: What Canadian city has the largest population</a:t>
            </a:r>
            <a:r>
              <a:rPr lang="en-US" i="1" dirty="0" smtClean="0"/>
              <a:t>?</a:t>
            </a:r>
          </a:p>
          <a:p>
            <a:pPr lvl="2"/>
            <a:r>
              <a:rPr lang="en-US" dirty="0" smtClean="0"/>
              <a:t>Type? -&gt; City</a:t>
            </a:r>
          </a:p>
          <a:p>
            <a:pPr lvl="2"/>
            <a:r>
              <a:rPr lang="en-US" dirty="0" smtClean="0"/>
              <a:t>Can ignore all non-city NPs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Provides information for type-specific answer selection</a:t>
            </a:r>
          </a:p>
          <a:p>
            <a:pPr lvl="2"/>
            <a:r>
              <a:rPr lang="en-US" i="1" dirty="0" smtClean="0"/>
              <a:t>Q: What is a prism?</a:t>
            </a:r>
          </a:p>
          <a:p>
            <a:pPr lvl="2"/>
            <a:r>
              <a:rPr lang="en-US" dirty="0" smtClean="0"/>
              <a:t>Type? -&gt;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550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Question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/>
          <a:lstStyle/>
          <a:p>
            <a:r>
              <a:rPr lang="en-US" dirty="0" smtClean="0"/>
              <a:t>Question classification categorizes possible answers</a:t>
            </a:r>
          </a:p>
          <a:p>
            <a:pPr lvl="1"/>
            <a:r>
              <a:rPr lang="en-US" dirty="0" smtClean="0"/>
              <a:t>Constrains answers types to help find, verify answer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Q</a:t>
            </a:r>
            <a:r>
              <a:rPr lang="en-US" i="1" dirty="0"/>
              <a:t>: What Canadian city has the largest population</a:t>
            </a:r>
            <a:r>
              <a:rPr lang="en-US" i="1" dirty="0" smtClean="0"/>
              <a:t>?</a:t>
            </a:r>
          </a:p>
          <a:p>
            <a:pPr lvl="2"/>
            <a:r>
              <a:rPr lang="en-US" dirty="0" smtClean="0"/>
              <a:t>Type? -&gt; City</a:t>
            </a:r>
          </a:p>
          <a:p>
            <a:pPr lvl="2"/>
            <a:r>
              <a:rPr lang="en-US" dirty="0" smtClean="0"/>
              <a:t>Can ignore all non-city NPs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Provides information for type-specific answer selection</a:t>
            </a:r>
          </a:p>
          <a:p>
            <a:pPr lvl="2"/>
            <a:r>
              <a:rPr lang="en-US" i="1" dirty="0" smtClean="0"/>
              <a:t>Q: What is a prism?</a:t>
            </a:r>
          </a:p>
          <a:p>
            <a:pPr lvl="2"/>
            <a:r>
              <a:rPr lang="en-US" dirty="0" smtClean="0"/>
              <a:t>Type? -&gt; Definition</a:t>
            </a:r>
          </a:p>
          <a:p>
            <a:pPr lvl="3"/>
            <a:r>
              <a:rPr lang="en-US" dirty="0" smtClean="0"/>
              <a:t>Answer patterns include: ‘A prism is…’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50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2615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Variability: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tourist attractions are there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names of the tourist attractions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worth seeing in Reims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Type?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1767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Variability: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tourist attractions are there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names of the tourist attractions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worth seeing in Reims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Type? -&gt; Location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085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Variability: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tourist attractions are there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names of the tourist attractions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worth seeing in Reims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Type? -&gt; Location</a:t>
            </a:r>
          </a:p>
          <a:p>
            <a:r>
              <a:rPr lang="en-US" dirty="0" smtClean="0"/>
              <a:t>Manual rules?</a:t>
            </a:r>
          </a:p>
        </p:txBody>
      </p:sp>
    </p:spTree>
    <p:extLst>
      <p:ext uri="{BB962C8B-B14F-4D97-AF65-F5344CB8AC3E}">
        <p14:creationId xmlns:p14="http://schemas.microsoft.com/office/powerpoint/2010/main" val="36727027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Variability: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tourist attractions are there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names of the tourist attractions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worth seeing in Reims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Type? -&gt; Location</a:t>
            </a:r>
          </a:p>
          <a:p>
            <a:r>
              <a:rPr lang="en-US" dirty="0" smtClean="0"/>
              <a:t>Manual rules?</a:t>
            </a:r>
          </a:p>
          <a:p>
            <a:pPr lvl="1"/>
            <a:r>
              <a:rPr lang="en-US" dirty="0" smtClean="0"/>
              <a:t>Nearly impossible to create sufficient patterns</a:t>
            </a:r>
          </a:p>
          <a:p>
            <a:r>
              <a:rPr lang="en-US" dirty="0" smtClean="0"/>
              <a:t>Solution?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0029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Variability: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tourist attractions are there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names of the tourist attractions in Reims?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worth seeing in Reims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Type? -&gt; Location</a:t>
            </a:r>
          </a:p>
          <a:p>
            <a:r>
              <a:rPr lang="en-US" dirty="0" smtClean="0"/>
              <a:t>Manual rules?</a:t>
            </a:r>
          </a:p>
          <a:p>
            <a:pPr lvl="1"/>
            <a:r>
              <a:rPr lang="en-US" dirty="0" smtClean="0"/>
              <a:t>Nearly impossible to create sufficient patterns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Machine learning – rich feature set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answers:</a:t>
            </a:r>
          </a:p>
          <a:p>
            <a:pPr lvl="1"/>
            <a:r>
              <a:rPr lang="en-US" dirty="0" smtClean="0"/>
              <a:t>Not just nominal concepts</a:t>
            </a:r>
          </a:p>
          <a:p>
            <a:pPr lvl="1"/>
            <a:r>
              <a:rPr lang="en-US" dirty="0" smtClean="0"/>
              <a:t>Nominal events:</a:t>
            </a:r>
          </a:p>
          <a:p>
            <a:pPr lvl="2"/>
            <a:r>
              <a:rPr lang="en-US" dirty="0" smtClean="0"/>
              <a:t>Preakness 1998</a:t>
            </a:r>
          </a:p>
        </p:txBody>
      </p:sp>
    </p:spTree>
    <p:extLst>
      <p:ext uri="{BB962C8B-B14F-4D97-AF65-F5344CB8AC3E}">
        <p14:creationId xmlns:p14="http://schemas.microsoft.com/office/powerpoint/2010/main" val="294466179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Employ machine learning to categorize by answer type</a:t>
            </a:r>
          </a:p>
          <a:p>
            <a:pPr lvl="1"/>
            <a:r>
              <a:rPr lang="en-US" dirty="0" smtClean="0"/>
              <a:t>Hierarchical classifier on semantic hierarchy of types</a:t>
            </a:r>
          </a:p>
          <a:p>
            <a:pPr lvl="2"/>
            <a:r>
              <a:rPr lang="en-US" dirty="0" smtClean="0"/>
              <a:t>Coarse </a:t>
            </a:r>
            <a:r>
              <a:rPr lang="en-US" dirty="0" err="1" smtClean="0"/>
              <a:t>vs</a:t>
            </a:r>
            <a:r>
              <a:rPr lang="en-US" dirty="0" smtClean="0"/>
              <a:t> fine-grained </a:t>
            </a:r>
          </a:p>
          <a:p>
            <a:pPr lvl="3"/>
            <a:r>
              <a:rPr lang="en-US" dirty="0" smtClean="0"/>
              <a:t>Up to 50 classes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Differs from text categorization?</a:t>
            </a:r>
          </a:p>
        </p:txBody>
      </p:sp>
    </p:spTree>
    <p:extLst>
      <p:ext uri="{BB962C8B-B14F-4D97-AF65-F5344CB8AC3E}">
        <p14:creationId xmlns:p14="http://schemas.microsoft.com/office/powerpoint/2010/main" val="28706068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Employ machine learning to categorize by answer type</a:t>
            </a:r>
          </a:p>
          <a:p>
            <a:pPr lvl="1"/>
            <a:r>
              <a:rPr lang="en-US" dirty="0" smtClean="0"/>
              <a:t>Hierarchical classifier on semantic hierarchy of types</a:t>
            </a:r>
          </a:p>
          <a:p>
            <a:pPr lvl="2"/>
            <a:r>
              <a:rPr lang="en-US" dirty="0" smtClean="0"/>
              <a:t>Coarse </a:t>
            </a:r>
            <a:r>
              <a:rPr lang="en-US" dirty="0" err="1" smtClean="0"/>
              <a:t>vs</a:t>
            </a:r>
            <a:r>
              <a:rPr lang="en-US" dirty="0" smtClean="0"/>
              <a:t> fine-grained </a:t>
            </a:r>
          </a:p>
          <a:p>
            <a:pPr lvl="3"/>
            <a:r>
              <a:rPr lang="en-US" dirty="0" smtClean="0"/>
              <a:t>Up to 50 classes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Differs from text categorization?</a:t>
            </a:r>
          </a:p>
          <a:p>
            <a:pPr lvl="2"/>
            <a:r>
              <a:rPr lang="en-US" dirty="0" smtClean="0"/>
              <a:t>Shorter (much!)</a:t>
            </a:r>
          </a:p>
          <a:p>
            <a:pPr lvl="2"/>
            <a:r>
              <a:rPr lang="en-US" dirty="0" smtClean="0"/>
              <a:t>Less information, but </a:t>
            </a:r>
          </a:p>
          <a:p>
            <a:pPr lvl="2"/>
            <a:r>
              <a:rPr lang="en-US" dirty="0" smtClean="0"/>
              <a:t>Deep analysis more tractable</a:t>
            </a:r>
          </a:p>
        </p:txBody>
      </p:sp>
    </p:spTree>
    <p:extLst>
      <p:ext uri="{BB962C8B-B14F-4D97-AF65-F5344CB8AC3E}">
        <p14:creationId xmlns:p14="http://schemas.microsoft.com/office/powerpoint/2010/main" val="34841173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</a:t>
            </a:r>
            <a:r>
              <a:rPr lang="en-US" dirty="0"/>
              <a:t>syntactic and semantic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Diverse semantic resources</a:t>
            </a:r>
          </a:p>
        </p:txBody>
      </p:sp>
    </p:spTree>
    <p:extLst>
      <p:ext uri="{BB962C8B-B14F-4D97-AF65-F5344CB8AC3E}">
        <p14:creationId xmlns:p14="http://schemas.microsoft.com/office/powerpoint/2010/main" val="380330230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</a:t>
            </a:r>
            <a:r>
              <a:rPr lang="en-US" dirty="0"/>
              <a:t>syntactic and semantic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Diverse semantic resources</a:t>
            </a:r>
          </a:p>
          <a:p>
            <a:pPr lvl="2"/>
            <a:r>
              <a:rPr lang="en-US" dirty="0" smtClean="0"/>
              <a:t>Named Entity categories</a:t>
            </a:r>
          </a:p>
          <a:p>
            <a:pPr lvl="2"/>
            <a:r>
              <a:rPr lang="en-US" dirty="0" err="1" smtClean="0"/>
              <a:t>WordNet</a:t>
            </a:r>
            <a:r>
              <a:rPr lang="en-US" dirty="0" smtClean="0"/>
              <a:t> sense</a:t>
            </a:r>
          </a:p>
          <a:p>
            <a:pPr lvl="2"/>
            <a:r>
              <a:rPr lang="en-US" dirty="0" smtClean="0"/>
              <a:t>Manually constructed word lists</a:t>
            </a:r>
          </a:p>
          <a:p>
            <a:pPr lvl="2"/>
            <a:r>
              <a:rPr lang="en-US" dirty="0" smtClean="0"/>
              <a:t>Automatically extracted semantically similar word lists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18861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</a:t>
            </a:r>
            <a:r>
              <a:rPr lang="en-US" dirty="0"/>
              <a:t>syntactic and semantic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Diverse semantic resources</a:t>
            </a:r>
          </a:p>
          <a:p>
            <a:pPr lvl="2"/>
            <a:r>
              <a:rPr lang="en-US" dirty="0" smtClean="0"/>
              <a:t>Named Entity categories</a:t>
            </a:r>
          </a:p>
          <a:p>
            <a:pPr lvl="2"/>
            <a:r>
              <a:rPr lang="en-US" dirty="0" err="1" smtClean="0"/>
              <a:t>WordNet</a:t>
            </a:r>
            <a:r>
              <a:rPr lang="en-US" dirty="0" smtClean="0"/>
              <a:t> sense</a:t>
            </a:r>
          </a:p>
          <a:p>
            <a:pPr lvl="2"/>
            <a:r>
              <a:rPr lang="en-US" dirty="0" smtClean="0"/>
              <a:t>Manually constructed word lists</a:t>
            </a:r>
          </a:p>
          <a:p>
            <a:pPr lvl="2"/>
            <a:r>
              <a:rPr lang="en-US" dirty="0" smtClean="0"/>
              <a:t>Automatically extracted semantically similar word lists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Coarse: 92.5%; Fine: 89.3%</a:t>
            </a:r>
          </a:p>
          <a:p>
            <a:pPr lvl="1"/>
            <a:r>
              <a:rPr lang="en-US" dirty="0" smtClean="0"/>
              <a:t>Semantic features reduce error by 28%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378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Hierarchy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45106" r="-53205" b="-347"/>
          <a:stretch/>
        </p:blipFill>
        <p:spPr>
          <a:xfrm>
            <a:off x="549275" y="1735664"/>
            <a:ext cx="7835069" cy="5122333"/>
          </a:xfrm>
        </p:spPr>
      </p:pic>
    </p:spTree>
    <p:extLst>
      <p:ext uri="{BB962C8B-B14F-4D97-AF65-F5344CB8AC3E}">
        <p14:creationId xmlns:p14="http://schemas.microsoft.com/office/powerpoint/2010/main" val="255329510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Many manual approaches use only :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430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Many manual approaches use only :</a:t>
            </a:r>
          </a:p>
          <a:p>
            <a:pPr lvl="1"/>
            <a:r>
              <a:rPr lang="en-US" dirty="0" smtClean="0"/>
              <a:t>Small set of entity types, set of handcrafted rules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151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Many manual approaches use only :</a:t>
            </a:r>
          </a:p>
          <a:p>
            <a:pPr lvl="1"/>
            <a:r>
              <a:rPr lang="en-US" dirty="0" smtClean="0"/>
              <a:t>Small set of entity types, set of handcrafted rules</a:t>
            </a:r>
          </a:p>
          <a:p>
            <a:pPr lvl="2"/>
            <a:r>
              <a:rPr lang="en-US" dirty="0" smtClean="0"/>
              <a:t>Note: </a:t>
            </a:r>
            <a:r>
              <a:rPr lang="en-US" dirty="0" err="1" smtClean="0"/>
              <a:t>Webclopedia’s</a:t>
            </a:r>
            <a:r>
              <a:rPr lang="en-US" dirty="0" smtClean="0"/>
              <a:t> 96 node </a:t>
            </a:r>
            <a:r>
              <a:rPr lang="en-US" dirty="0" err="1" smtClean="0"/>
              <a:t>taxo</a:t>
            </a:r>
            <a:r>
              <a:rPr lang="en-US" dirty="0"/>
              <a:t> </a:t>
            </a:r>
            <a:r>
              <a:rPr lang="en-US" dirty="0" smtClean="0"/>
              <a:t>w/276 manual rules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757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Many manual approaches use only :</a:t>
            </a:r>
          </a:p>
          <a:p>
            <a:pPr lvl="1"/>
            <a:r>
              <a:rPr lang="en-US" dirty="0" smtClean="0"/>
              <a:t>Small set of entity types, set of handcrafted rules</a:t>
            </a:r>
          </a:p>
          <a:p>
            <a:pPr lvl="2"/>
            <a:r>
              <a:rPr lang="en-US" dirty="0" smtClean="0"/>
              <a:t>Note: </a:t>
            </a:r>
            <a:r>
              <a:rPr lang="en-US" dirty="0" err="1" smtClean="0"/>
              <a:t>Webclopedia’s</a:t>
            </a:r>
            <a:r>
              <a:rPr lang="en-US" dirty="0" smtClean="0"/>
              <a:t> 96 node </a:t>
            </a:r>
            <a:r>
              <a:rPr lang="en-US" dirty="0" err="1" smtClean="0"/>
              <a:t>taxo</a:t>
            </a:r>
            <a:r>
              <a:rPr lang="en-US" dirty="0"/>
              <a:t> </a:t>
            </a:r>
            <a:r>
              <a:rPr lang="en-US" dirty="0" smtClean="0"/>
              <a:t>w/276 manual rules</a:t>
            </a:r>
          </a:p>
          <a:p>
            <a:r>
              <a:rPr lang="en-US" dirty="0" smtClean="0"/>
              <a:t>Learning approaches can learn to generalize</a:t>
            </a:r>
          </a:p>
          <a:p>
            <a:pPr lvl="1"/>
            <a:r>
              <a:rPr lang="en-US" dirty="0" smtClean="0"/>
              <a:t>Train on new taxonomy, but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3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answers:</a:t>
            </a:r>
          </a:p>
          <a:p>
            <a:pPr lvl="1"/>
            <a:r>
              <a:rPr lang="en-US" dirty="0" smtClean="0"/>
              <a:t>Not just nominal concepts</a:t>
            </a:r>
          </a:p>
          <a:p>
            <a:pPr lvl="1"/>
            <a:r>
              <a:rPr lang="en-US" dirty="0" smtClean="0"/>
              <a:t>Nominal events:</a:t>
            </a:r>
          </a:p>
          <a:p>
            <a:pPr lvl="2"/>
            <a:r>
              <a:rPr lang="en-US" dirty="0" smtClean="0"/>
              <a:t>Preakness 1998</a:t>
            </a:r>
          </a:p>
          <a:p>
            <a:pPr lvl="1"/>
            <a:r>
              <a:rPr lang="en-US" dirty="0" smtClean="0"/>
              <a:t>Complex events:</a:t>
            </a:r>
          </a:p>
          <a:p>
            <a:pPr lvl="2"/>
            <a:r>
              <a:rPr lang="en-US" dirty="0" smtClean="0"/>
              <a:t>Plane clips cable wires in Italian resort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175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Many manual approaches use only :</a:t>
            </a:r>
          </a:p>
          <a:p>
            <a:pPr lvl="1"/>
            <a:r>
              <a:rPr lang="en-US" dirty="0" smtClean="0"/>
              <a:t>Small set of entity types, set of handcrafted rules</a:t>
            </a:r>
          </a:p>
          <a:p>
            <a:pPr lvl="2"/>
            <a:r>
              <a:rPr lang="en-US" dirty="0" smtClean="0"/>
              <a:t>Note: </a:t>
            </a:r>
            <a:r>
              <a:rPr lang="en-US" dirty="0" err="1" smtClean="0"/>
              <a:t>Webclopedia’s</a:t>
            </a:r>
            <a:r>
              <a:rPr lang="en-US" dirty="0" smtClean="0"/>
              <a:t> 96 node </a:t>
            </a:r>
            <a:r>
              <a:rPr lang="en-US" dirty="0" err="1" smtClean="0"/>
              <a:t>taxo</a:t>
            </a:r>
            <a:r>
              <a:rPr lang="en-US" dirty="0"/>
              <a:t> </a:t>
            </a:r>
            <a:r>
              <a:rPr lang="en-US" dirty="0" smtClean="0"/>
              <a:t>w/276 manual rules</a:t>
            </a:r>
          </a:p>
          <a:p>
            <a:r>
              <a:rPr lang="en-US" dirty="0" smtClean="0"/>
              <a:t>Learning approaches can learn to generalize</a:t>
            </a:r>
          </a:p>
          <a:p>
            <a:pPr lvl="1"/>
            <a:r>
              <a:rPr lang="en-US" dirty="0" smtClean="0"/>
              <a:t>Train on new taxonomy, but</a:t>
            </a:r>
          </a:p>
          <a:p>
            <a:pPr lvl="2"/>
            <a:r>
              <a:rPr lang="en-US" dirty="0" smtClean="0"/>
              <a:t>Someone still has to label the data…</a:t>
            </a:r>
          </a:p>
          <a:p>
            <a:r>
              <a:rPr lang="en-US" dirty="0" smtClean="0"/>
              <a:t>Two step learning: (Winnow)</a:t>
            </a:r>
          </a:p>
          <a:p>
            <a:pPr lvl="1"/>
            <a:r>
              <a:rPr lang="en-US" dirty="0" smtClean="0"/>
              <a:t>Same features in both cases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1493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Hierarchical Question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manual approaches use only :</a:t>
            </a:r>
          </a:p>
          <a:p>
            <a:pPr lvl="1"/>
            <a:r>
              <a:rPr lang="en-US" dirty="0" smtClean="0"/>
              <a:t>Small set of entity types, set of handcrafted rules</a:t>
            </a:r>
          </a:p>
          <a:p>
            <a:pPr lvl="2"/>
            <a:r>
              <a:rPr lang="en-US" dirty="0" smtClean="0"/>
              <a:t>Note: </a:t>
            </a:r>
            <a:r>
              <a:rPr lang="en-US" dirty="0" err="1" smtClean="0"/>
              <a:t>Webclopedia’s</a:t>
            </a:r>
            <a:r>
              <a:rPr lang="en-US" dirty="0" smtClean="0"/>
              <a:t> 96 node </a:t>
            </a:r>
            <a:r>
              <a:rPr lang="en-US" dirty="0" err="1" smtClean="0"/>
              <a:t>taxo</a:t>
            </a:r>
            <a:r>
              <a:rPr lang="en-US" dirty="0"/>
              <a:t> </a:t>
            </a:r>
            <a:r>
              <a:rPr lang="en-US" dirty="0" smtClean="0"/>
              <a:t>w/276 manual rules</a:t>
            </a:r>
          </a:p>
          <a:p>
            <a:r>
              <a:rPr lang="en-US" dirty="0" smtClean="0"/>
              <a:t>Learning approaches can learn to generalize</a:t>
            </a:r>
          </a:p>
          <a:p>
            <a:pPr lvl="1"/>
            <a:r>
              <a:rPr lang="en-US" dirty="0" smtClean="0"/>
              <a:t>Train on new taxonomy, but</a:t>
            </a:r>
          </a:p>
          <a:p>
            <a:pPr lvl="2"/>
            <a:r>
              <a:rPr lang="en-US" dirty="0" smtClean="0"/>
              <a:t>Someone still has to label the data…</a:t>
            </a:r>
          </a:p>
          <a:p>
            <a:r>
              <a:rPr lang="en-US" dirty="0" smtClean="0"/>
              <a:t>Two step learning: (Winnow)</a:t>
            </a:r>
          </a:p>
          <a:p>
            <a:pPr lvl="1"/>
            <a:r>
              <a:rPr lang="en-US" dirty="0" smtClean="0"/>
              <a:t>Same features in both cases</a:t>
            </a:r>
          </a:p>
          <a:p>
            <a:pPr lvl="2"/>
            <a:r>
              <a:rPr lang="en-US" dirty="0" smtClean="0"/>
              <a:t>First classifier produces (a set of) coarse labels </a:t>
            </a:r>
          </a:p>
          <a:p>
            <a:pPr lvl="2"/>
            <a:r>
              <a:rPr lang="en-US" dirty="0" smtClean="0"/>
              <a:t>Second classifier selects from fine-grained children of coarse tags generated by the previous stage</a:t>
            </a:r>
          </a:p>
          <a:p>
            <a:pPr lvl="2"/>
            <a:r>
              <a:rPr lang="en-US" dirty="0" smtClean="0"/>
              <a:t>Select highest density classes above threshold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8922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for </a:t>
            </a:r>
            <a:br>
              <a:rPr lang="en-US" dirty="0" smtClean="0"/>
            </a:br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Primitive lexical, syntactic, lexical-semantic features</a:t>
            </a:r>
          </a:p>
          <a:p>
            <a:pPr lvl="1"/>
            <a:r>
              <a:rPr lang="en-US" dirty="0" smtClean="0"/>
              <a:t>Automatically derived</a:t>
            </a:r>
          </a:p>
          <a:p>
            <a:pPr lvl="1"/>
            <a:r>
              <a:rPr lang="en-US" dirty="0" smtClean="0"/>
              <a:t>Combined into conjunctive, relational features</a:t>
            </a:r>
          </a:p>
          <a:p>
            <a:pPr lvl="1"/>
            <a:r>
              <a:rPr lang="en-US" dirty="0" smtClean="0"/>
              <a:t>Sparse, binary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649584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for </a:t>
            </a:r>
            <a:br>
              <a:rPr lang="en-US" dirty="0" smtClean="0"/>
            </a:br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Primitive lexical, syntactic, lexical-semantic features</a:t>
            </a:r>
          </a:p>
          <a:p>
            <a:pPr lvl="1"/>
            <a:r>
              <a:rPr lang="en-US" dirty="0" smtClean="0"/>
              <a:t>Automatically derived</a:t>
            </a:r>
          </a:p>
          <a:p>
            <a:pPr lvl="1"/>
            <a:r>
              <a:rPr lang="en-US" dirty="0" smtClean="0"/>
              <a:t>Combined into conjunctive, relational features</a:t>
            </a:r>
          </a:p>
          <a:p>
            <a:pPr lvl="1"/>
            <a:r>
              <a:rPr lang="en-US" dirty="0" smtClean="0"/>
              <a:t>Sparse, binary representation</a:t>
            </a:r>
          </a:p>
          <a:p>
            <a:r>
              <a:rPr lang="en-US" dirty="0" smtClean="0"/>
              <a:t>Words</a:t>
            </a:r>
          </a:p>
          <a:p>
            <a:pPr lvl="1"/>
            <a:r>
              <a:rPr lang="en-US" dirty="0" smtClean="0"/>
              <a:t>Combined into </a:t>
            </a:r>
            <a:r>
              <a:rPr lang="en-US" dirty="0" err="1" smtClean="0"/>
              <a:t>ngrams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13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for </a:t>
            </a:r>
            <a:br>
              <a:rPr lang="en-US" dirty="0" smtClean="0"/>
            </a:br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56058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Primitive lexical, syntactic, lexical-semantic features</a:t>
            </a:r>
          </a:p>
          <a:p>
            <a:pPr lvl="1"/>
            <a:r>
              <a:rPr lang="en-US" dirty="0" smtClean="0"/>
              <a:t>Automatically derived</a:t>
            </a:r>
          </a:p>
          <a:p>
            <a:pPr lvl="1"/>
            <a:r>
              <a:rPr lang="en-US" dirty="0" smtClean="0"/>
              <a:t>Combined into conjunctive, relational features</a:t>
            </a:r>
          </a:p>
          <a:p>
            <a:pPr lvl="1"/>
            <a:r>
              <a:rPr lang="en-US" dirty="0" smtClean="0"/>
              <a:t>Sparse, binary representation</a:t>
            </a:r>
          </a:p>
          <a:p>
            <a:r>
              <a:rPr lang="en-US" dirty="0" smtClean="0"/>
              <a:t>Words</a:t>
            </a:r>
          </a:p>
          <a:p>
            <a:pPr lvl="1"/>
            <a:r>
              <a:rPr lang="en-US" dirty="0" smtClean="0"/>
              <a:t>Combined into </a:t>
            </a:r>
            <a:r>
              <a:rPr lang="en-US" dirty="0" err="1" smtClean="0"/>
              <a:t>ngrams</a:t>
            </a:r>
            <a:endParaRPr lang="en-US" dirty="0" smtClean="0"/>
          </a:p>
          <a:p>
            <a:r>
              <a:rPr lang="en-US" dirty="0" smtClean="0"/>
              <a:t>Syntactic features:</a:t>
            </a:r>
          </a:p>
          <a:p>
            <a:pPr lvl="1"/>
            <a:r>
              <a:rPr lang="en-US" dirty="0" smtClean="0"/>
              <a:t>Part-of-speech tags</a:t>
            </a:r>
          </a:p>
          <a:p>
            <a:pPr lvl="1"/>
            <a:r>
              <a:rPr lang="en-US" dirty="0" smtClean="0"/>
              <a:t>Chunks</a:t>
            </a:r>
          </a:p>
          <a:p>
            <a:pPr lvl="1"/>
            <a:r>
              <a:rPr lang="en-US" dirty="0" smtClean="0"/>
              <a:t>Head chunks : 1</a:t>
            </a:r>
            <a:r>
              <a:rPr lang="en-US" baseline="30000" dirty="0" smtClean="0"/>
              <a:t>st</a:t>
            </a:r>
            <a:r>
              <a:rPr lang="en-US" dirty="0" smtClean="0"/>
              <a:t> N, V chunks after Q-word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8274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Feature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88325" cy="4343400"/>
          </a:xfrm>
        </p:spPr>
        <p:txBody>
          <a:bodyPr/>
          <a:lstStyle/>
          <a:p>
            <a:pPr lvl="1"/>
            <a:r>
              <a:rPr lang="en-US" dirty="0" smtClean="0"/>
              <a:t>Q: Who was the first woman killed in the Vietnam War?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547110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Feature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88325" cy="4343400"/>
          </a:xfrm>
        </p:spPr>
        <p:txBody>
          <a:bodyPr/>
          <a:lstStyle/>
          <a:p>
            <a:pPr lvl="1"/>
            <a:r>
              <a:rPr lang="en-US" dirty="0" smtClean="0"/>
              <a:t>Q: Who was the first woman killed in the Vietnam War?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POS: [Who WP] [was VBD] [the DT] [first JJ] [woman NN] [killed VBN] {in IN] [the DT] [Vietnam NNP] [War NNP] [? .]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0354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Feature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88325" cy="4343400"/>
          </a:xfrm>
        </p:spPr>
        <p:txBody>
          <a:bodyPr/>
          <a:lstStyle/>
          <a:p>
            <a:pPr lvl="1"/>
            <a:r>
              <a:rPr lang="en-US" dirty="0" smtClean="0"/>
              <a:t>Q: Who was the first woman killed in the Vietnam War?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POS: [Who WP] [was VBD] [the DT] [first JJ] [woman NN] [killed VBN] {in IN] [the DT] [Vietnam NNP] [War NNP] [? .]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Chunking: [NP Who] [VP was] [NP the first woman] [VP killed] [PP in] [NP the Vietnam War] 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8088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Feature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88325" cy="4343400"/>
          </a:xfrm>
        </p:spPr>
        <p:txBody>
          <a:bodyPr/>
          <a:lstStyle/>
          <a:p>
            <a:pPr lvl="1"/>
            <a:r>
              <a:rPr lang="en-US" dirty="0" smtClean="0"/>
              <a:t>Q: Who was the first woman killed in the Vietnam War?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POS: [Who WP] [was VBD] [the DT] [first JJ] [woman NN] [killed VBN] {in IN] [the DT] [Vietnam NNP] [War NNP] [? .]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Chunking: [NP Who] [VP was] [NP the first woman] [VP killed] [PP in] [NP the Vietnam War] 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Head noun chunk: ‘the first woman’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5935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 analogously to syntax?</a:t>
            </a:r>
          </a:p>
        </p:txBody>
      </p:sp>
    </p:spTree>
    <p:extLst>
      <p:ext uri="{BB962C8B-B14F-4D97-AF65-F5344CB8AC3E}">
        <p14:creationId xmlns:p14="http://schemas.microsoft.com/office/powerpoint/2010/main" val="305025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answers:</a:t>
            </a:r>
          </a:p>
          <a:p>
            <a:pPr lvl="1"/>
            <a:r>
              <a:rPr lang="en-US" dirty="0" smtClean="0"/>
              <a:t>Not just nominal concepts</a:t>
            </a:r>
          </a:p>
          <a:p>
            <a:pPr lvl="1"/>
            <a:r>
              <a:rPr lang="en-US" dirty="0" smtClean="0"/>
              <a:t>Nominal events:</a:t>
            </a:r>
          </a:p>
          <a:p>
            <a:pPr lvl="2"/>
            <a:r>
              <a:rPr lang="en-US" dirty="0" smtClean="0"/>
              <a:t>Preakness 1998</a:t>
            </a:r>
          </a:p>
          <a:p>
            <a:pPr lvl="1"/>
            <a:r>
              <a:rPr lang="en-US" dirty="0" smtClean="0"/>
              <a:t>Complex events:</a:t>
            </a:r>
          </a:p>
          <a:p>
            <a:pPr lvl="2"/>
            <a:r>
              <a:rPr lang="en-US" dirty="0" smtClean="0"/>
              <a:t>Plane clips cable wires in Italian resort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Establish question context,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2935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 analogously to syntax?</a:t>
            </a:r>
          </a:p>
          <a:p>
            <a:pPr lvl="1"/>
            <a:r>
              <a:rPr lang="en-US" dirty="0" smtClean="0"/>
              <a:t>Q1:What’s the semantic equivalent of POS tagging?</a:t>
            </a:r>
          </a:p>
        </p:txBody>
      </p:sp>
    </p:spTree>
    <p:extLst>
      <p:ext uri="{BB962C8B-B14F-4D97-AF65-F5344CB8AC3E}">
        <p14:creationId xmlns:p14="http://schemas.microsoft.com/office/powerpoint/2010/main" val="347914160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 analogously to syntax?</a:t>
            </a:r>
          </a:p>
          <a:p>
            <a:pPr lvl="1"/>
            <a:r>
              <a:rPr lang="en-US" dirty="0" smtClean="0"/>
              <a:t>Q1:What’s the semantic equivalent of POS tagging?</a:t>
            </a:r>
          </a:p>
          <a:p>
            <a:pPr lvl="1"/>
            <a:r>
              <a:rPr lang="en-US" dirty="0" smtClean="0"/>
              <a:t>Q2: POS tagging &gt; 97% accurate;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emantics? Semantic ambiguity?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3253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 analogously to syntax?</a:t>
            </a:r>
          </a:p>
          <a:p>
            <a:pPr lvl="1"/>
            <a:r>
              <a:rPr lang="en-US" dirty="0" smtClean="0"/>
              <a:t>Q1:What’s the semantic equivalent of POS tagging?</a:t>
            </a:r>
          </a:p>
          <a:p>
            <a:pPr lvl="1"/>
            <a:r>
              <a:rPr lang="en-US" dirty="0" smtClean="0"/>
              <a:t>Q2: POS tagging &gt; 97% accurate;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emantics? Semantic ambiguity?</a:t>
            </a:r>
          </a:p>
          <a:p>
            <a:pPr lvl="2"/>
            <a:endParaRPr lang="en-US" dirty="0"/>
          </a:p>
          <a:p>
            <a:r>
              <a:rPr lang="en-US" dirty="0" smtClean="0"/>
              <a:t>A1: Explore different lexical semantic info sources</a:t>
            </a:r>
          </a:p>
          <a:p>
            <a:pPr lvl="2"/>
            <a:r>
              <a:rPr lang="en-US" dirty="0" smtClean="0"/>
              <a:t>Differ in granularity, difficulty, and accuracy</a:t>
            </a:r>
          </a:p>
        </p:txBody>
      </p:sp>
    </p:spTree>
    <p:extLst>
      <p:ext uri="{BB962C8B-B14F-4D97-AF65-F5344CB8AC3E}">
        <p14:creationId xmlns:p14="http://schemas.microsoft.com/office/powerpoint/2010/main" val="230336897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 analogously to syntax?</a:t>
            </a:r>
          </a:p>
          <a:p>
            <a:pPr lvl="1"/>
            <a:r>
              <a:rPr lang="en-US" dirty="0" smtClean="0"/>
              <a:t>Q1:What’s the semantic equivalent of POS tagging?</a:t>
            </a:r>
          </a:p>
          <a:p>
            <a:pPr lvl="1"/>
            <a:r>
              <a:rPr lang="en-US" dirty="0" smtClean="0"/>
              <a:t>Q2: POS tagging &gt; 97% accurate;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emantics? Semantic ambiguity?</a:t>
            </a:r>
          </a:p>
          <a:p>
            <a:pPr lvl="2"/>
            <a:endParaRPr lang="en-US" dirty="0"/>
          </a:p>
          <a:p>
            <a:r>
              <a:rPr lang="en-US" dirty="0" smtClean="0"/>
              <a:t>A1: Explore different lexical semantic info sources</a:t>
            </a:r>
          </a:p>
          <a:p>
            <a:pPr lvl="2"/>
            <a:r>
              <a:rPr lang="en-US" dirty="0" smtClean="0"/>
              <a:t>Differ in granularity, difficulty, and accuracy</a:t>
            </a:r>
          </a:p>
          <a:p>
            <a:pPr lvl="1"/>
            <a:r>
              <a:rPr lang="en-US" dirty="0" smtClean="0"/>
              <a:t>Named Entities 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 Senses</a:t>
            </a:r>
          </a:p>
          <a:p>
            <a:pPr lvl="1"/>
            <a:r>
              <a:rPr lang="en-US" dirty="0" smtClean="0"/>
              <a:t>Manual word lists</a:t>
            </a:r>
          </a:p>
          <a:p>
            <a:pPr lvl="1"/>
            <a:r>
              <a:rPr lang="en-US" dirty="0" smtClean="0"/>
              <a:t>Distributional sense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577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 &amp;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each word with semantic category</a:t>
            </a:r>
          </a:p>
          <a:p>
            <a:endParaRPr lang="en-US" dirty="0"/>
          </a:p>
          <a:p>
            <a:r>
              <a:rPr lang="en-US" dirty="0" smtClean="0"/>
              <a:t>What about ambiguity?</a:t>
            </a:r>
          </a:p>
          <a:p>
            <a:pPr lvl="1"/>
            <a:r>
              <a:rPr lang="en-US" dirty="0" smtClean="0"/>
              <a:t>E.g. ‘water’ as ‘liquid’ or ‘body of water’</a:t>
            </a:r>
          </a:p>
        </p:txBody>
      </p:sp>
    </p:spTree>
    <p:extLst>
      <p:ext uri="{BB962C8B-B14F-4D97-AF65-F5344CB8AC3E}">
        <p14:creationId xmlns:p14="http://schemas.microsoft.com/office/powerpoint/2010/main" val="298957427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 &amp;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each word with semantic category</a:t>
            </a:r>
          </a:p>
          <a:p>
            <a:endParaRPr lang="en-US" dirty="0"/>
          </a:p>
          <a:p>
            <a:r>
              <a:rPr lang="en-US" dirty="0" smtClean="0"/>
              <a:t>What about ambiguity?</a:t>
            </a:r>
          </a:p>
          <a:p>
            <a:pPr lvl="1"/>
            <a:r>
              <a:rPr lang="en-US" dirty="0" smtClean="0"/>
              <a:t>E.g. ‘water’ as ‘liquid’ or ‘body of water’</a:t>
            </a:r>
          </a:p>
          <a:p>
            <a:pPr lvl="1"/>
            <a:r>
              <a:rPr lang="en-US" dirty="0" smtClean="0"/>
              <a:t>Don’t disambiguate</a:t>
            </a:r>
          </a:p>
          <a:p>
            <a:pPr lvl="2"/>
            <a:r>
              <a:rPr lang="en-US" dirty="0" smtClean="0"/>
              <a:t>Keep all alternatives </a:t>
            </a:r>
          </a:p>
          <a:p>
            <a:pPr lvl="2"/>
            <a:r>
              <a:rPr lang="en-US" dirty="0" smtClean="0"/>
              <a:t>Let the learning algorithm sort it out</a:t>
            </a:r>
          </a:p>
          <a:p>
            <a:pPr lvl="2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7058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Entities</a:t>
            </a:r>
          </a:p>
          <a:p>
            <a:pPr lvl="1"/>
            <a:r>
              <a:rPr lang="en-US" dirty="0" smtClean="0"/>
              <a:t>Expanded class set: 34 categories</a:t>
            </a:r>
          </a:p>
          <a:p>
            <a:pPr lvl="2"/>
            <a:r>
              <a:rPr lang="en-US" dirty="0" smtClean="0"/>
              <a:t>E.g. Profession, event, holiday, plant,…</a:t>
            </a:r>
          </a:p>
        </p:txBody>
      </p:sp>
    </p:spTree>
    <p:extLst>
      <p:ext uri="{BB962C8B-B14F-4D97-AF65-F5344CB8AC3E}">
        <p14:creationId xmlns:p14="http://schemas.microsoft.com/office/powerpoint/2010/main" val="233431119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Entities</a:t>
            </a:r>
          </a:p>
          <a:p>
            <a:pPr lvl="1"/>
            <a:r>
              <a:rPr lang="en-US" dirty="0" smtClean="0"/>
              <a:t>Expanded class set: 34 categories</a:t>
            </a:r>
          </a:p>
          <a:p>
            <a:pPr lvl="2"/>
            <a:r>
              <a:rPr lang="en-US" dirty="0" smtClean="0"/>
              <a:t>E.g. Profession, event, holiday, plant,…</a:t>
            </a:r>
          </a:p>
          <a:p>
            <a:r>
              <a:rPr lang="en-US" dirty="0" err="1" smtClean="0"/>
              <a:t>WordNet</a:t>
            </a:r>
            <a:r>
              <a:rPr lang="en-US" dirty="0" smtClean="0"/>
              <a:t>: IS-A hierarchy of senses</a:t>
            </a:r>
          </a:p>
          <a:p>
            <a:pPr lvl="1"/>
            <a:r>
              <a:rPr lang="en-US" dirty="0" smtClean="0"/>
              <a:t>All senses of word + direct hyper/hyponyms</a:t>
            </a:r>
          </a:p>
        </p:txBody>
      </p:sp>
    </p:spTree>
    <p:extLst>
      <p:ext uri="{BB962C8B-B14F-4D97-AF65-F5344CB8AC3E}">
        <p14:creationId xmlns:p14="http://schemas.microsoft.com/office/powerpoint/2010/main" val="72452974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Named Entities</a:t>
            </a:r>
          </a:p>
          <a:p>
            <a:pPr lvl="1"/>
            <a:r>
              <a:rPr lang="en-US" dirty="0" smtClean="0"/>
              <a:t>Expanded class set: 34 categories</a:t>
            </a:r>
          </a:p>
          <a:p>
            <a:pPr lvl="2"/>
            <a:r>
              <a:rPr lang="en-US" dirty="0" smtClean="0"/>
              <a:t>E.g. Profession, event, holiday, plant,…</a:t>
            </a:r>
          </a:p>
          <a:p>
            <a:r>
              <a:rPr lang="en-US" dirty="0" err="1" smtClean="0"/>
              <a:t>WordNet</a:t>
            </a:r>
            <a:r>
              <a:rPr lang="en-US" dirty="0" smtClean="0"/>
              <a:t>: IS-A hierarchy of senses</a:t>
            </a:r>
          </a:p>
          <a:p>
            <a:pPr lvl="1"/>
            <a:r>
              <a:rPr lang="en-US" dirty="0" smtClean="0"/>
              <a:t>All senses of word + direct hyper/hyponyms</a:t>
            </a:r>
          </a:p>
          <a:p>
            <a:r>
              <a:rPr lang="en-US" dirty="0" smtClean="0"/>
              <a:t>Class-specific words</a:t>
            </a:r>
          </a:p>
          <a:p>
            <a:pPr lvl="1"/>
            <a:r>
              <a:rPr lang="en-US" dirty="0" smtClean="0"/>
              <a:t>Manually derived from 5500 questions	</a:t>
            </a:r>
          </a:p>
          <a:p>
            <a:pPr lvl="2"/>
            <a:r>
              <a:rPr lang="en-US" dirty="0" smtClean="0"/>
              <a:t>E.g. Class: Food</a:t>
            </a:r>
          </a:p>
          <a:p>
            <a:pPr lvl="3"/>
            <a:r>
              <a:rPr lang="en-US" dirty="0" smtClean="0"/>
              <a:t>{alcoholic, apple, beer, berry, breakfast brew butter candy cereal champagne cook delicious eat fat ..}</a:t>
            </a:r>
          </a:p>
          <a:p>
            <a:pPr lvl="3"/>
            <a:r>
              <a:rPr lang="en-US" dirty="0" smtClean="0"/>
              <a:t>Class is semantic tag for word in the list</a:t>
            </a:r>
            <a:endParaRPr lang="en-US" dirty="0"/>
          </a:p>
          <a:p>
            <a:pPr marL="685800" lvl="2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33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39125" cy="4343400"/>
          </a:xfrm>
        </p:spPr>
        <p:txBody>
          <a:bodyPr/>
          <a:lstStyle/>
          <a:p>
            <a:r>
              <a:rPr lang="en-US" dirty="0" smtClean="0"/>
              <a:t>Distributional clusters: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Pantel</a:t>
            </a:r>
            <a:r>
              <a:rPr lang="en-US" dirty="0" smtClean="0"/>
              <a:t> and Lin</a:t>
            </a:r>
          </a:p>
          <a:p>
            <a:pPr lvl="1"/>
            <a:r>
              <a:rPr lang="en-US" dirty="0" smtClean="0"/>
              <a:t>Cluster based on similarity in dependency relations</a:t>
            </a:r>
          </a:p>
          <a:p>
            <a:pPr lvl="1"/>
            <a:r>
              <a:rPr lang="en-US" dirty="0" smtClean="0"/>
              <a:t>Word lists for 20K English words</a:t>
            </a:r>
          </a:p>
        </p:txBody>
      </p:sp>
    </p:spTree>
    <p:extLst>
      <p:ext uri="{BB962C8B-B14F-4D97-AF65-F5344CB8AC3E}">
        <p14:creationId xmlns:p14="http://schemas.microsoft.com/office/powerpoint/2010/main" val="515668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894</TotalTime>
  <Words>3758</Words>
  <Application>Microsoft Macintosh PowerPoint</Application>
  <PresentationFormat>On-screen Show (4:3)</PresentationFormat>
  <Paragraphs>768</Paragraphs>
  <Slides>120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120</vt:i4>
      </vt:variant>
    </vt:vector>
  </HeadingPairs>
  <TitlesOfParts>
    <vt:vector size="121" baseType="lpstr">
      <vt:lpstr>Breeze</vt:lpstr>
      <vt:lpstr>Question-Answering: Systems &amp; Resources</vt:lpstr>
      <vt:lpstr>Roadmap</vt:lpstr>
      <vt:lpstr>PowerAnswer2</vt:lpstr>
      <vt:lpstr>Challenges: Co-reference</vt:lpstr>
      <vt:lpstr>Challenges: Co-reference</vt:lpstr>
      <vt:lpstr>Challenges: Events</vt:lpstr>
      <vt:lpstr>Challenges: Events</vt:lpstr>
      <vt:lpstr>Challenges: Events</vt:lpstr>
      <vt:lpstr>Challenges: Events</vt:lpstr>
      <vt:lpstr>PowerAnswer-2</vt:lpstr>
      <vt:lpstr>PowerAnswer-2</vt:lpstr>
      <vt:lpstr>PowerAnswer-2</vt:lpstr>
      <vt:lpstr>PowerAnswer-2</vt:lpstr>
      <vt:lpstr>PowerAnswer-2</vt:lpstr>
      <vt:lpstr>Web-Based Boosting</vt:lpstr>
      <vt:lpstr>Web-Based Boosting</vt:lpstr>
      <vt:lpstr>Web-Based Boosting</vt:lpstr>
      <vt:lpstr>Web-Based Boosting</vt:lpstr>
      <vt:lpstr>Web-Based Boosting</vt:lpstr>
      <vt:lpstr>Deep Processing:  Query/Answer Formulation </vt:lpstr>
      <vt:lpstr>Deep Processing:  Query/Answer Formulation </vt:lpstr>
      <vt:lpstr>Deep Processing:  Query/Answer Formulation </vt:lpstr>
      <vt:lpstr>Deep Processing:  Query/Answer Formulation </vt:lpstr>
      <vt:lpstr>Syntax to Logical Form</vt:lpstr>
      <vt:lpstr>Syntax to Logical Form</vt:lpstr>
      <vt:lpstr>Syntax to Logical Form</vt:lpstr>
      <vt:lpstr>Deep Processing: Answer Selection</vt:lpstr>
      <vt:lpstr>Deep Processing: Answer Selection</vt:lpstr>
      <vt:lpstr>Deep Processing: Answer Selection</vt:lpstr>
      <vt:lpstr>Deep Processing: Answer Selection</vt:lpstr>
      <vt:lpstr>Temporal Processing</vt:lpstr>
      <vt:lpstr>Temporal Processing</vt:lpstr>
      <vt:lpstr>Temporal Processing</vt:lpstr>
      <vt:lpstr>Temporal Processing</vt:lpstr>
      <vt:lpstr>Temporal Processing</vt:lpstr>
      <vt:lpstr>Results</vt:lpstr>
      <vt:lpstr>Overview</vt:lpstr>
      <vt:lpstr>Overview</vt:lpstr>
      <vt:lpstr>Overview</vt:lpstr>
      <vt:lpstr>Patterns of Potential Answer Expressions…</vt:lpstr>
      <vt:lpstr>Patterns of Potential Answer Expressions…</vt:lpstr>
      <vt:lpstr>Patterns of Potential Answer Expressions…</vt:lpstr>
      <vt:lpstr>Patterns of Potential Answer Expressions…</vt:lpstr>
      <vt:lpstr>Pattern Library</vt:lpstr>
      <vt:lpstr>Pattern Library</vt:lpstr>
      <vt:lpstr>Pattern Library</vt:lpstr>
      <vt:lpstr>Pattern Library</vt:lpstr>
      <vt:lpstr>Pattern Library</vt:lpstr>
      <vt:lpstr>Other Examples</vt:lpstr>
      <vt:lpstr>Other Examples</vt:lpstr>
      <vt:lpstr>Other Examples</vt:lpstr>
      <vt:lpstr>Basic Approach</vt:lpstr>
      <vt:lpstr>Basic Approach</vt:lpstr>
      <vt:lpstr>Basic Approach</vt:lpstr>
      <vt:lpstr>Results</vt:lpstr>
      <vt:lpstr>Question Classification: Li&amp;Roth</vt:lpstr>
      <vt:lpstr>Roadmap</vt:lpstr>
      <vt:lpstr>Why Question Classification?</vt:lpstr>
      <vt:lpstr>Why Question Classification?</vt:lpstr>
      <vt:lpstr>Why Question Classification?</vt:lpstr>
      <vt:lpstr>Why Question Classification?</vt:lpstr>
      <vt:lpstr>Why Question Classification?</vt:lpstr>
      <vt:lpstr>Why Question Classification?</vt:lpstr>
      <vt:lpstr>Challenges</vt:lpstr>
      <vt:lpstr>Challenges</vt:lpstr>
      <vt:lpstr>Challenges</vt:lpstr>
      <vt:lpstr>Challenges</vt:lpstr>
      <vt:lpstr>Challenges</vt:lpstr>
      <vt:lpstr>Challenges</vt:lpstr>
      <vt:lpstr>Approach </vt:lpstr>
      <vt:lpstr>Approach </vt:lpstr>
      <vt:lpstr>Approach</vt:lpstr>
      <vt:lpstr>Approach</vt:lpstr>
      <vt:lpstr>Approach</vt:lpstr>
      <vt:lpstr>Question Hierarchy</vt:lpstr>
      <vt:lpstr>Learning a Hierarchical Question Classifier</vt:lpstr>
      <vt:lpstr>Learning a Hierarchical Question Classifier</vt:lpstr>
      <vt:lpstr>Learning a Hierarchical Question Classifier</vt:lpstr>
      <vt:lpstr>Learning a Hierarchical Question Classifier</vt:lpstr>
      <vt:lpstr>Learning a Hierarchical Question Classifier</vt:lpstr>
      <vt:lpstr>Learning a Hierarchical Question Classifier</vt:lpstr>
      <vt:lpstr>Features for  Question Classification</vt:lpstr>
      <vt:lpstr>Features for  Question Classification</vt:lpstr>
      <vt:lpstr>Features for  Question Classification</vt:lpstr>
      <vt:lpstr>Syntactic Feature Example</vt:lpstr>
      <vt:lpstr>Syntactic Feature Example</vt:lpstr>
      <vt:lpstr>Syntactic Feature Example</vt:lpstr>
      <vt:lpstr>Syntactic Feature Example</vt:lpstr>
      <vt:lpstr>Semantic Features</vt:lpstr>
      <vt:lpstr>Semantic Features</vt:lpstr>
      <vt:lpstr>Semantic Features</vt:lpstr>
      <vt:lpstr>Semantic Features</vt:lpstr>
      <vt:lpstr>Semantic Features</vt:lpstr>
      <vt:lpstr>Tagging &amp; Ambiguity</vt:lpstr>
      <vt:lpstr>Tagging &amp; Ambiguity</vt:lpstr>
      <vt:lpstr>Semantic Categories</vt:lpstr>
      <vt:lpstr>Semantic Categories</vt:lpstr>
      <vt:lpstr>Semantic Categories</vt:lpstr>
      <vt:lpstr>Semantic Types</vt:lpstr>
      <vt:lpstr>Semantic Types</vt:lpstr>
      <vt:lpstr>Semantic Types</vt:lpstr>
      <vt:lpstr>Evaluation</vt:lpstr>
      <vt:lpstr>Evaluation</vt:lpstr>
      <vt:lpstr>Evaluation</vt:lpstr>
      <vt:lpstr>Results</vt:lpstr>
      <vt:lpstr>Results</vt:lpstr>
      <vt:lpstr>Results</vt:lpstr>
      <vt:lpstr>PowerPoint Presentation</vt:lpstr>
      <vt:lpstr>PowerPoint Presentation</vt:lpstr>
      <vt:lpstr>Observations</vt:lpstr>
      <vt:lpstr>Software Resources</vt:lpstr>
      <vt:lpstr>Software Resources</vt:lpstr>
      <vt:lpstr>Software Resources</vt:lpstr>
      <vt:lpstr>Software Resources: Specific</vt:lpstr>
      <vt:lpstr>Software Resources: Cont’d</vt:lpstr>
      <vt:lpstr>Software Resources</vt:lpstr>
      <vt:lpstr>Software Resources</vt:lpstr>
      <vt:lpstr>Information Resources</vt:lpstr>
      <vt:lpstr>Information Resources</vt:lpstr>
      <vt:lpstr>Information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38</cp:revision>
  <dcterms:created xsi:type="dcterms:W3CDTF">2011-04-06T00:39:59Z</dcterms:created>
  <dcterms:modified xsi:type="dcterms:W3CDTF">2011-04-08T00:36:33Z</dcterms:modified>
</cp:coreProperties>
</file>