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95" r:id="rId6"/>
    <p:sldId id="260" r:id="rId7"/>
    <p:sldId id="296" r:id="rId8"/>
    <p:sldId id="297" r:id="rId9"/>
    <p:sldId id="298" r:id="rId10"/>
    <p:sldId id="299" r:id="rId11"/>
    <p:sldId id="261" r:id="rId12"/>
    <p:sldId id="300" r:id="rId13"/>
    <p:sldId id="262" r:id="rId14"/>
    <p:sldId id="301" r:id="rId15"/>
    <p:sldId id="302" r:id="rId16"/>
    <p:sldId id="305" r:id="rId17"/>
    <p:sldId id="303" r:id="rId18"/>
    <p:sldId id="304" r:id="rId19"/>
    <p:sldId id="306" r:id="rId20"/>
    <p:sldId id="263" r:id="rId21"/>
    <p:sldId id="307" r:id="rId22"/>
    <p:sldId id="308" r:id="rId23"/>
    <p:sldId id="309" r:id="rId24"/>
    <p:sldId id="264" r:id="rId25"/>
    <p:sldId id="310" r:id="rId26"/>
    <p:sldId id="311" r:id="rId27"/>
    <p:sldId id="312" r:id="rId28"/>
    <p:sldId id="313" r:id="rId29"/>
    <p:sldId id="265" r:id="rId30"/>
    <p:sldId id="314" r:id="rId31"/>
    <p:sldId id="315" r:id="rId32"/>
    <p:sldId id="316" r:id="rId33"/>
    <p:sldId id="317" r:id="rId34"/>
    <p:sldId id="318" r:id="rId35"/>
    <p:sldId id="266" r:id="rId36"/>
    <p:sldId id="321" r:id="rId37"/>
    <p:sldId id="267" r:id="rId38"/>
    <p:sldId id="319" r:id="rId39"/>
    <p:sldId id="320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2" r:id="rId54"/>
    <p:sldId id="283" r:id="rId55"/>
    <p:sldId id="284" r:id="rId56"/>
    <p:sldId id="285" r:id="rId57"/>
    <p:sldId id="286" r:id="rId58"/>
    <p:sldId id="287" r:id="rId59"/>
    <p:sldId id="288" r:id="rId60"/>
    <p:sldId id="289" r:id="rId61"/>
    <p:sldId id="290" r:id="rId62"/>
    <p:sldId id="29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43" r:id="rId71"/>
    <p:sldId id="345" r:id="rId72"/>
    <p:sldId id="346" r:id="rId73"/>
    <p:sldId id="347" r:id="rId74"/>
    <p:sldId id="348" r:id="rId75"/>
    <p:sldId id="344" r:id="rId76"/>
    <p:sldId id="349" r:id="rId77"/>
    <p:sldId id="329" r:id="rId78"/>
    <p:sldId id="330" r:id="rId79"/>
    <p:sldId id="331" r:id="rId80"/>
    <p:sldId id="332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printerSettings" Target="printerSettings/printerSettings1.bin"/><Relationship Id="rId92" Type="http://schemas.openxmlformats.org/officeDocument/2006/relationships/presProps" Target="presProps.xml"/><Relationship Id="rId93" Type="http://schemas.openxmlformats.org/officeDocument/2006/relationships/viewProps" Target="viewProps.xml"/><Relationship Id="rId94" Type="http://schemas.openxmlformats.org/officeDocument/2006/relationships/theme" Target="theme/theme1.xml"/><Relationship Id="rId9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56D1064-7F2B-834B-8F69-7405916E36C0}" type="datetimeFigureOut">
              <a:rPr lang="en-US" smtClean="0"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Question-Answering: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March 31,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  <a:p>
            <a:pPr lvl="3"/>
            <a:r>
              <a:rPr lang="en-US" dirty="0" smtClean="0"/>
              <a:t>Book or encyclopedia</a:t>
            </a:r>
          </a:p>
          <a:p>
            <a:pPr lvl="3"/>
            <a:r>
              <a:rPr lang="en-US" dirty="0" smtClean="0"/>
              <a:t>Specific passage/article (reading comprehension)</a:t>
            </a:r>
          </a:p>
          <a:p>
            <a:pPr lvl="1"/>
            <a:r>
              <a:rPr lang="en-US" dirty="0" smtClean="0"/>
              <a:t>Media and modality:</a:t>
            </a:r>
          </a:p>
          <a:p>
            <a:pPr lvl="2"/>
            <a:r>
              <a:rPr lang="en-US" dirty="0" smtClean="0"/>
              <a:t>Within or cross-language; video/images/speech</a:t>
            </a:r>
          </a:p>
          <a:p>
            <a:pPr marL="968375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59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Novice </a:t>
            </a:r>
          </a:p>
          <a:p>
            <a:pPr lvl="1"/>
            <a:r>
              <a:rPr lang="en-US" dirty="0" smtClean="0"/>
              <a:t>Understand capabilities/limitations of system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59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Novice </a:t>
            </a:r>
          </a:p>
          <a:p>
            <a:pPr lvl="1"/>
            <a:r>
              <a:rPr lang="en-US" dirty="0" smtClean="0"/>
              <a:t>Understand capabilities/limitations of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Expert</a:t>
            </a:r>
          </a:p>
          <a:p>
            <a:pPr lvl="1"/>
            <a:r>
              <a:rPr lang="en-US" dirty="0" smtClean="0"/>
              <a:t>Assume familiar with </a:t>
            </a:r>
            <a:r>
              <a:rPr lang="en-US" dirty="0" err="1" smtClean="0"/>
              <a:t>capabilties</a:t>
            </a:r>
            <a:endParaRPr lang="en-US" dirty="0" smtClean="0"/>
          </a:p>
          <a:p>
            <a:pPr lvl="1"/>
            <a:r>
              <a:rPr lang="en-US" dirty="0" smtClean="0"/>
              <a:t>Wants efficient information access</a:t>
            </a:r>
          </a:p>
          <a:p>
            <a:pPr lvl="1"/>
            <a:r>
              <a:rPr lang="en-US" dirty="0" smtClean="0"/>
              <a:t>Maybe desirable/willing to set up profile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8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</p:txBody>
      </p:sp>
    </p:spTree>
    <p:extLst>
      <p:ext uri="{BB962C8B-B14F-4D97-AF65-F5344CB8AC3E}">
        <p14:creationId xmlns:p14="http://schemas.microsoft.com/office/powerpoint/2010/main" val="315379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</p:txBody>
      </p:sp>
    </p:spTree>
    <p:extLst>
      <p:ext uri="{BB962C8B-B14F-4D97-AF65-F5344CB8AC3E}">
        <p14:creationId xmlns:p14="http://schemas.microsoft.com/office/powerpoint/2010/main" val="39070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44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</p:txBody>
      </p:sp>
    </p:spTree>
    <p:extLst>
      <p:ext uri="{BB962C8B-B14F-4D97-AF65-F5344CB8AC3E}">
        <p14:creationId xmlns:p14="http://schemas.microsoft.com/office/powerpoint/2010/main" val="4261809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  <a:p>
            <a:pPr lvl="2"/>
            <a:r>
              <a:rPr lang="en-US" dirty="0" smtClean="0"/>
              <a:t>Open ended: ‘What happened?’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2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  <a:p>
            <a:pPr lvl="2"/>
            <a:r>
              <a:rPr lang="en-US" dirty="0" smtClean="0"/>
              <a:t>Open ended: ‘What happened?’</a:t>
            </a:r>
          </a:p>
          <a:p>
            <a:pPr lvl="1"/>
            <a:r>
              <a:rPr lang="en-US" dirty="0" smtClean="0"/>
              <a:t>Affected by form</a:t>
            </a:r>
          </a:p>
          <a:p>
            <a:pPr lvl="2"/>
            <a:r>
              <a:rPr lang="en-US" dirty="0" smtClean="0"/>
              <a:t>Who was the first president?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61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  <a:p>
            <a:pPr lvl="2"/>
            <a:r>
              <a:rPr lang="en-US" dirty="0" smtClean="0"/>
              <a:t>Open ended: ‘What happened?’</a:t>
            </a:r>
          </a:p>
          <a:p>
            <a:pPr lvl="1"/>
            <a:r>
              <a:rPr lang="en-US" dirty="0" smtClean="0"/>
              <a:t>Affected by form</a:t>
            </a:r>
          </a:p>
          <a:p>
            <a:pPr lvl="2"/>
            <a:r>
              <a:rPr lang="en-US" dirty="0" smtClean="0"/>
              <a:t>Who was the first president? </a:t>
            </a:r>
            <a:r>
              <a:rPr lang="en-US" dirty="0" err="1" smtClean="0"/>
              <a:t>Vs</a:t>
            </a:r>
            <a:r>
              <a:rPr lang="en-US" dirty="0" smtClean="0"/>
              <a:t> Name the first president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1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Schedule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Treehouse</a:t>
            </a:r>
            <a:r>
              <a:rPr lang="en-US" dirty="0" smtClean="0"/>
              <a:t> this week!</a:t>
            </a:r>
          </a:p>
          <a:p>
            <a:endParaRPr lang="en-US" dirty="0"/>
          </a:p>
          <a:p>
            <a:r>
              <a:rPr lang="en-US" dirty="0" smtClean="0"/>
              <a:t>CS Seminar: Retrieval from </a:t>
            </a:r>
            <a:r>
              <a:rPr lang="en-US" dirty="0" err="1" smtClean="0"/>
              <a:t>Microblogs</a:t>
            </a:r>
            <a:r>
              <a:rPr lang="en-US" dirty="0" smtClean="0"/>
              <a:t> (Metzler)</a:t>
            </a:r>
          </a:p>
          <a:p>
            <a:pPr lvl="1"/>
            <a:r>
              <a:rPr lang="en-US" dirty="0" smtClean="0"/>
              <a:t>April 8, 3:30pm; CSE 609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31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tests!</a:t>
            </a:r>
          </a:p>
        </p:txBody>
      </p:sp>
    </p:spTree>
    <p:extLst>
      <p:ext uri="{BB962C8B-B14F-4D97-AF65-F5344CB8AC3E}">
        <p14:creationId xmlns:p14="http://schemas.microsoft.com/office/powerpoint/2010/main" val="596600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tests!</a:t>
            </a:r>
          </a:p>
          <a:p>
            <a:pPr lvl="1"/>
            <a:r>
              <a:rPr lang="en-US" dirty="0" smtClean="0"/>
              <a:t>Form:</a:t>
            </a:r>
          </a:p>
          <a:p>
            <a:pPr lvl="2"/>
            <a:r>
              <a:rPr lang="en-US" dirty="0" smtClean="0"/>
              <a:t>Short answer</a:t>
            </a:r>
          </a:p>
          <a:p>
            <a:pPr lvl="2"/>
            <a:r>
              <a:rPr lang="en-US" dirty="0" smtClean="0"/>
              <a:t>Long answer</a:t>
            </a:r>
          </a:p>
          <a:p>
            <a:pPr lvl="2"/>
            <a:r>
              <a:rPr lang="en-US" dirty="0" smtClean="0"/>
              <a:t>Narrative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642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tests!</a:t>
            </a:r>
          </a:p>
          <a:p>
            <a:pPr lvl="1"/>
            <a:r>
              <a:rPr lang="en-US" dirty="0" smtClean="0"/>
              <a:t>Form:</a:t>
            </a:r>
          </a:p>
          <a:p>
            <a:pPr lvl="2"/>
            <a:r>
              <a:rPr lang="en-US" dirty="0" smtClean="0"/>
              <a:t>Short answer</a:t>
            </a:r>
          </a:p>
          <a:p>
            <a:pPr lvl="2"/>
            <a:r>
              <a:rPr lang="en-US" dirty="0" smtClean="0"/>
              <a:t>Long answer</a:t>
            </a:r>
          </a:p>
          <a:p>
            <a:pPr lvl="2"/>
            <a:r>
              <a:rPr lang="en-US" dirty="0" smtClean="0"/>
              <a:t>Narrative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Processing:</a:t>
            </a:r>
          </a:p>
          <a:p>
            <a:pPr lvl="2"/>
            <a:r>
              <a:rPr lang="en-US" dirty="0" smtClean="0"/>
              <a:t>Extractive </a:t>
            </a:r>
            <a:r>
              <a:rPr lang="en-US" dirty="0" err="1" smtClean="0"/>
              <a:t>vs</a:t>
            </a:r>
            <a:r>
              <a:rPr lang="en-US" dirty="0" smtClean="0"/>
              <a:t> generated </a:t>
            </a:r>
            <a:r>
              <a:rPr lang="en-US" dirty="0" err="1" smtClean="0"/>
              <a:t>vs</a:t>
            </a:r>
            <a:r>
              <a:rPr lang="en-US" dirty="0" smtClean="0"/>
              <a:t> synthetic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199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tests!</a:t>
            </a:r>
          </a:p>
          <a:p>
            <a:pPr lvl="1"/>
            <a:r>
              <a:rPr lang="en-US" dirty="0" smtClean="0"/>
              <a:t>Form:</a:t>
            </a:r>
          </a:p>
          <a:p>
            <a:pPr lvl="2"/>
            <a:r>
              <a:rPr lang="en-US" dirty="0" smtClean="0"/>
              <a:t>Short answer</a:t>
            </a:r>
          </a:p>
          <a:p>
            <a:pPr lvl="2"/>
            <a:r>
              <a:rPr lang="en-US" dirty="0" smtClean="0"/>
              <a:t>Long answer</a:t>
            </a:r>
          </a:p>
          <a:p>
            <a:pPr lvl="2"/>
            <a:r>
              <a:rPr lang="en-US" dirty="0" smtClean="0"/>
              <a:t>Narrative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Processing:</a:t>
            </a:r>
          </a:p>
          <a:p>
            <a:pPr lvl="2"/>
            <a:r>
              <a:rPr lang="en-US" dirty="0" smtClean="0"/>
              <a:t>Extractive </a:t>
            </a:r>
            <a:r>
              <a:rPr lang="en-US" dirty="0" err="1" smtClean="0"/>
              <a:t>vs</a:t>
            </a:r>
            <a:r>
              <a:rPr lang="en-US" dirty="0" smtClean="0"/>
              <a:t> generated </a:t>
            </a:r>
            <a:r>
              <a:rPr lang="en-US" dirty="0" err="1" smtClean="0"/>
              <a:t>vs</a:t>
            </a:r>
            <a:r>
              <a:rPr lang="en-US" dirty="0" smtClean="0"/>
              <a:t> synthetic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 the limit -&gt; summarization</a:t>
            </a:r>
          </a:p>
          <a:p>
            <a:pPr lvl="2"/>
            <a:r>
              <a:rPr lang="en-US" i="1" dirty="0" smtClean="0"/>
              <a:t>What is the book about?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326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</p:txBody>
      </p:sp>
    </p:spTree>
    <p:extLst>
      <p:ext uri="{BB962C8B-B14F-4D97-AF65-F5344CB8AC3E}">
        <p14:creationId xmlns:p14="http://schemas.microsoft.com/office/powerpoint/2010/main" val="1524230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</p:txBody>
      </p:sp>
    </p:spTree>
    <p:extLst>
      <p:ext uri="{BB962C8B-B14F-4D97-AF65-F5344CB8AC3E}">
        <p14:creationId xmlns:p14="http://schemas.microsoft.com/office/powerpoint/2010/main" val="3508436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  <a:p>
            <a:pPr lvl="1"/>
            <a:r>
              <a:rPr lang="en-US" dirty="0" smtClean="0"/>
              <a:t>Longer with justification</a:t>
            </a:r>
          </a:p>
        </p:txBody>
      </p:sp>
    </p:spTree>
    <p:extLst>
      <p:ext uri="{BB962C8B-B14F-4D97-AF65-F5344CB8AC3E}">
        <p14:creationId xmlns:p14="http://schemas.microsoft.com/office/powerpoint/2010/main" val="291841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  <a:p>
            <a:pPr lvl="1"/>
            <a:r>
              <a:rPr lang="en-US" dirty="0" smtClean="0"/>
              <a:t>Longer with justification</a:t>
            </a:r>
          </a:p>
          <a:p>
            <a:pPr lvl="2"/>
            <a:r>
              <a:rPr lang="en-US" dirty="0" smtClean="0"/>
              <a:t>Implementation </a:t>
            </a:r>
            <a:r>
              <a:rPr lang="en-US" dirty="0" err="1" smtClean="0"/>
              <a:t>vs</a:t>
            </a:r>
            <a:r>
              <a:rPr lang="en-US" dirty="0" smtClean="0"/>
              <a:t> Usability</a:t>
            </a:r>
          </a:p>
          <a:p>
            <a:pPr lvl="2"/>
            <a:endParaRPr lang="en-US" dirty="0"/>
          </a:p>
          <a:p>
            <a:r>
              <a:rPr lang="en-US" dirty="0" smtClean="0"/>
              <a:t>QA interfaces still rudimentary</a:t>
            </a:r>
          </a:p>
          <a:p>
            <a:pPr lvl="1"/>
            <a:r>
              <a:rPr lang="en-US" dirty="0" smtClean="0"/>
              <a:t>Ideally should be</a:t>
            </a:r>
          </a:p>
        </p:txBody>
      </p:sp>
    </p:spTree>
    <p:extLst>
      <p:ext uri="{BB962C8B-B14F-4D97-AF65-F5344CB8AC3E}">
        <p14:creationId xmlns:p14="http://schemas.microsoft.com/office/powerpoint/2010/main" val="3236010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  <a:p>
            <a:pPr lvl="1"/>
            <a:r>
              <a:rPr lang="en-US" dirty="0" smtClean="0"/>
              <a:t>Longer with justification</a:t>
            </a:r>
          </a:p>
          <a:p>
            <a:pPr lvl="2"/>
            <a:r>
              <a:rPr lang="en-US" dirty="0" smtClean="0"/>
              <a:t>Implementation </a:t>
            </a:r>
            <a:r>
              <a:rPr lang="en-US" dirty="0" err="1" smtClean="0"/>
              <a:t>vs</a:t>
            </a:r>
            <a:r>
              <a:rPr lang="en-US" dirty="0" smtClean="0"/>
              <a:t> Usability</a:t>
            </a:r>
          </a:p>
          <a:p>
            <a:pPr lvl="2"/>
            <a:endParaRPr lang="en-US" dirty="0"/>
          </a:p>
          <a:p>
            <a:r>
              <a:rPr lang="en-US" dirty="0" smtClean="0"/>
              <a:t>QA interfaces still rudimentary</a:t>
            </a:r>
          </a:p>
          <a:p>
            <a:pPr lvl="1"/>
            <a:r>
              <a:rPr lang="en-US" dirty="0" smtClean="0"/>
              <a:t>Ideally should be</a:t>
            </a:r>
          </a:p>
          <a:p>
            <a:pPr lvl="2"/>
            <a:r>
              <a:rPr lang="en-US" dirty="0" smtClean="0"/>
              <a:t>Interactive, support refinement, dialogic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52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</p:txBody>
      </p:sp>
    </p:spTree>
    <p:extLst>
      <p:ext uri="{BB962C8B-B14F-4D97-AF65-F5344CB8AC3E}">
        <p14:creationId xmlns:p14="http://schemas.microsoft.com/office/powerpoint/2010/main" val="283181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 of the problem</a:t>
            </a:r>
          </a:p>
          <a:p>
            <a:r>
              <a:rPr lang="en-US" dirty="0" smtClean="0"/>
              <a:t>A (very) brief history</a:t>
            </a:r>
          </a:p>
          <a:p>
            <a:r>
              <a:rPr lang="en-US" dirty="0" smtClean="0"/>
              <a:t>Architecture of a QA system</a:t>
            </a:r>
          </a:p>
          <a:p>
            <a:r>
              <a:rPr lang="en-US" dirty="0" smtClean="0"/>
              <a:t>QA and resources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Challenges</a:t>
            </a:r>
            <a:endParaRPr lang="en-US" dirty="0"/>
          </a:p>
          <a:p>
            <a:r>
              <a:rPr lang="en-US" dirty="0" smtClean="0"/>
              <a:t>Logistics Check-in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383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</p:txBody>
      </p:sp>
    </p:spTree>
    <p:extLst>
      <p:ext uri="{BB962C8B-B14F-4D97-AF65-F5344CB8AC3E}">
        <p14:creationId xmlns:p14="http://schemas.microsoft.com/office/powerpoint/2010/main" val="3238018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</p:txBody>
      </p:sp>
    </p:spTree>
    <p:extLst>
      <p:ext uri="{BB962C8B-B14F-4D97-AF65-F5344CB8AC3E}">
        <p14:creationId xmlns:p14="http://schemas.microsoft.com/office/powerpoint/2010/main" val="3585796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  <a:p>
            <a:r>
              <a:rPr lang="en-US" dirty="0" smtClean="0"/>
              <a:t>Spoken dialogue systems (Turing!, 70s-current)</a:t>
            </a:r>
          </a:p>
          <a:p>
            <a:pPr lvl="1"/>
            <a:r>
              <a:rPr lang="en-US" dirty="0" smtClean="0"/>
              <a:t>SHRDLU (blocks world), MIT’s Jupiter , lots more</a:t>
            </a:r>
          </a:p>
        </p:txBody>
      </p:sp>
    </p:spTree>
    <p:extLst>
      <p:ext uri="{BB962C8B-B14F-4D97-AF65-F5344CB8AC3E}">
        <p14:creationId xmlns:p14="http://schemas.microsoft.com/office/powerpoint/2010/main" val="247391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  <a:p>
            <a:r>
              <a:rPr lang="en-US" dirty="0" smtClean="0"/>
              <a:t>Spoken dialogue systems (Turing!, 70s-current)</a:t>
            </a:r>
          </a:p>
          <a:p>
            <a:pPr lvl="1"/>
            <a:r>
              <a:rPr lang="en-US" dirty="0" smtClean="0"/>
              <a:t>SHRDLU (blocks world), MIT’s Jupiter , lots more</a:t>
            </a:r>
          </a:p>
          <a:p>
            <a:r>
              <a:rPr lang="en-US" dirty="0" smtClean="0"/>
              <a:t>Reading comprehension: (~2000)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18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  <a:p>
            <a:r>
              <a:rPr lang="en-US" dirty="0" smtClean="0"/>
              <a:t>Spoken dialogue systems (Turing!, 70s-current)</a:t>
            </a:r>
          </a:p>
          <a:p>
            <a:pPr lvl="1"/>
            <a:r>
              <a:rPr lang="en-US" dirty="0" smtClean="0"/>
              <a:t>SHRDLU (blocks world), MIT’s Jupiter , lots more</a:t>
            </a:r>
          </a:p>
          <a:p>
            <a:r>
              <a:rPr lang="en-US" dirty="0" smtClean="0"/>
              <a:t>Reading comprehension: (~2000)</a:t>
            </a:r>
          </a:p>
          <a:p>
            <a:r>
              <a:rPr lang="en-US" dirty="0" smtClean="0"/>
              <a:t>Information retrieval (TREC); Information extraction (MUC)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115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pic>
        <p:nvPicPr>
          <p:cNvPr id="4" name="fig 23.8.jpg" descr="fig 2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30" b="-662"/>
          <a:stretch/>
        </p:blipFill>
        <p:spPr bwMode="auto">
          <a:xfrm>
            <a:off x="549275" y="1444532"/>
            <a:ext cx="8042276" cy="520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1603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</p:txBody>
      </p:sp>
    </p:spTree>
    <p:extLst>
      <p:ext uri="{BB962C8B-B14F-4D97-AF65-F5344CB8AC3E}">
        <p14:creationId xmlns:p14="http://schemas.microsoft.com/office/powerpoint/2010/main" val="16402666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  <a:p>
            <a:r>
              <a:rPr lang="en-US" dirty="0" smtClean="0"/>
              <a:t>Execute the following steps:</a:t>
            </a:r>
          </a:p>
        </p:txBody>
      </p:sp>
    </p:spTree>
    <p:extLst>
      <p:ext uri="{BB962C8B-B14F-4D97-AF65-F5344CB8AC3E}">
        <p14:creationId xmlns:p14="http://schemas.microsoft.com/office/powerpoint/2010/main" val="2091672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  <a:p>
            <a:r>
              <a:rPr lang="en-US" dirty="0" smtClean="0"/>
              <a:t>Execute the following steps:</a:t>
            </a:r>
          </a:p>
          <a:p>
            <a:pPr lvl="1"/>
            <a:r>
              <a:rPr lang="en-US" dirty="0" smtClean="0"/>
              <a:t>Question processing</a:t>
            </a:r>
          </a:p>
          <a:p>
            <a:pPr lvl="1"/>
            <a:r>
              <a:rPr lang="en-US" dirty="0" smtClean="0"/>
              <a:t>Document collection processing</a:t>
            </a:r>
          </a:p>
          <a:p>
            <a:pPr lvl="1"/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Answer processing and presentation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65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  <a:p>
            <a:r>
              <a:rPr lang="en-US" dirty="0" smtClean="0"/>
              <a:t>Execute the following steps:</a:t>
            </a:r>
          </a:p>
          <a:p>
            <a:pPr lvl="1"/>
            <a:r>
              <a:rPr lang="en-US" dirty="0" smtClean="0"/>
              <a:t>Question processing</a:t>
            </a:r>
          </a:p>
          <a:p>
            <a:pPr lvl="1"/>
            <a:r>
              <a:rPr lang="en-US" dirty="0" smtClean="0"/>
              <a:t>Document collection processing</a:t>
            </a:r>
          </a:p>
          <a:p>
            <a:pPr lvl="1"/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Answer processing and presentation</a:t>
            </a:r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Systems vary in detailed structure, and complexity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0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r>
              <a:rPr lang="en-US" dirty="0" smtClean="0"/>
              <a:t>Basic structure:</a:t>
            </a:r>
          </a:p>
          <a:p>
            <a:pPr lvl="1"/>
            <a:r>
              <a:rPr lang="en-US" dirty="0" smtClean="0"/>
              <a:t>Question analysis</a:t>
            </a:r>
          </a:p>
          <a:p>
            <a:pPr lvl="1"/>
            <a:r>
              <a:rPr lang="en-US" dirty="0" smtClean="0"/>
              <a:t>Answer search</a:t>
            </a:r>
          </a:p>
          <a:p>
            <a:pPr lvl="1"/>
            <a:r>
              <a:rPr lang="en-US" dirty="0" smtClean="0"/>
              <a:t>Answer selection and presentation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40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AskMSR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Processing for QA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9792" r="5469" b="38542"/>
          <a:stretch>
            <a:fillRect/>
          </a:stretch>
        </p:blipFill>
        <p:spPr bwMode="auto">
          <a:xfrm>
            <a:off x="76200" y="2374900"/>
            <a:ext cx="8991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9086" y="229134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>
                <a:latin typeface="Times New Roman" charset="0"/>
              </a:rPr>
              <a:t>1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30293" y="23749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>
                <a:latin typeface="Times New Roman" charset="0"/>
              </a:rPr>
              <a:t>2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07732" y="324261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 smtClean="0">
                <a:latin typeface="Times New Roman" charset="0"/>
              </a:rPr>
              <a:t>3</a:t>
            </a:r>
            <a:endParaRPr lang="en-GB" dirty="0">
              <a:latin typeface="Times New Roman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882900" y="3242618"/>
            <a:ext cx="3048000" cy="13230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7732" y="518850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82900" y="52474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40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72" y="107576"/>
            <a:ext cx="8889187" cy="1336956"/>
          </a:xfrm>
        </p:spPr>
        <p:txBody>
          <a:bodyPr/>
          <a:lstStyle/>
          <a:p>
            <a:r>
              <a:rPr lang="en-US" sz="4200" dirty="0" smtClean="0"/>
              <a:t>Deep Processing Technique for QA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LCC (Moldovan, </a:t>
            </a:r>
            <a:r>
              <a:rPr lang="en-US" dirty="0" err="1" smtClean="0"/>
              <a:t>Harabagiu</a:t>
            </a:r>
            <a:r>
              <a:rPr lang="en-US" dirty="0" smtClean="0"/>
              <a:t>, et al)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t="19466" r="5496" b="12137"/>
          <a:stretch>
            <a:fillRect/>
          </a:stretch>
        </p:blipFill>
        <p:spPr bwMode="auto">
          <a:xfrm>
            <a:off x="0" y="2244588"/>
            <a:ext cx="9144000" cy="46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635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</p:txBody>
      </p:sp>
    </p:spTree>
    <p:extLst>
      <p:ext uri="{BB962C8B-B14F-4D97-AF65-F5344CB8AC3E}">
        <p14:creationId xmlns:p14="http://schemas.microsoft.com/office/powerpoint/2010/main" val="16808233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</p:txBody>
      </p:sp>
    </p:spTree>
    <p:extLst>
      <p:ext uri="{BB962C8B-B14F-4D97-AF65-F5344CB8AC3E}">
        <p14:creationId xmlns:p14="http://schemas.microsoft.com/office/powerpoint/2010/main" val="29247200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</p:txBody>
      </p:sp>
    </p:spTree>
    <p:extLst>
      <p:ext uri="{BB962C8B-B14F-4D97-AF65-F5344CB8AC3E}">
        <p14:creationId xmlns:p14="http://schemas.microsoft.com/office/powerpoint/2010/main" val="2866144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  <a:p>
            <a:pPr lvl="3"/>
            <a:r>
              <a:rPr lang="en-US" dirty="0" smtClean="0"/>
              <a:t>Add morphological variants, </a:t>
            </a:r>
            <a:r>
              <a:rPr lang="en-US" dirty="0" err="1" smtClean="0"/>
              <a:t>WordNet</a:t>
            </a:r>
            <a:r>
              <a:rPr lang="en-US" dirty="0" smtClean="0"/>
              <a:t> as thesaurus</a:t>
            </a:r>
          </a:p>
        </p:txBody>
      </p:sp>
    </p:spTree>
    <p:extLst>
      <p:ext uri="{BB962C8B-B14F-4D97-AF65-F5344CB8AC3E}">
        <p14:creationId xmlns:p14="http://schemas.microsoft.com/office/powerpoint/2010/main" val="20261323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  <a:p>
            <a:pPr lvl="3"/>
            <a:r>
              <a:rPr lang="en-US" dirty="0" smtClean="0"/>
              <a:t>Add morphological variants, </a:t>
            </a:r>
            <a:r>
              <a:rPr lang="en-US" dirty="0" err="1" smtClean="0"/>
              <a:t>WordNet</a:t>
            </a:r>
            <a:r>
              <a:rPr lang="en-US" dirty="0" smtClean="0"/>
              <a:t> as thesaurus</a:t>
            </a:r>
          </a:p>
          <a:p>
            <a:pPr lvl="3"/>
            <a:r>
              <a:rPr lang="en-US" dirty="0" smtClean="0"/>
              <a:t>Reformulate as declarative: rule-based</a:t>
            </a:r>
          </a:p>
          <a:p>
            <a:pPr lvl="4"/>
            <a:r>
              <a:rPr lang="en-US" dirty="0" smtClean="0"/>
              <a:t>Where is X located -&gt; X is located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060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390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74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</p:txBody>
      </p:sp>
    </p:spTree>
    <p:extLst>
      <p:ext uri="{BB962C8B-B14F-4D97-AF65-F5344CB8AC3E}">
        <p14:creationId xmlns:p14="http://schemas.microsoft.com/office/powerpoint/2010/main" val="11220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structure:</a:t>
            </a:r>
          </a:p>
          <a:p>
            <a:pPr lvl="1"/>
            <a:r>
              <a:rPr lang="en-US" dirty="0" smtClean="0"/>
              <a:t>Question analysis</a:t>
            </a:r>
          </a:p>
          <a:p>
            <a:pPr lvl="1"/>
            <a:r>
              <a:rPr lang="en-US" dirty="0" smtClean="0"/>
              <a:t>Answer search</a:t>
            </a:r>
          </a:p>
          <a:p>
            <a:pPr lvl="1"/>
            <a:r>
              <a:rPr lang="en-US" dirty="0" smtClean="0"/>
              <a:t>Answer selection and presentation</a:t>
            </a:r>
          </a:p>
          <a:p>
            <a:r>
              <a:rPr lang="en-US" dirty="0" smtClean="0"/>
              <a:t>Rich problem domain: Tasks vary on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1"/>
            <a:r>
              <a:rPr lang="en-US" dirty="0" smtClean="0"/>
              <a:t>Answer types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141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  <a:p>
            <a:pPr lvl="1"/>
            <a:r>
              <a:rPr lang="en-US" dirty="0" smtClean="0"/>
              <a:t>Build ontology of answer types (by hand)</a:t>
            </a:r>
          </a:p>
          <a:p>
            <a:r>
              <a:rPr lang="en-US" dirty="0" smtClean="0"/>
              <a:t>Train classifiers to recognize</a:t>
            </a:r>
          </a:p>
        </p:txBody>
      </p:sp>
    </p:spTree>
    <p:extLst>
      <p:ext uri="{BB962C8B-B14F-4D97-AF65-F5344CB8AC3E}">
        <p14:creationId xmlns:p14="http://schemas.microsoft.com/office/powerpoint/2010/main" val="4065115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  <a:p>
            <a:pPr lvl="1"/>
            <a:r>
              <a:rPr lang="en-US" dirty="0" smtClean="0"/>
              <a:t>Build ontology of answer types (by hand)</a:t>
            </a:r>
          </a:p>
          <a:p>
            <a:r>
              <a:rPr lang="en-US" dirty="0" smtClean="0"/>
              <a:t>Train classifiers to recognize</a:t>
            </a:r>
          </a:p>
          <a:p>
            <a:pPr lvl="1"/>
            <a:r>
              <a:rPr lang="en-US" dirty="0" smtClean="0"/>
              <a:t>Using POS, NE, words</a:t>
            </a:r>
          </a:p>
        </p:txBody>
      </p:sp>
    </p:spTree>
    <p:extLst>
      <p:ext uri="{BB962C8B-B14F-4D97-AF65-F5344CB8AC3E}">
        <p14:creationId xmlns:p14="http://schemas.microsoft.com/office/powerpoint/2010/main" val="4368043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  <a:p>
            <a:pPr lvl="1"/>
            <a:r>
              <a:rPr lang="en-US" dirty="0" smtClean="0"/>
              <a:t>Build ontology of answer types (by hand)</a:t>
            </a:r>
          </a:p>
          <a:p>
            <a:r>
              <a:rPr lang="en-US" dirty="0" smtClean="0"/>
              <a:t>Train classifiers to recognize</a:t>
            </a:r>
          </a:p>
          <a:p>
            <a:pPr lvl="1"/>
            <a:r>
              <a:rPr lang="en-US" dirty="0" smtClean="0"/>
              <a:t>Using POS, NE, words</a:t>
            </a:r>
          </a:p>
          <a:p>
            <a:pPr lvl="1"/>
            <a:r>
              <a:rPr lang="en-US" dirty="0" err="1" smtClean="0"/>
              <a:t>Synsets</a:t>
            </a:r>
            <a:r>
              <a:rPr lang="en-US" dirty="0" smtClean="0"/>
              <a:t>, hyper/hypo-</a:t>
            </a:r>
            <a:r>
              <a:rPr lang="en-US" smtClean="0"/>
              <a:t>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796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ig 23.9a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8" y="-1"/>
            <a:ext cx="8406842" cy="658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635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ig 23.9b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" y="576803"/>
            <a:ext cx="8952539" cy="603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9305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just perform general information retrieval?</a:t>
            </a:r>
          </a:p>
        </p:txBody>
      </p:sp>
    </p:spTree>
    <p:extLst>
      <p:ext uri="{BB962C8B-B14F-4D97-AF65-F5344CB8AC3E}">
        <p14:creationId xmlns:p14="http://schemas.microsoft.com/office/powerpoint/2010/main" val="23796051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just perform general information retrieval?</a:t>
            </a:r>
          </a:p>
          <a:p>
            <a:pPr lvl="1"/>
            <a:r>
              <a:rPr lang="en-US" dirty="0" smtClean="0"/>
              <a:t>Documents too big, non-specific for answers</a:t>
            </a:r>
          </a:p>
          <a:p>
            <a:r>
              <a:rPr lang="en-US" dirty="0" smtClean="0"/>
              <a:t>Identify shorter, focused spans (e.g., sentences) </a:t>
            </a:r>
          </a:p>
        </p:txBody>
      </p:sp>
    </p:spTree>
    <p:extLst>
      <p:ext uri="{BB962C8B-B14F-4D97-AF65-F5344CB8AC3E}">
        <p14:creationId xmlns:p14="http://schemas.microsoft.com/office/powerpoint/2010/main" val="9565802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just perform general information retrieval?</a:t>
            </a:r>
          </a:p>
          <a:p>
            <a:pPr lvl="1"/>
            <a:r>
              <a:rPr lang="en-US" dirty="0" smtClean="0"/>
              <a:t>Documents too big, non-specific for answers</a:t>
            </a:r>
          </a:p>
          <a:p>
            <a:r>
              <a:rPr lang="en-US" dirty="0" smtClean="0"/>
              <a:t>Identify shorter, focused spans (e.g., sentences) </a:t>
            </a:r>
          </a:p>
          <a:p>
            <a:pPr lvl="1"/>
            <a:r>
              <a:rPr lang="en-US" dirty="0" smtClean="0"/>
              <a:t>Filter for correct type: answer type classification</a:t>
            </a:r>
          </a:p>
          <a:p>
            <a:pPr lvl="1"/>
            <a:r>
              <a:rPr lang="en-US" dirty="0" smtClean="0"/>
              <a:t>Rank passages based on a trained classifier</a:t>
            </a:r>
          </a:p>
          <a:p>
            <a:pPr lvl="2"/>
            <a:r>
              <a:rPr lang="en-US" dirty="0" smtClean="0"/>
              <a:t>Features:</a:t>
            </a:r>
          </a:p>
          <a:p>
            <a:pPr lvl="3"/>
            <a:r>
              <a:rPr lang="en-US" dirty="0" smtClean="0"/>
              <a:t>Question keywords, Named Entities</a:t>
            </a:r>
          </a:p>
          <a:p>
            <a:pPr lvl="3"/>
            <a:r>
              <a:rPr lang="en-US" dirty="0" smtClean="0"/>
              <a:t>Longest overlapping sequence, </a:t>
            </a:r>
          </a:p>
          <a:p>
            <a:pPr lvl="3"/>
            <a:r>
              <a:rPr lang="en-US" dirty="0" smtClean="0"/>
              <a:t>Shortest keyword-covering span</a:t>
            </a:r>
          </a:p>
          <a:p>
            <a:pPr lvl="3"/>
            <a:r>
              <a:rPr lang="en-US" dirty="0" smtClean="0"/>
              <a:t>N-gram overlap b/t question and passage	</a:t>
            </a:r>
          </a:p>
        </p:txBody>
      </p:sp>
    </p:spTree>
    <p:extLst>
      <p:ext uri="{BB962C8B-B14F-4D97-AF65-F5344CB8AC3E}">
        <p14:creationId xmlns:p14="http://schemas.microsoft.com/office/powerpoint/2010/main" val="10721700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</a:t>
            </a:r>
            <a:r>
              <a:rPr lang="en-US" smtClean="0"/>
              <a:t>not just perform </a:t>
            </a:r>
            <a:r>
              <a:rPr lang="en-US" dirty="0" smtClean="0"/>
              <a:t>general </a:t>
            </a:r>
            <a:r>
              <a:rPr lang="en-US" smtClean="0"/>
              <a:t>information retrieval?</a:t>
            </a:r>
            <a:endParaRPr lang="en-US" dirty="0" smtClean="0"/>
          </a:p>
          <a:p>
            <a:pPr lvl="1"/>
            <a:r>
              <a:rPr lang="en-US" dirty="0" smtClean="0"/>
              <a:t>Documents too big, non-specific for answers</a:t>
            </a:r>
          </a:p>
          <a:p>
            <a:r>
              <a:rPr lang="en-US" dirty="0" smtClean="0"/>
              <a:t>Identify shorter, focused spans (e.g., sentences) </a:t>
            </a:r>
          </a:p>
          <a:p>
            <a:pPr lvl="1"/>
            <a:r>
              <a:rPr lang="en-US" dirty="0" smtClean="0"/>
              <a:t>Filter for correct type: answer type classification</a:t>
            </a:r>
          </a:p>
          <a:p>
            <a:pPr lvl="1"/>
            <a:r>
              <a:rPr lang="en-US" dirty="0" smtClean="0"/>
              <a:t>Rank passages based on a trained classifier</a:t>
            </a:r>
          </a:p>
          <a:p>
            <a:pPr lvl="2"/>
            <a:r>
              <a:rPr lang="en-US" dirty="0" smtClean="0"/>
              <a:t>Features:</a:t>
            </a:r>
          </a:p>
          <a:p>
            <a:pPr lvl="3"/>
            <a:r>
              <a:rPr lang="en-US" dirty="0" smtClean="0"/>
              <a:t>Question keywords, Named Entities</a:t>
            </a:r>
          </a:p>
          <a:p>
            <a:pPr lvl="3"/>
            <a:r>
              <a:rPr lang="en-US" dirty="0" smtClean="0"/>
              <a:t>Longest overlapping sequence, </a:t>
            </a:r>
          </a:p>
          <a:p>
            <a:pPr lvl="3"/>
            <a:r>
              <a:rPr lang="en-US" dirty="0" smtClean="0"/>
              <a:t>Shortest keyword-covering span</a:t>
            </a:r>
          </a:p>
          <a:p>
            <a:pPr lvl="3"/>
            <a:r>
              <a:rPr lang="en-US" dirty="0" smtClean="0"/>
              <a:t>N-gram overlap b/t question and passage	</a:t>
            </a:r>
          </a:p>
          <a:p>
            <a:pPr lvl="1"/>
            <a:r>
              <a:rPr lang="en-US" dirty="0" smtClean="0"/>
              <a:t>For web search, use result snippets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78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</p:txBody>
      </p:sp>
    </p:spTree>
    <p:extLst>
      <p:ext uri="{BB962C8B-B14F-4D97-AF65-F5344CB8AC3E}">
        <p14:creationId xmlns:p14="http://schemas.microsoft.com/office/powerpoint/2010/main" val="2616988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r>
              <a:rPr lang="en-US" dirty="0" smtClean="0"/>
              <a:t>Pattern extraction-based:</a:t>
            </a:r>
          </a:p>
          <a:p>
            <a:pPr lvl="1"/>
            <a:r>
              <a:rPr lang="en-US" dirty="0" smtClean="0"/>
              <a:t>Include answer types, regular expressions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Similar to relation extraction:</a:t>
            </a:r>
          </a:p>
          <a:p>
            <a:pPr lvl="2"/>
            <a:r>
              <a:rPr lang="en-US" dirty="0" smtClean="0"/>
              <a:t>Learn relation b/t answer type and aspect of question</a:t>
            </a:r>
          </a:p>
          <a:p>
            <a:pPr lvl="1"/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536"/>
            <a:ext cx="86106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5483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r>
              <a:rPr lang="en-US" dirty="0" smtClean="0"/>
              <a:t>Pattern extraction-based:</a:t>
            </a:r>
          </a:p>
          <a:p>
            <a:pPr lvl="1"/>
            <a:r>
              <a:rPr lang="en-US" dirty="0" smtClean="0"/>
              <a:t>Include answer types, regular expressions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Similar to relation extraction:</a:t>
            </a:r>
          </a:p>
          <a:p>
            <a:pPr lvl="2"/>
            <a:r>
              <a:rPr lang="en-US" dirty="0" smtClean="0"/>
              <a:t>Learn relation b/t answer type and aspect of question</a:t>
            </a:r>
          </a:p>
          <a:p>
            <a:pPr lvl="3"/>
            <a:r>
              <a:rPr lang="en-US" dirty="0" smtClean="0"/>
              <a:t>E.g. date-of-birth/person name; term/definition</a:t>
            </a:r>
          </a:p>
          <a:p>
            <a:pPr lvl="4"/>
            <a:r>
              <a:rPr lang="en-US" dirty="0" smtClean="0"/>
              <a:t>Can use bootstrap strategy for contexts, like </a:t>
            </a:r>
            <a:r>
              <a:rPr lang="en-US" dirty="0" err="1" smtClean="0"/>
              <a:t>Yarowsky</a:t>
            </a:r>
            <a:endParaRPr lang="en-US" dirty="0" smtClean="0"/>
          </a:p>
          <a:p>
            <a:pPr lvl="3"/>
            <a:r>
              <a:rPr lang="en-US" dirty="0" smtClean="0"/>
              <a:t>&lt;NAME&gt; (&lt;BD&gt;-&lt;DD&gt;) or &lt;NAME&gt; was born on &lt;BD&gt;</a:t>
            </a:r>
          </a:p>
          <a:p>
            <a:pPr lvl="1"/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536"/>
            <a:ext cx="86106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716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r>
              <a:rPr lang="en-US" dirty="0" smtClean="0"/>
              <a:t>Pattern extraction-based:</a:t>
            </a:r>
          </a:p>
          <a:p>
            <a:pPr lvl="1"/>
            <a:r>
              <a:rPr lang="en-US" dirty="0" smtClean="0"/>
              <a:t>Include answer types, regular expressions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Similar to relation extraction:</a:t>
            </a:r>
          </a:p>
          <a:p>
            <a:pPr lvl="2"/>
            <a:r>
              <a:rPr lang="en-US" dirty="0" smtClean="0"/>
              <a:t>Learn relation b/t answer type and aspect of question</a:t>
            </a:r>
          </a:p>
          <a:p>
            <a:pPr lvl="3"/>
            <a:r>
              <a:rPr lang="en-US" dirty="0" smtClean="0"/>
              <a:t>E.g. date-of-birth/person name; term/definition</a:t>
            </a:r>
          </a:p>
          <a:p>
            <a:pPr lvl="4"/>
            <a:r>
              <a:rPr lang="en-US" dirty="0" smtClean="0"/>
              <a:t>Can use bootstrap strategy for contexts</a:t>
            </a:r>
          </a:p>
          <a:p>
            <a:pPr lvl="4"/>
            <a:r>
              <a:rPr lang="en-US" dirty="0" smtClean="0"/>
              <a:t>&lt;NAME&gt; (&lt;BD&gt;-&lt;DD&gt;) or &lt;NAME&gt; was born on &lt;BD&gt;</a:t>
            </a:r>
          </a:p>
          <a:p>
            <a:pPr lvl="1"/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536"/>
            <a:ext cx="86106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8112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7907546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</p:txBody>
      </p:sp>
    </p:spTree>
    <p:extLst>
      <p:ext uri="{BB962C8B-B14F-4D97-AF65-F5344CB8AC3E}">
        <p14:creationId xmlns:p14="http://schemas.microsoft.com/office/powerpoint/2010/main" val="17812151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64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‘Found data’</a:t>
            </a:r>
          </a:p>
        </p:txBody>
      </p:sp>
    </p:spTree>
    <p:extLst>
      <p:ext uri="{BB962C8B-B14F-4D97-AF65-F5344CB8AC3E}">
        <p14:creationId xmlns:p14="http://schemas.microsoft.com/office/powerpoint/2010/main" val="66466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‘Found data’</a:t>
            </a:r>
          </a:p>
          <a:p>
            <a:pPr lvl="3"/>
            <a:r>
              <a:rPr lang="en-US" dirty="0" smtClean="0"/>
              <a:t>Trivia games!!!, FAQs, Answer Sites,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5317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‘Found data’</a:t>
            </a:r>
          </a:p>
          <a:p>
            <a:pPr lvl="3"/>
            <a:r>
              <a:rPr lang="en-US" dirty="0" smtClean="0"/>
              <a:t>Trivia games!!!, FAQs, Answer Sites,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Multiple choice tests (IP???)</a:t>
            </a:r>
          </a:p>
        </p:txBody>
      </p:sp>
    </p:spTree>
    <p:extLst>
      <p:ext uri="{BB962C8B-B14F-4D97-AF65-F5344CB8AC3E}">
        <p14:creationId xmlns:p14="http://schemas.microsoft.com/office/powerpoint/2010/main" val="4566623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 </a:t>
            </a:r>
          </a:p>
          <a:p>
            <a:pPr lvl="2"/>
            <a:r>
              <a:rPr lang="en-US" dirty="0" smtClean="0"/>
              <a:t> ‘Found data’</a:t>
            </a:r>
          </a:p>
          <a:p>
            <a:pPr lvl="3"/>
            <a:r>
              <a:rPr lang="en-US" dirty="0" smtClean="0"/>
              <a:t>Trivia games!!!, FAQs, Answer Sites,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Multiple choice tests (IP???)</a:t>
            </a:r>
          </a:p>
          <a:p>
            <a:pPr lvl="3"/>
            <a:r>
              <a:rPr lang="en-US" dirty="0" smtClean="0"/>
              <a:t>Partial data: Web logs – queries and click-</a:t>
            </a:r>
            <a:r>
              <a:rPr lang="en-US" dirty="0" err="1" smtClean="0"/>
              <a:t>throughs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7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</p:txBody>
      </p:sp>
    </p:spTree>
    <p:extLst>
      <p:ext uri="{BB962C8B-B14F-4D97-AF65-F5344CB8AC3E}">
        <p14:creationId xmlns:p14="http://schemas.microsoft.com/office/powerpoint/2010/main" val="26096870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</a:t>
            </a:r>
            <a:r>
              <a:rPr lang="en-US" dirty="0" smtClean="0"/>
              <a:t>hierarchy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102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  <a:p>
            <a:pPr lvl="1"/>
            <a:r>
              <a:rPr lang="en-US" dirty="0" smtClean="0"/>
              <a:t>Wikipedia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1573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  <a:p>
            <a:pPr lvl="1"/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Web itself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n-US" dirty="0"/>
          </a:p>
          <a:p>
            <a:r>
              <a:rPr lang="en-US" dirty="0" smtClean="0"/>
              <a:t>Term management:</a:t>
            </a:r>
          </a:p>
          <a:p>
            <a:pPr lvl="1"/>
            <a:r>
              <a:rPr lang="en-US" dirty="0" smtClean="0"/>
              <a:t>Acronym lists</a:t>
            </a:r>
          </a:p>
          <a:p>
            <a:pPr lvl="1"/>
            <a:r>
              <a:rPr lang="en-US" dirty="0" smtClean="0"/>
              <a:t>Gazetteers </a:t>
            </a:r>
          </a:p>
          <a:p>
            <a:pPr lvl="1"/>
            <a:r>
              <a:rPr lang="en-US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790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Machine learning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488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Machine learning tools</a:t>
            </a:r>
          </a:p>
          <a:p>
            <a:r>
              <a:rPr lang="en-US" dirty="0" smtClean="0"/>
              <a:t>Passage/Document retrieval:</a:t>
            </a:r>
          </a:p>
          <a:p>
            <a:pPr lvl="1"/>
            <a:r>
              <a:rPr lang="en-US" dirty="0" smtClean="0"/>
              <a:t>Information retrieval engine: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, Indri/lemur, MG</a:t>
            </a:r>
          </a:p>
          <a:p>
            <a:pPr lvl="1"/>
            <a:r>
              <a:rPr lang="en-US" dirty="0" smtClean="0"/>
              <a:t>Sentence breaking, etc.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923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Machine learning tools</a:t>
            </a:r>
          </a:p>
          <a:p>
            <a:r>
              <a:rPr lang="en-US" dirty="0" smtClean="0"/>
              <a:t>Passage/Document retrieval:</a:t>
            </a:r>
          </a:p>
          <a:p>
            <a:pPr lvl="1"/>
            <a:r>
              <a:rPr lang="en-US" dirty="0" smtClean="0"/>
              <a:t>Information retrieval engine: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, Indri/lemur, MG</a:t>
            </a:r>
          </a:p>
          <a:p>
            <a:pPr lvl="1"/>
            <a:r>
              <a:rPr lang="en-US" dirty="0" smtClean="0"/>
              <a:t>Sentence breaking, etc..</a:t>
            </a:r>
          </a:p>
          <a:p>
            <a:r>
              <a:rPr lang="en-US" dirty="0" smtClean="0"/>
              <a:t>Query processing:</a:t>
            </a:r>
          </a:p>
          <a:p>
            <a:pPr lvl="1"/>
            <a:r>
              <a:rPr lang="en-US" dirty="0" smtClean="0"/>
              <a:t>Named entity extraction</a:t>
            </a:r>
          </a:p>
          <a:p>
            <a:pPr lvl="1"/>
            <a:r>
              <a:rPr lang="en-US" dirty="0" smtClean="0"/>
              <a:t>Synonymy expansion</a:t>
            </a:r>
          </a:p>
          <a:p>
            <a:pPr lvl="1"/>
            <a:r>
              <a:rPr lang="en-US" dirty="0" smtClean="0"/>
              <a:t>Parsing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404441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General: Machine learning tools</a:t>
            </a:r>
          </a:p>
          <a:p>
            <a:r>
              <a:rPr lang="en-US" dirty="0" smtClean="0"/>
              <a:t>Passage/Document retrieval:</a:t>
            </a:r>
          </a:p>
          <a:p>
            <a:pPr lvl="1"/>
            <a:r>
              <a:rPr lang="en-US" dirty="0" smtClean="0"/>
              <a:t>Information retrieval engine: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, Indri/lemur, MG</a:t>
            </a:r>
          </a:p>
          <a:p>
            <a:pPr lvl="1"/>
            <a:r>
              <a:rPr lang="en-US" dirty="0" smtClean="0"/>
              <a:t>Sentence breaking, etc..</a:t>
            </a:r>
          </a:p>
          <a:p>
            <a:r>
              <a:rPr lang="en-US" dirty="0" smtClean="0"/>
              <a:t>Query processing:</a:t>
            </a:r>
          </a:p>
          <a:p>
            <a:pPr lvl="1"/>
            <a:r>
              <a:rPr lang="en-US" dirty="0" smtClean="0"/>
              <a:t>Named entity extraction</a:t>
            </a:r>
          </a:p>
          <a:p>
            <a:pPr lvl="1"/>
            <a:r>
              <a:rPr lang="en-US" dirty="0" smtClean="0"/>
              <a:t>Synonymy expansion</a:t>
            </a:r>
          </a:p>
          <a:p>
            <a:pPr lvl="1"/>
            <a:r>
              <a:rPr lang="en-US" dirty="0" smtClean="0"/>
              <a:t>Parsing?</a:t>
            </a:r>
          </a:p>
          <a:p>
            <a:r>
              <a:rPr lang="en-US" dirty="0" smtClean="0"/>
              <a:t>Answer extraction:</a:t>
            </a:r>
          </a:p>
          <a:p>
            <a:pPr lvl="1"/>
            <a:r>
              <a:rPr lang="en-US" dirty="0" smtClean="0"/>
              <a:t>NER, IE (patterns)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728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Candidate criteria:</a:t>
            </a:r>
          </a:p>
          <a:p>
            <a:pPr lvl="1"/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Conciseness: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extra information</a:t>
            </a:r>
          </a:p>
          <a:p>
            <a:pPr lvl="1"/>
            <a:r>
              <a:rPr lang="en-US" dirty="0" smtClean="0"/>
              <a:t>Completeness: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enalize partial answers</a:t>
            </a:r>
          </a:p>
          <a:p>
            <a:pPr lvl="1"/>
            <a:r>
              <a:rPr lang="en-US" dirty="0" smtClean="0"/>
              <a:t>Coherence: </a:t>
            </a:r>
          </a:p>
          <a:p>
            <a:pPr lvl="2"/>
            <a:r>
              <a:rPr lang="en-US" dirty="0" smtClean="0"/>
              <a:t>Easily readable</a:t>
            </a:r>
          </a:p>
          <a:p>
            <a:pPr lvl="1"/>
            <a:r>
              <a:rPr lang="en-US" dirty="0" smtClean="0"/>
              <a:t>Justification</a:t>
            </a:r>
          </a:p>
          <a:p>
            <a:r>
              <a:rPr lang="en-US" dirty="0" smtClean="0"/>
              <a:t>Tension among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5423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Consistency/repeatability:</a:t>
            </a:r>
          </a:p>
          <a:p>
            <a:pPr lvl="1"/>
            <a:r>
              <a:rPr lang="en-US" dirty="0" smtClean="0"/>
              <a:t>Are answers scored reliability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87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Consistency/repeatability:</a:t>
            </a:r>
          </a:p>
          <a:p>
            <a:pPr lvl="1"/>
            <a:r>
              <a:rPr lang="en-US" dirty="0" smtClean="0"/>
              <a:t>Are answers scored reliability?</a:t>
            </a:r>
          </a:p>
          <a:p>
            <a:pPr lvl="1"/>
            <a:endParaRPr lang="en-US" dirty="0"/>
          </a:p>
          <a:p>
            <a:r>
              <a:rPr lang="en-US" dirty="0" smtClean="0"/>
              <a:t>Automation:</a:t>
            </a:r>
          </a:p>
          <a:p>
            <a:pPr lvl="1"/>
            <a:r>
              <a:rPr lang="en-US" dirty="0" smtClean="0"/>
              <a:t>Can answers be scored automatically?</a:t>
            </a:r>
          </a:p>
          <a:p>
            <a:pPr lvl="1"/>
            <a:r>
              <a:rPr lang="en-US" dirty="0" smtClean="0"/>
              <a:t>Required for machine learning tune/test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7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</p:txBody>
      </p:sp>
    </p:spTree>
    <p:extLst>
      <p:ext uri="{BB962C8B-B14F-4D97-AF65-F5344CB8AC3E}">
        <p14:creationId xmlns:p14="http://schemas.microsoft.com/office/powerpoint/2010/main" val="29924078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Consistency/repeatability:</a:t>
            </a:r>
          </a:p>
          <a:p>
            <a:pPr lvl="1"/>
            <a:r>
              <a:rPr lang="en-US" dirty="0" smtClean="0"/>
              <a:t>Are answers scored reliability?</a:t>
            </a:r>
          </a:p>
          <a:p>
            <a:pPr lvl="1"/>
            <a:endParaRPr lang="en-US" dirty="0"/>
          </a:p>
          <a:p>
            <a:r>
              <a:rPr lang="en-US" dirty="0" smtClean="0"/>
              <a:t>Automation:</a:t>
            </a:r>
          </a:p>
          <a:p>
            <a:pPr lvl="1"/>
            <a:r>
              <a:rPr lang="en-US" dirty="0" smtClean="0"/>
              <a:t>Can answers be scored automatically?</a:t>
            </a:r>
          </a:p>
          <a:p>
            <a:pPr lvl="1"/>
            <a:r>
              <a:rPr lang="en-US" dirty="0" smtClean="0"/>
              <a:t>Required for machine learning tune/test</a:t>
            </a:r>
          </a:p>
          <a:p>
            <a:pPr lvl="2"/>
            <a:r>
              <a:rPr lang="en-US" dirty="0" smtClean="0"/>
              <a:t>Short answer answer keys</a:t>
            </a:r>
          </a:p>
          <a:p>
            <a:pPr lvl="3"/>
            <a:r>
              <a:rPr lang="en-US" dirty="0" err="1" smtClean="0"/>
              <a:t>Litkowski’s</a:t>
            </a:r>
            <a:r>
              <a:rPr lang="en-US" dirty="0" smtClean="0"/>
              <a:t>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39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</p:txBody>
      </p:sp>
    </p:spTree>
    <p:extLst>
      <p:ext uri="{BB962C8B-B14F-4D97-AF65-F5344CB8AC3E}">
        <p14:creationId xmlns:p14="http://schemas.microsoft.com/office/powerpoint/2010/main" val="29963725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  <a:p>
            <a:pPr lvl="1"/>
            <a:r>
              <a:rPr lang="en-US" dirty="0" smtClean="0"/>
              <a:t>Idea: Correct answer higher in list =&gt; higher score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Measure: Mean Reciprocal Rank (MRR)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079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  <a:p>
            <a:pPr lvl="1"/>
            <a:r>
              <a:rPr lang="en-US" dirty="0" smtClean="0"/>
              <a:t>Idea: Correct answer higher in list =&gt; higher score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Measure: Mean Reciprocal Rank (MRR)</a:t>
            </a:r>
          </a:p>
          <a:p>
            <a:pPr lvl="2"/>
            <a:r>
              <a:rPr lang="en-US" dirty="0" smtClean="0"/>
              <a:t>For each question,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et reciprocal of rank of first correct answer</a:t>
            </a:r>
          </a:p>
          <a:p>
            <a:pPr lvl="4"/>
            <a:r>
              <a:rPr lang="en-US" dirty="0" smtClean="0"/>
              <a:t>E.g. correct answer is 4 =&gt; ¼	</a:t>
            </a:r>
          </a:p>
          <a:p>
            <a:pPr lvl="4"/>
            <a:r>
              <a:rPr lang="en-US" dirty="0" smtClean="0"/>
              <a:t>None correct =&gt; 0</a:t>
            </a:r>
          </a:p>
          <a:p>
            <a:pPr lvl="2"/>
            <a:r>
              <a:rPr lang="en-US" dirty="0" smtClean="0"/>
              <a:t>Average over all questions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94956"/>
              </p:ext>
            </p:extLst>
          </p:nvPr>
        </p:nvGraphicFramePr>
        <p:xfrm>
          <a:off x="5364287" y="4331408"/>
          <a:ext cx="2873249" cy="148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155700" imgH="596900" progId="Equation.3">
                  <p:embed/>
                </p:oleObj>
              </mc:Choice>
              <mc:Fallback>
                <p:oleObj name="Equation" r:id="rId3" imgW="11557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4287" y="4331408"/>
                        <a:ext cx="2873249" cy="1483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6908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366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201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</p:txBody>
      </p:sp>
    </p:spTree>
    <p:extLst>
      <p:ext uri="{BB962C8B-B14F-4D97-AF65-F5344CB8AC3E}">
        <p14:creationId xmlns:p14="http://schemas.microsoft.com/office/powerpoint/2010/main" val="226674096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2"/>
            <a:r>
              <a:rPr lang="en-US" dirty="0" smtClean="0"/>
              <a:t>Factoid -&gt; List, relation,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Answer types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231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2"/>
            <a:r>
              <a:rPr lang="en-US" dirty="0" smtClean="0"/>
              <a:t>Factoid -&gt; List, relation,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Answer types</a:t>
            </a:r>
          </a:p>
          <a:p>
            <a:pPr lvl="2"/>
            <a:r>
              <a:rPr lang="en-US" dirty="0" smtClean="0"/>
              <a:t>Predominantly extractive, short answer in context</a:t>
            </a:r>
          </a:p>
          <a:p>
            <a:pPr lvl="1"/>
            <a:r>
              <a:rPr lang="en-US" dirty="0" smtClean="0"/>
              <a:t>Evaluation: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573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2"/>
            <a:r>
              <a:rPr lang="en-US" dirty="0" smtClean="0"/>
              <a:t>Factoid -&gt; List, relation,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Answer types</a:t>
            </a:r>
          </a:p>
          <a:p>
            <a:pPr lvl="2"/>
            <a:r>
              <a:rPr lang="en-US" dirty="0" smtClean="0"/>
              <a:t>Predominantly extractive, short answer in context</a:t>
            </a:r>
          </a:p>
          <a:p>
            <a:pPr lvl="1"/>
            <a:r>
              <a:rPr lang="en-US" dirty="0" smtClean="0"/>
              <a:t>Evaluation:</a:t>
            </a:r>
          </a:p>
          <a:p>
            <a:pPr lvl="2"/>
            <a:r>
              <a:rPr lang="en-US" dirty="0" smtClean="0"/>
              <a:t>Official</a:t>
            </a:r>
            <a:r>
              <a:rPr lang="en-US" smtClean="0"/>
              <a:t>: human; </a:t>
            </a:r>
            <a:r>
              <a:rPr lang="en-US" dirty="0" smtClean="0"/>
              <a:t>proxy</a:t>
            </a:r>
            <a:r>
              <a:rPr lang="en-US" smtClean="0"/>
              <a:t>: patterns</a:t>
            </a:r>
            <a:endParaRPr lang="en-US" dirty="0" smtClean="0"/>
          </a:p>
          <a:p>
            <a:pPr lvl="1"/>
            <a:r>
              <a:rPr lang="en-US" dirty="0" smtClean="0"/>
              <a:t>Presentation: One interactive track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9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  <a:p>
            <a:pPr lvl="3"/>
            <a:r>
              <a:rPr lang="en-US" dirty="0" smtClean="0"/>
              <a:t>Book or encyclopedia</a:t>
            </a:r>
          </a:p>
          <a:p>
            <a:pPr lvl="3"/>
            <a:r>
              <a:rPr lang="en-US" dirty="0" smtClean="0"/>
              <a:t>Specific passage/article (reading comprehension)</a:t>
            </a:r>
          </a:p>
          <a:p>
            <a:pPr marL="968375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659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145</TotalTime>
  <Words>2845</Words>
  <Application>Microsoft Macintosh PowerPoint</Application>
  <PresentationFormat>On-screen Show (4:3)</PresentationFormat>
  <Paragraphs>618</Paragraphs>
  <Slides>89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1" baseType="lpstr">
      <vt:lpstr>Breeze</vt:lpstr>
      <vt:lpstr>Equation</vt:lpstr>
      <vt:lpstr>Question-Answering: Overview</vt:lpstr>
      <vt:lpstr>Quick Schedule Notes</vt:lpstr>
      <vt:lpstr>Roadmap</vt:lpstr>
      <vt:lpstr>Dimensions of QA</vt:lpstr>
      <vt:lpstr>Dimensions of QA</vt:lpstr>
      <vt:lpstr>Applications</vt:lpstr>
      <vt:lpstr>Applications</vt:lpstr>
      <vt:lpstr>Applications</vt:lpstr>
      <vt:lpstr>Applications</vt:lpstr>
      <vt:lpstr>Applications</vt:lpstr>
      <vt:lpstr>Users</vt:lpstr>
      <vt:lpstr>Users</vt:lpstr>
      <vt:lpstr>Question Types</vt:lpstr>
      <vt:lpstr>Question Types</vt:lpstr>
      <vt:lpstr>Question Types</vt:lpstr>
      <vt:lpstr>Question Types</vt:lpstr>
      <vt:lpstr>Question Types</vt:lpstr>
      <vt:lpstr>Question Types</vt:lpstr>
      <vt:lpstr>Question Types</vt:lpstr>
      <vt:lpstr>Answers</vt:lpstr>
      <vt:lpstr>Answers</vt:lpstr>
      <vt:lpstr>Answers</vt:lpstr>
      <vt:lpstr>Answers</vt:lpstr>
      <vt:lpstr>Evaluation &amp; Presentation</vt:lpstr>
      <vt:lpstr>Evaluation &amp; Presentation</vt:lpstr>
      <vt:lpstr>Evaluation &amp; Presentation</vt:lpstr>
      <vt:lpstr>Evaluation &amp; Presentation</vt:lpstr>
      <vt:lpstr>Evaluation &amp; Presentation</vt:lpstr>
      <vt:lpstr>(Very) Brief History</vt:lpstr>
      <vt:lpstr>(Very) Brief History</vt:lpstr>
      <vt:lpstr>(Very) Brief History</vt:lpstr>
      <vt:lpstr>(Very) Brief History</vt:lpstr>
      <vt:lpstr>(Very) Brief History</vt:lpstr>
      <vt:lpstr>(Very) Brief History</vt:lpstr>
      <vt:lpstr>General Architecture</vt:lpstr>
      <vt:lpstr>Basic Strategy</vt:lpstr>
      <vt:lpstr>Basic Strategy</vt:lpstr>
      <vt:lpstr>Basic Strategy</vt:lpstr>
      <vt:lpstr>Basic Strategy</vt:lpstr>
      <vt:lpstr>AskMSR</vt:lpstr>
      <vt:lpstr>Deep Processing Technique for QA</vt:lpstr>
      <vt:lpstr>Query Formulation</vt:lpstr>
      <vt:lpstr>Query Formulation</vt:lpstr>
      <vt:lpstr>Query Formulation</vt:lpstr>
      <vt:lpstr>Query Formulation</vt:lpstr>
      <vt:lpstr>Query Formulation</vt:lpstr>
      <vt:lpstr>Question Classification</vt:lpstr>
      <vt:lpstr>Question Classification</vt:lpstr>
      <vt:lpstr>Question Classification</vt:lpstr>
      <vt:lpstr>Question Classification</vt:lpstr>
      <vt:lpstr>Question Classification</vt:lpstr>
      <vt:lpstr>Question Classification</vt:lpstr>
      <vt:lpstr>PowerPoint Presentation</vt:lpstr>
      <vt:lpstr>PowerPoint Presentation</vt:lpstr>
      <vt:lpstr>Passage Retrieval</vt:lpstr>
      <vt:lpstr>Passage Retrieval</vt:lpstr>
      <vt:lpstr>Passage Retrieval</vt:lpstr>
      <vt:lpstr>Passage Retrieval</vt:lpstr>
      <vt:lpstr>Answer Processing</vt:lpstr>
      <vt:lpstr>Answer Processing</vt:lpstr>
      <vt:lpstr>Answer Processing</vt:lpstr>
      <vt:lpstr>Answer Processing</vt:lpstr>
      <vt:lpstr>Resources</vt:lpstr>
      <vt:lpstr>Resources</vt:lpstr>
      <vt:lpstr>Resources</vt:lpstr>
      <vt:lpstr>Resources</vt:lpstr>
      <vt:lpstr>Resources</vt:lpstr>
      <vt:lpstr>Resources</vt:lpstr>
      <vt:lpstr>Resources</vt:lpstr>
      <vt:lpstr>Information Resources</vt:lpstr>
      <vt:lpstr>Information Resources</vt:lpstr>
      <vt:lpstr>Information Resources</vt:lpstr>
      <vt:lpstr>Software Resources</vt:lpstr>
      <vt:lpstr>Software Resources</vt:lpstr>
      <vt:lpstr>Software Resources</vt:lpstr>
      <vt:lpstr>Software Resources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Dimensions of TREC QA</vt:lpstr>
      <vt:lpstr>Dimensions of TREC QA</vt:lpstr>
      <vt:lpstr>Dimensions of TREC QA</vt:lpstr>
      <vt:lpstr>Dimensions of TREC QA</vt:lpstr>
      <vt:lpstr>Dimensions of TREC QA</vt:lpstr>
      <vt:lpstr>Dimensions of TREC QA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Question-Answering: Introduction</dc:title>
  <dc:creator>Gina-Anne Levow</dc:creator>
  <cp:lastModifiedBy>Gina-Anne Levow</cp:lastModifiedBy>
  <cp:revision>22</cp:revision>
  <dcterms:created xsi:type="dcterms:W3CDTF">2011-03-31T19:26:20Z</dcterms:created>
  <dcterms:modified xsi:type="dcterms:W3CDTF">2011-03-31T21:52:28Z</dcterms:modified>
</cp:coreProperties>
</file>