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35" r:id="rId4"/>
    <p:sldId id="346" r:id="rId5"/>
    <p:sldId id="347" r:id="rId6"/>
    <p:sldId id="336" r:id="rId7"/>
    <p:sldId id="348" r:id="rId8"/>
    <p:sldId id="349" r:id="rId9"/>
    <p:sldId id="350" r:id="rId10"/>
    <p:sldId id="337" r:id="rId11"/>
    <p:sldId id="351" r:id="rId12"/>
    <p:sldId id="352" r:id="rId13"/>
    <p:sldId id="353" r:id="rId14"/>
    <p:sldId id="344" r:id="rId15"/>
    <p:sldId id="357" r:id="rId16"/>
    <p:sldId id="358" r:id="rId17"/>
    <p:sldId id="359" r:id="rId18"/>
    <p:sldId id="354" r:id="rId19"/>
    <p:sldId id="355" r:id="rId20"/>
    <p:sldId id="356" r:id="rId21"/>
    <p:sldId id="345" r:id="rId22"/>
    <p:sldId id="360" r:id="rId23"/>
    <p:sldId id="361" r:id="rId24"/>
    <p:sldId id="342" r:id="rId25"/>
    <p:sldId id="362" r:id="rId26"/>
    <p:sldId id="363" r:id="rId27"/>
    <p:sldId id="343" r:id="rId28"/>
    <p:sldId id="258" r:id="rId29"/>
    <p:sldId id="364" r:id="rId30"/>
    <p:sldId id="365" r:id="rId31"/>
    <p:sldId id="366" r:id="rId32"/>
    <p:sldId id="367" r:id="rId33"/>
    <p:sldId id="259" r:id="rId34"/>
    <p:sldId id="369" r:id="rId35"/>
    <p:sldId id="368" r:id="rId36"/>
    <p:sldId id="260" r:id="rId37"/>
    <p:sldId id="370" r:id="rId38"/>
    <p:sldId id="286" r:id="rId39"/>
    <p:sldId id="371" r:id="rId40"/>
    <p:sldId id="372" r:id="rId41"/>
    <p:sldId id="291" r:id="rId42"/>
    <p:sldId id="373" r:id="rId43"/>
    <p:sldId id="374" r:id="rId44"/>
    <p:sldId id="375" r:id="rId45"/>
    <p:sldId id="376" r:id="rId46"/>
    <p:sldId id="377" r:id="rId47"/>
    <p:sldId id="290" r:id="rId48"/>
    <p:sldId id="292" r:id="rId49"/>
    <p:sldId id="378" r:id="rId50"/>
    <p:sldId id="293" r:id="rId51"/>
    <p:sldId id="379" r:id="rId52"/>
    <p:sldId id="380" r:id="rId53"/>
    <p:sldId id="294" r:id="rId54"/>
    <p:sldId id="381" r:id="rId55"/>
    <p:sldId id="382" r:id="rId56"/>
    <p:sldId id="295" r:id="rId57"/>
    <p:sldId id="383" r:id="rId58"/>
    <p:sldId id="384" r:id="rId59"/>
    <p:sldId id="296" r:id="rId60"/>
    <p:sldId id="385" r:id="rId61"/>
    <p:sldId id="386" r:id="rId62"/>
    <p:sldId id="297" r:id="rId63"/>
    <p:sldId id="387" r:id="rId64"/>
    <p:sldId id="388" r:id="rId65"/>
    <p:sldId id="298" r:id="rId66"/>
    <p:sldId id="389" r:id="rId67"/>
    <p:sldId id="390" r:id="rId68"/>
    <p:sldId id="391" r:id="rId69"/>
    <p:sldId id="393" r:id="rId70"/>
    <p:sldId id="392" r:id="rId71"/>
    <p:sldId id="299" r:id="rId72"/>
    <p:sldId id="394" r:id="rId73"/>
    <p:sldId id="395" r:id="rId74"/>
    <p:sldId id="300" r:id="rId75"/>
    <p:sldId id="396" r:id="rId76"/>
    <p:sldId id="397" r:id="rId77"/>
    <p:sldId id="301" r:id="rId78"/>
    <p:sldId id="398" r:id="rId79"/>
    <p:sldId id="399" r:id="rId80"/>
    <p:sldId id="400" r:id="rId81"/>
    <p:sldId id="401" r:id="rId82"/>
    <p:sldId id="302" r:id="rId83"/>
    <p:sldId id="406" r:id="rId84"/>
    <p:sldId id="402" r:id="rId85"/>
    <p:sldId id="403" r:id="rId86"/>
    <p:sldId id="404" r:id="rId87"/>
    <p:sldId id="405" r:id="rId88"/>
    <p:sldId id="303" r:id="rId89"/>
    <p:sldId id="304" r:id="rId90"/>
    <p:sldId id="407" r:id="rId91"/>
    <p:sldId id="408" r:id="rId92"/>
    <p:sldId id="409" r:id="rId93"/>
    <p:sldId id="410" r:id="rId94"/>
    <p:sldId id="305" r:id="rId95"/>
    <p:sldId id="411" r:id="rId96"/>
    <p:sldId id="306" r:id="rId97"/>
    <p:sldId id="412" r:id="rId98"/>
    <p:sldId id="307" r:id="rId99"/>
    <p:sldId id="413" r:id="rId100"/>
    <p:sldId id="414" r:id="rId101"/>
    <p:sldId id="309" r:id="rId102"/>
    <p:sldId id="415" r:id="rId103"/>
    <p:sldId id="310" r:id="rId104"/>
    <p:sldId id="416" r:id="rId105"/>
    <p:sldId id="417" r:id="rId106"/>
    <p:sldId id="308" r:id="rId107"/>
    <p:sldId id="311" r:id="rId108"/>
    <p:sldId id="312" r:id="rId109"/>
    <p:sldId id="313" r:id="rId110"/>
    <p:sldId id="314" r:id="rId111"/>
    <p:sldId id="315" r:id="rId112"/>
    <p:sldId id="316" r:id="rId113"/>
    <p:sldId id="317" r:id="rId114"/>
    <p:sldId id="318" r:id="rId115"/>
    <p:sldId id="319" r:id="rId116"/>
    <p:sldId id="320" r:id="rId117"/>
    <p:sldId id="321" r:id="rId118"/>
    <p:sldId id="322" r:id="rId119"/>
    <p:sldId id="323" r:id="rId120"/>
    <p:sldId id="324" r:id="rId121"/>
    <p:sldId id="325" r:id="rId122"/>
    <p:sldId id="326" r:id="rId123"/>
    <p:sldId id="327" r:id="rId124"/>
    <p:sldId id="328" r:id="rId125"/>
    <p:sldId id="329" r:id="rId126"/>
    <p:sldId id="330" r:id="rId127"/>
    <p:sldId id="331" r:id="rId128"/>
    <p:sldId id="332" r:id="rId129"/>
    <p:sldId id="333" r:id="rId130"/>
    <p:sldId id="334" r:id="rId1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printerSettings" Target="printerSettings/printerSettings1.bin"/><Relationship Id="rId133" Type="http://schemas.openxmlformats.org/officeDocument/2006/relationships/presProps" Target="presProps.xml"/><Relationship Id="rId134" Type="http://schemas.openxmlformats.org/officeDocument/2006/relationships/viewProps" Target="viewProps.xml"/><Relationship Id="rId135" Type="http://schemas.openxmlformats.org/officeDocument/2006/relationships/theme" Target="theme/theme1.xml"/><Relationship Id="rId1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 Extraction: Redundancy &amp;</a:t>
            </a:r>
            <a:br>
              <a:rPr lang="en-US" dirty="0" smtClean="0"/>
            </a:b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24,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1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</p:txBody>
      </p:sp>
    </p:spTree>
    <p:extLst>
      <p:ext uri="{BB962C8B-B14F-4D97-AF65-F5344CB8AC3E}">
        <p14:creationId xmlns:p14="http://schemas.microsoft.com/office/powerpoint/2010/main" val="305774143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r>
              <a:rPr lang="en-US" dirty="0" err="1" smtClean="0"/>
              <a:t>NoAnnot</a:t>
            </a:r>
            <a:r>
              <a:rPr lang="en-US" dirty="0" smtClean="0"/>
              <a:t>: No sentences annotated for </a:t>
            </a:r>
            <a:r>
              <a:rPr lang="en-US" dirty="0" err="1" smtClean="0"/>
              <a:t>pred</a:t>
            </a:r>
            <a:r>
              <a:rPr lang="en-US" dirty="0" smtClean="0"/>
              <a:t>: win, hit</a:t>
            </a:r>
          </a:p>
          <a:p>
            <a:r>
              <a:rPr lang="en-US" dirty="0" err="1" smtClean="0"/>
              <a:t>NoMatch</a:t>
            </a:r>
            <a:r>
              <a:rPr lang="en-US" dirty="0" smtClean="0"/>
              <a:t>: Frame mismatch b/t  Q &amp; 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5331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8352" cy="4343400"/>
          </a:xfrm>
        </p:spPr>
        <p:txBody>
          <a:bodyPr/>
          <a:lstStyle/>
          <a:p>
            <a:r>
              <a:rPr lang="en-US" dirty="0" smtClean="0"/>
              <a:t>Analysis on Q&amp;A pairs with frames, annotation, match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Good results, but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25" y="2219803"/>
            <a:ext cx="6374103" cy="165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9471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8352" cy="4343400"/>
          </a:xfrm>
        </p:spPr>
        <p:txBody>
          <a:bodyPr/>
          <a:lstStyle/>
          <a:p>
            <a:r>
              <a:rPr lang="en-US" dirty="0" smtClean="0"/>
              <a:t>Analysis on Q&amp;A pairs with frames, annotation, match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Good results, but</a:t>
            </a:r>
          </a:p>
          <a:p>
            <a:pPr lvl="1"/>
            <a:r>
              <a:rPr lang="en-US" dirty="0" smtClean="0"/>
              <a:t>Over-optimistic</a:t>
            </a:r>
          </a:p>
          <a:p>
            <a:pPr lvl="2"/>
            <a:r>
              <a:rPr lang="en-US" dirty="0" err="1" smtClean="0"/>
              <a:t>SemParse</a:t>
            </a:r>
            <a:r>
              <a:rPr lang="en-US" dirty="0" smtClean="0"/>
              <a:t> still has coverage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25" y="2219803"/>
            <a:ext cx="6374103" cy="165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787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</p:txBody>
      </p:sp>
    </p:spTree>
    <p:extLst>
      <p:ext uri="{BB962C8B-B14F-4D97-AF65-F5344CB8AC3E}">
        <p14:creationId xmlns:p14="http://schemas.microsoft.com/office/powerpoint/2010/main" val="91680778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  <a:p>
            <a:pPr lvl="1"/>
            <a:r>
              <a:rPr lang="en-US" dirty="0" smtClean="0"/>
              <a:t>If no answer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704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Utility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Q3: Does semantic soft matching improve?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FrameNet</a:t>
            </a:r>
            <a:r>
              <a:rPr lang="en-US" dirty="0" smtClean="0"/>
              <a:t> semantic match</a:t>
            </a:r>
          </a:p>
          <a:p>
            <a:pPr lvl="1"/>
            <a:r>
              <a:rPr lang="en-US" dirty="0" smtClean="0"/>
              <a:t>If no answer found, back off to syntax based approach</a:t>
            </a:r>
          </a:p>
          <a:p>
            <a:r>
              <a:rPr lang="en-US" dirty="0" smtClean="0"/>
              <a:t>Soft match best:  semantic parsing too brittle, Q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259" y="4303383"/>
            <a:ext cx="6502607" cy="17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4632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and QA:</a:t>
            </a:r>
          </a:p>
          <a:p>
            <a:pPr lvl="1"/>
            <a:r>
              <a:rPr lang="en-US" dirty="0" err="1" smtClean="0"/>
              <a:t>FrameNet</a:t>
            </a:r>
            <a:r>
              <a:rPr lang="en-US" dirty="0" smtClean="0"/>
              <a:t> still limited (coverage/annotations)</a:t>
            </a:r>
          </a:p>
          <a:p>
            <a:pPr lvl="1"/>
            <a:r>
              <a:rPr lang="en-US" dirty="0" smtClean="0"/>
              <a:t>Bigger problem is lack of alignment b/t Q &amp; A frames</a:t>
            </a:r>
          </a:p>
          <a:p>
            <a:r>
              <a:rPr lang="en-US" dirty="0" smtClean="0"/>
              <a:t>Even if limited,</a:t>
            </a:r>
          </a:p>
          <a:p>
            <a:pPr lvl="1"/>
            <a:r>
              <a:rPr lang="en-US" dirty="0" smtClean="0"/>
              <a:t>Substantially improves where applicable</a:t>
            </a:r>
          </a:p>
          <a:p>
            <a:pPr lvl="1"/>
            <a:r>
              <a:rPr lang="en-US" dirty="0" smtClean="0"/>
              <a:t>Useful in conjunction with other QA strategies</a:t>
            </a:r>
          </a:p>
          <a:p>
            <a:pPr lvl="1"/>
            <a:r>
              <a:rPr lang="en-US" dirty="0" smtClean="0"/>
              <a:t>Soft role assignment, matching key to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28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</p:txBody>
      </p:sp>
    </p:spTree>
    <p:extLst>
      <p:ext uri="{BB962C8B-B14F-4D97-AF65-F5344CB8AC3E}">
        <p14:creationId xmlns:p14="http://schemas.microsoft.com/office/powerpoint/2010/main" val="165908154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06560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26926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</p:txBody>
      </p:sp>
    </p:spTree>
    <p:extLst>
      <p:ext uri="{BB962C8B-B14F-4D97-AF65-F5344CB8AC3E}">
        <p14:creationId xmlns:p14="http://schemas.microsoft.com/office/powerpoint/2010/main" val="36009763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rock</a:t>
            </a:r>
            <a:r>
              <a:rPr lang="en-US" baseline="-25000" dirty="0" err="1" smtClean="0"/>
              <a:t>INSTRUMENT</a:t>
            </a:r>
            <a:r>
              <a:rPr lang="en-US" baseline="-25000" dirty="0" smtClean="0"/>
              <a:t> </a:t>
            </a:r>
            <a:r>
              <a:rPr lang="en-US" dirty="0" smtClean="0"/>
              <a:t>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49548759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01998" cy="4343400"/>
          </a:xfrm>
        </p:spPr>
        <p:txBody>
          <a:bodyPr/>
          <a:lstStyle/>
          <a:p>
            <a:r>
              <a:rPr lang="en-US" dirty="0" smtClean="0"/>
              <a:t>Describe semantic roles of verbal arguments</a:t>
            </a:r>
          </a:p>
          <a:p>
            <a:pPr lvl="1"/>
            <a:r>
              <a:rPr lang="en-US" dirty="0" smtClean="0"/>
              <a:t>Capture commonality across verbs</a:t>
            </a:r>
          </a:p>
          <a:p>
            <a:pPr lvl="1"/>
            <a:r>
              <a:rPr lang="en-US" dirty="0" smtClean="0"/>
              <a:t>E.g. subject of break, open is AGENT</a:t>
            </a:r>
          </a:p>
          <a:p>
            <a:pPr lvl="2"/>
            <a:r>
              <a:rPr lang="en-US" dirty="0" smtClean="0"/>
              <a:t>AGENT: volitional cause</a:t>
            </a:r>
          </a:p>
          <a:p>
            <a:pPr lvl="2"/>
            <a:r>
              <a:rPr lang="en-US" dirty="0" smtClean="0"/>
              <a:t>THEME: things affected by action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Enables generalization over surface order of arguments</a:t>
            </a:r>
          </a:p>
          <a:p>
            <a:pPr lvl="2"/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r>
              <a:rPr lang="en-US" dirty="0" smtClean="0"/>
              <a:t> 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rock</a:t>
            </a:r>
            <a:r>
              <a:rPr lang="en-US" baseline="-25000" dirty="0" err="1" smtClean="0"/>
              <a:t>INSTRUMENT</a:t>
            </a:r>
            <a:r>
              <a:rPr lang="en-US" baseline="-25000" dirty="0" smtClean="0"/>
              <a:t> </a:t>
            </a:r>
            <a:r>
              <a:rPr lang="en-US" dirty="0" smtClean="0"/>
              <a:t>broke 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window</a:t>
            </a:r>
            <a:r>
              <a:rPr lang="en-US" baseline="-25000" dirty="0" err="1" smtClean="0"/>
              <a:t>THEME</a:t>
            </a:r>
            <a:r>
              <a:rPr lang="en-US" dirty="0" smtClean="0"/>
              <a:t> was broken by </a:t>
            </a:r>
            <a:r>
              <a:rPr lang="en-US" dirty="0" err="1" smtClean="0"/>
              <a:t>John</a:t>
            </a:r>
            <a:r>
              <a:rPr lang="en-US" baseline="-25000" dirty="0" err="1" smtClean="0"/>
              <a:t>AGENT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66777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</p:txBody>
      </p:sp>
    </p:spTree>
    <p:extLst>
      <p:ext uri="{BB962C8B-B14F-4D97-AF65-F5344CB8AC3E}">
        <p14:creationId xmlns:p14="http://schemas.microsoft.com/office/powerpoint/2010/main" val="37979891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28861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</p:txBody>
      </p:sp>
    </p:spTree>
    <p:extLst>
      <p:ext uri="{BB962C8B-B14F-4D97-AF65-F5344CB8AC3E}">
        <p14:creationId xmlns:p14="http://schemas.microsoft.com/office/powerpoint/2010/main" val="284474845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943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dirty="0" smtClean="0"/>
              <a:t> gave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r>
              <a:rPr lang="en-US" dirty="0" smtClean="0"/>
              <a:t>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5863115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grid, </a:t>
            </a:r>
            <a:r>
              <a:rPr lang="en-US" dirty="0" err="1" smtClean="0"/>
              <a:t>θ</a:t>
            </a:r>
            <a:r>
              <a:rPr lang="en-US" dirty="0" smtClean="0"/>
              <a:t>-grid, case frame</a:t>
            </a:r>
          </a:p>
          <a:p>
            <a:pPr lvl="1"/>
            <a:r>
              <a:rPr lang="en-US" dirty="0" smtClean="0"/>
              <a:t>Set of thematic role arguments of verb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Subject:AGENT</a:t>
            </a:r>
            <a:r>
              <a:rPr lang="en-US" dirty="0" smtClean="0"/>
              <a:t>; </a:t>
            </a:r>
            <a:r>
              <a:rPr lang="en-US" dirty="0" err="1" smtClean="0"/>
              <a:t>Object:THEME</a:t>
            </a:r>
            <a:r>
              <a:rPr lang="en-US" dirty="0" smtClean="0"/>
              <a:t>, 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Subject: INSTR</a:t>
            </a:r>
            <a:r>
              <a:rPr lang="en-US" smtClean="0"/>
              <a:t>; Object: THEME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Verb/Diathesis Alternations</a:t>
            </a:r>
          </a:p>
          <a:p>
            <a:pPr lvl="1"/>
            <a:r>
              <a:rPr lang="en-US" dirty="0" smtClean="0"/>
              <a:t>Verbs allow different surface realizations of roles</a:t>
            </a:r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baseline="-25000" dirty="0" smtClean="0"/>
              <a:t> </a:t>
            </a:r>
            <a:r>
              <a:rPr lang="en-US" dirty="0" smtClean="0"/>
              <a:t>gave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r>
              <a:rPr lang="en-US" dirty="0" smtClean="0"/>
              <a:t> to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endParaRPr lang="en-US" dirty="0" smtClean="0"/>
          </a:p>
          <a:p>
            <a:pPr lvl="2"/>
            <a:r>
              <a:rPr lang="en-US" dirty="0" err="1" smtClean="0"/>
              <a:t>Doris</a:t>
            </a:r>
            <a:r>
              <a:rPr lang="en-US" baseline="-25000" dirty="0" err="1" smtClean="0"/>
              <a:t>AGENT</a:t>
            </a:r>
            <a:r>
              <a:rPr lang="en-US" dirty="0" smtClean="0"/>
              <a:t> gave </a:t>
            </a:r>
            <a:r>
              <a:rPr lang="en-US" dirty="0" err="1" smtClean="0"/>
              <a:t>Cary</a:t>
            </a:r>
            <a:r>
              <a:rPr lang="en-US" baseline="-25000" dirty="0" err="1" smtClean="0"/>
              <a:t>GOAL</a:t>
            </a:r>
            <a:r>
              <a:rPr lang="en-US" dirty="0" smtClean="0"/>
              <a:t> the </a:t>
            </a:r>
            <a:r>
              <a:rPr lang="en-US" dirty="0" err="1" smtClean="0"/>
              <a:t>book</a:t>
            </a:r>
            <a:r>
              <a:rPr lang="en-US" baseline="-25000" dirty="0" err="1" smtClean="0"/>
              <a:t>THEME</a:t>
            </a:r>
            <a:endParaRPr lang="en-US" baseline="-25000" dirty="0" smtClean="0"/>
          </a:p>
          <a:p>
            <a:pPr lvl="1"/>
            <a:r>
              <a:rPr lang="en-US" dirty="0" smtClean="0"/>
              <a:t>Group verbs into classes based on shared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8284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Roles</a:t>
            </a:r>
            <a:endParaRPr lang="en-US" dirty="0"/>
          </a:p>
        </p:txBody>
      </p:sp>
      <p:pic>
        <p:nvPicPr>
          <p:cNvPr id="4" name="fig 19.6.jpg" descr="fig 1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82625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</p:txBody>
      </p:sp>
    </p:spTree>
    <p:extLst>
      <p:ext uri="{BB962C8B-B14F-4D97-AF65-F5344CB8AC3E}">
        <p14:creationId xmlns:p14="http://schemas.microsoft.com/office/powerpoint/2010/main" val="31075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  <a:p>
            <a:pPr lvl="1"/>
            <a:r>
              <a:rPr lang="en-US" dirty="0" smtClean="0"/>
              <a:t>Approximate match of answer term </a:t>
            </a:r>
            <a:endParaRPr lang="en-US" dirty="0"/>
          </a:p>
          <a:p>
            <a:r>
              <a:rPr lang="en-US" dirty="0" smtClean="0"/>
              <a:t>New weighting:</a:t>
            </a:r>
          </a:p>
          <a:p>
            <a:pPr lvl="1"/>
            <a:r>
              <a:rPr lang="en-US" dirty="0" smtClean="0"/>
              <a:t>Retrieval score x (frequency of answer + freq. of target)</a:t>
            </a:r>
          </a:p>
        </p:txBody>
      </p:sp>
    </p:spTree>
    <p:extLst>
      <p:ext uri="{BB962C8B-B14F-4D97-AF65-F5344CB8AC3E}">
        <p14:creationId xmlns:p14="http://schemas.microsoft.com/office/powerpoint/2010/main" val="260709153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04114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Generalized semantic roles: PROTO-AGENT/PROTO-PATIENT</a:t>
            </a:r>
          </a:p>
          <a:p>
            <a:pPr lvl="2"/>
            <a:r>
              <a:rPr lang="en-US" dirty="0" smtClean="0"/>
              <a:t>Defined heuristically: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Define roles specific to verbs/nouns: </a:t>
            </a:r>
            <a:r>
              <a:rPr lang="en-US" dirty="0" err="1" smtClean="0"/>
              <a:t>FrameNet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9868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6249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Generalized semantic roles: PROTO-AGENT/PROTO-PATIENT</a:t>
            </a:r>
          </a:p>
          <a:p>
            <a:pPr lvl="2"/>
            <a:r>
              <a:rPr lang="en-US" dirty="0" smtClean="0"/>
              <a:t>Defined heuristically: </a:t>
            </a:r>
            <a:r>
              <a:rPr lang="en-US" dirty="0" err="1" smtClean="0"/>
              <a:t>PropBank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70291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Role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21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 to produce</a:t>
            </a:r>
          </a:p>
          <a:p>
            <a:pPr lvl="1"/>
            <a:r>
              <a:rPr lang="en-US" dirty="0" smtClean="0"/>
              <a:t>Standard set of roles</a:t>
            </a:r>
          </a:p>
          <a:p>
            <a:pPr lvl="2"/>
            <a:r>
              <a:rPr lang="en-US" dirty="0" smtClean="0"/>
              <a:t>Fragmentation: Often need to make more specific</a:t>
            </a:r>
          </a:p>
          <a:p>
            <a:pPr lvl="3"/>
            <a:r>
              <a:rPr lang="en-US" dirty="0" err="1" smtClean="0"/>
              <a:t>E,g</a:t>
            </a:r>
            <a:r>
              <a:rPr lang="en-US" dirty="0" smtClean="0"/>
              <a:t>, INSTRUMENTS can be subject or not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Standard definition of roles</a:t>
            </a:r>
          </a:p>
          <a:p>
            <a:pPr lvl="2"/>
            <a:r>
              <a:rPr lang="en-US" dirty="0" smtClean="0"/>
              <a:t>Most AGENTs: animate, volitional, sentient, causal</a:t>
            </a:r>
          </a:p>
          <a:p>
            <a:pPr lvl="2"/>
            <a:r>
              <a:rPr lang="en-US" dirty="0" smtClean="0"/>
              <a:t>But not all….</a:t>
            </a:r>
          </a:p>
          <a:p>
            <a:pPr lvl="2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Generalized semantic roles: PROTO-AGENT/PROTO-PATIENT</a:t>
            </a:r>
          </a:p>
          <a:p>
            <a:pPr lvl="2"/>
            <a:r>
              <a:rPr lang="en-US" dirty="0" smtClean="0"/>
              <a:t>Defined heuristically: </a:t>
            </a:r>
            <a:r>
              <a:rPr lang="en-US" dirty="0" err="1" smtClean="0"/>
              <a:t>PropBank</a:t>
            </a:r>
          </a:p>
          <a:p>
            <a:pPr lvl="1"/>
            <a:r>
              <a:rPr lang="en-US" dirty="0" smtClean="0"/>
              <a:t>Define roles specific to verbs/nouns: </a:t>
            </a:r>
            <a:r>
              <a:rPr lang="en-US" dirty="0" err="1" smtClean="0"/>
              <a:t>FrameNet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554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</p:txBody>
      </p:sp>
    </p:spTree>
    <p:extLst>
      <p:ext uri="{BB962C8B-B14F-4D97-AF65-F5344CB8AC3E}">
        <p14:creationId xmlns:p14="http://schemas.microsoft.com/office/powerpoint/2010/main" val="284612894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1331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655039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</p:txBody>
      </p:sp>
    </p:spTree>
    <p:extLst>
      <p:ext uri="{BB962C8B-B14F-4D97-AF65-F5344CB8AC3E}">
        <p14:creationId xmlns:p14="http://schemas.microsoft.com/office/powerpoint/2010/main" val="191224279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  <a:p>
            <a:pPr lvl="2"/>
            <a:r>
              <a:rPr lang="en-US" dirty="0" smtClean="0"/>
              <a:t>Arg2: Other entity agreeing</a:t>
            </a:r>
          </a:p>
        </p:txBody>
      </p:sp>
    </p:spTree>
    <p:extLst>
      <p:ext uri="{BB962C8B-B14F-4D97-AF65-F5344CB8AC3E}">
        <p14:creationId xmlns:p14="http://schemas.microsoft.com/office/powerpoint/2010/main" val="870647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4589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Modifications:</a:t>
            </a:r>
          </a:p>
          <a:p>
            <a:pPr lvl="1"/>
            <a:r>
              <a:rPr lang="en-US" dirty="0" smtClean="0"/>
              <a:t>Not just retrieval status value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of </a:t>
            </a:r>
            <a:r>
              <a:rPr lang="en-US" b="1" dirty="0" smtClean="0"/>
              <a:t>question</a:t>
            </a:r>
            <a:r>
              <a:rPr lang="en-US" dirty="0" smtClean="0"/>
              <a:t> terms</a:t>
            </a:r>
          </a:p>
          <a:p>
            <a:pPr lvl="2"/>
            <a:r>
              <a:rPr lang="en-US" dirty="0" smtClean="0"/>
              <a:t>No information from answer term </a:t>
            </a:r>
          </a:p>
          <a:p>
            <a:pPr lvl="3"/>
            <a:r>
              <a:rPr lang="en-US" dirty="0" smtClean="0"/>
              <a:t>E.g. answer term frequency (baseline: binary)</a:t>
            </a:r>
          </a:p>
          <a:p>
            <a:pPr lvl="1"/>
            <a:r>
              <a:rPr lang="en-US" dirty="0" smtClean="0"/>
              <a:t>Approximate match of answer term </a:t>
            </a:r>
            <a:endParaRPr lang="en-US" dirty="0"/>
          </a:p>
          <a:p>
            <a:r>
              <a:rPr lang="en-US" dirty="0" smtClean="0"/>
              <a:t>New weighting:</a:t>
            </a:r>
          </a:p>
          <a:p>
            <a:pPr lvl="1"/>
            <a:r>
              <a:rPr lang="en-US" dirty="0" smtClean="0"/>
              <a:t>Retrieval score x (frequency of answer + freq. of target)</a:t>
            </a:r>
          </a:p>
          <a:p>
            <a:r>
              <a:rPr lang="en-US" dirty="0" smtClean="0"/>
              <a:t>No major improvement:</a:t>
            </a:r>
          </a:p>
          <a:p>
            <a:pPr lvl="1"/>
            <a:r>
              <a:rPr lang="en-US" dirty="0" smtClean="0"/>
              <a:t>Selects correct document for 60% of correct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8890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2768" cy="4343400"/>
          </a:xfrm>
        </p:spPr>
        <p:txBody>
          <a:bodyPr/>
          <a:lstStyle/>
          <a:p>
            <a:r>
              <a:rPr lang="en-US" dirty="0" smtClean="0"/>
              <a:t>Sentences annotated with semantic roles</a:t>
            </a:r>
          </a:p>
          <a:p>
            <a:pPr lvl="1"/>
            <a:r>
              <a:rPr lang="en-US" dirty="0" smtClean="0"/>
              <a:t>Penn and Chinese Treebank</a:t>
            </a:r>
          </a:p>
          <a:p>
            <a:pPr lvl="1"/>
            <a:r>
              <a:rPr lang="en-US" dirty="0" smtClean="0"/>
              <a:t>Roles specific to verb sense</a:t>
            </a:r>
          </a:p>
          <a:p>
            <a:pPr lvl="2"/>
            <a:r>
              <a:rPr lang="en-US" dirty="0" smtClean="0"/>
              <a:t>Numbered: Arg0, Arg1, Arg2,…</a:t>
            </a:r>
          </a:p>
          <a:p>
            <a:pPr lvl="3"/>
            <a:r>
              <a:rPr lang="en-US" dirty="0" smtClean="0"/>
              <a:t>Arg0: PROTO-AGENT; Arg1: PROTO-PATIENT,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E.g. agree.01</a:t>
            </a:r>
          </a:p>
          <a:p>
            <a:pPr lvl="2"/>
            <a:r>
              <a:rPr lang="en-US" dirty="0" smtClean="0"/>
              <a:t>Arg0: </a:t>
            </a:r>
            <a:r>
              <a:rPr lang="en-US" dirty="0" err="1" smtClean="0"/>
              <a:t>Agreer</a:t>
            </a:r>
            <a:endParaRPr lang="en-US" dirty="0" smtClean="0"/>
          </a:p>
          <a:p>
            <a:pPr lvl="2"/>
            <a:r>
              <a:rPr lang="en-US" dirty="0" smtClean="0"/>
              <a:t>Arg1: Proposition</a:t>
            </a:r>
          </a:p>
          <a:p>
            <a:pPr lvl="2"/>
            <a:r>
              <a:rPr lang="en-US" dirty="0" smtClean="0"/>
              <a:t>Arg2: Other entity agreeing</a:t>
            </a:r>
          </a:p>
          <a:p>
            <a:pPr lvl="2"/>
            <a:r>
              <a:rPr lang="en-US" dirty="0" smtClean="0"/>
              <a:t>Ex1: [</a:t>
            </a:r>
            <a:r>
              <a:rPr lang="en-US" baseline="-25000" dirty="0" smtClean="0"/>
              <a:t>Arg0</a:t>
            </a:r>
            <a:r>
              <a:rPr lang="en-US" dirty="0" smtClean="0"/>
              <a:t>The group] agreed [</a:t>
            </a:r>
            <a:r>
              <a:rPr lang="en-US" baseline="-25000" dirty="0" smtClean="0"/>
              <a:t>Arg1</a:t>
            </a:r>
            <a:r>
              <a:rPr lang="en-US" dirty="0" smtClean="0"/>
              <a:t>it wouldn’t make an offer]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0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60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4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65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78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6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r>
              <a:rPr lang="en-US" dirty="0" smtClean="0"/>
              <a:t>Phrases: All words, but group ‘phrases’ by shallow </a:t>
            </a:r>
            <a:r>
              <a:rPr lang="en-US" dirty="0" err="1" smtClean="0"/>
              <a:t>proc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0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Redundancy-based Answer Extraction</a:t>
            </a:r>
          </a:p>
          <a:p>
            <a:pPr lvl="1"/>
            <a:r>
              <a:rPr lang="en-US" dirty="0" smtClean="0"/>
              <a:t>Answer projection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Answer reweighting</a:t>
            </a:r>
          </a:p>
          <a:p>
            <a:r>
              <a:rPr lang="en-US" dirty="0" smtClean="0"/>
              <a:t>Structure-based extraction</a:t>
            </a:r>
          </a:p>
          <a:p>
            <a:pPr lvl="1"/>
            <a:r>
              <a:rPr lang="en-US" dirty="0" smtClean="0"/>
              <a:t>Semantic structure-based extraction</a:t>
            </a:r>
          </a:p>
          <a:p>
            <a:pPr lvl="2"/>
            <a:r>
              <a:rPr lang="en-US" dirty="0" err="1" smtClean="0"/>
              <a:t>FrameNet</a:t>
            </a:r>
            <a:r>
              <a:rPr lang="en-US" dirty="0" smtClean="0"/>
              <a:t> (</a:t>
            </a:r>
            <a:r>
              <a:rPr lang="en-US" dirty="0" err="1" smtClean="0"/>
              <a:t>Shen</a:t>
            </a:r>
            <a:r>
              <a:rPr lang="en-US" dirty="0" smtClean="0"/>
              <a:t> et al).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60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 as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/>
          <a:lstStyle/>
          <a:p>
            <a:r>
              <a:rPr lang="en-US" dirty="0" smtClean="0"/>
              <a:t>Insight: (</a:t>
            </a:r>
            <a:r>
              <a:rPr lang="en-US" dirty="0" err="1" smtClean="0"/>
              <a:t>Mishne</a:t>
            </a:r>
            <a:r>
              <a:rPr lang="en-US" dirty="0" smtClean="0"/>
              <a:t> &amp; De </a:t>
            </a:r>
            <a:r>
              <a:rPr lang="en-US" dirty="0" err="1" smtClean="0"/>
              <a:t>Rijk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Redundancy-based approach provides answer</a:t>
            </a:r>
          </a:p>
          <a:p>
            <a:pPr lvl="1"/>
            <a:r>
              <a:rPr lang="en-US" dirty="0" smtClean="0"/>
              <a:t>Why not search TREC collection </a:t>
            </a:r>
            <a:r>
              <a:rPr lang="en-US" b="1" dirty="0" smtClean="0"/>
              <a:t>after</a:t>
            </a:r>
            <a:r>
              <a:rPr lang="en-US" dirty="0" smtClean="0"/>
              <a:t> Web retrieval?</a:t>
            </a:r>
          </a:p>
          <a:p>
            <a:pPr lvl="2"/>
            <a:r>
              <a:rPr lang="en-US" dirty="0" smtClean="0"/>
              <a:t>Use web-based answer to improve query</a:t>
            </a:r>
          </a:p>
          <a:p>
            <a:r>
              <a:rPr lang="en-US" dirty="0" smtClean="0"/>
              <a:t>Alternative query formulations: Combinations</a:t>
            </a:r>
          </a:p>
          <a:p>
            <a:pPr lvl="1"/>
            <a:r>
              <a:rPr lang="en-US" dirty="0" smtClean="0"/>
              <a:t>Baseline: All words from Q &amp; A</a:t>
            </a:r>
          </a:p>
          <a:p>
            <a:pPr lvl="1"/>
            <a:r>
              <a:rPr lang="en-US" dirty="0" smtClean="0"/>
              <a:t>Boost-Answer-N: All words, but weight Answer </a:t>
            </a:r>
            <a:r>
              <a:rPr lang="en-US" dirty="0" err="1" smtClean="0"/>
              <a:t>wds</a:t>
            </a:r>
            <a:r>
              <a:rPr lang="en-US" dirty="0" smtClean="0"/>
              <a:t> by N</a:t>
            </a:r>
          </a:p>
          <a:p>
            <a:pPr lvl="1"/>
            <a:r>
              <a:rPr lang="en-US" dirty="0" smtClean="0"/>
              <a:t>Boolean-Answer: All words, but answer must appear</a:t>
            </a:r>
          </a:p>
          <a:p>
            <a:pPr lvl="1"/>
            <a:r>
              <a:rPr lang="en-US" dirty="0" smtClean="0"/>
              <a:t>Phrases: All words, but group ‘phrases’ by shallow </a:t>
            </a:r>
            <a:r>
              <a:rPr lang="en-US" dirty="0" err="1" smtClean="0"/>
              <a:t>proc</a:t>
            </a:r>
            <a:endParaRPr lang="en-US" dirty="0" smtClean="0"/>
          </a:p>
          <a:p>
            <a:pPr lvl="1"/>
            <a:r>
              <a:rPr lang="en-US" dirty="0" smtClean="0"/>
              <a:t>Phrase-Answer: All words, Answer words as phrase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5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54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Boost-Answer-N hurts!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0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65384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Boost-Answer-N hurts!</a:t>
            </a:r>
          </a:p>
          <a:p>
            <a:pPr lvl="1"/>
            <a:r>
              <a:rPr lang="en-US" dirty="0" smtClean="0"/>
              <a:t>Topic drift to answer away from question</a:t>
            </a:r>
          </a:p>
          <a:p>
            <a:r>
              <a:rPr lang="en-US" dirty="0" smtClean="0"/>
              <a:t>Require answer as phrase, without weighting improves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54" y="1401922"/>
            <a:ext cx="7561090" cy="269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3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</p:txBody>
      </p:sp>
    </p:spTree>
    <p:extLst>
      <p:ext uri="{BB962C8B-B14F-4D97-AF65-F5344CB8AC3E}">
        <p14:creationId xmlns:p14="http://schemas.microsoft.com/office/powerpoint/2010/main" val="586829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weight on TREC candidates that </a:t>
            </a:r>
            <a:r>
              <a:rPr lang="en-US" dirty="0" smtClean="0"/>
              <a:t>match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817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Harabagiu</a:t>
            </a:r>
            <a:r>
              <a:rPr lang="en-US" sz="1800" dirty="0" smtClean="0"/>
              <a:t> et al 2005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search engine queries from question</a:t>
            </a:r>
          </a:p>
          <a:p>
            <a:r>
              <a:rPr lang="en-US" dirty="0" smtClean="0"/>
              <a:t>Extract most redundant answers from search</a:t>
            </a:r>
          </a:p>
          <a:p>
            <a:pPr lvl="1"/>
            <a:r>
              <a:rPr lang="en-US" dirty="0" smtClean="0"/>
              <a:t>Augment Deep NLP approach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weight on TREC candidates that match</a:t>
            </a:r>
          </a:p>
          <a:p>
            <a:pPr lvl="1"/>
            <a:r>
              <a:rPr lang="en-US" dirty="0" smtClean="0"/>
              <a:t>Higher weight if higher frequency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QA </a:t>
            </a:r>
            <a:r>
              <a:rPr lang="en-US" dirty="0" smtClean="0"/>
              <a:t>answer search too focused on query </a:t>
            </a:r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Deep QA bias to matching NE type, syntactic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72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Boosting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search engine queries from question</a:t>
            </a:r>
          </a:p>
          <a:p>
            <a:r>
              <a:rPr lang="en-US" dirty="0"/>
              <a:t>Extract most redundant answers from search</a:t>
            </a:r>
          </a:p>
          <a:p>
            <a:pPr lvl="1"/>
            <a:r>
              <a:rPr lang="en-US" dirty="0"/>
              <a:t>Augment Deep NLP approach</a:t>
            </a:r>
          </a:p>
          <a:p>
            <a:r>
              <a:rPr lang="en-US" dirty="0"/>
              <a:t>Increase weight on TREC candidates that match</a:t>
            </a:r>
          </a:p>
          <a:p>
            <a:pPr lvl="1"/>
            <a:r>
              <a:rPr lang="en-US" dirty="0"/>
              <a:t>Higher weight if higher frequency</a:t>
            </a:r>
          </a:p>
          <a:p>
            <a:r>
              <a:rPr lang="en-US" dirty="0"/>
              <a:t>Intuition:</a:t>
            </a:r>
          </a:p>
          <a:p>
            <a:pPr lvl="1"/>
            <a:r>
              <a:rPr lang="en-US" dirty="0"/>
              <a:t>QA answer search too focused on query terms</a:t>
            </a:r>
          </a:p>
          <a:p>
            <a:pPr lvl="1"/>
            <a:r>
              <a:rPr lang="en-US" dirty="0"/>
              <a:t>Deep QA bias to matching NE type, syntactic class</a:t>
            </a:r>
          </a:p>
          <a:p>
            <a:pPr lvl="1"/>
            <a:r>
              <a:rPr lang="en-US" dirty="0" smtClean="0"/>
              <a:t>Reweighting </a:t>
            </a:r>
            <a:r>
              <a:rPr lang="en-US" dirty="0" smtClean="0"/>
              <a:t>improves</a:t>
            </a:r>
          </a:p>
          <a:p>
            <a:r>
              <a:rPr lang="en-US" dirty="0" smtClean="0"/>
              <a:t>Web-boosting improves significantly: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20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29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</p:txBody>
      </p:sp>
    </p:spTree>
    <p:extLst>
      <p:ext uri="{BB962C8B-B14F-4D97-AF65-F5344CB8AC3E}">
        <p14:creationId xmlns:p14="http://schemas.microsoft.com/office/powerpoint/2010/main" val="233015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311191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</p:txBody>
      </p:sp>
    </p:spTree>
    <p:extLst>
      <p:ext uri="{BB962C8B-B14F-4D97-AF65-F5344CB8AC3E}">
        <p14:creationId xmlns:p14="http://schemas.microsoft.com/office/powerpoint/2010/main" val="124182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  <a:p>
            <a:pPr lvl="2"/>
            <a:r>
              <a:rPr lang="en-US" dirty="0" smtClean="0"/>
              <a:t>Different lexical choice, different dependency structure</a:t>
            </a:r>
          </a:p>
          <a:p>
            <a:pPr lvl="1"/>
            <a:r>
              <a:rPr lang="en-US" dirty="0" smtClean="0"/>
              <a:t>Learn predicate-argument structure?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17374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Structure-based</a:t>
            </a:r>
            <a:br>
              <a:rPr lang="en-US" dirty="0" smtClean="0"/>
            </a:br>
            <a:r>
              <a:rPr lang="en-US" dirty="0" smtClean="0"/>
              <a:t>Answer Extraction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08608" cy="45933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Shen</a:t>
            </a:r>
            <a:r>
              <a:rPr lang="en-US" dirty="0" smtClean="0"/>
              <a:t> and </a:t>
            </a:r>
            <a:r>
              <a:rPr lang="en-US" dirty="0" err="1" smtClean="0"/>
              <a:t>Lapata</a:t>
            </a:r>
            <a:r>
              <a:rPr lang="en-US" dirty="0" smtClean="0"/>
              <a:t>, 2007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Surface forms obscure Q&amp;A patterns</a:t>
            </a:r>
          </a:p>
          <a:p>
            <a:pPr lvl="1"/>
            <a:r>
              <a:rPr lang="en-US" i="1" dirty="0" smtClean="0"/>
              <a:t>Q: What year did the U.S. buy Alaska?</a:t>
            </a:r>
          </a:p>
          <a:p>
            <a:pPr lvl="1"/>
            <a:r>
              <a:rPr lang="en-US" i="1" dirty="0" smtClean="0"/>
              <a:t>S</a:t>
            </a:r>
            <a:r>
              <a:rPr lang="en-US" i="1" baseline="-25000" dirty="0"/>
              <a:t>A</a:t>
            </a:r>
            <a:r>
              <a:rPr lang="en-US" i="1" dirty="0" smtClean="0"/>
              <a:t>:…before Russia sold Alaska to the United States in 1867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surface text patterns?</a:t>
            </a:r>
          </a:p>
          <a:p>
            <a:pPr lvl="2"/>
            <a:r>
              <a:rPr lang="en-US" dirty="0" smtClean="0"/>
              <a:t>Long distance relations, require huge # of patterns to find</a:t>
            </a:r>
          </a:p>
          <a:p>
            <a:pPr lvl="1"/>
            <a:r>
              <a:rPr lang="en-US" dirty="0" smtClean="0"/>
              <a:t>Learn syntactic patterns?</a:t>
            </a:r>
          </a:p>
          <a:p>
            <a:pPr lvl="2"/>
            <a:r>
              <a:rPr lang="en-US" dirty="0" smtClean="0"/>
              <a:t>Different lexical choice, different dependency structure</a:t>
            </a:r>
          </a:p>
          <a:p>
            <a:pPr lvl="1"/>
            <a:r>
              <a:rPr lang="en-US" dirty="0" smtClean="0"/>
              <a:t>Learn predicate-argument structure?</a:t>
            </a:r>
          </a:p>
          <a:p>
            <a:pPr lvl="2"/>
            <a:r>
              <a:rPr lang="en-US" dirty="0" smtClean="0"/>
              <a:t>Different argument structure: Agent </a:t>
            </a:r>
            <a:r>
              <a:rPr lang="en-US" dirty="0" err="1" smtClean="0"/>
              <a:t>vs</a:t>
            </a:r>
            <a:r>
              <a:rPr lang="en-US" dirty="0" smtClean="0"/>
              <a:t> recipient,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70198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</p:txBody>
      </p:sp>
    </p:spTree>
    <p:extLst>
      <p:ext uri="{BB962C8B-B14F-4D97-AF65-F5344CB8AC3E}">
        <p14:creationId xmlns:p14="http://schemas.microsoft.com/office/powerpoint/2010/main" val="1233161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  <a:p>
            <a:pPr lvl="1"/>
            <a:r>
              <a:rPr lang="en-US" dirty="0" smtClean="0"/>
              <a:t>Semantic roles:</a:t>
            </a:r>
          </a:p>
          <a:p>
            <a:pPr lvl="2"/>
            <a:r>
              <a:rPr lang="en-US" dirty="0" smtClean="0"/>
              <a:t>Buyer, Goods, Seller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5072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relations:</a:t>
            </a:r>
          </a:p>
          <a:p>
            <a:pPr lvl="1"/>
            <a:r>
              <a:rPr lang="en-US" dirty="0" smtClean="0"/>
              <a:t>Basic semantic domain:</a:t>
            </a:r>
          </a:p>
          <a:p>
            <a:pPr lvl="2"/>
            <a:r>
              <a:rPr lang="en-US" dirty="0" smtClean="0"/>
              <a:t>Buying and selling</a:t>
            </a:r>
          </a:p>
          <a:p>
            <a:pPr lvl="1"/>
            <a:r>
              <a:rPr lang="en-US" dirty="0" smtClean="0"/>
              <a:t>Semantic roles:</a:t>
            </a:r>
          </a:p>
          <a:p>
            <a:pPr lvl="2"/>
            <a:r>
              <a:rPr lang="en-US" dirty="0" smtClean="0"/>
              <a:t>Buyer, Goods, Seller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Examples of surface forms:</a:t>
            </a:r>
          </a:p>
          <a:p>
            <a:pPr lvl="2"/>
            <a:r>
              <a:rPr lang="en-US" b="1" dirty="0"/>
              <a:t>[Lee]</a:t>
            </a:r>
            <a:r>
              <a:rPr lang="en-US" dirty="0"/>
              <a:t>Seller </a:t>
            </a:r>
            <a:r>
              <a:rPr lang="en-US" b="1" dirty="0"/>
              <a:t>sold a textbook [</a:t>
            </a:r>
            <a:r>
              <a:rPr lang="en-US" b="1" dirty="0" smtClean="0"/>
              <a:t>to Abby</a:t>
            </a:r>
            <a:r>
              <a:rPr lang="en-US" b="1" dirty="0"/>
              <a:t>]</a:t>
            </a:r>
            <a:r>
              <a:rPr lang="en-US" dirty="0" smtClean="0"/>
              <a:t>Buyer</a:t>
            </a:r>
            <a:endParaRPr lang="en-US" dirty="0"/>
          </a:p>
          <a:p>
            <a:pPr lvl="2"/>
            <a:r>
              <a:rPr lang="en-US" b="1" dirty="0"/>
              <a:t>[Kim]</a:t>
            </a:r>
            <a:r>
              <a:rPr lang="en-US" dirty="0"/>
              <a:t>Seller </a:t>
            </a:r>
            <a:r>
              <a:rPr lang="en-US" b="1" dirty="0"/>
              <a:t>sold [the sweater]</a:t>
            </a:r>
            <a:r>
              <a:rPr lang="en-US" dirty="0" smtClean="0"/>
              <a:t>Goods</a:t>
            </a:r>
          </a:p>
          <a:p>
            <a:pPr lvl="2"/>
            <a:r>
              <a:rPr lang="en-US" b="1" dirty="0"/>
              <a:t>[Abby]</a:t>
            </a:r>
            <a:r>
              <a:rPr lang="en-US" dirty="0"/>
              <a:t>Seller </a:t>
            </a:r>
            <a:r>
              <a:rPr lang="en-US" b="1" dirty="0"/>
              <a:t>sold [the car]</a:t>
            </a:r>
            <a:r>
              <a:rPr lang="en-US" dirty="0"/>
              <a:t>Goods </a:t>
            </a:r>
            <a:r>
              <a:rPr lang="en-US" b="1" dirty="0"/>
              <a:t>[</a:t>
            </a:r>
            <a:r>
              <a:rPr lang="en-US" b="1" dirty="0" smtClean="0"/>
              <a:t>for cash</a:t>
            </a:r>
            <a:r>
              <a:rPr lang="en-US" b="1" dirty="0"/>
              <a:t>]</a:t>
            </a:r>
            <a:r>
              <a:rPr lang="en-US" dirty="0"/>
              <a:t>Means</a:t>
            </a:r>
            <a:r>
              <a:rPr lang="en-US" b="1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0373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Perform semantic role labeling </a:t>
            </a:r>
          </a:p>
          <a:p>
            <a:pPr lvl="2"/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Perform structural and semantic role matching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role matching to select answer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99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&amp;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Perform semantic role labeling </a:t>
            </a:r>
          </a:p>
          <a:p>
            <a:pPr lvl="2"/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Perform structural and semantic role matching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role matching to select answer</a:t>
            </a:r>
          </a:p>
          <a:p>
            <a:pPr lvl="1"/>
            <a:endParaRPr lang="en-US" dirty="0"/>
          </a:p>
          <a:p>
            <a:r>
              <a:rPr lang="en-US" dirty="0" smtClean="0"/>
              <a:t>Comparison:</a:t>
            </a:r>
          </a:p>
          <a:p>
            <a:pPr lvl="1"/>
            <a:r>
              <a:rPr lang="en-US" dirty="0" smtClean="0"/>
              <a:t>Contrast with syntax or shallow SRL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91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  <a:endParaRPr lang="en-US" dirty="0" smtClean="0"/>
          </a:p>
          <a:p>
            <a:pPr lvl="2"/>
            <a:r>
              <a:rPr lang="en-US" dirty="0" smtClean="0"/>
              <a:t>Schematic representation of situation</a:t>
            </a:r>
          </a:p>
        </p:txBody>
      </p:sp>
    </p:spTree>
    <p:extLst>
      <p:ext uri="{BB962C8B-B14F-4D97-AF65-F5344CB8AC3E}">
        <p14:creationId xmlns:p14="http://schemas.microsoft.com/office/powerpoint/2010/main" val="1030613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  <a:endParaRPr lang="en-US" dirty="0" smtClean="0"/>
          </a:p>
          <a:p>
            <a:pPr lvl="2"/>
            <a:r>
              <a:rPr lang="en-US" dirty="0" smtClean="0"/>
              <a:t>Schematic representation of situation</a:t>
            </a:r>
          </a:p>
          <a:p>
            <a:pPr lvl="1"/>
            <a:r>
              <a:rPr lang="en-US" dirty="0" err="1" smtClean="0"/>
              <a:t>Evokation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Predicates with similar semantics evoke same frame</a:t>
            </a:r>
          </a:p>
        </p:txBody>
      </p:sp>
    </p:spTree>
    <p:extLst>
      <p:ext uri="{BB962C8B-B14F-4D97-AF65-F5344CB8AC3E}">
        <p14:creationId xmlns:p14="http://schemas.microsoft.com/office/powerpoint/2010/main" val="78784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  <a:p>
            <a:pPr lvl="1"/>
            <a:r>
              <a:rPr lang="en-US" dirty="0" smtClean="0"/>
              <a:t>Frequently effective:</a:t>
            </a:r>
          </a:p>
          <a:p>
            <a:pPr lvl="2"/>
            <a:r>
              <a:rPr lang="en-US" dirty="0" smtClean="0"/>
              <a:t>More effective using Web as collection than TREC</a:t>
            </a:r>
          </a:p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How integrate with TREC QA model?</a:t>
            </a:r>
          </a:p>
        </p:txBody>
      </p:sp>
    </p:spTree>
    <p:extLst>
      <p:ext uri="{BB962C8B-B14F-4D97-AF65-F5344CB8AC3E}">
        <p14:creationId xmlns:p14="http://schemas.microsoft.com/office/powerpoint/2010/main" val="1275502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roles specific to Frame</a:t>
            </a:r>
          </a:p>
          <a:p>
            <a:pPr lvl="1"/>
            <a:r>
              <a:rPr lang="en-US" dirty="0" smtClean="0"/>
              <a:t>Frame: </a:t>
            </a:r>
            <a:endParaRPr lang="en-US" dirty="0" smtClean="0"/>
          </a:p>
          <a:p>
            <a:pPr lvl="2"/>
            <a:r>
              <a:rPr lang="en-US" dirty="0" smtClean="0"/>
              <a:t>Schematic representation of situation</a:t>
            </a:r>
          </a:p>
          <a:p>
            <a:pPr lvl="1"/>
            <a:r>
              <a:rPr lang="en-US" dirty="0" err="1" smtClean="0"/>
              <a:t>Evokation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Predicates with similar semantics evoke same frame</a:t>
            </a:r>
          </a:p>
          <a:p>
            <a:pPr lvl="1"/>
            <a:r>
              <a:rPr lang="en-US" dirty="0" smtClean="0"/>
              <a:t>Frame elements:</a:t>
            </a:r>
          </a:p>
          <a:p>
            <a:pPr lvl="2"/>
            <a:r>
              <a:rPr lang="en-US" dirty="0" smtClean="0"/>
              <a:t>Semantic roles</a:t>
            </a:r>
          </a:p>
          <a:p>
            <a:pPr lvl="2"/>
            <a:r>
              <a:rPr lang="en-US" dirty="0" smtClean="0"/>
              <a:t>Defined per frame</a:t>
            </a:r>
          </a:p>
          <a:p>
            <a:pPr lvl="2"/>
            <a:r>
              <a:rPr lang="en-US" dirty="0" smtClean="0"/>
              <a:t>Correspond to salient entities in the evoked situation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49163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23629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</a:p>
        </p:txBody>
      </p:sp>
    </p:spTree>
    <p:extLst>
      <p:ext uri="{BB962C8B-B14F-4D97-AF65-F5344CB8AC3E}">
        <p14:creationId xmlns:p14="http://schemas.microsoft.com/office/powerpoint/2010/main" val="179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</p:txBody>
      </p:sp>
    </p:spTree>
    <p:extLst>
      <p:ext uri="{BB962C8B-B14F-4D97-AF65-F5344CB8AC3E}">
        <p14:creationId xmlns:p14="http://schemas.microsoft.com/office/powerpoint/2010/main" val="12932589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</a:t>
            </a:r>
          </a:p>
        </p:txBody>
      </p:sp>
    </p:spTree>
    <p:extLst>
      <p:ext uri="{BB962C8B-B14F-4D97-AF65-F5344CB8AC3E}">
        <p14:creationId xmlns:p14="http://schemas.microsoft.com/office/powerpoint/2010/main" val="1640263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 Buyer, Seller, Goods</a:t>
            </a:r>
          </a:p>
          <a:p>
            <a:pPr lvl="2"/>
            <a:r>
              <a:rPr lang="en-US" dirty="0" smtClean="0"/>
              <a:t>Non-core (peripheral) semantic roles:</a:t>
            </a:r>
          </a:p>
        </p:txBody>
      </p:sp>
    </p:spTree>
    <p:extLst>
      <p:ext uri="{BB962C8B-B14F-4D97-AF65-F5344CB8AC3E}">
        <p14:creationId xmlns:p14="http://schemas.microsoft.com/office/powerpoint/2010/main" val="5019143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includes:</a:t>
            </a:r>
          </a:p>
          <a:p>
            <a:pPr lvl="1"/>
            <a:r>
              <a:rPr lang="en-US" dirty="0" smtClean="0"/>
              <a:t>Surface syntactic realizations of semantic roles</a:t>
            </a:r>
          </a:p>
          <a:p>
            <a:pPr lvl="1"/>
            <a:r>
              <a:rPr lang="en-US" dirty="0" smtClean="0"/>
              <a:t>Sentences (BNC) annotated with frame/role info</a:t>
            </a:r>
          </a:p>
          <a:p>
            <a:r>
              <a:rPr lang="en-US" dirty="0" smtClean="0"/>
              <a:t>Frame example: </a:t>
            </a:r>
            <a:r>
              <a:rPr lang="en-US" dirty="0" err="1" smtClean="0"/>
              <a:t>Commerce_Sell</a:t>
            </a:r>
            <a:endParaRPr lang="en-US" dirty="0" smtClean="0"/>
          </a:p>
          <a:p>
            <a:pPr lvl="1"/>
            <a:r>
              <a:rPr lang="en-US" dirty="0" smtClean="0"/>
              <a:t>Evoked by:</a:t>
            </a:r>
            <a:r>
              <a:rPr lang="en-US" dirty="0"/>
              <a:t> </a:t>
            </a:r>
            <a:r>
              <a:rPr lang="en-US" dirty="0" smtClean="0"/>
              <a:t>sell, vend, retail; also: sale, vendor</a:t>
            </a:r>
          </a:p>
          <a:p>
            <a:pPr lvl="1"/>
            <a:r>
              <a:rPr lang="en-US" dirty="0" smtClean="0"/>
              <a:t>Frame elements: </a:t>
            </a:r>
          </a:p>
          <a:p>
            <a:pPr lvl="2"/>
            <a:r>
              <a:rPr lang="en-US" dirty="0" smtClean="0"/>
              <a:t>Core semantic roles: Buyer, Seller, Goods</a:t>
            </a:r>
          </a:p>
          <a:p>
            <a:pPr lvl="2"/>
            <a:r>
              <a:rPr lang="en-US" dirty="0" smtClean="0"/>
              <a:t>Non-core (peripheral) semantic roles:</a:t>
            </a:r>
          </a:p>
          <a:p>
            <a:pPr lvl="3"/>
            <a:r>
              <a:rPr lang="en-US" dirty="0" smtClean="0"/>
              <a:t>Means, Manner </a:t>
            </a:r>
          </a:p>
          <a:p>
            <a:pPr lvl="4"/>
            <a:r>
              <a:rPr lang="en-US" dirty="0" smtClean="0"/>
              <a:t>Not specific to frame</a:t>
            </a:r>
          </a:p>
        </p:txBody>
      </p:sp>
    </p:spTree>
    <p:extLst>
      <p:ext uri="{BB962C8B-B14F-4D97-AF65-F5344CB8AC3E}">
        <p14:creationId xmlns:p14="http://schemas.microsoft.com/office/powerpoint/2010/main" val="30652841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un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838200"/>
            <a:ext cx="8042276" cy="563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874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107576"/>
            <a:ext cx="8465941" cy="1336956"/>
          </a:xfrm>
        </p:spPr>
        <p:txBody>
          <a:bodyPr/>
          <a:lstStyle/>
          <a:p>
            <a:r>
              <a:rPr lang="en-US" dirty="0" smtClean="0"/>
              <a:t>Bridging Surface Gaps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Semantics: 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WordNet</a:t>
            </a:r>
            <a:r>
              <a:rPr lang="en-US" dirty="0" smtClean="0"/>
              <a:t> chains for inference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classes for answer filtering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9825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4" y="107576"/>
            <a:ext cx="8465941" cy="1336956"/>
          </a:xfrm>
        </p:spPr>
        <p:txBody>
          <a:bodyPr/>
          <a:lstStyle/>
          <a:p>
            <a:r>
              <a:rPr lang="en-US" dirty="0" smtClean="0"/>
              <a:t>Bridging Surface Gaps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Semantics: 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1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Extended </a:t>
            </a:r>
            <a:r>
              <a:rPr lang="en-US" dirty="0" err="1" smtClean="0"/>
              <a:t>WordNet</a:t>
            </a:r>
            <a:r>
              <a:rPr lang="en-US" dirty="0" smtClean="0"/>
              <a:t> chains for inference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classes for answer filtering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Structure matching and alignment</a:t>
            </a:r>
          </a:p>
          <a:p>
            <a:pPr lvl="2"/>
            <a:r>
              <a:rPr lang="en-US" dirty="0" smtClean="0"/>
              <a:t>Cui et al, 2005; </a:t>
            </a:r>
            <a:r>
              <a:rPr lang="en-US" dirty="0" err="1" smtClean="0"/>
              <a:t>Aktolga</a:t>
            </a:r>
            <a:r>
              <a:rPr lang="en-US" dirty="0" smtClean="0"/>
              <a:t> et al,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5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Redundancy-Based Approaches &amp; 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Redundancy-based approaches:</a:t>
            </a:r>
          </a:p>
          <a:p>
            <a:pPr lvl="1"/>
            <a:r>
              <a:rPr lang="en-US" dirty="0" smtClean="0"/>
              <a:t>Exploit redundancy and large scale of web to</a:t>
            </a:r>
          </a:p>
          <a:p>
            <a:pPr lvl="2"/>
            <a:r>
              <a:rPr lang="en-US" dirty="0" smtClean="0"/>
              <a:t>Identify ‘easy’ contexts for answer extraction</a:t>
            </a:r>
          </a:p>
          <a:p>
            <a:pPr lvl="2"/>
            <a:r>
              <a:rPr lang="en-US" dirty="0" smtClean="0"/>
              <a:t>Identify statistical relations b/t answers and questions</a:t>
            </a:r>
          </a:p>
          <a:p>
            <a:pPr lvl="1"/>
            <a:r>
              <a:rPr lang="en-US" dirty="0" smtClean="0"/>
              <a:t>Frequently effective:</a:t>
            </a:r>
          </a:p>
          <a:p>
            <a:pPr lvl="2"/>
            <a:r>
              <a:rPr lang="en-US" dirty="0" smtClean="0"/>
              <a:t>More effective using Web as collection than TREC</a:t>
            </a:r>
          </a:p>
          <a:p>
            <a:r>
              <a:rPr lang="en-US" dirty="0" smtClean="0"/>
              <a:t>Issue:</a:t>
            </a:r>
          </a:p>
          <a:p>
            <a:pPr lvl="1"/>
            <a:r>
              <a:rPr lang="en-US" dirty="0" smtClean="0"/>
              <a:t>How integrate with TREC QA model?</a:t>
            </a:r>
          </a:p>
          <a:p>
            <a:pPr lvl="2"/>
            <a:r>
              <a:rPr lang="en-US" dirty="0" smtClean="0"/>
              <a:t>Requires answer string </a:t>
            </a:r>
            <a:r>
              <a:rPr lang="en-US" b="1" dirty="0" smtClean="0"/>
              <a:t>AND </a:t>
            </a:r>
            <a:r>
              <a:rPr lang="en-US" dirty="0" smtClean="0"/>
              <a:t>supporting TREC document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87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4572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  <a:p>
            <a:r>
              <a:rPr lang="en-US" dirty="0" smtClean="0"/>
              <a:t>Sun et al, 2005</a:t>
            </a:r>
          </a:p>
          <a:p>
            <a:pPr lvl="1"/>
            <a:r>
              <a:rPr lang="en-US" dirty="0" smtClean="0"/>
              <a:t>ASSERT Shallow semantic parser based on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pred-arg</a:t>
            </a:r>
            <a:r>
              <a:rPr lang="en-US" dirty="0" smtClean="0"/>
              <a:t> structure b/t Q &amp; A</a:t>
            </a:r>
          </a:p>
          <a:p>
            <a:pPr lvl="2"/>
            <a:r>
              <a:rPr lang="en-US" dirty="0" smtClean="0"/>
              <a:t>No improvement due to inadequate coverage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567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 in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Narayanan and </a:t>
            </a:r>
            <a:r>
              <a:rPr lang="en-US" dirty="0" err="1" smtClean="0"/>
              <a:t>Harabagiu</a:t>
            </a:r>
            <a:r>
              <a:rPr lang="en-US" dirty="0" smtClean="0"/>
              <a:t>, 2004</a:t>
            </a:r>
          </a:p>
          <a:p>
            <a:pPr lvl="1"/>
            <a:r>
              <a:rPr lang="en-US" dirty="0" smtClean="0"/>
              <a:t>Inference over predicate-argument structure </a:t>
            </a:r>
          </a:p>
          <a:p>
            <a:pPr lvl="2"/>
            <a:r>
              <a:rPr lang="en-US" dirty="0" smtClean="0"/>
              <a:t>Derived </a:t>
            </a:r>
            <a:r>
              <a:rPr lang="en-US" dirty="0" err="1" smtClean="0"/>
              <a:t>PropBank</a:t>
            </a:r>
            <a:r>
              <a:rPr lang="en-US" dirty="0" smtClean="0"/>
              <a:t> and </a:t>
            </a:r>
            <a:r>
              <a:rPr lang="en-US" dirty="0" err="1" smtClean="0"/>
              <a:t>FrameNet</a:t>
            </a:r>
            <a:endParaRPr lang="en-US" dirty="0" smtClean="0"/>
          </a:p>
          <a:p>
            <a:r>
              <a:rPr lang="en-US" dirty="0" smtClean="0"/>
              <a:t>Sun et al, 2005</a:t>
            </a:r>
          </a:p>
          <a:p>
            <a:pPr lvl="1"/>
            <a:r>
              <a:rPr lang="en-US" dirty="0" smtClean="0"/>
              <a:t>ASSERT Shallow semantic parser based on </a:t>
            </a:r>
            <a:r>
              <a:rPr lang="en-US" dirty="0" err="1" smtClean="0"/>
              <a:t>PropBank</a:t>
            </a:r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err="1" smtClean="0"/>
              <a:t>pred-arg</a:t>
            </a:r>
            <a:r>
              <a:rPr lang="en-US" dirty="0" smtClean="0"/>
              <a:t> structure b/t Q &amp; A</a:t>
            </a:r>
          </a:p>
          <a:p>
            <a:pPr lvl="2"/>
            <a:r>
              <a:rPr lang="en-US" dirty="0" smtClean="0"/>
              <a:t>No improvement due to inadequate coverage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Kaisser</a:t>
            </a:r>
            <a:r>
              <a:rPr lang="en-US" dirty="0" smtClean="0"/>
              <a:t> et al, 2006</a:t>
            </a:r>
          </a:p>
          <a:p>
            <a:pPr lvl="1"/>
            <a:r>
              <a:rPr lang="en-US" dirty="0" smtClean="0"/>
              <a:t>Question paraphrasing based on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2"/>
            <a:r>
              <a:rPr lang="en-US" dirty="0" smtClean="0"/>
              <a:t>Reformulations sent to Google for search</a:t>
            </a:r>
          </a:p>
          <a:p>
            <a:pPr lvl="3"/>
            <a:r>
              <a:rPr lang="en-US" dirty="0" smtClean="0"/>
              <a:t>Coverage problems due to strict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604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9060784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  <a:p>
            <a:pPr lvl="3"/>
            <a:r>
              <a:rPr lang="en-US" dirty="0" smtClean="0"/>
              <a:t>Similar to Li and Roth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Question reformulation </a:t>
            </a:r>
          </a:p>
        </p:txBody>
      </p:sp>
    </p:spTree>
    <p:extLst>
      <p:ext uri="{BB962C8B-B14F-4D97-AF65-F5344CB8AC3E}">
        <p14:creationId xmlns:p14="http://schemas.microsoft.com/office/powerpoint/2010/main" val="34963737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processing:</a:t>
            </a:r>
          </a:p>
          <a:p>
            <a:pPr lvl="1"/>
            <a:r>
              <a:rPr lang="en-US" dirty="0" smtClean="0"/>
              <a:t>Question processing:</a:t>
            </a:r>
          </a:p>
          <a:p>
            <a:pPr lvl="2"/>
            <a:r>
              <a:rPr lang="en-US" dirty="0" smtClean="0"/>
              <a:t>Answer type classification</a:t>
            </a:r>
          </a:p>
          <a:p>
            <a:pPr lvl="3"/>
            <a:r>
              <a:rPr lang="en-US" dirty="0" smtClean="0"/>
              <a:t>Similar to Li and Roth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Question reformulation </a:t>
            </a:r>
          </a:p>
          <a:p>
            <a:pPr lvl="3"/>
            <a:r>
              <a:rPr lang="en-US" dirty="0" smtClean="0"/>
              <a:t>Similar to </a:t>
            </a:r>
            <a:r>
              <a:rPr lang="en-US" dirty="0" err="1" smtClean="0"/>
              <a:t>AskMSR</a:t>
            </a:r>
            <a:r>
              <a:rPr lang="en-US" dirty="0" smtClean="0"/>
              <a:t>/</a:t>
            </a:r>
            <a:r>
              <a:rPr lang="en-US" dirty="0" err="1" smtClean="0"/>
              <a:t>Aranea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797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664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Select sentences which match pattern </a:t>
            </a:r>
          </a:p>
          <a:p>
            <a:pPr lvl="3"/>
            <a:r>
              <a:rPr lang="en-US" dirty="0"/>
              <a:t>Also with &gt;= 1 question key </a:t>
            </a:r>
            <a:r>
              <a:rPr lang="en-US" dirty="0" smtClean="0"/>
              <a:t>word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351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Passage retrieval:</a:t>
            </a:r>
          </a:p>
          <a:p>
            <a:pPr lvl="2"/>
            <a:r>
              <a:rPr lang="en-US" dirty="0"/>
              <a:t>Top 50 sentences from Lemur </a:t>
            </a:r>
            <a:endParaRPr lang="en-US" dirty="0" smtClean="0"/>
          </a:p>
          <a:p>
            <a:pPr lvl="3"/>
            <a:r>
              <a:rPr lang="en-US" dirty="0" smtClean="0"/>
              <a:t>Add </a:t>
            </a:r>
            <a:r>
              <a:rPr lang="en-US" dirty="0"/>
              <a:t>gold standard </a:t>
            </a:r>
            <a:r>
              <a:rPr lang="en-US" dirty="0" smtClean="0"/>
              <a:t>sentences from TREC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Select sentences which match pattern </a:t>
            </a:r>
          </a:p>
          <a:p>
            <a:pPr lvl="3"/>
            <a:r>
              <a:rPr lang="en-US" dirty="0"/>
              <a:t>Also with &gt;= 1 question key </a:t>
            </a:r>
            <a:r>
              <a:rPr lang="en-US" dirty="0" smtClean="0"/>
              <a:t>word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NE tagged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If matching Answer type, keep those NPs</a:t>
            </a:r>
          </a:p>
          <a:p>
            <a:pPr lvl="3"/>
            <a:r>
              <a:rPr lang="en-US" dirty="0" smtClean="0"/>
              <a:t>Otherwise keep all NPs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331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</p:txBody>
      </p:sp>
    </p:spTree>
    <p:extLst>
      <p:ext uri="{BB962C8B-B14F-4D97-AF65-F5344CB8AC3E}">
        <p14:creationId xmlns:p14="http://schemas.microsoft.com/office/powerpoint/2010/main" val="29382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198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Set(SRA): set of semantic role assignments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w,SR,s</a:t>
            </a:r>
            <a:r>
              <a:rPr lang="en-US" dirty="0" smtClean="0"/>
              <a:t>&gt;: </a:t>
            </a:r>
          </a:p>
          <a:p>
            <a:pPr lvl="3"/>
            <a:r>
              <a:rPr lang="en-US" dirty="0"/>
              <a:t>w</a:t>
            </a:r>
            <a:r>
              <a:rPr lang="en-US" dirty="0" smtClean="0"/>
              <a:t>: frame element; SR: semantic role; s: score</a:t>
            </a:r>
          </a:p>
        </p:txBody>
      </p:sp>
    </p:spTree>
    <p:extLst>
      <p:ext uri="{BB962C8B-B14F-4D97-AF65-F5344CB8AC3E}">
        <p14:creationId xmlns:p14="http://schemas.microsoft.com/office/powerpoint/2010/main" val="11056779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Derive semantic structures from sentences</a:t>
            </a:r>
          </a:p>
          <a:p>
            <a:pPr lvl="1"/>
            <a:r>
              <a:rPr lang="en-US" dirty="0" smtClean="0"/>
              <a:t>P: predicate</a:t>
            </a:r>
          </a:p>
          <a:p>
            <a:pPr lvl="2"/>
            <a:r>
              <a:rPr lang="en-US" dirty="0" smtClean="0"/>
              <a:t>Word or phrase evoking </a:t>
            </a:r>
            <a:r>
              <a:rPr lang="en-US" dirty="0" err="1" smtClean="0"/>
              <a:t>FrameNet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Set(SRA): set of semantic role assignments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w,SR,s</a:t>
            </a:r>
            <a:r>
              <a:rPr lang="en-US" dirty="0" smtClean="0"/>
              <a:t>&gt;: </a:t>
            </a:r>
          </a:p>
          <a:p>
            <a:pPr lvl="3"/>
            <a:r>
              <a:rPr lang="en-US" dirty="0"/>
              <a:t>w</a:t>
            </a:r>
            <a:r>
              <a:rPr lang="en-US" dirty="0" smtClean="0"/>
              <a:t>: frame element; SR: semantic role; s: score</a:t>
            </a:r>
          </a:p>
          <a:p>
            <a:r>
              <a:rPr lang="en-US" dirty="0" smtClean="0"/>
              <a:t>Perform for questions and answer candidates</a:t>
            </a:r>
          </a:p>
          <a:p>
            <a:pPr lvl="1"/>
            <a:r>
              <a:rPr lang="en-US" dirty="0" smtClean="0"/>
              <a:t>Expected Answer Phrases (EAPs) are Qwords</a:t>
            </a:r>
          </a:p>
          <a:p>
            <a:pPr lvl="2"/>
            <a:r>
              <a:rPr lang="en-US" dirty="0" smtClean="0"/>
              <a:t>Who, what, where</a:t>
            </a:r>
          </a:p>
          <a:p>
            <a:pPr lvl="2"/>
            <a:r>
              <a:rPr lang="en-US" dirty="0" smtClean="0"/>
              <a:t>Must be </a:t>
            </a:r>
            <a:r>
              <a:rPr lang="en-US" smtClean="0"/>
              <a:t>frame elements</a:t>
            </a:r>
            <a:endParaRPr lang="en-US" dirty="0" smtClean="0"/>
          </a:p>
          <a:p>
            <a:pPr lvl="1"/>
            <a:r>
              <a:rPr lang="en-US" dirty="0" smtClean="0"/>
              <a:t>Compare resulting semantic structures</a:t>
            </a:r>
          </a:p>
          <a:p>
            <a:pPr lvl="1"/>
            <a:r>
              <a:rPr lang="en-US" dirty="0" smtClean="0"/>
              <a:t>Select highest ranked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444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</p:txBody>
      </p:sp>
    </p:spTree>
    <p:extLst>
      <p:ext uri="{BB962C8B-B14F-4D97-AF65-F5344CB8AC3E}">
        <p14:creationId xmlns:p14="http://schemas.microsoft.com/office/powerpoint/2010/main" val="20113178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  <a:p>
            <a:pPr lvl="1"/>
            <a:r>
              <a:rPr lang="en-US" dirty="0" smtClean="0"/>
              <a:t>Sentences that share dependency relations will also share semantic roles, if evoked same frames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7135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Generation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annotated sentences from </a:t>
            </a:r>
            <a:r>
              <a:rPr lang="en-US" dirty="0" err="1" smtClean="0"/>
              <a:t>FrameNet</a:t>
            </a:r>
            <a:endParaRPr lang="en-US" dirty="0"/>
          </a:p>
          <a:p>
            <a:pPr lvl="1"/>
            <a:r>
              <a:rPr lang="en-US" dirty="0" smtClean="0"/>
              <a:t>Augmented with dependency parse output</a:t>
            </a:r>
          </a:p>
          <a:p>
            <a:r>
              <a:rPr lang="en-US" dirty="0" smtClean="0"/>
              <a:t>Key assumption:</a:t>
            </a:r>
          </a:p>
          <a:p>
            <a:pPr lvl="1"/>
            <a:r>
              <a:rPr lang="en-US" dirty="0" smtClean="0"/>
              <a:t>Sentences that share dependency relations will also share semantic roles, if evoked same frames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Lexical semantics argues:</a:t>
            </a:r>
          </a:p>
          <a:p>
            <a:pPr lvl="2"/>
            <a:r>
              <a:rPr lang="en-US" dirty="0" smtClean="0"/>
              <a:t>Argument structure determined largely by word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154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</p:txBody>
      </p:sp>
    </p:spTree>
    <p:extLst>
      <p:ext uri="{BB962C8B-B14F-4D97-AF65-F5344CB8AC3E}">
        <p14:creationId xmlns:p14="http://schemas.microsoft.com/office/powerpoint/2010/main" val="12467822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</p:txBody>
      </p:sp>
    </p:spTree>
    <p:extLst>
      <p:ext uri="{BB962C8B-B14F-4D97-AF65-F5344CB8AC3E}">
        <p14:creationId xmlns:p14="http://schemas.microsoft.com/office/powerpoint/2010/main" val="4978230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536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13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select noun</a:t>
            </a:r>
          </a:p>
          <a:p>
            <a:r>
              <a:rPr lang="en-US" dirty="0" smtClean="0"/>
              <a:t>Lookup predicate in </a:t>
            </a:r>
            <a:r>
              <a:rPr lang="en-US" dirty="0" err="1" smtClean="0"/>
              <a:t>FrameNet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Keep all matching frames: Why?</a:t>
            </a:r>
          </a:p>
        </p:txBody>
      </p:sp>
    </p:spTree>
    <p:extLst>
      <p:ext uri="{BB962C8B-B14F-4D97-AF65-F5344CB8AC3E}">
        <p14:creationId xmlns:p14="http://schemas.microsoft.com/office/powerpoint/2010/main" val="274247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0746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predicate candidates by lookup</a:t>
            </a:r>
          </a:p>
          <a:p>
            <a:pPr lvl="1"/>
            <a:r>
              <a:rPr lang="en-US" dirty="0" smtClean="0"/>
              <a:t>Match POS-tagged tokens to </a:t>
            </a:r>
            <a:r>
              <a:rPr lang="en-US" dirty="0" err="1" smtClean="0"/>
              <a:t>FrameNet</a:t>
            </a:r>
            <a:r>
              <a:rPr lang="en-US" dirty="0" smtClean="0"/>
              <a:t> entries</a:t>
            </a:r>
          </a:p>
          <a:p>
            <a:r>
              <a:rPr lang="en-US" dirty="0" smtClean="0"/>
              <a:t>For efficiency, assume single predicate/question:</a:t>
            </a:r>
          </a:p>
          <a:p>
            <a:pPr lvl="1"/>
            <a:r>
              <a:rPr lang="en-US" dirty="0" smtClean="0"/>
              <a:t>Heuristics:</a:t>
            </a:r>
          </a:p>
          <a:p>
            <a:pPr lvl="2"/>
            <a:r>
              <a:rPr lang="en-US" dirty="0" smtClean="0"/>
              <a:t>Prefer verbs</a:t>
            </a:r>
          </a:p>
          <a:p>
            <a:pPr lvl="2"/>
            <a:r>
              <a:rPr lang="en-US" dirty="0" smtClean="0"/>
              <a:t>If multiple verbs, prefer least embedded</a:t>
            </a:r>
          </a:p>
          <a:p>
            <a:pPr lvl="2"/>
            <a:r>
              <a:rPr lang="en-US" dirty="0" smtClean="0"/>
              <a:t>If no verbs, select noun</a:t>
            </a:r>
          </a:p>
          <a:p>
            <a:r>
              <a:rPr lang="en-US" dirty="0" smtClean="0"/>
              <a:t>Lookup predicate in </a:t>
            </a:r>
            <a:r>
              <a:rPr lang="en-US" dirty="0" err="1" smtClean="0"/>
              <a:t>FrameNet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Keep all matching frames: Why?</a:t>
            </a:r>
          </a:p>
          <a:p>
            <a:pPr lvl="2"/>
            <a:r>
              <a:rPr lang="en-US" dirty="0" smtClean="0"/>
              <a:t>Avoid hard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049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</p:txBody>
      </p:sp>
    </p:spTree>
    <p:extLst>
      <p:ext uri="{BB962C8B-B14F-4D97-AF65-F5344CB8AC3E}">
        <p14:creationId xmlns:p14="http://schemas.microsoft.com/office/powerpoint/2010/main" val="19938025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  <a:p>
            <a:pPr lvl="1"/>
            <a:r>
              <a:rPr lang="en-US" dirty="0" smtClean="0"/>
              <a:t>Beat, take away, title</a:t>
            </a:r>
          </a:p>
        </p:txBody>
      </p:sp>
    </p:spTree>
    <p:extLst>
      <p:ext uri="{BB962C8B-B14F-4D97-AF65-F5344CB8AC3E}">
        <p14:creationId xmlns:p14="http://schemas.microsoft.com/office/powerpoint/2010/main" val="16480429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ID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Who beat Floyd </a:t>
            </a:r>
            <a:r>
              <a:rPr lang="en-US" dirty="0" smtClean="0"/>
              <a:t>Patterson to </a:t>
            </a:r>
            <a:r>
              <a:rPr lang="en-US" dirty="0"/>
              <a:t>take the title away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dirty="0" smtClean="0"/>
              <a:t>Candidates:</a:t>
            </a:r>
          </a:p>
          <a:p>
            <a:pPr lvl="1"/>
            <a:r>
              <a:rPr lang="en-US" dirty="0" smtClean="0"/>
              <a:t>Beat, take away, title</a:t>
            </a:r>
          </a:p>
          <a:p>
            <a:pPr lvl="1"/>
            <a:r>
              <a:rPr lang="en-US" dirty="0" smtClean="0"/>
              <a:t>Select: Beat</a:t>
            </a:r>
          </a:p>
          <a:p>
            <a:r>
              <a:rPr lang="en-US" dirty="0" smtClean="0"/>
              <a:t>Frame lookup: </a:t>
            </a:r>
            <a:r>
              <a:rPr lang="en-US" dirty="0" err="1" smtClean="0"/>
              <a:t>Cause_harm</a:t>
            </a:r>
            <a:endParaRPr lang="en-US" dirty="0" smtClean="0"/>
          </a:p>
          <a:p>
            <a:r>
              <a:rPr lang="en-US" dirty="0" smtClean="0"/>
              <a:t>Require that answer predicate ‘match’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67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2199285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Assume words (or phrases) </a:t>
            </a:r>
            <a:r>
              <a:rPr lang="en-US" i="1" dirty="0" smtClean="0"/>
              <a:t>w</a:t>
            </a:r>
            <a:r>
              <a:rPr lang="en-US" dirty="0" smtClean="0"/>
              <a:t> with path to </a:t>
            </a:r>
            <a:r>
              <a:rPr lang="en-US" i="1" dirty="0" smtClean="0"/>
              <a:t>p</a:t>
            </a:r>
            <a:r>
              <a:rPr lang="en-US" dirty="0" smtClean="0"/>
              <a:t> are FE</a:t>
            </a:r>
          </a:p>
          <a:p>
            <a:pPr lvl="1"/>
            <a:r>
              <a:rPr lang="en-US" dirty="0" smtClean="0"/>
              <a:t>Represent frame element by path</a:t>
            </a:r>
          </a:p>
        </p:txBody>
      </p:sp>
    </p:spTree>
    <p:extLst>
      <p:ext uri="{BB962C8B-B14F-4D97-AF65-F5344CB8AC3E}">
        <p14:creationId xmlns:p14="http://schemas.microsoft.com/office/powerpoint/2010/main" val="27847997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dependency path R=&lt;r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Mark each edge with direction of traversal: U/D</a:t>
            </a:r>
          </a:p>
          <a:p>
            <a:pPr lvl="1"/>
            <a:r>
              <a:rPr lang="en-US" dirty="0" smtClean="0"/>
              <a:t>R = &lt;</a:t>
            </a:r>
            <a:r>
              <a:rPr lang="en-US" dirty="0" err="1" smtClean="0"/>
              <a:t>subj</a:t>
            </a:r>
            <a:r>
              <a:rPr lang="en-US" baseline="-25000" dirty="0" err="1" smtClean="0"/>
              <a:t>U</a:t>
            </a:r>
            <a:r>
              <a:rPr lang="en-US" dirty="0" err="1" smtClean="0"/>
              <a:t>,obj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Assume words (or phrases) </a:t>
            </a:r>
            <a:r>
              <a:rPr lang="en-US" i="1" dirty="0" smtClean="0"/>
              <a:t>w</a:t>
            </a:r>
            <a:r>
              <a:rPr lang="en-US" dirty="0" smtClean="0"/>
              <a:t> with path to </a:t>
            </a:r>
            <a:r>
              <a:rPr lang="en-US" i="1" dirty="0" smtClean="0"/>
              <a:t>p</a:t>
            </a:r>
            <a:r>
              <a:rPr lang="en-US" dirty="0" smtClean="0"/>
              <a:t> are FE</a:t>
            </a:r>
          </a:p>
          <a:p>
            <a:pPr lvl="1"/>
            <a:r>
              <a:rPr lang="en-US" dirty="0" smtClean="0"/>
              <a:t>Represent frame element by path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FrameNet</a:t>
            </a:r>
            <a:r>
              <a:rPr lang="en-US" dirty="0" smtClean="0"/>
              <a:t>: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xtract all dependency paths b/t </a:t>
            </a:r>
            <a:r>
              <a:rPr lang="en-US" i="1" dirty="0" smtClean="0"/>
              <a:t>w</a:t>
            </a:r>
            <a:r>
              <a:rPr lang="en-US" dirty="0" smtClean="0"/>
              <a:t> &amp; </a:t>
            </a:r>
            <a:r>
              <a:rPr lang="en-US" i="1" dirty="0" smtClean="0"/>
              <a:t>p</a:t>
            </a:r>
          </a:p>
          <a:p>
            <a:pPr lvl="2"/>
            <a:r>
              <a:rPr lang="en-US" dirty="0" smtClean="0"/>
              <a:t>Label according to annotated semantic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202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212828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1304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290632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0946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364979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29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pPr lvl="1"/>
            <a:r>
              <a:rPr lang="en-US" dirty="0" smtClean="0"/>
              <a:t>Identify documents where top-ranked answer appears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0613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2"/>
            <a:r>
              <a:rPr lang="en-US" dirty="0" smtClean="0"/>
              <a:t>Adapt string kernel</a:t>
            </a:r>
          </a:p>
          <a:p>
            <a:pPr lvl="2"/>
            <a:r>
              <a:rPr lang="en-US" dirty="0" smtClean="0"/>
              <a:t>Weighted sum of common subsequences</a:t>
            </a: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193195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1629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Path Compatibility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M: Set of </a:t>
            </a:r>
            <a:r>
              <a:rPr lang="en-US" dirty="0" err="1" smtClean="0"/>
              <a:t>dep</a:t>
            </a:r>
            <a:r>
              <a:rPr lang="en-US" dirty="0" smtClean="0"/>
              <a:t> paths for role SR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P(R</a:t>
            </a:r>
            <a:r>
              <a:rPr lang="en-US" baseline="-25000" dirty="0" smtClean="0"/>
              <a:t>SR</a:t>
            </a:r>
            <a:r>
              <a:rPr lang="en-US" dirty="0" smtClean="0"/>
              <a:t>): Relative frequency of role in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err="1" smtClean="0"/>
              <a:t>Sim</a:t>
            </a:r>
            <a:r>
              <a:rPr lang="en-US" dirty="0" smtClean="0"/>
              <a:t>(R1,R2): Path similarity</a:t>
            </a:r>
          </a:p>
          <a:p>
            <a:pPr lvl="2"/>
            <a:r>
              <a:rPr lang="en-US" dirty="0" smtClean="0"/>
              <a:t>Adapt string kernel</a:t>
            </a:r>
          </a:p>
          <a:p>
            <a:pPr lvl="2"/>
            <a:r>
              <a:rPr lang="en-US" dirty="0" smtClean="0"/>
              <a:t>Weighted sum of common subsequences</a:t>
            </a:r>
          </a:p>
          <a:p>
            <a:pPr lvl="4"/>
            <a:r>
              <a:rPr lang="en-US" dirty="0" smtClean="0"/>
              <a:t>Unigram and bigram sequences</a:t>
            </a:r>
          </a:p>
          <a:p>
            <a:pPr lvl="3"/>
            <a:r>
              <a:rPr lang="en-US" dirty="0" smtClean="0"/>
              <a:t>Weight: </a:t>
            </a:r>
            <a:r>
              <a:rPr lang="en-US" dirty="0" err="1" smtClean="0"/>
              <a:t>tf-idf</a:t>
            </a:r>
            <a:r>
              <a:rPr lang="en-US" dirty="0" smtClean="0"/>
              <a:t> like: association b/t role and dep. relation</a:t>
            </a:r>
          </a:p>
          <a:p>
            <a:pPr lvl="4"/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30258"/>
              </p:ext>
            </p:extLst>
          </p:nvPr>
        </p:nvGraphicFramePr>
        <p:xfrm>
          <a:off x="932690" y="1444532"/>
          <a:ext cx="5375146" cy="47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603500" imgH="228600" progId="Equation.3">
                  <p:embed/>
                </p:oleObj>
              </mc:Choice>
              <mc:Fallback>
                <p:oleObj name="Equation" r:id="rId3" imgW="26035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690" y="1444532"/>
                        <a:ext cx="5375146" cy="47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923332"/>
              </p:ext>
            </p:extLst>
          </p:nvPr>
        </p:nvGraphicFramePr>
        <p:xfrm>
          <a:off x="1811402" y="4834348"/>
          <a:ext cx="3080030" cy="77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1727200" imgH="431800" progId="Equation.3">
                  <p:embed/>
                </p:oleObj>
              </mc:Choice>
              <mc:Fallback>
                <p:oleObj name="Equation" r:id="rId5" imgW="1727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1402" y="4834348"/>
                        <a:ext cx="3080030" cy="770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7688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34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" r="2273" b="39817"/>
          <a:stretch/>
        </p:blipFill>
        <p:spPr>
          <a:xfrm>
            <a:off x="329782" y="107576"/>
            <a:ext cx="8594725" cy="5427432"/>
          </a:xfrm>
        </p:spPr>
      </p:pic>
    </p:spTree>
    <p:extLst>
      <p:ext uri="{BB962C8B-B14F-4D97-AF65-F5344CB8AC3E}">
        <p14:creationId xmlns:p14="http://schemas.microsoft.com/office/powerpoint/2010/main" val="25410156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</p:txBody>
      </p:sp>
    </p:spTree>
    <p:extLst>
      <p:ext uri="{BB962C8B-B14F-4D97-AF65-F5344CB8AC3E}">
        <p14:creationId xmlns:p14="http://schemas.microsoft.com/office/powerpoint/2010/main" val="128510937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452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r>
              <a:rPr lang="en-US" dirty="0" smtClean="0"/>
              <a:t>‘Local’: could assign multiple words to the same role!</a:t>
            </a:r>
          </a:p>
          <a:p>
            <a:pPr lvl="1"/>
            <a:r>
              <a:rPr lang="en-US" dirty="0" smtClean="0"/>
              <a:t>Need global solution:</a:t>
            </a:r>
          </a:p>
        </p:txBody>
      </p:sp>
    </p:spTree>
    <p:extLst>
      <p:ext uri="{BB962C8B-B14F-4D97-AF65-F5344CB8AC3E}">
        <p14:creationId xmlns:p14="http://schemas.microsoft.com/office/powerpoint/2010/main" val="281488711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Generate set of semantic role assignments</a:t>
            </a:r>
          </a:p>
          <a:p>
            <a:r>
              <a:rPr lang="en-US" dirty="0" smtClean="0"/>
              <a:t>Represent as complete bipartite graph</a:t>
            </a:r>
          </a:p>
          <a:p>
            <a:pPr lvl="1"/>
            <a:r>
              <a:rPr lang="en-US" dirty="0" smtClean="0"/>
              <a:t>Connect frame element to all SRs licensed by predicate</a:t>
            </a:r>
          </a:p>
          <a:p>
            <a:pPr lvl="1"/>
            <a:r>
              <a:rPr lang="en-US" dirty="0" smtClean="0"/>
              <a:t>Weight as above</a:t>
            </a:r>
          </a:p>
          <a:p>
            <a:r>
              <a:rPr lang="en-US" dirty="0" smtClean="0"/>
              <a:t>How can we pick mapping of words to roles?</a:t>
            </a:r>
          </a:p>
          <a:p>
            <a:pPr lvl="1"/>
            <a:r>
              <a:rPr lang="en-US" dirty="0" smtClean="0"/>
              <a:t>Pick highest scoring SR?</a:t>
            </a:r>
          </a:p>
          <a:p>
            <a:pPr lvl="2"/>
            <a:r>
              <a:rPr lang="en-US" dirty="0" smtClean="0"/>
              <a:t>‘Local’: could assign multiple words to the same role!</a:t>
            </a:r>
          </a:p>
          <a:p>
            <a:pPr lvl="1"/>
            <a:r>
              <a:rPr lang="en-US" dirty="0" smtClean="0"/>
              <a:t>Need global solution: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inimum weight bipartite </a:t>
            </a:r>
            <a:r>
              <a:rPr lang="en-US" dirty="0"/>
              <a:t>edge cover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Assign semantic role to each frame element</a:t>
            </a:r>
          </a:p>
          <a:p>
            <a:pPr lvl="3"/>
            <a:r>
              <a:rPr lang="en-US" dirty="0" smtClean="0"/>
              <a:t>FE can have multiple roles (soft labeling)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260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371"/>
          <a:stretch/>
        </p:blipFill>
        <p:spPr>
          <a:xfrm>
            <a:off x="438975" y="107576"/>
            <a:ext cx="8152576" cy="6750423"/>
          </a:xfrm>
        </p:spPr>
      </p:pic>
    </p:spTree>
    <p:extLst>
      <p:ext uri="{BB962C8B-B14F-4D97-AF65-F5344CB8AC3E}">
        <p14:creationId xmlns:p14="http://schemas.microsoft.com/office/powerpoint/2010/main" val="7111883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</p:txBody>
      </p:sp>
    </p:spTree>
    <p:extLst>
      <p:ext uri="{BB962C8B-B14F-4D97-AF65-F5344CB8AC3E}">
        <p14:creationId xmlns:p14="http://schemas.microsoft.com/office/powerpoint/2010/main" val="353515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Project Web-based answer onto some TREC doc</a:t>
            </a:r>
          </a:p>
          <a:p>
            <a:pPr lvl="2"/>
            <a:r>
              <a:rPr lang="en-US" dirty="0" smtClean="0"/>
              <a:t>Find best supporting document in AQUAINT</a:t>
            </a:r>
          </a:p>
          <a:p>
            <a:r>
              <a:rPr lang="en-US" dirty="0" smtClean="0"/>
              <a:t>Baseline approach: (Concordia, 2007)</a:t>
            </a:r>
          </a:p>
          <a:p>
            <a:pPr lvl="1"/>
            <a:r>
              <a:rPr lang="en-US" dirty="0" smtClean="0"/>
              <a:t>Run query on </a:t>
            </a:r>
            <a:r>
              <a:rPr lang="en-US" dirty="0" err="1" smtClean="0"/>
              <a:t>Lucene</a:t>
            </a:r>
            <a:r>
              <a:rPr lang="en-US" dirty="0" smtClean="0"/>
              <a:t> index of TREC docs</a:t>
            </a:r>
          </a:p>
          <a:p>
            <a:pPr lvl="1"/>
            <a:r>
              <a:rPr lang="en-US" dirty="0" smtClean="0"/>
              <a:t>Identify documents where top-ranked answer appears</a:t>
            </a:r>
          </a:p>
          <a:p>
            <a:pPr lvl="1"/>
            <a:r>
              <a:rPr lang="en-US" dirty="0" smtClean="0"/>
              <a:t>Select one with highest retrieval score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540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</a:t>
            </a:r>
          </a:p>
        </p:txBody>
      </p:sp>
    </p:spTree>
    <p:extLst>
      <p:ext uri="{BB962C8B-B14F-4D97-AF65-F5344CB8AC3E}">
        <p14:creationId xmlns:p14="http://schemas.microsoft.com/office/powerpoint/2010/main" val="28357751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</p:txBody>
      </p:sp>
    </p:spTree>
    <p:extLst>
      <p:ext uri="{BB962C8B-B14F-4D97-AF65-F5344CB8AC3E}">
        <p14:creationId xmlns:p14="http://schemas.microsoft.com/office/powerpoint/2010/main" val="33752615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  <a:p>
            <a:pPr lvl="2"/>
            <a:r>
              <a:rPr lang="en-US" dirty="0" smtClean="0"/>
              <a:t>Match if evoke frames in </a:t>
            </a:r>
            <a:r>
              <a:rPr lang="en-US" dirty="0" err="1" smtClean="0"/>
              <a:t>hypernym</a:t>
            </a:r>
            <a:r>
              <a:rPr lang="en-US" dirty="0" smtClean="0"/>
              <a:t>/hyponym relation</a:t>
            </a:r>
          </a:p>
          <a:p>
            <a:pPr lvl="3"/>
            <a:r>
              <a:rPr lang="en-US" dirty="0" smtClean="0"/>
              <a:t>Frame: </a:t>
            </a:r>
            <a:r>
              <a:rPr lang="en-US" dirty="0" err="1" smtClean="0"/>
              <a:t>inherits_from</a:t>
            </a:r>
            <a:r>
              <a:rPr lang="en-US" dirty="0" smtClean="0"/>
              <a:t> or </a:t>
            </a:r>
            <a:r>
              <a:rPr lang="en-US" dirty="0" err="1" smtClean="0"/>
              <a:t>is_inherited_by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2972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Structure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similarity b/t question and answers</a:t>
            </a:r>
          </a:p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Predicate matching:</a:t>
            </a:r>
          </a:p>
          <a:p>
            <a:pPr lvl="2"/>
            <a:r>
              <a:rPr lang="en-US" dirty="0" smtClean="0"/>
              <a:t>Match if evoke same frame</a:t>
            </a:r>
          </a:p>
          <a:p>
            <a:pPr lvl="2"/>
            <a:r>
              <a:rPr lang="en-US" dirty="0" smtClean="0"/>
              <a:t>Match if evoke frames in </a:t>
            </a:r>
            <a:r>
              <a:rPr lang="en-US" dirty="0" err="1" smtClean="0"/>
              <a:t>hypernym</a:t>
            </a:r>
            <a:r>
              <a:rPr lang="en-US" dirty="0" smtClean="0"/>
              <a:t>/hyponym relation</a:t>
            </a:r>
          </a:p>
          <a:p>
            <a:pPr lvl="3"/>
            <a:r>
              <a:rPr lang="en-US" dirty="0" smtClean="0"/>
              <a:t>Frame: </a:t>
            </a:r>
            <a:r>
              <a:rPr lang="en-US" dirty="0" err="1" smtClean="0"/>
              <a:t>inherits_from</a:t>
            </a:r>
            <a:r>
              <a:rPr lang="en-US" dirty="0" smtClean="0"/>
              <a:t> or </a:t>
            </a:r>
            <a:r>
              <a:rPr lang="en-US" dirty="0" err="1" smtClean="0"/>
              <a:t>is_inherited_by</a:t>
            </a:r>
            <a:endParaRPr lang="en-US" dirty="0" smtClean="0"/>
          </a:p>
          <a:p>
            <a:pPr lvl="1"/>
            <a:r>
              <a:rPr lang="en-US" dirty="0" smtClean="0"/>
              <a:t>SR assignment match (only if </a:t>
            </a:r>
            <a:r>
              <a:rPr lang="en-US" dirty="0" err="1" smtClean="0"/>
              <a:t>preds</a:t>
            </a:r>
            <a:r>
              <a:rPr lang="en-US" dirty="0" smtClean="0"/>
              <a:t> match)</a:t>
            </a:r>
          </a:p>
          <a:p>
            <a:pPr lvl="2"/>
            <a:r>
              <a:rPr lang="en-US" dirty="0" smtClean="0"/>
              <a:t>Sum of similarities of </a:t>
            </a:r>
            <a:r>
              <a:rPr lang="en-US" dirty="0" err="1" smtClean="0"/>
              <a:t>subgraphs</a:t>
            </a:r>
            <a:r>
              <a:rPr lang="en-US" dirty="0" smtClean="0"/>
              <a:t> </a:t>
            </a:r>
          </a:p>
          <a:p>
            <a:pPr lvl="3"/>
            <a:r>
              <a:rPr lang="en-US" dirty="0" err="1" smtClean="0"/>
              <a:t>Subgraph</a:t>
            </a:r>
            <a:r>
              <a:rPr lang="en-US" dirty="0" smtClean="0"/>
              <a:t> is FE w and all connected SRs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681281"/>
              </p:ext>
            </p:extLst>
          </p:nvPr>
        </p:nvGraphicFramePr>
        <p:xfrm>
          <a:off x="1626713" y="5438085"/>
          <a:ext cx="5254151" cy="97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3695700" imgH="685800" progId="Equation.3">
                  <p:embed/>
                </p:oleObj>
              </mc:Choice>
              <mc:Fallback>
                <p:oleObj name="Equation" r:id="rId3" imgW="36957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6713" y="5438085"/>
                        <a:ext cx="5254151" cy="974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40535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Syntax only baseline:</a:t>
            </a:r>
          </a:p>
          <a:p>
            <a:pPr lvl="1"/>
            <a:r>
              <a:rPr lang="en-US" dirty="0" smtClean="0"/>
              <a:t>Identify verbs, noun phrases, and expected answers</a:t>
            </a:r>
          </a:p>
          <a:p>
            <a:pPr lvl="1"/>
            <a:r>
              <a:rPr lang="en-US" dirty="0" smtClean="0"/>
              <a:t>Compute dependency paths b/t phrases</a:t>
            </a:r>
          </a:p>
          <a:p>
            <a:pPr lvl="2"/>
            <a:r>
              <a:rPr lang="en-US" dirty="0" smtClean="0"/>
              <a:t>Compare key phrase to expected answer phrase to</a:t>
            </a:r>
          </a:p>
          <a:p>
            <a:pPr lvl="2"/>
            <a:r>
              <a:rPr lang="en-US" dirty="0" smtClean="0"/>
              <a:t>Same key phrase and answer candidate</a:t>
            </a:r>
          </a:p>
          <a:p>
            <a:pPr lvl="2"/>
            <a:r>
              <a:rPr lang="en-US" dirty="0" smtClean="0"/>
              <a:t>Based on dynamic time warping approach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911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Syntax only baseline:</a:t>
            </a:r>
          </a:p>
          <a:p>
            <a:pPr lvl="1"/>
            <a:r>
              <a:rPr lang="en-US" dirty="0" smtClean="0"/>
              <a:t>Identify verbs, noun phrases, and expected answers</a:t>
            </a:r>
          </a:p>
          <a:p>
            <a:pPr lvl="1"/>
            <a:r>
              <a:rPr lang="en-US" dirty="0" smtClean="0"/>
              <a:t>Compute dependency paths b/t phrases</a:t>
            </a:r>
          </a:p>
          <a:p>
            <a:pPr lvl="2"/>
            <a:r>
              <a:rPr lang="en-US" dirty="0" smtClean="0"/>
              <a:t>Compare key phrase to expected answer phrase to</a:t>
            </a:r>
          </a:p>
          <a:p>
            <a:pPr lvl="2"/>
            <a:r>
              <a:rPr lang="en-US" dirty="0" smtClean="0"/>
              <a:t>Same key phrase and answer candidate</a:t>
            </a:r>
          </a:p>
          <a:p>
            <a:pPr lvl="2"/>
            <a:r>
              <a:rPr lang="en-US" dirty="0" smtClean="0"/>
              <a:t>Based on dynamic time warping approach</a:t>
            </a:r>
          </a:p>
          <a:p>
            <a:r>
              <a:rPr lang="en-US" dirty="0" smtClean="0"/>
              <a:t>Shallow semantics baseline: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Shalmaneser</a:t>
            </a:r>
            <a:r>
              <a:rPr lang="en-US" dirty="0" smtClean="0"/>
              <a:t> to parse questions and answer </a:t>
            </a:r>
            <a:r>
              <a:rPr lang="en-US" dirty="0" err="1" smtClean="0"/>
              <a:t>cand</a:t>
            </a:r>
            <a:endParaRPr lang="en-US" dirty="0" smtClean="0"/>
          </a:p>
          <a:p>
            <a:pPr lvl="2"/>
            <a:r>
              <a:rPr lang="en-US" dirty="0" smtClean="0"/>
              <a:t>Assigns semantic roles, trained on </a:t>
            </a:r>
            <a:r>
              <a:rPr lang="en-US" dirty="0" err="1" smtClean="0"/>
              <a:t>FrameNet</a:t>
            </a:r>
            <a:endParaRPr lang="en-US" dirty="0" smtClean="0"/>
          </a:p>
          <a:p>
            <a:pPr lvl="1"/>
            <a:r>
              <a:rPr lang="en-US" dirty="0" smtClean="0"/>
              <a:t>If frames match, check phrases with same role as EAP</a:t>
            </a:r>
          </a:p>
          <a:p>
            <a:pPr lvl="2"/>
            <a:r>
              <a:rPr lang="en-US" dirty="0" smtClean="0"/>
              <a:t>Rank by word overlap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796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How does incompleteness of </a:t>
            </a:r>
            <a:r>
              <a:rPr lang="en-US" dirty="0" err="1" smtClean="0"/>
              <a:t>FrameNet</a:t>
            </a:r>
            <a:r>
              <a:rPr lang="en-US" dirty="0" smtClean="0"/>
              <a:t> affect utility for QA systems?</a:t>
            </a:r>
          </a:p>
          <a:p>
            <a:pPr lvl="1"/>
            <a:r>
              <a:rPr lang="en-US" dirty="0" smtClean="0"/>
              <a:t>Are there questions for which there is no frame or no annotated sentence data?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98417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How does incompleteness of </a:t>
            </a:r>
            <a:r>
              <a:rPr lang="en-US" dirty="0" err="1" smtClean="0"/>
              <a:t>FrameNet</a:t>
            </a:r>
            <a:r>
              <a:rPr lang="en-US" dirty="0" smtClean="0"/>
              <a:t> affect utility for QA systems?</a:t>
            </a:r>
          </a:p>
          <a:p>
            <a:pPr lvl="1"/>
            <a:r>
              <a:rPr lang="en-US" dirty="0" smtClean="0"/>
              <a:t>Are there questions for which there is no frame or no annotated sentence data?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Q2: Are questions amenable to </a:t>
            </a:r>
            <a:r>
              <a:rPr lang="en-US" dirty="0" err="1" smtClean="0"/>
              <a:t>FrameNet</a:t>
            </a:r>
            <a:r>
              <a:rPr lang="en-US" dirty="0" smtClean="0"/>
              <a:t> analysis?</a:t>
            </a:r>
          </a:p>
          <a:p>
            <a:pPr lvl="1"/>
            <a:r>
              <a:rPr lang="en-US" dirty="0" smtClean="0"/>
              <a:t>Do questions and their answers evoke the same frame? The same roles?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827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9848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FrameNet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NoFrame</a:t>
            </a:r>
            <a:r>
              <a:rPr lang="en-US" dirty="0" smtClean="0"/>
              <a:t>: No frame for predicate: sponsor, sink</a:t>
            </a:r>
          </a:p>
          <a:p>
            <a:r>
              <a:rPr lang="en-US" dirty="0" err="1" smtClean="0"/>
              <a:t>NoAnnot</a:t>
            </a:r>
            <a:r>
              <a:rPr lang="en-US" dirty="0" smtClean="0"/>
              <a:t>: No sentences annotated for </a:t>
            </a:r>
            <a:r>
              <a:rPr lang="en-US" dirty="0" err="1" smtClean="0"/>
              <a:t>pred</a:t>
            </a:r>
            <a:r>
              <a:rPr lang="en-US" dirty="0" smtClean="0"/>
              <a:t>: win, hit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271242"/>
            <a:ext cx="89027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431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1296</TotalTime>
  <Words>4914</Words>
  <Application>Microsoft Macintosh PowerPoint</Application>
  <PresentationFormat>On-screen Show (4:3)</PresentationFormat>
  <Paragraphs>930</Paragraphs>
  <Slides>130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2" baseType="lpstr">
      <vt:lpstr>Breeze</vt:lpstr>
      <vt:lpstr>Microsoft Equation</vt:lpstr>
      <vt:lpstr>Answer Extraction: Redundancy &amp; Semantics</vt:lpstr>
      <vt:lpstr>Roadmap</vt:lpstr>
      <vt:lpstr>Redundancy-Based Approaches &amp; TREC</vt:lpstr>
      <vt:lpstr>Redundancy-Based Approaches &amp; TREC</vt:lpstr>
      <vt:lpstr>Redundancy-Based Approaches &amp; TREC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Answer Projection as Search</vt:lpstr>
      <vt:lpstr>Results</vt:lpstr>
      <vt:lpstr>Results</vt:lpstr>
      <vt:lpstr>Results</vt:lpstr>
      <vt:lpstr>Web-Based Boosting</vt:lpstr>
      <vt:lpstr>Web-Based Boosting</vt:lpstr>
      <vt:lpstr>Web-Based Boosting</vt:lpstr>
      <vt:lpstr>Web-Based Boosting</vt:lpstr>
      <vt:lpstr>Semantic Structure-based Answer Extraction </vt:lpstr>
      <vt:lpstr>Semantic Structure-based Answer Extraction </vt:lpstr>
      <vt:lpstr>Semantic Structure-based Answer Extraction </vt:lpstr>
      <vt:lpstr>Semantic Structure-based Answer Extraction </vt:lpstr>
      <vt:lpstr>Semantic Structure-based Answer Extraction </vt:lpstr>
      <vt:lpstr>Semantic Similarity</vt:lpstr>
      <vt:lpstr>Semantic Similarity</vt:lpstr>
      <vt:lpstr>Semantic Similarity</vt:lpstr>
      <vt:lpstr>Semantic Roles &amp; QA</vt:lpstr>
      <vt:lpstr>Semantic Roles &amp; QA</vt:lpstr>
      <vt:lpstr>Frames</vt:lpstr>
      <vt:lpstr>Frames</vt:lpstr>
      <vt:lpstr>Frames</vt:lpstr>
      <vt:lpstr>FrameNet</vt:lpstr>
      <vt:lpstr>FrameNet</vt:lpstr>
      <vt:lpstr>FrameNet</vt:lpstr>
      <vt:lpstr>FrameNet</vt:lpstr>
      <vt:lpstr>FrameNet</vt:lpstr>
      <vt:lpstr>FrameNet</vt:lpstr>
      <vt:lpstr>PowerPoint Presentation</vt:lpstr>
      <vt:lpstr>Bridging Surface Gaps in QA</vt:lpstr>
      <vt:lpstr>Bridging Surface Gaps in QA</vt:lpstr>
      <vt:lpstr>Semantic Roles in QA</vt:lpstr>
      <vt:lpstr>Semantic Roles in QA</vt:lpstr>
      <vt:lpstr>Semantic Roles in QA</vt:lpstr>
      <vt:lpstr>Approach</vt:lpstr>
      <vt:lpstr>Approach</vt:lpstr>
      <vt:lpstr>Approach</vt:lpstr>
      <vt:lpstr>Approach (cont’d)</vt:lpstr>
      <vt:lpstr>Approach (cont’d)</vt:lpstr>
      <vt:lpstr>Approach (cont’d)</vt:lpstr>
      <vt:lpstr>Semantic Matching</vt:lpstr>
      <vt:lpstr>Semantic Matching</vt:lpstr>
      <vt:lpstr>Semantic Matching</vt:lpstr>
      <vt:lpstr>Semantic Structure Generation Basis</vt:lpstr>
      <vt:lpstr>Semantic Structure Generation Basis</vt:lpstr>
      <vt:lpstr>Semantic Structure Generation Basis</vt:lpstr>
      <vt:lpstr>Predicate Identification</vt:lpstr>
      <vt:lpstr>Predicate Identification</vt:lpstr>
      <vt:lpstr>Predicate Identification</vt:lpstr>
      <vt:lpstr>Predicate Identification</vt:lpstr>
      <vt:lpstr>Predicate Identification</vt:lpstr>
      <vt:lpstr>Predicate Identification</vt:lpstr>
      <vt:lpstr>Predicate ID Example</vt:lpstr>
      <vt:lpstr>Predicate ID Example</vt:lpstr>
      <vt:lpstr>Predicate ID Example</vt:lpstr>
      <vt:lpstr>Semantic Role Assignment</vt:lpstr>
      <vt:lpstr>Semantic Role Assignment</vt:lpstr>
      <vt:lpstr>Semantic Role Assignment</vt:lpstr>
      <vt:lpstr>Computing Path Compatibility</vt:lpstr>
      <vt:lpstr>Computing Path Compatibility</vt:lpstr>
      <vt:lpstr>Computing Path Compatibility</vt:lpstr>
      <vt:lpstr>Computing Path Compatibility</vt:lpstr>
      <vt:lpstr>Computing Path Compatibility</vt:lpstr>
      <vt:lpstr>Assigning Semantic Roles</vt:lpstr>
      <vt:lpstr>PowerPoint Presentation</vt:lpstr>
      <vt:lpstr>Assigning Semantic Roles</vt:lpstr>
      <vt:lpstr>Assigning Semantic Roles</vt:lpstr>
      <vt:lpstr>Assigning Semantic Roles</vt:lpstr>
      <vt:lpstr>Assigning Semantic Roles</vt:lpstr>
      <vt:lpstr>PowerPoint Presentation</vt:lpstr>
      <vt:lpstr>Semantic Structure Matching</vt:lpstr>
      <vt:lpstr>Semantic Structure Matching</vt:lpstr>
      <vt:lpstr>Semantic Structure Matching</vt:lpstr>
      <vt:lpstr>Semantic Structure Matching</vt:lpstr>
      <vt:lpstr>Semantic Structure Matching</vt:lpstr>
      <vt:lpstr>Comparisons</vt:lpstr>
      <vt:lpstr>Comparisons</vt:lpstr>
      <vt:lpstr>Evaluation</vt:lpstr>
      <vt:lpstr>Evaluation</vt:lpstr>
      <vt:lpstr>FrameNet Applicability</vt:lpstr>
      <vt:lpstr>FrameNet Applicability</vt:lpstr>
      <vt:lpstr>FrameNet Applicability</vt:lpstr>
      <vt:lpstr>FrameNet Utility</vt:lpstr>
      <vt:lpstr>FrameNet Utility</vt:lpstr>
      <vt:lpstr>FrameNet Utility (II)</vt:lpstr>
      <vt:lpstr>FrameNet Utility (II)</vt:lpstr>
      <vt:lpstr>FrameNet Utility (II)</vt:lpstr>
      <vt:lpstr>Summary</vt:lpstr>
      <vt:lpstr>Thematic Roles</vt:lpstr>
      <vt:lpstr>Thematic Roles</vt:lpstr>
      <vt:lpstr>Thematic Roles</vt:lpstr>
      <vt:lpstr>Thematic Roles</vt:lpstr>
      <vt:lpstr>Thematic Roles</vt:lpstr>
      <vt:lpstr>Thematic Roles </vt:lpstr>
      <vt:lpstr>Thematic Roles </vt:lpstr>
      <vt:lpstr>Thematic Roles </vt:lpstr>
      <vt:lpstr>Thematic Roles </vt:lpstr>
      <vt:lpstr>Thematic Roles </vt:lpstr>
      <vt:lpstr>Thematic Roles </vt:lpstr>
      <vt:lpstr>Canonical Roles</vt:lpstr>
      <vt:lpstr>Thematic Role Issues</vt:lpstr>
      <vt:lpstr>Thematic Role Issues</vt:lpstr>
      <vt:lpstr>Thematic Role Issues</vt:lpstr>
      <vt:lpstr>Thematic Role Issues</vt:lpstr>
      <vt:lpstr>Thematic Role Issues</vt:lpstr>
      <vt:lpstr>Thematic Role Issues</vt:lpstr>
      <vt:lpstr>PropBank</vt:lpstr>
      <vt:lpstr>PropBank</vt:lpstr>
      <vt:lpstr>PropBank</vt:lpstr>
      <vt:lpstr>PropBank</vt:lpstr>
      <vt:lpstr>PropBank</vt:lpstr>
      <vt:lpstr>PropBank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Extraction: Redundancy &amp; Semantics</dc:title>
  <dc:creator>Gina-Anne Levow</dc:creator>
  <cp:lastModifiedBy>Gina-Anne Levow</cp:lastModifiedBy>
  <cp:revision>41</cp:revision>
  <cp:lastPrinted>2011-05-24T19:11:24Z</cp:lastPrinted>
  <dcterms:created xsi:type="dcterms:W3CDTF">2011-05-23T23:56:58Z</dcterms:created>
  <dcterms:modified xsi:type="dcterms:W3CDTF">2011-05-24T21:33:47Z</dcterms:modified>
</cp:coreProperties>
</file>