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4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302" r:id="rId38"/>
    <p:sldId id="303" r:id="rId39"/>
    <p:sldId id="304" r:id="rId40"/>
    <p:sldId id="305" r:id="rId41"/>
    <p:sldId id="306" r:id="rId42"/>
    <p:sldId id="291" r:id="rId43"/>
    <p:sldId id="307" r:id="rId44"/>
    <p:sldId id="308" r:id="rId45"/>
    <p:sldId id="309" r:id="rId46"/>
    <p:sldId id="292" r:id="rId47"/>
    <p:sldId id="310" r:id="rId48"/>
    <p:sldId id="311" r:id="rId49"/>
    <p:sldId id="312" r:id="rId50"/>
    <p:sldId id="293" r:id="rId51"/>
    <p:sldId id="313" r:id="rId52"/>
    <p:sldId id="294" r:id="rId53"/>
    <p:sldId id="314" r:id="rId54"/>
    <p:sldId id="315" r:id="rId55"/>
    <p:sldId id="295" r:id="rId56"/>
    <p:sldId id="316" r:id="rId57"/>
    <p:sldId id="317" r:id="rId58"/>
    <p:sldId id="318" r:id="rId59"/>
    <p:sldId id="319" r:id="rId60"/>
    <p:sldId id="320" r:id="rId61"/>
    <p:sldId id="297" r:id="rId62"/>
    <p:sldId id="321" r:id="rId63"/>
    <p:sldId id="322" r:id="rId64"/>
    <p:sldId id="301" r:id="rId65"/>
    <p:sldId id="323" r:id="rId66"/>
    <p:sldId id="324" r:id="rId67"/>
    <p:sldId id="325" r:id="rId68"/>
    <p:sldId id="298" r:id="rId69"/>
    <p:sldId id="326" r:id="rId70"/>
    <p:sldId id="327" r:id="rId71"/>
    <p:sldId id="328" r:id="rId72"/>
    <p:sldId id="329" r:id="rId73"/>
    <p:sldId id="330" r:id="rId74"/>
    <p:sldId id="299" r:id="rId75"/>
    <p:sldId id="331" r:id="rId76"/>
    <p:sldId id="332" r:id="rId77"/>
    <p:sldId id="333" r:id="rId78"/>
    <p:sldId id="334" r:id="rId79"/>
    <p:sldId id="300" r:id="rId80"/>
    <p:sldId id="335" r:id="rId81"/>
    <p:sldId id="336" r:id="rId82"/>
    <p:sldId id="296" r:id="rId83"/>
    <p:sldId id="337" r:id="rId84"/>
    <p:sldId id="338" r:id="rId85"/>
    <p:sldId id="339" r:id="rId8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printerSettings" Target="printerSettings/printerSettings1.bin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691BFD-83EC-084B-86D0-8F8326AE8C64}" type="datetimeFigureOut">
              <a:rPr lang="en-US" smtClean="0"/>
              <a:t>5/18/11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0E71B03-DE1A-9141-B1FD-17465E130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19,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5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Presley </a:t>
            </a:r>
            <a:r>
              <a:rPr lang="en-US" dirty="0"/>
              <a:t>died of </a:t>
            </a:r>
            <a:r>
              <a:rPr lang="en-US" dirty="0" smtClean="0"/>
              <a:t>heart </a:t>
            </a:r>
            <a:r>
              <a:rPr lang="en-US" dirty="0"/>
              <a:t>disease at Graceland in 1977, and.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r>
              <a:rPr lang="en-US" dirty="0" smtClean="0"/>
              <a:t>Presley died         PP                   PP          in  DATE, and..</a:t>
            </a:r>
          </a:p>
          <a:p>
            <a:pPr marL="349250" lvl="1" indent="0">
              <a:buNone/>
            </a:pPr>
            <a:r>
              <a:rPr lang="en-US" dirty="0"/>
              <a:t>When did Elvis Presley die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80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0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</p:txBody>
      </p:sp>
    </p:spTree>
    <p:extLst>
      <p:ext uri="{BB962C8B-B14F-4D97-AF65-F5344CB8AC3E}">
        <p14:creationId xmlns:p14="http://schemas.microsoft.com/office/powerpoint/2010/main" val="255164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  <a:p>
            <a:r>
              <a:rPr lang="en-US" dirty="0" smtClean="0"/>
              <a:t>Replace A words with Q words based on alignment</a:t>
            </a:r>
          </a:p>
          <a:p>
            <a:r>
              <a:rPr lang="en-US" dirty="0" smtClean="0"/>
              <a:t>Permute result to match original Question</a:t>
            </a:r>
          </a:p>
          <a:p>
            <a:r>
              <a:rPr lang="en-US" dirty="0" smtClean="0"/>
              <a:t>Everything except cut computed with OTS MT code</a:t>
            </a:r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5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cut, answer guess all equally likely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6" y="2051818"/>
            <a:ext cx="8470969" cy="44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Sample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question and answer sentences</a:t>
            </a:r>
          </a:p>
          <a:p>
            <a:r>
              <a:rPr lang="en-US" dirty="0" smtClean="0"/>
              <a:t>Parse answer sentence</a:t>
            </a:r>
          </a:p>
          <a:p>
            <a:r>
              <a:rPr lang="en-US" dirty="0" smtClean="0"/>
              <a:t>Create cut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Words in both Q &amp; A are preserved</a:t>
            </a:r>
          </a:p>
          <a:p>
            <a:pPr lvl="1"/>
            <a:r>
              <a:rPr lang="en-US" dirty="0" smtClean="0"/>
              <a:t>Answer reduced to ‘A_’ 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 class label</a:t>
            </a:r>
          </a:p>
          <a:p>
            <a:pPr lvl="1"/>
            <a:r>
              <a:rPr lang="en-US" dirty="0" smtClean="0"/>
              <a:t>Nodes with no surface children reduced to </a:t>
            </a:r>
            <a:r>
              <a:rPr lang="en-US" dirty="0" err="1" smtClean="0"/>
              <a:t>syn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Keep surface form of all other nodes</a:t>
            </a:r>
          </a:p>
          <a:p>
            <a:r>
              <a:rPr lang="en-US" dirty="0" smtClean="0"/>
              <a:t>20K TREC QA pairs; 6.5K web question pairs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3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</p:txBody>
      </p:sp>
    </p:spTree>
    <p:extLst>
      <p:ext uri="{BB962C8B-B14F-4D97-AF65-F5344CB8AC3E}">
        <p14:creationId xmlns:p14="http://schemas.microsoft.com/office/powerpoint/2010/main" val="277459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</p:txBody>
      </p:sp>
    </p:spTree>
    <p:extLst>
      <p:ext uri="{BB962C8B-B14F-4D97-AF65-F5344CB8AC3E}">
        <p14:creationId xmlns:p14="http://schemas.microsoft.com/office/powerpoint/2010/main" val="3941082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</p:txBody>
      </p:sp>
    </p:spTree>
    <p:extLst>
      <p:ext uri="{BB962C8B-B14F-4D97-AF65-F5344CB8AC3E}">
        <p14:creationId xmlns:p14="http://schemas.microsoft.com/office/powerpoint/2010/main" val="2581799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  <a:p>
            <a:pPr lvl="2"/>
            <a:r>
              <a:rPr lang="en-US" dirty="0" err="1" smtClean="0"/>
              <a:t>Stopwords</a:t>
            </a:r>
            <a:endParaRPr lang="en-US" dirty="0" smtClean="0"/>
          </a:p>
          <a:p>
            <a:pPr lvl="2"/>
            <a:r>
              <a:rPr lang="en-US" dirty="0" smtClean="0"/>
              <a:t>Question words! </a:t>
            </a:r>
          </a:p>
          <a:p>
            <a:pPr lvl="1"/>
            <a:r>
              <a:rPr lang="en-US" dirty="0" smtClean="0"/>
              <a:t>Create cuts with each answer candidate annotated</a:t>
            </a:r>
          </a:p>
          <a:p>
            <a:pPr lvl="1"/>
            <a:r>
              <a:rPr lang="en-US" dirty="0" smtClean="0"/>
              <a:t>Select one with highest probability by model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1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Noisy-channel Question-Answering</a:t>
            </a:r>
          </a:p>
          <a:p>
            <a:endParaRPr lang="en-US" dirty="0"/>
          </a:p>
          <a:p>
            <a:r>
              <a:rPr lang="en-US" dirty="0" smtClean="0"/>
              <a:t>Answer selection by </a:t>
            </a:r>
            <a:r>
              <a:rPr lang="en-US" dirty="0" err="1" smtClean="0"/>
              <a:t>reranking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Redundancy-based </a:t>
            </a:r>
            <a:r>
              <a:rPr lang="en-US" smtClean="0"/>
              <a:t>Answer Selection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34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A1</a:t>
            </a:r>
            <a:r>
              <a:rPr lang="en-US" dirty="0" smtClean="0"/>
              <a:t>: Presley died A_PP PP PP, and …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A2</a:t>
            </a:r>
            <a:r>
              <a:rPr lang="en-US" dirty="0" smtClean="0"/>
              <a:t>: Presley died PP A_PP PP, and ….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A3</a:t>
            </a:r>
            <a:r>
              <a:rPr lang="en-US" dirty="0" smtClean="0"/>
              <a:t>: Presley died PP PP in A_DATE, and …</a:t>
            </a:r>
          </a:p>
          <a:p>
            <a:endParaRPr lang="en-US" dirty="0"/>
          </a:p>
          <a:p>
            <a:r>
              <a:rPr lang="en-US" dirty="0" smtClean="0"/>
              <a:t>Results: MRR: 24.8%; 31.2% in top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01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50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</p:txBody>
      </p:sp>
    </p:spTree>
    <p:extLst>
      <p:ext uri="{BB962C8B-B14F-4D97-AF65-F5344CB8AC3E}">
        <p14:creationId xmlns:p14="http://schemas.microsoft.com/office/powerpoint/2010/main" val="2504458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</p:txBody>
      </p:sp>
    </p:spTree>
    <p:extLst>
      <p:ext uri="{BB962C8B-B14F-4D97-AF65-F5344CB8AC3E}">
        <p14:creationId xmlns:p14="http://schemas.microsoft.com/office/powerpoint/2010/main" val="378019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81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</p:txBody>
      </p:sp>
    </p:spTree>
    <p:extLst>
      <p:ext uri="{BB962C8B-B14F-4D97-AF65-F5344CB8AC3E}">
        <p14:creationId xmlns:p14="http://schemas.microsoft.com/office/powerpoint/2010/main" val="3318626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</p:txBody>
      </p:sp>
    </p:spTree>
    <p:extLst>
      <p:ext uri="{BB962C8B-B14F-4D97-AF65-F5344CB8AC3E}">
        <p14:creationId xmlns:p14="http://schemas.microsoft.com/office/powerpoint/2010/main" val="363039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  <a:p>
            <a:r>
              <a:rPr lang="en-US" dirty="0" smtClean="0"/>
              <a:t>Learning! (of course)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 re-ranking</a:t>
            </a:r>
          </a:p>
          <a:p>
            <a:pPr lvl="2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85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</p:txBody>
      </p:sp>
    </p:spTree>
    <p:extLst>
      <p:ext uri="{BB962C8B-B14F-4D97-AF65-F5344CB8AC3E}">
        <p14:creationId xmlns:p14="http://schemas.microsoft.com/office/powerpoint/2010/main" val="2353429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312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</p:txBody>
      </p:sp>
    </p:spTree>
    <p:extLst>
      <p:ext uri="{BB962C8B-B14F-4D97-AF65-F5344CB8AC3E}">
        <p14:creationId xmlns:p14="http://schemas.microsoft.com/office/powerpoint/2010/main" val="3880945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8107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  <a:p>
            <a:r>
              <a:rPr lang="en-US" dirty="0" smtClean="0"/>
              <a:t>Blatant ‘errors’: no pronouns, when NOT </a:t>
            </a:r>
            <a:r>
              <a:rPr lang="en-US" dirty="0" err="1" smtClean="0"/>
              <a:t>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26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0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31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58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(2001,2002); </a:t>
            </a:r>
            <a:r>
              <a:rPr lang="en-US" dirty="0" err="1" smtClean="0"/>
              <a:t>Aranea</a:t>
            </a:r>
            <a:r>
              <a:rPr lang="en-US" dirty="0" smtClean="0"/>
              <a:t> (Lin, 2007)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9792" r="5469" b="38542"/>
          <a:stretch>
            <a:fillRect/>
          </a:stretch>
        </p:blipFill>
        <p:spPr bwMode="auto">
          <a:xfrm>
            <a:off x="76200" y="2374900"/>
            <a:ext cx="8991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777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72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680485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76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8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Given a corpus of (Q,S</a:t>
            </a:r>
            <a:r>
              <a:rPr lang="en-US" baseline="-25000" dirty="0" smtClean="0"/>
              <a:t>A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Train P(Q|S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Find sentence with answer as</a:t>
            </a:r>
          </a:p>
          <a:p>
            <a:pPr lvl="2"/>
            <a:r>
              <a:rPr lang="en-US" dirty="0" err="1" smtClean="0"/>
              <a:t>S</a:t>
            </a:r>
            <a:r>
              <a:rPr lang="en-US" baseline="-25000" dirty="0" err="1" smtClean="0"/>
              <a:t>i,Aij</a:t>
            </a:r>
            <a:r>
              <a:rPr lang="en-US" baseline="-25000" dirty="0" smtClean="0"/>
              <a:t> </a:t>
            </a:r>
            <a:r>
              <a:rPr lang="en-US" dirty="0" smtClean="0"/>
              <a:t>that maximize P(</a:t>
            </a:r>
            <a:r>
              <a:rPr lang="en-US" dirty="0" err="1" smtClean="0"/>
              <a:t>Q|S</a:t>
            </a:r>
            <a:r>
              <a:rPr lang="en-US" baseline="-25000" dirty="0" err="1" smtClean="0"/>
              <a:t>i,Aij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0517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 may only have (2), but web? anything</a:t>
            </a:r>
            <a:r>
              <a:rPr lang="en-US" b="1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41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 may only have (2), but web?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23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</p:txBody>
      </p:sp>
    </p:spTree>
    <p:extLst>
      <p:ext uri="{BB962C8B-B14F-4D97-AF65-F5344CB8AC3E}">
        <p14:creationId xmlns:p14="http://schemas.microsoft.com/office/powerpoint/2010/main" val="3865638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knowledge-based</a:t>
            </a:r>
          </a:p>
          <a:p>
            <a:r>
              <a:rPr lang="en-US" dirty="0" smtClean="0"/>
              <a:t>Redundancy approach:</a:t>
            </a:r>
          </a:p>
        </p:txBody>
      </p:sp>
    </p:spTree>
    <p:extLst>
      <p:ext uri="{BB962C8B-B14F-4D97-AF65-F5344CB8AC3E}">
        <p14:creationId xmlns:p14="http://schemas.microsoft.com/office/powerpoint/2010/main" val="3432258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knowledge-based</a:t>
            </a:r>
          </a:p>
          <a:p>
            <a:r>
              <a:rPr lang="en-US" dirty="0" smtClean="0"/>
              <a:t>Redundancy approach: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 should have high correlation w/query terms</a:t>
            </a:r>
          </a:p>
          <a:p>
            <a:pPr lvl="2"/>
            <a:r>
              <a:rPr lang="en-US" dirty="0" smtClean="0"/>
              <a:t>Present in many passages</a:t>
            </a:r>
          </a:p>
          <a:p>
            <a:pPr lvl="3"/>
            <a:r>
              <a:rPr lang="en-US" dirty="0" smtClean="0"/>
              <a:t>Uses n-gram generation and processing</a:t>
            </a:r>
          </a:p>
        </p:txBody>
      </p:sp>
    </p:spTree>
    <p:extLst>
      <p:ext uri="{BB962C8B-B14F-4D97-AF65-F5344CB8AC3E}">
        <p14:creationId xmlns:p14="http://schemas.microsoft.com/office/powerpoint/2010/main" val="1413599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knowledge-based</a:t>
            </a:r>
          </a:p>
          <a:p>
            <a:r>
              <a:rPr lang="en-US" dirty="0" smtClean="0"/>
              <a:t>Redundancy approach: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 should have high correlation w/query terms</a:t>
            </a:r>
          </a:p>
          <a:p>
            <a:pPr lvl="2"/>
            <a:r>
              <a:rPr lang="en-US" dirty="0" smtClean="0"/>
              <a:t>Present in many passages</a:t>
            </a:r>
          </a:p>
          <a:p>
            <a:pPr lvl="3"/>
            <a:r>
              <a:rPr lang="en-US" dirty="0" smtClean="0"/>
              <a:t>Uses n-gram generation and processing</a:t>
            </a:r>
          </a:p>
          <a:p>
            <a:pPr lvl="1"/>
            <a:r>
              <a:rPr lang="en-US" dirty="0" smtClean="0"/>
              <a:t>In ‘easy’ passages, simple string match effective</a:t>
            </a:r>
          </a:p>
        </p:txBody>
      </p:sp>
    </p:spTree>
    <p:extLst>
      <p:ext uri="{BB962C8B-B14F-4D97-AF65-F5344CB8AC3E}">
        <p14:creationId xmlns:p14="http://schemas.microsoft.com/office/powerpoint/2010/main" val="2826388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</p:txBody>
      </p:sp>
    </p:spTree>
    <p:extLst>
      <p:ext uri="{BB962C8B-B14F-4D97-AF65-F5344CB8AC3E}">
        <p14:creationId xmlns:p14="http://schemas.microsoft.com/office/powerpoint/2010/main" val="39472804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</p:txBody>
      </p:sp>
    </p:spTree>
    <p:extLst>
      <p:ext uri="{BB962C8B-B14F-4D97-AF65-F5344CB8AC3E}">
        <p14:creationId xmlns:p14="http://schemas.microsoft.com/office/powerpoint/2010/main" val="33564887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  <a:p>
            <a:r>
              <a:rPr lang="en-US" dirty="0" smtClean="0"/>
              <a:t>Concordia (2007): Strict: 25%; Rank 5</a:t>
            </a:r>
          </a:p>
        </p:txBody>
      </p:sp>
    </p:spTree>
    <p:extLst>
      <p:ext uri="{BB962C8B-B14F-4D97-AF65-F5344CB8AC3E}">
        <p14:creationId xmlns:p14="http://schemas.microsoft.com/office/powerpoint/2010/main" val="25558747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  <a:p>
            <a:r>
              <a:rPr lang="en-US" dirty="0" smtClean="0"/>
              <a:t>Concordia (2007): Strict: 25%; Rank 5</a:t>
            </a:r>
          </a:p>
          <a:p>
            <a:r>
              <a:rPr lang="en-US" dirty="0" smtClean="0"/>
              <a:t>Many systems incorporate some redundancy </a:t>
            </a:r>
          </a:p>
          <a:p>
            <a:pPr lvl="1"/>
            <a:r>
              <a:rPr lang="en-US" dirty="0" smtClean="0"/>
              <a:t>Answer validation</a:t>
            </a:r>
          </a:p>
          <a:p>
            <a:pPr lvl="1"/>
            <a:r>
              <a:rPr lang="en-US" dirty="0" smtClean="0"/>
              <a:t>Answer </a:t>
            </a:r>
            <a:r>
              <a:rPr lang="en-US" dirty="0" err="1" smtClean="0"/>
              <a:t>reranking</a:t>
            </a:r>
            <a:endParaRPr lang="en-US" dirty="0" smtClean="0"/>
          </a:p>
          <a:p>
            <a:pPr lvl="2"/>
            <a:r>
              <a:rPr lang="en-US" dirty="0" smtClean="0"/>
              <a:t>LCC: huge knowledge-based system, redundancy improved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7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</p:txBody>
      </p:sp>
    </p:spTree>
    <p:extLst>
      <p:ext uri="{BB962C8B-B14F-4D97-AF65-F5344CB8AC3E}">
        <p14:creationId xmlns:p14="http://schemas.microsoft.com/office/powerpoint/2010/main" val="24936813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</a:t>
            </a:r>
            <a:br>
              <a:rPr lang="en-US" dirty="0" smtClean="0"/>
            </a:br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processing:</a:t>
            </a:r>
          </a:p>
          <a:p>
            <a:pPr lvl="1"/>
            <a:r>
              <a:rPr lang="en-US" dirty="0" smtClean="0"/>
              <a:t>Question formulation (class 6)</a:t>
            </a:r>
          </a:p>
          <a:p>
            <a:pPr lvl="1"/>
            <a:r>
              <a:rPr lang="en-US" dirty="0" smtClean="0"/>
              <a:t>Web search</a:t>
            </a:r>
          </a:p>
          <a:p>
            <a:pPr lvl="1"/>
            <a:r>
              <a:rPr lang="en-US" dirty="0" smtClean="0"/>
              <a:t>Retrieve snippets – top 100</a:t>
            </a:r>
          </a:p>
        </p:txBody>
      </p:sp>
    </p:spTree>
    <p:extLst>
      <p:ext uri="{BB962C8B-B14F-4D97-AF65-F5344CB8AC3E}">
        <p14:creationId xmlns:p14="http://schemas.microsoft.com/office/powerpoint/2010/main" val="39449067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</a:t>
            </a:r>
            <a:br>
              <a:rPr lang="en-US" dirty="0" smtClean="0"/>
            </a:br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processing:</a:t>
            </a:r>
          </a:p>
          <a:p>
            <a:pPr lvl="1"/>
            <a:r>
              <a:rPr lang="en-US" dirty="0" smtClean="0"/>
              <a:t>Question formulation (class 6)</a:t>
            </a:r>
          </a:p>
          <a:p>
            <a:pPr lvl="1"/>
            <a:r>
              <a:rPr lang="en-US" dirty="0" smtClean="0"/>
              <a:t>Web search</a:t>
            </a:r>
          </a:p>
          <a:p>
            <a:pPr lvl="1"/>
            <a:r>
              <a:rPr lang="en-US" dirty="0" smtClean="0"/>
              <a:t>Retrieve snippets – top 100</a:t>
            </a:r>
          </a:p>
          <a:p>
            <a:r>
              <a:rPr lang="en-US" dirty="0" smtClean="0"/>
              <a:t>N-grams: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Combining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err="1" smtClean="0"/>
              <a:t>Reranking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37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698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r>
              <a:rPr lang="en-US" dirty="0" smtClean="0"/>
              <a:t>Score: based on source query: exact 5x, others 1x</a:t>
            </a:r>
          </a:p>
          <a:p>
            <a:r>
              <a:rPr lang="en-US" dirty="0" smtClean="0"/>
              <a:t>N-gram voting:</a:t>
            </a:r>
          </a:p>
          <a:p>
            <a:pPr lvl="1"/>
            <a:r>
              <a:rPr lang="en-US" dirty="0" smtClean="0"/>
              <a:t>Collates n-grams</a:t>
            </a:r>
          </a:p>
          <a:p>
            <a:pPr lvl="1"/>
            <a:r>
              <a:rPr lang="en-US" dirty="0" smtClean="0"/>
              <a:t>N-gram gets sum of scores of occurrences</a:t>
            </a:r>
          </a:p>
          <a:p>
            <a:pPr lvl="1"/>
            <a:r>
              <a:rPr lang="en-US" dirty="0" smtClean="0"/>
              <a:t>What would be highest ranked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965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r>
              <a:rPr lang="en-US" dirty="0" smtClean="0"/>
              <a:t>Score: based on source query: exact 5x, others 1x</a:t>
            </a:r>
          </a:p>
          <a:p>
            <a:r>
              <a:rPr lang="en-US" dirty="0" smtClean="0"/>
              <a:t>N-gram voting:</a:t>
            </a:r>
          </a:p>
          <a:p>
            <a:pPr lvl="1"/>
            <a:r>
              <a:rPr lang="en-US" dirty="0" smtClean="0"/>
              <a:t>Collates n-grams</a:t>
            </a:r>
          </a:p>
          <a:p>
            <a:pPr lvl="1"/>
            <a:r>
              <a:rPr lang="en-US" dirty="0" smtClean="0"/>
              <a:t>N-gram gets sum of scores of occurrences</a:t>
            </a:r>
          </a:p>
          <a:p>
            <a:pPr lvl="1"/>
            <a:r>
              <a:rPr lang="en-US" dirty="0" smtClean="0"/>
              <a:t>What would be highest ranked ?</a:t>
            </a:r>
          </a:p>
          <a:p>
            <a:pPr lvl="2"/>
            <a:r>
              <a:rPr lang="en-US" dirty="0" smtClean="0"/>
              <a:t>Specific, frequent: Question terms,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17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192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123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56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390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 exclude if no numeric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who’,’where</a:t>
            </a:r>
            <a:r>
              <a:rPr lang="en-US" dirty="0" smtClean="0"/>
              <a:t>’: exclude if not NE (first &amp; last caps)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4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Align parts of </a:t>
            </a:r>
            <a:r>
              <a:rPr lang="en-US" dirty="0" err="1" smtClean="0"/>
              <a:t>Ans</a:t>
            </a:r>
            <a:r>
              <a:rPr lang="en-US" dirty="0" smtClean="0"/>
              <a:t> parse tree to question </a:t>
            </a:r>
          </a:p>
          <a:p>
            <a:pPr lvl="2"/>
            <a:r>
              <a:rPr lang="en-US" dirty="0" smtClean="0"/>
              <a:t>Mark candidate answers</a:t>
            </a:r>
          </a:p>
          <a:p>
            <a:pPr lvl="2"/>
            <a:r>
              <a:rPr lang="en-US" dirty="0" smtClean="0"/>
              <a:t>Find highest probability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090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 exclude if no numeric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who’,’where</a:t>
            </a:r>
            <a:r>
              <a:rPr lang="en-US" dirty="0" smtClean="0"/>
              <a:t>’: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892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</p:txBody>
      </p:sp>
    </p:spTree>
    <p:extLst>
      <p:ext uri="{BB962C8B-B14F-4D97-AF65-F5344CB8AC3E}">
        <p14:creationId xmlns:p14="http://schemas.microsoft.com/office/powerpoint/2010/main" val="34077020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  <a:p>
            <a:pPr lvl="1"/>
            <a:r>
              <a:rPr lang="en-US" dirty="0" smtClean="0"/>
              <a:t>E.g. ‘what year ‘ -&gt; must be acceptable date year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545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  <a:p>
            <a:pPr lvl="1"/>
            <a:r>
              <a:rPr lang="en-US" dirty="0" smtClean="0"/>
              <a:t>E.g. ‘what year ‘ -&gt; must be acceptable date year</a:t>
            </a:r>
          </a:p>
          <a:p>
            <a:pPr lvl="1"/>
            <a:endParaRPr lang="en-US" dirty="0"/>
          </a:p>
          <a:p>
            <a:r>
              <a:rPr lang="en-US" dirty="0" smtClean="0"/>
              <a:t>Example after filtering:</a:t>
            </a:r>
          </a:p>
          <a:p>
            <a:pPr lvl="2"/>
            <a:r>
              <a:rPr lang="en-US" dirty="0" smtClean="0"/>
              <a:t>Who was the first person to run a sub-four-minute mile?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49" y="4241800"/>
            <a:ext cx="4264718" cy="191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42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</p:txBody>
      </p:sp>
    </p:spTree>
    <p:extLst>
      <p:ext uri="{BB962C8B-B14F-4D97-AF65-F5344CB8AC3E}">
        <p14:creationId xmlns:p14="http://schemas.microsoft.com/office/powerpoint/2010/main" val="38027570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</p:txBody>
      </p:sp>
    </p:spTree>
    <p:extLst>
      <p:ext uri="{BB962C8B-B14F-4D97-AF65-F5344CB8AC3E}">
        <p14:creationId xmlns:p14="http://schemas.microsoft.com/office/powerpoint/2010/main" val="25892007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  <a:p>
            <a:pPr lvl="1"/>
            <a:r>
              <a:rPr lang="en-US" dirty="0" smtClean="0"/>
              <a:t>Type-neutral only: </a:t>
            </a:r>
            <a:r>
              <a:rPr lang="en-US" dirty="0"/>
              <a:t>d</a:t>
            </a:r>
            <a:r>
              <a:rPr lang="en-US" dirty="0" smtClean="0"/>
              <a:t>rops 15%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486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  <a:p>
            <a:pPr lvl="1"/>
            <a:r>
              <a:rPr lang="en-US" dirty="0" smtClean="0"/>
              <a:t>Type-neutral only: </a:t>
            </a:r>
            <a:r>
              <a:rPr lang="en-US" dirty="0"/>
              <a:t>d</a:t>
            </a:r>
            <a:r>
              <a:rPr lang="en-US" dirty="0" smtClean="0"/>
              <a:t>rops 15%</a:t>
            </a:r>
          </a:p>
          <a:p>
            <a:pPr lvl="1"/>
            <a:r>
              <a:rPr lang="en-US" dirty="0" smtClean="0"/>
              <a:t>Type-neutral &amp; Type-specific: drops 5%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410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</p:txBody>
      </p:sp>
    </p:spTree>
    <p:extLst>
      <p:ext uri="{BB962C8B-B14F-4D97-AF65-F5344CB8AC3E}">
        <p14:creationId xmlns:p14="http://schemas.microsoft.com/office/powerpoint/2010/main" val="21446905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</p:txBody>
      </p:sp>
    </p:spTree>
    <p:extLst>
      <p:ext uri="{BB962C8B-B14F-4D97-AF65-F5344CB8AC3E}">
        <p14:creationId xmlns:p14="http://schemas.microsoft.com/office/powerpoint/2010/main" val="41760350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</p:txBody>
      </p:sp>
    </p:spTree>
    <p:extLst>
      <p:ext uri="{BB962C8B-B14F-4D97-AF65-F5344CB8AC3E}">
        <p14:creationId xmlns:p14="http://schemas.microsoft.com/office/powerpoint/2010/main" val="26757096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</p:txBody>
      </p:sp>
    </p:spTree>
    <p:extLst>
      <p:ext uri="{BB962C8B-B14F-4D97-AF65-F5344CB8AC3E}">
        <p14:creationId xmlns:p14="http://schemas.microsoft.com/office/powerpoint/2010/main" val="137399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  <a:p>
            <a:pPr lvl="1"/>
            <a:r>
              <a:rPr lang="en-US" dirty="0" smtClean="0"/>
              <a:t>Bad units: Roger Bannister 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482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  <a:p>
            <a:pPr lvl="1"/>
            <a:r>
              <a:rPr lang="en-US" dirty="0" smtClean="0"/>
              <a:t>Bad units: Roger Bannister was – blocked by filters</a:t>
            </a:r>
          </a:p>
          <a:p>
            <a:pPr lvl="2"/>
            <a:r>
              <a:rPr lang="en-US" dirty="0" smtClean="0"/>
              <a:t>Also, increments score so long bad spans lower</a:t>
            </a:r>
          </a:p>
          <a:p>
            <a:r>
              <a:rPr lang="en-US" dirty="0" smtClean="0"/>
              <a:t>Improves significantly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5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</p:txBody>
      </p:sp>
    </p:spTree>
    <p:extLst>
      <p:ext uri="{BB962C8B-B14F-4D97-AF65-F5344CB8AC3E}">
        <p14:creationId xmlns:p14="http://schemas.microsoft.com/office/powerpoint/2010/main" val="20850043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77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0535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80" y="4188025"/>
            <a:ext cx="4907110" cy="24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26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80" y="4188025"/>
            <a:ext cx="4907110" cy="2425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430" y="4254061"/>
            <a:ext cx="3966453" cy="238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968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</p:txBody>
      </p:sp>
    </p:spTree>
    <p:extLst>
      <p:ext uri="{BB962C8B-B14F-4D97-AF65-F5344CB8AC3E}">
        <p14:creationId xmlns:p14="http://schemas.microsoft.com/office/powerpoint/2010/main" val="64096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</p:txBody>
      </p:sp>
    </p:spTree>
    <p:extLst>
      <p:ext uri="{BB962C8B-B14F-4D97-AF65-F5344CB8AC3E}">
        <p14:creationId xmlns:p14="http://schemas.microsoft.com/office/powerpoint/2010/main" val="33535694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  <a:p>
            <a:pPr lvl="1"/>
            <a:r>
              <a:rPr lang="en-US" dirty="0" smtClean="0"/>
              <a:t>Filter any answers not in at least two snippets</a:t>
            </a:r>
          </a:p>
        </p:txBody>
      </p:sp>
    </p:spTree>
    <p:extLst>
      <p:ext uri="{BB962C8B-B14F-4D97-AF65-F5344CB8AC3E}">
        <p14:creationId xmlns:p14="http://schemas.microsoft.com/office/powerpoint/2010/main" val="24309553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  <a:p>
            <a:pPr lvl="1"/>
            <a:r>
              <a:rPr lang="en-US" dirty="0" smtClean="0"/>
              <a:t>Filter any answers not in at least two snippets</a:t>
            </a:r>
          </a:p>
          <a:p>
            <a:pPr lvl="1"/>
            <a:r>
              <a:rPr lang="en-US" dirty="0" smtClean="0"/>
              <a:t>Use answer type specific forms to raise matches</a:t>
            </a:r>
          </a:p>
          <a:p>
            <a:pPr lvl="2"/>
            <a:r>
              <a:rPr lang="en-US" dirty="0" smtClean="0"/>
              <a:t>E.g. ‘where’ -&gt; boosts ‘city, state’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Small improvement depending on answer type</a:t>
            </a:r>
          </a:p>
        </p:txBody>
      </p:sp>
    </p:spTree>
    <p:extLst>
      <p:ext uri="{BB962C8B-B14F-4D97-AF65-F5344CB8AC3E}">
        <p14:creationId xmlns:p14="http://schemas.microsoft.com/office/powerpoint/2010/main" val="21957577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</p:txBody>
      </p:sp>
    </p:spTree>
    <p:extLst>
      <p:ext uri="{BB962C8B-B14F-4D97-AF65-F5344CB8AC3E}">
        <p14:creationId xmlns:p14="http://schemas.microsoft.com/office/powerpoint/2010/main" val="36603784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</p:txBody>
      </p:sp>
    </p:spTree>
    <p:extLst>
      <p:ext uri="{BB962C8B-B14F-4D97-AF65-F5344CB8AC3E}">
        <p14:creationId xmlns:p14="http://schemas.microsoft.com/office/powerpoint/2010/main" val="13821320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  <a:p>
            <a:r>
              <a:rPr lang="en-US" dirty="0" smtClean="0"/>
              <a:t>Does require some form of ‘answer projection’</a:t>
            </a:r>
          </a:p>
          <a:p>
            <a:pPr lvl="1"/>
            <a:r>
              <a:rPr lang="en-US" dirty="0" smtClean="0"/>
              <a:t>Map web information to TREC document</a:t>
            </a:r>
          </a:p>
        </p:txBody>
      </p:sp>
    </p:spTree>
    <p:extLst>
      <p:ext uri="{BB962C8B-B14F-4D97-AF65-F5344CB8AC3E}">
        <p14:creationId xmlns:p14="http://schemas.microsoft.com/office/powerpoint/2010/main" val="28600399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  <a:p>
            <a:r>
              <a:rPr lang="en-US" dirty="0" smtClean="0"/>
              <a:t>Does require some form of ‘answer projection’</a:t>
            </a:r>
          </a:p>
          <a:p>
            <a:pPr lvl="1"/>
            <a:r>
              <a:rPr lang="en-US" dirty="0" smtClean="0"/>
              <a:t>Map web information to TREC document</a:t>
            </a:r>
          </a:p>
          <a:p>
            <a:r>
              <a:rPr lang="en-US" dirty="0" err="1" smtClean="0"/>
              <a:t>Aranea</a:t>
            </a:r>
            <a:r>
              <a:rPr lang="en-US" dirty="0"/>
              <a:t> download: </a:t>
            </a:r>
            <a:endParaRPr lang="en-US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www.umiacs.umd.edu</a:t>
            </a:r>
            <a:r>
              <a:rPr lang="en-US" dirty="0"/>
              <a:t>/~</a:t>
            </a:r>
            <a:r>
              <a:rPr lang="en-US" dirty="0" err="1"/>
              <a:t>jimmylin</a:t>
            </a:r>
            <a:r>
              <a:rPr lang="en-US" dirty="0"/>
              <a:t>/</a:t>
            </a:r>
            <a:r>
              <a:rPr lang="en-US" dirty="0" err="1"/>
              <a:t>resources.html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90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787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3646</Words>
  <Application>Microsoft Macintosh PowerPoint</Application>
  <PresentationFormat>On-screen Show (4:3)</PresentationFormat>
  <Paragraphs>556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Breeze</vt:lpstr>
      <vt:lpstr>Answer Extraction</vt:lpstr>
      <vt:lpstr>Roadmap </vt:lpstr>
      <vt:lpstr>Noisy Channel QA</vt:lpstr>
      <vt:lpstr>Noisy Channel QA</vt:lpstr>
      <vt:lpstr>QA Noisy Channel</vt:lpstr>
      <vt:lpstr>QA Noisy Channel</vt:lpstr>
      <vt:lpstr>Approach</vt:lpstr>
      <vt:lpstr>Approach</vt:lpstr>
      <vt:lpstr>Approach</vt:lpstr>
      <vt:lpstr>Approach</vt:lpstr>
      <vt:lpstr>Approach (Cont’d)</vt:lpstr>
      <vt:lpstr>Approach (Cont’d)</vt:lpstr>
      <vt:lpstr>Approach (Cont’d)</vt:lpstr>
      <vt:lpstr>Schematic</vt:lpstr>
      <vt:lpstr>Training Sample Generation</vt:lpstr>
      <vt:lpstr>Selecting Answers</vt:lpstr>
      <vt:lpstr>Selecting Answers</vt:lpstr>
      <vt:lpstr>Selecting Answers</vt:lpstr>
      <vt:lpstr>Selecting Answers</vt:lpstr>
      <vt:lpstr>Example Answer Cuts</vt:lpstr>
      <vt:lpstr>Error Analysis</vt:lpstr>
      <vt:lpstr>Error Analysis</vt:lpstr>
      <vt:lpstr>Error Analysis</vt:lpstr>
      <vt:lpstr>Error Analysis</vt:lpstr>
      <vt:lpstr>Combining Units</vt:lpstr>
      <vt:lpstr>Combining Units</vt:lpstr>
      <vt:lpstr>Combining Units</vt:lpstr>
      <vt:lpstr>Feature Functions</vt:lpstr>
      <vt:lpstr>Feature Functions</vt:lpstr>
      <vt:lpstr>Feature Functions</vt:lpstr>
      <vt:lpstr>Feature Functions</vt:lpstr>
      <vt:lpstr>Experiments</vt:lpstr>
      <vt:lpstr>Experiments</vt:lpstr>
      <vt:lpstr>Experiments</vt:lpstr>
      <vt:lpstr>Redundancy-based QA</vt:lpstr>
      <vt:lpstr>Redundancy-based QA </vt:lpstr>
      <vt:lpstr>Redundancy-based QA </vt:lpstr>
      <vt:lpstr>Redundancy-based QA </vt:lpstr>
      <vt:lpstr>Redundancy-based QA </vt:lpstr>
      <vt:lpstr>Redundancy-based QA </vt:lpstr>
      <vt:lpstr>Redundancy-based QA </vt:lpstr>
      <vt:lpstr>Redundancy &amp; Answers</vt:lpstr>
      <vt:lpstr>Redundancy &amp; Answers</vt:lpstr>
      <vt:lpstr>Redundancy &amp; Answers</vt:lpstr>
      <vt:lpstr>Redundancy &amp; Answers</vt:lpstr>
      <vt:lpstr>Redundancy Approaches</vt:lpstr>
      <vt:lpstr>Redundancy Approaches</vt:lpstr>
      <vt:lpstr>Redundancy Approaches</vt:lpstr>
      <vt:lpstr>Redundancy Approaches</vt:lpstr>
      <vt:lpstr>Redundancy-based  Answer Extraction</vt:lpstr>
      <vt:lpstr>Redundancy-based  Answer Extraction</vt:lpstr>
      <vt:lpstr>N-gram  Generation &amp; Voting</vt:lpstr>
      <vt:lpstr>N-gram  Generation &amp; Voting</vt:lpstr>
      <vt:lpstr>N-gram  Generation &amp; Voting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 </vt:lpstr>
      <vt:lpstr>N-gram Filtering </vt:lpstr>
      <vt:lpstr>N-gram Filtering </vt:lpstr>
      <vt:lpstr>N-gram Filtering </vt:lpstr>
      <vt:lpstr>N-gram Combining</vt:lpstr>
      <vt:lpstr>N-gram Combining</vt:lpstr>
      <vt:lpstr>N-gram Combining</vt:lpstr>
      <vt:lpstr>N-gram Combining</vt:lpstr>
      <vt:lpstr>N-gram Combining</vt:lpstr>
      <vt:lpstr>N-gram Combining</vt:lpstr>
      <vt:lpstr>N-gram Scoring</vt:lpstr>
      <vt:lpstr>N-gram Scoring</vt:lpstr>
      <vt:lpstr>N-gram Scoring</vt:lpstr>
      <vt:lpstr>N-gram Scoring</vt:lpstr>
      <vt:lpstr>N-gram Scoring</vt:lpstr>
      <vt:lpstr>N-gram Reranking</vt:lpstr>
      <vt:lpstr>N-gram Reranking</vt:lpstr>
      <vt:lpstr>N-gram Reranking</vt:lpstr>
      <vt:lpstr>Summary</vt:lpstr>
      <vt:lpstr>Summary</vt:lpstr>
      <vt:lpstr>Summary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Extraction</dc:title>
  <dc:creator>Gina-Anne Levow</dc:creator>
  <cp:lastModifiedBy>Gina-Anne Levow</cp:lastModifiedBy>
  <cp:revision>20</cp:revision>
  <dcterms:created xsi:type="dcterms:W3CDTF">2011-05-19T02:52:03Z</dcterms:created>
  <dcterms:modified xsi:type="dcterms:W3CDTF">2011-05-19T20:51:10Z</dcterms:modified>
</cp:coreProperties>
</file>