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301" r:id="rId6"/>
    <p:sldId id="302" r:id="rId7"/>
    <p:sldId id="303" r:id="rId8"/>
    <p:sldId id="304" r:id="rId9"/>
    <p:sldId id="305" r:id="rId10"/>
    <p:sldId id="260" r:id="rId11"/>
    <p:sldId id="306" r:id="rId12"/>
    <p:sldId id="307" r:id="rId13"/>
    <p:sldId id="308" r:id="rId14"/>
    <p:sldId id="309" r:id="rId15"/>
    <p:sldId id="261" r:id="rId16"/>
    <p:sldId id="310" r:id="rId17"/>
    <p:sldId id="311" r:id="rId18"/>
    <p:sldId id="262" r:id="rId19"/>
    <p:sldId id="312" r:id="rId20"/>
    <p:sldId id="313" r:id="rId21"/>
    <p:sldId id="263" r:id="rId22"/>
    <p:sldId id="314" r:id="rId23"/>
    <p:sldId id="315" r:id="rId24"/>
    <p:sldId id="316" r:id="rId25"/>
    <p:sldId id="264" r:id="rId26"/>
    <p:sldId id="317" r:id="rId27"/>
    <p:sldId id="318" r:id="rId28"/>
    <p:sldId id="265" r:id="rId29"/>
    <p:sldId id="319" r:id="rId30"/>
    <p:sldId id="320" r:id="rId31"/>
    <p:sldId id="266" r:id="rId32"/>
    <p:sldId id="323" r:id="rId33"/>
    <p:sldId id="321" r:id="rId34"/>
    <p:sldId id="322" r:id="rId35"/>
    <p:sldId id="269" r:id="rId36"/>
    <p:sldId id="325" r:id="rId37"/>
    <p:sldId id="324" r:id="rId38"/>
    <p:sldId id="326" r:id="rId39"/>
    <p:sldId id="327" r:id="rId40"/>
    <p:sldId id="267" r:id="rId41"/>
    <p:sldId id="270" r:id="rId42"/>
    <p:sldId id="271" r:id="rId43"/>
    <p:sldId id="328" r:id="rId44"/>
    <p:sldId id="329" r:id="rId45"/>
    <p:sldId id="330" r:id="rId46"/>
    <p:sldId id="272" r:id="rId47"/>
    <p:sldId id="333" r:id="rId48"/>
    <p:sldId id="334" r:id="rId49"/>
    <p:sldId id="335" r:id="rId50"/>
    <p:sldId id="336" r:id="rId51"/>
    <p:sldId id="274" r:id="rId52"/>
    <p:sldId id="331" r:id="rId53"/>
    <p:sldId id="332" r:id="rId54"/>
    <p:sldId id="275" r:id="rId55"/>
    <p:sldId id="337" r:id="rId56"/>
    <p:sldId id="338" r:id="rId57"/>
    <p:sldId id="339" r:id="rId58"/>
    <p:sldId id="273" r:id="rId59"/>
    <p:sldId id="340" r:id="rId60"/>
    <p:sldId id="341" r:id="rId61"/>
    <p:sldId id="276" r:id="rId62"/>
    <p:sldId id="342" r:id="rId63"/>
    <p:sldId id="343" r:id="rId64"/>
    <p:sldId id="344" r:id="rId65"/>
    <p:sldId id="277" r:id="rId66"/>
    <p:sldId id="345" r:id="rId67"/>
    <p:sldId id="346" r:id="rId68"/>
    <p:sldId id="278" r:id="rId69"/>
    <p:sldId id="347" r:id="rId70"/>
    <p:sldId id="279" r:id="rId71"/>
    <p:sldId id="280" r:id="rId72"/>
    <p:sldId id="281" r:id="rId73"/>
    <p:sldId id="282" r:id="rId74"/>
    <p:sldId id="348" r:id="rId75"/>
    <p:sldId id="349" r:id="rId76"/>
    <p:sldId id="350" r:id="rId77"/>
    <p:sldId id="351" r:id="rId78"/>
    <p:sldId id="283" r:id="rId79"/>
    <p:sldId id="352" r:id="rId80"/>
    <p:sldId id="353" r:id="rId81"/>
    <p:sldId id="284" r:id="rId82"/>
    <p:sldId id="354" r:id="rId83"/>
    <p:sldId id="355" r:id="rId84"/>
    <p:sldId id="356" r:id="rId85"/>
    <p:sldId id="285" r:id="rId86"/>
    <p:sldId id="287" r:id="rId87"/>
    <p:sldId id="357" r:id="rId88"/>
    <p:sldId id="358" r:id="rId89"/>
    <p:sldId id="359" r:id="rId90"/>
    <p:sldId id="360" r:id="rId91"/>
    <p:sldId id="288" r:id="rId92"/>
    <p:sldId id="286" r:id="rId93"/>
    <p:sldId id="361" r:id="rId94"/>
    <p:sldId id="289" r:id="rId95"/>
    <p:sldId id="362" r:id="rId96"/>
    <p:sldId id="290" r:id="rId97"/>
    <p:sldId id="363" r:id="rId98"/>
    <p:sldId id="364" r:id="rId99"/>
    <p:sldId id="365" r:id="rId100"/>
    <p:sldId id="291" r:id="rId101"/>
    <p:sldId id="366" r:id="rId102"/>
    <p:sldId id="367" r:id="rId103"/>
    <p:sldId id="292" r:id="rId104"/>
    <p:sldId id="293" r:id="rId105"/>
    <p:sldId id="294" r:id="rId106"/>
    <p:sldId id="368" r:id="rId107"/>
    <p:sldId id="369" r:id="rId108"/>
    <p:sldId id="370" r:id="rId109"/>
    <p:sldId id="295" r:id="rId110"/>
    <p:sldId id="296" r:id="rId111"/>
    <p:sldId id="371" r:id="rId112"/>
    <p:sldId id="372" r:id="rId113"/>
    <p:sldId id="373" r:id="rId114"/>
    <p:sldId id="297" r:id="rId115"/>
    <p:sldId id="374" r:id="rId116"/>
    <p:sldId id="375" r:id="rId117"/>
    <p:sldId id="298" r:id="rId118"/>
    <p:sldId id="376" r:id="rId119"/>
    <p:sldId id="377" r:id="rId120"/>
    <p:sldId id="378" r:id="rId121"/>
    <p:sldId id="299" r:id="rId122"/>
    <p:sldId id="379" r:id="rId123"/>
    <p:sldId id="380" r:id="rId124"/>
    <p:sldId id="300" r:id="rId1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printerSettings" Target="printerSettings/printerSettings1.bin"/><Relationship Id="rId127" Type="http://schemas.openxmlformats.org/officeDocument/2006/relationships/presProps" Target="presProps.xml"/><Relationship Id="rId128" Type="http://schemas.openxmlformats.org/officeDocument/2006/relationships/viewProps" Target="viewProps.xml"/><Relationship Id="rId12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00" Type="http://schemas.openxmlformats.org/officeDocument/2006/relationships/slide" Target="slides/slide99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3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5/16/11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Answer Extraction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</a:t>
            </a:r>
          </a:p>
          <a:p>
            <a:r>
              <a:rPr lang="en-US" dirty="0" smtClean="0"/>
              <a:t>NLP Systems and Applications</a:t>
            </a:r>
          </a:p>
          <a:p>
            <a:r>
              <a:rPr lang="en-US" dirty="0" smtClean="0"/>
              <a:t>May 17,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888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worked:</a:t>
            </a:r>
          </a:p>
          <a:p>
            <a:pPr lvl="1"/>
            <a:r>
              <a:rPr lang="en-US" dirty="0" smtClean="0"/>
              <a:t>Query processing:</a:t>
            </a:r>
          </a:p>
          <a:p>
            <a:pPr lvl="2"/>
            <a:r>
              <a:rPr lang="en-US" dirty="0" err="1" smtClean="0"/>
              <a:t>Stopwording</a:t>
            </a:r>
            <a:r>
              <a:rPr lang="en-US" dirty="0" smtClean="0"/>
              <a:t>: bigger/smaller lists</a:t>
            </a:r>
          </a:p>
          <a:p>
            <a:pPr lvl="3"/>
            <a:r>
              <a:rPr lang="en-US" dirty="0" smtClean="0"/>
              <a:t>Both - apparently</a:t>
            </a:r>
          </a:p>
        </p:txBody>
      </p:sp>
    </p:spTree>
    <p:extLst>
      <p:ext uri="{BB962C8B-B14F-4D97-AF65-F5344CB8AC3E}">
        <p14:creationId xmlns:p14="http://schemas.microsoft.com/office/powerpoint/2010/main" val="3021702734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 one element in cut to be ‘Answer’</a:t>
            </a:r>
          </a:p>
          <a:p>
            <a:r>
              <a:rPr lang="en-US" dirty="0" smtClean="0"/>
              <a:t>Issue: Cut STILL may not be same length as Q</a:t>
            </a:r>
          </a:p>
          <a:p>
            <a:pPr marL="968375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64332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 one element in cut to be ‘Answer’</a:t>
            </a:r>
          </a:p>
          <a:p>
            <a:r>
              <a:rPr lang="en-US" dirty="0" smtClean="0"/>
              <a:t>Issue: Cut STILL may not be same length as Q</a:t>
            </a:r>
          </a:p>
          <a:p>
            <a:r>
              <a:rPr lang="en-US" dirty="0" smtClean="0"/>
              <a:t>Solution: (typical MT)</a:t>
            </a:r>
          </a:p>
          <a:p>
            <a:pPr lvl="1"/>
            <a:r>
              <a:rPr lang="en-US" dirty="0" smtClean="0"/>
              <a:t>Assign each element a fertility </a:t>
            </a:r>
          </a:p>
          <a:p>
            <a:pPr lvl="2"/>
            <a:r>
              <a:rPr lang="en-US" dirty="0" smtClean="0"/>
              <a:t>0 – delete the word; &gt; 1: repeat word that many times</a:t>
            </a:r>
          </a:p>
        </p:txBody>
      </p:sp>
    </p:spTree>
    <p:extLst>
      <p:ext uri="{BB962C8B-B14F-4D97-AF65-F5344CB8AC3E}">
        <p14:creationId xmlns:p14="http://schemas.microsoft.com/office/powerpoint/2010/main" val="408150024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 one element in cut to be ‘Answer’</a:t>
            </a:r>
          </a:p>
          <a:p>
            <a:r>
              <a:rPr lang="en-US" dirty="0" smtClean="0"/>
              <a:t>Issue: Cut STILL may not be same length as Q</a:t>
            </a:r>
          </a:p>
          <a:p>
            <a:r>
              <a:rPr lang="en-US" dirty="0" smtClean="0"/>
              <a:t>Solution: (typical MT)</a:t>
            </a:r>
          </a:p>
          <a:p>
            <a:pPr lvl="1"/>
            <a:r>
              <a:rPr lang="en-US" dirty="0" smtClean="0"/>
              <a:t>Assign each element a fertility </a:t>
            </a:r>
          </a:p>
          <a:p>
            <a:pPr lvl="2"/>
            <a:r>
              <a:rPr lang="en-US" dirty="0" smtClean="0"/>
              <a:t>0 – delete the word; &gt; 1: repeat word that many times</a:t>
            </a:r>
          </a:p>
          <a:p>
            <a:r>
              <a:rPr lang="en-US" dirty="0" smtClean="0"/>
              <a:t>Replace A words with Q words based on alignment</a:t>
            </a:r>
          </a:p>
          <a:p>
            <a:r>
              <a:rPr lang="en-US" dirty="0" smtClean="0"/>
              <a:t>Permute result to match original Question</a:t>
            </a:r>
          </a:p>
          <a:p>
            <a:r>
              <a:rPr lang="en-US" dirty="0" smtClean="0"/>
              <a:t>Everything except cut computed with OTS MT code</a:t>
            </a:r>
            <a:endParaRPr lang="en-US" dirty="0"/>
          </a:p>
          <a:p>
            <a:pPr marL="968375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48152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cut, answer guess all equally likely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26" y="2051818"/>
            <a:ext cx="8470969" cy="444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36978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Sample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question and answer sentences</a:t>
            </a:r>
          </a:p>
          <a:p>
            <a:r>
              <a:rPr lang="en-US" dirty="0" smtClean="0"/>
              <a:t>Parse answer sentence</a:t>
            </a:r>
          </a:p>
          <a:p>
            <a:r>
              <a:rPr lang="en-US" dirty="0" smtClean="0"/>
              <a:t>Create cut </a:t>
            </a:r>
            <a:r>
              <a:rPr lang="en-US" dirty="0" err="1" smtClean="0"/>
              <a:t>s.t.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Words in both Q &amp; A are preserved</a:t>
            </a:r>
          </a:p>
          <a:p>
            <a:pPr lvl="1"/>
            <a:r>
              <a:rPr lang="en-US" dirty="0" smtClean="0"/>
              <a:t>Answer reduced to ‘A_’ </a:t>
            </a:r>
            <a:r>
              <a:rPr lang="en-US" dirty="0" err="1" smtClean="0"/>
              <a:t>syn</a:t>
            </a:r>
            <a:r>
              <a:rPr lang="en-US" dirty="0" smtClean="0"/>
              <a:t>/</a:t>
            </a:r>
            <a:r>
              <a:rPr lang="en-US" dirty="0" err="1" smtClean="0"/>
              <a:t>sem</a:t>
            </a:r>
            <a:r>
              <a:rPr lang="en-US" dirty="0" smtClean="0"/>
              <a:t> class label</a:t>
            </a:r>
          </a:p>
          <a:p>
            <a:pPr lvl="1"/>
            <a:r>
              <a:rPr lang="en-US" dirty="0" smtClean="0"/>
              <a:t>Nodes with no surface children reduced to </a:t>
            </a:r>
            <a:r>
              <a:rPr lang="en-US" dirty="0" err="1" smtClean="0"/>
              <a:t>syn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Keep surface form of all other nodes</a:t>
            </a:r>
          </a:p>
          <a:p>
            <a:r>
              <a:rPr lang="en-US" dirty="0" smtClean="0"/>
              <a:t>20K TREC QA pairs; 6.5K web question pairs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016222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candidate answer sentence:</a:t>
            </a:r>
          </a:p>
          <a:p>
            <a:pPr lvl="1"/>
            <a:r>
              <a:rPr lang="en-US" dirty="0" smtClean="0"/>
              <a:t>Do same cut process</a:t>
            </a:r>
          </a:p>
        </p:txBody>
      </p:sp>
    </p:spTree>
    <p:extLst>
      <p:ext uri="{BB962C8B-B14F-4D97-AF65-F5344CB8AC3E}">
        <p14:creationId xmlns:p14="http://schemas.microsoft.com/office/powerpoint/2010/main" val="4225814782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candidate answer sentence:</a:t>
            </a:r>
          </a:p>
          <a:p>
            <a:pPr lvl="1"/>
            <a:r>
              <a:rPr lang="en-US" dirty="0" smtClean="0"/>
              <a:t>Do same cut process</a:t>
            </a:r>
          </a:p>
          <a:p>
            <a:pPr lvl="1"/>
            <a:r>
              <a:rPr lang="en-US" dirty="0" smtClean="0"/>
              <a:t>Generate all candidate answer nodes:</a:t>
            </a:r>
          </a:p>
          <a:p>
            <a:pPr lvl="2"/>
            <a:r>
              <a:rPr lang="en-US" dirty="0" smtClean="0"/>
              <a:t>Syntactic/Semantic nodes in tree</a:t>
            </a:r>
          </a:p>
        </p:txBody>
      </p:sp>
    </p:spTree>
    <p:extLst>
      <p:ext uri="{BB962C8B-B14F-4D97-AF65-F5344CB8AC3E}">
        <p14:creationId xmlns:p14="http://schemas.microsoft.com/office/powerpoint/2010/main" val="225141250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candidate answer sentence:</a:t>
            </a:r>
          </a:p>
          <a:p>
            <a:pPr lvl="1"/>
            <a:r>
              <a:rPr lang="en-US" dirty="0" smtClean="0"/>
              <a:t>Do same cut process</a:t>
            </a:r>
          </a:p>
          <a:p>
            <a:pPr lvl="1"/>
            <a:r>
              <a:rPr lang="en-US" dirty="0" smtClean="0"/>
              <a:t>Generate all candidate answer nodes:</a:t>
            </a:r>
          </a:p>
          <a:p>
            <a:pPr lvl="2"/>
            <a:r>
              <a:rPr lang="en-US" dirty="0" smtClean="0"/>
              <a:t>Syntactic/Semantic nodes in tree</a:t>
            </a:r>
          </a:p>
          <a:p>
            <a:pPr lvl="1"/>
            <a:r>
              <a:rPr lang="en-US" dirty="0" smtClean="0"/>
              <a:t>What’s a bad candidate answer?</a:t>
            </a:r>
          </a:p>
        </p:txBody>
      </p:sp>
    </p:spTree>
    <p:extLst>
      <p:ext uri="{BB962C8B-B14F-4D97-AF65-F5344CB8AC3E}">
        <p14:creationId xmlns:p14="http://schemas.microsoft.com/office/powerpoint/2010/main" val="2764465041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candidate answer sentence:</a:t>
            </a:r>
          </a:p>
          <a:p>
            <a:pPr lvl="1"/>
            <a:r>
              <a:rPr lang="en-US" dirty="0" smtClean="0"/>
              <a:t>Do same cut process</a:t>
            </a:r>
          </a:p>
          <a:p>
            <a:pPr lvl="1"/>
            <a:r>
              <a:rPr lang="en-US" dirty="0" smtClean="0"/>
              <a:t>Generate all candidate answer nodes:</a:t>
            </a:r>
          </a:p>
          <a:p>
            <a:pPr lvl="2"/>
            <a:r>
              <a:rPr lang="en-US" dirty="0" smtClean="0"/>
              <a:t>Syntactic/Semantic nodes in tree</a:t>
            </a:r>
          </a:p>
          <a:p>
            <a:pPr lvl="1"/>
            <a:r>
              <a:rPr lang="en-US" dirty="0" smtClean="0"/>
              <a:t>What’s a bad candidate answer?</a:t>
            </a:r>
          </a:p>
          <a:p>
            <a:pPr lvl="2"/>
            <a:r>
              <a:rPr lang="en-US" dirty="0" err="1" smtClean="0"/>
              <a:t>Stopwords</a:t>
            </a:r>
            <a:endParaRPr lang="en-US" dirty="0" smtClean="0"/>
          </a:p>
          <a:p>
            <a:pPr lvl="2"/>
            <a:r>
              <a:rPr lang="en-US" dirty="0" smtClean="0"/>
              <a:t>Question words! </a:t>
            </a:r>
          </a:p>
          <a:p>
            <a:pPr lvl="1"/>
            <a:r>
              <a:rPr lang="en-US" dirty="0" smtClean="0"/>
              <a:t>Create cuts with each answer candidate annotated</a:t>
            </a:r>
          </a:p>
          <a:p>
            <a:pPr lvl="1"/>
            <a:r>
              <a:rPr lang="en-US" dirty="0" smtClean="0"/>
              <a:t>Select one with highest probability by model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38219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Answer 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Q: When did Elvis Presley die?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A1</a:t>
            </a:r>
            <a:r>
              <a:rPr lang="en-US" dirty="0" smtClean="0"/>
              <a:t>: Presley died A_PP PP PP, and …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A2</a:t>
            </a:r>
            <a:r>
              <a:rPr lang="en-US" dirty="0" smtClean="0"/>
              <a:t>: Presley died PP A_PP PP, and ….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A3</a:t>
            </a:r>
            <a:r>
              <a:rPr lang="en-US" dirty="0" smtClean="0"/>
              <a:t>: Presley died PP PP in A_DATE, and …</a:t>
            </a:r>
          </a:p>
          <a:p>
            <a:endParaRPr lang="en-US" dirty="0"/>
          </a:p>
          <a:p>
            <a:r>
              <a:rPr lang="en-US" dirty="0" smtClean="0"/>
              <a:t>Results: MRR: 24.8%; 31.2% in top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711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worked:</a:t>
            </a:r>
          </a:p>
          <a:p>
            <a:pPr lvl="1"/>
            <a:r>
              <a:rPr lang="en-US" dirty="0" smtClean="0"/>
              <a:t>Query processing:</a:t>
            </a:r>
          </a:p>
          <a:p>
            <a:pPr lvl="2"/>
            <a:r>
              <a:rPr lang="en-US" dirty="0" err="1" smtClean="0"/>
              <a:t>Stopwording</a:t>
            </a:r>
            <a:r>
              <a:rPr lang="en-US" dirty="0" smtClean="0"/>
              <a:t>: bigger/smaller lists</a:t>
            </a:r>
          </a:p>
          <a:p>
            <a:pPr lvl="3"/>
            <a:r>
              <a:rPr lang="en-US" dirty="0" smtClean="0"/>
              <a:t>Both - apparently</a:t>
            </a:r>
          </a:p>
          <a:p>
            <a:pPr lvl="2"/>
            <a:r>
              <a:rPr lang="en-US" dirty="0" smtClean="0"/>
              <a:t>Stemming: Y/N: </a:t>
            </a:r>
            <a:r>
              <a:rPr lang="en-US" dirty="0" err="1" smtClean="0"/>
              <a:t>Krovetz</a:t>
            </a:r>
            <a:r>
              <a:rPr lang="en-US" dirty="0" smtClean="0"/>
              <a:t>/Porter/Snowball</a:t>
            </a:r>
          </a:p>
        </p:txBody>
      </p:sp>
    </p:spTree>
    <p:extLst>
      <p:ext uri="{BB962C8B-B14F-4D97-AF65-F5344CB8AC3E}">
        <p14:creationId xmlns:p14="http://schemas.microsoft.com/office/powerpoint/2010/main" val="2921142299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 specific errors:</a:t>
            </a:r>
          </a:p>
          <a:p>
            <a:pPr lvl="1"/>
            <a:r>
              <a:rPr lang="en-US" dirty="0" smtClean="0"/>
              <a:t>Patterns: </a:t>
            </a:r>
          </a:p>
          <a:p>
            <a:pPr lvl="2"/>
            <a:r>
              <a:rPr lang="en-US" dirty="0" smtClean="0"/>
              <a:t>Some question types work better with patterns</a:t>
            </a:r>
          </a:p>
          <a:p>
            <a:pPr lvl="2"/>
            <a:r>
              <a:rPr lang="en-US" dirty="0" smtClean="0"/>
              <a:t>Typically specific NE categories (NAM, LOC, ORG..)</a:t>
            </a:r>
          </a:p>
          <a:p>
            <a:pPr lvl="2"/>
            <a:r>
              <a:rPr lang="en-US" dirty="0" smtClean="0"/>
              <a:t>Bad if ‘vague’</a:t>
            </a:r>
          </a:p>
          <a:p>
            <a:pPr lvl="1"/>
            <a:r>
              <a:rPr lang="en-US" dirty="0" smtClean="0"/>
              <a:t>Stats based:</a:t>
            </a:r>
          </a:p>
          <a:p>
            <a:pPr lvl="2"/>
            <a:r>
              <a:rPr lang="en-US" dirty="0" smtClean="0"/>
              <a:t>No restrictions on answer type – frequently ‘it’</a:t>
            </a:r>
          </a:p>
          <a:p>
            <a:pPr lvl="1"/>
            <a:r>
              <a:rPr lang="en-US" dirty="0" smtClean="0"/>
              <a:t>Patterns and stats:</a:t>
            </a:r>
          </a:p>
          <a:p>
            <a:pPr lvl="2"/>
            <a:r>
              <a:rPr lang="en-US" dirty="0" smtClean="0"/>
              <a:t>‘Blatant’ errors:</a:t>
            </a:r>
          </a:p>
          <a:p>
            <a:pPr lvl="3"/>
            <a:r>
              <a:rPr lang="en-US" dirty="0" smtClean="0"/>
              <a:t>Select ‘bad’ strings (esp. pronouns) if fit position/pattern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233942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 specific errors:</a:t>
            </a:r>
          </a:p>
          <a:p>
            <a:pPr lvl="1"/>
            <a:r>
              <a:rPr lang="en-US" dirty="0" smtClean="0"/>
              <a:t>Patterns: </a:t>
            </a:r>
          </a:p>
          <a:p>
            <a:pPr lvl="2"/>
            <a:r>
              <a:rPr lang="en-US" dirty="0" smtClean="0"/>
              <a:t>Some question types work better with patterns</a:t>
            </a:r>
          </a:p>
          <a:p>
            <a:pPr lvl="2"/>
            <a:r>
              <a:rPr lang="en-US" dirty="0" smtClean="0"/>
              <a:t>Typically specific NE categories (NAM, LOC, ORG..)</a:t>
            </a:r>
          </a:p>
          <a:p>
            <a:pPr lvl="2"/>
            <a:r>
              <a:rPr lang="en-US" dirty="0" smtClean="0"/>
              <a:t>Bad if ‘vague’</a:t>
            </a:r>
          </a:p>
        </p:txBody>
      </p:sp>
    </p:spTree>
    <p:extLst>
      <p:ext uri="{BB962C8B-B14F-4D97-AF65-F5344CB8AC3E}">
        <p14:creationId xmlns:p14="http://schemas.microsoft.com/office/powerpoint/2010/main" val="1692746194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 specific errors:</a:t>
            </a:r>
          </a:p>
          <a:p>
            <a:pPr lvl="1"/>
            <a:r>
              <a:rPr lang="en-US" dirty="0" smtClean="0"/>
              <a:t>Patterns: </a:t>
            </a:r>
          </a:p>
          <a:p>
            <a:pPr lvl="2"/>
            <a:r>
              <a:rPr lang="en-US" dirty="0" smtClean="0"/>
              <a:t>Some question types work better with patterns</a:t>
            </a:r>
          </a:p>
          <a:p>
            <a:pPr lvl="2"/>
            <a:r>
              <a:rPr lang="en-US" dirty="0" smtClean="0"/>
              <a:t>Typically specific NE categories (NAM, LOC, ORG..)</a:t>
            </a:r>
          </a:p>
          <a:p>
            <a:pPr lvl="2"/>
            <a:r>
              <a:rPr lang="en-US" dirty="0" smtClean="0"/>
              <a:t>Bad if ‘vague’</a:t>
            </a:r>
          </a:p>
          <a:p>
            <a:pPr lvl="1"/>
            <a:r>
              <a:rPr lang="en-US" dirty="0" smtClean="0"/>
              <a:t>Stats based:</a:t>
            </a:r>
          </a:p>
          <a:p>
            <a:pPr lvl="2"/>
            <a:r>
              <a:rPr lang="en-US" dirty="0" smtClean="0"/>
              <a:t>No restrictions on answer type – frequently ‘it’</a:t>
            </a:r>
          </a:p>
        </p:txBody>
      </p:sp>
    </p:spTree>
    <p:extLst>
      <p:ext uri="{BB962C8B-B14F-4D97-AF65-F5344CB8AC3E}">
        <p14:creationId xmlns:p14="http://schemas.microsoft.com/office/powerpoint/2010/main" val="47955570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 specific errors:</a:t>
            </a:r>
          </a:p>
          <a:p>
            <a:pPr lvl="1"/>
            <a:r>
              <a:rPr lang="en-US" dirty="0" smtClean="0"/>
              <a:t>Patterns: </a:t>
            </a:r>
          </a:p>
          <a:p>
            <a:pPr lvl="2"/>
            <a:r>
              <a:rPr lang="en-US" dirty="0" smtClean="0"/>
              <a:t>Some question types work better with patterns</a:t>
            </a:r>
          </a:p>
          <a:p>
            <a:pPr lvl="2"/>
            <a:r>
              <a:rPr lang="en-US" dirty="0" smtClean="0"/>
              <a:t>Typically specific NE categories (NAM, LOC, ORG..)</a:t>
            </a:r>
          </a:p>
          <a:p>
            <a:pPr lvl="2"/>
            <a:r>
              <a:rPr lang="en-US" dirty="0" smtClean="0"/>
              <a:t>Bad if ‘vague’</a:t>
            </a:r>
          </a:p>
          <a:p>
            <a:pPr lvl="1"/>
            <a:r>
              <a:rPr lang="en-US" dirty="0" smtClean="0"/>
              <a:t>Stats based:</a:t>
            </a:r>
          </a:p>
          <a:p>
            <a:pPr lvl="2"/>
            <a:r>
              <a:rPr lang="en-US" dirty="0" smtClean="0"/>
              <a:t>No restrictions on answer type – frequently ‘it’</a:t>
            </a:r>
          </a:p>
          <a:p>
            <a:pPr lvl="1"/>
            <a:r>
              <a:rPr lang="en-US" dirty="0" smtClean="0"/>
              <a:t>Patterns and stats:</a:t>
            </a:r>
          </a:p>
          <a:p>
            <a:pPr lvl="2"/>
            <a:r>
              <a:rPr lang="en-US" dirty="0" smtClean="0"/>
              <a:t>‘Blatant’ errors:</a:t>
            </a:r>
          </a:p>
          <a:p>
            <a:pPr lvl="3"/>
            <a:r>
              <a:rPr lang="en-US" dirty="0" smtClean="0"/>
              <a:t>Select ‘bad’ strings (esp. pronouns) if fit position/pattern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069459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sum of weights?</a:t>
            </a:r>
          </a:p>
        </p:txBody>
      </p:sp>
    </p:spTree>
    <p:extLst>
      <p:ext uri="{BB962C8B-B14F-4D97-AF65-F5344CB8AC3E}">
        <p14:creationId xmlns:p14="http://schemas.microsoft.com/office/powerpoint/2010/main" val="360476848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sum of weights?</a:t>
            </a:r>
          </a:p>
          <a:p>
            <a:pPr lvl="1"/>
            <a:r>
              <a:rPr lang="en-US" dirty="0" smtClean="0"/>
              <a:t>Problematic:</a:t>
            </a:r>
          </a:p>
          <a:p>
            <a:pPr lvl="2"/>
            <a:r>
              <a:rPr lang="en-US" dirty="0" smtClean="0"/>
              <a:t>Misses different strengths/weaknesses </a:t>
            </a:r>
          </a:p>
        </p:txBody>
      </p:sp>
    </p:spTree>
    <p:extLst>
      <p:ext uri="{BB962C8B-B14F-4D97-AF65-F5344CB8AC3E}">
        <p14:creationId xmlns:p14="http://schemas.microsoft.com/office/powerpoint/2010/main" val="4088662842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sum of weights?</a:t>
            </a:r>
          </a:p>
          <a:p>
            <a:pPr lvl="1"/>
            <a:r>
              <a:rPr lang="en-US" dirty="0" smtClean="0"/>
              <a:t>Problematic:</a:t>
            </a:r>
          </a:p>
          <a:p>
            <a:pPr lvl="2"/>
            <a:r>
              <a:rPr lang="en-US" dirty="0" smtClean="0"/>
              <a:t>Misses different strengths/weaknesses </a:t>
            </a:r>
          </a:p>
          <a:p>
            <a:r>
              <a:rPr lang="en-US" dirty="0" smtClean="0"/>
              <a:t>Learning! (of course)</a:t>
            </a:r>
          </a:p>
          <a:p>
            <a:pPr lvl="1"/>
            <a:r>
              <a:rPr lang="en-US" dirty="0" err="1" smtClean="0"/>
              <a:t>Maxent</a:t>
            </a:r>
            <a:r>
              <a:rPr lang="en-US" dirty="0" smtClean="0"/>
              <a:t> re-ranking</a:t>
            </a:r>
          </a:p>
          <a:p>
            <a:pPr lvl="2"/>
            <a:r>
              <a:rPr lang="en-US" dirty="0" smtClean="0"/>
              <a:t>Linear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207913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48 in total</a:t>
            </a:r>
          </a:p>
          <a:p>
            <a:r>
              <a:rPr lang="en-US" dirty="0" smtClean="0"/>
              <a:t>Component-specific:</a:t>
            </a:r>
          </a:p>
          <a:p>
            <a:pPr lvl="1"/>
            <a:r>
              <a:rPr lang="en-US" dirty="0" smtClean="0"/>
              <a:t>Scores, ranks from different modules</a:t>
            </a:r>
          </a:p>
          <a:p>
            <a:pPr lvl="2"/>
            <a:r>
              <a:rPr lang="en-US" dirty="0" smtClean="0"/>
              <a:t>Patterns. Stats, IR, even QA word overlap</a:t>
            </a:r>
          </a:p>
        </p:txBody>
      </p:sp>
    </p:spTree>
    <p:extLst>
      <p:ext uri="{BB962C8B-B14F-4D97-AF65-F5344CB8AC3E}">
        <p14:creationId xmlns:p14="http://schemas.microsoft.com/office/powerpoint/2010/main" val="4166575546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48 in total</a:t>
            </a:r>
          </a:p>
          <a:p>
            <a:r>
              <a:rPr lang="en-US" dirty="0" smtClean="0"/>
              <a:t>Component-specific:</a:t>
            </a:r>
          </a:p>
          <a:p>
            <a:pPr lvl="1"/>
            <a:r>
              <a:rPr lang="en-US" dirty="0" smtClean="0"/>
              <a:t>Scores, ranks from different modules</a:t>
            </a:r>
          </a:p>
          <a:p>
            <a:pPr lvl="2"/>
            <a:r>
              <a:rPr lang="en-US" dirty="0" smtClean="0"/>
              <a:t>Patterns. Stats, IR, even QA word overlap</a:t>
            </a:r>
          </a:p>
          <a:p>
            <a:r>
              <a:rPr lang="en-US" dirty="0" smtClean="0"/>
              <a:t>Redundancy-specific:</a:t>
            </a:r>
          </a:p>
          <a:p>
            <a:pPr lvl="1"/>
            <a:r>
              <a:rPr lang="en-US" dirty="0" smtClean="0"/>
              <a:t># times candidate answer appears (log, </a:t>
            </a:r>
            <a:r>
              <a:rPr lang="en-US" dirty="0" err="1" smtClean="0"/>
              <a:t>sqrt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28839788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48 in total</a:t>
            </a:r>
          </a:p>
          <a:p>
            <a:r>
              <a:rPr lang="en-US" dirty="0" smtClean="0"/>
              <a:t>Component-specific:</a:t>
            </a:r>
          </a:p>
          <a:p>
            <a:pPr lvl="1"/>
            <a:r>
              <a:rPr lang="en-US" dirty="0" smtClean="0"/>
              <a:t>Scores, ranks from different modules</a:t>
            </a:r>
          </a:p>
          <a:p>
            <a:pPr lvl="2"/>
            <a:r>
              <a:rPr lang="en-US" dirty="0" smtClean="0"/>
              <a:t>Patterns. Stats, IR, even QA word overlap</a:t>
            </a:r>
          </a:p>
          <a:p>
            <a:r>
              <a:rPr lang="en-US" dirty="0" smtClean="0"/>
              <a:t>Redundancy-specific:</a:t>
            </a:r>
          </a:p>
          <a:p>
            <a:pPr lvl="1"/>
            <a:r>
              <a:rPr lang="en-US" dirty="0" smtClean="0"/>
              <a:t># times candidate answer appears (log, </a:t>
            </a:r>
            <a:r>
              <a:rPr lang="en-US" dirty="0" err="1" smtClean="0"/>
              <a:t>sqrt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Qtype</a:t>
            </a:r>
            <a:r>
              <a:rPr lang="en-US" dirty="0" smtClean="0"/>
              <a:t>-specific:</a:t>
            </a:r>
          </a:p>
          <a:p>
            <a:pPr lvl="1"/>
            <a:r>
              <a:rPr lang="en-US" dirty="0" smtClean="0"/>
              <a:t>Some components better for certain types: </a:t>
            </a:r>
            <a:r>
              <a:rPr lang="en-US" dirty="0" err="1" smtClean="0"/>
              <a:t>type+mod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9548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worked:</a:t>
            </a:r>
          </a:p>
          <a:p>
            <a:pPr lvl="1"/>
            <a:r>
              <a:rPr lang="en-US" dirty="0" smtClean="0"/>
              <a:t>Query processing:</a:t>
            </a:r>
          </a:p>
          <a:p>
            <a:pPr lvl="2"/>
            <a:r>
              <a:rPr lang="en-US" dirty="0" err="1" smtClean="0"/>
              <a:t>Stopwording</a:t>
            </a:r>
            <a:r>
              <a:rPr lang="en-US" dirty="0" smtClean="0"/>
              <a:t>: bigger/smaller lists</a:t>
            </a:r>
          </a:p>
          <a:p>
            <a:pPr lvl="3"/>
            <a:r>
              <a:rPr lang="en-US" dirty="0" smtClean="0"/>
              <a:t>Both - apparently</a:t>
            </a:r>
          </a:p>
          <a:p>
            <a:pPr lvl="2"/>
            <a:r>
              <a:rPr lang="en-US" dirty="0" smtClean="0"/>
              <a:t>Stemming: Y/N: </a:t>
            </a:r>
            <a:r>
              <a:rPr lang="en-US" dirty="0" err="1" smtClean="0"/>
              <a:t>Krovetz</a:t>
            </a:r>
            <a:r>
              <a:rPr lang="en-US" dirty="0" smtClean="0"/>
              <a:t>/Porter/Snowball</a:t>
            </a:r>
          </a:p>
          <a:p>
            <a:pPr lvl="2"/>
            <a:r>
              <a:rPr lang="en-US" dirty="0" smtClean="0"/>
              <a:t>Targets: Concatenation, pronoun substitution: Both good</a:t>
            </a:r>
          </a:p>
        </p:txBody>
      </p:sp>
    </p:spTree>
    <p:extLst>
      <p:ext uri="{BB962C8B-B14F-4D97-AF65-F5344CB8AC3E}">
        <p14:creationId xmlns:p14="http://schemas.microsoft.com/office/powerpoint/2010/main" val="1958785324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48 in total</a:t>
            </a:r>
          </a:p>
          <a:p>
            <a:r>
              <a:rPr lang="en-US" dirty="0" smtClean="0"/>
              <a:t>Component-specific:</a:t>
            </a:r>
          </a:p>
          <a:p>
            <a:pPr lvl="1"/>
            <a:r>
              <a:rPr lang="en-US" dirty="0" smtClean="0"/>
              <a:t>Scores, ranks from different modules</a:t>
            </a:r>
          </a:p>
          <a:p>
            <a:pPr lvl="2"/>
            <a:r>
              <a:rPr lang="en-US" dirty="0" smtClean="0"/>
              <a:t>Patterns. Stats, IR, even QA word overlap</a:t>
            </a:r>
          </a:p>
          <a:p>
            <a:r>
              <a:rPr lang="en-US" dirty="0" smtClean="0"/>
              <a:t>Redundancy-specific:</a:t>
            </a:r>
          </a:p>
          <a:p>
            <a:pPr lvl="1"/>
            <a:r>
              <a:rPr lang="en-US" dirty="0" smtClean="0"/>
              <a:t># times candidate answer appears (log, </a:t>
            </a:r>
            <a:r>
              <a:rPr lang="en-US" dirty="0" err="1" smtClean="0"/>
              <a:t>sqrt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Qtype</a:t>
            </a:r>
            <a:r>
              <a:rPr lang="en-US" dirty="0" smtClean="0"/>
              <a:t>-specific:</a:t>
            </a:r>
          </a:p>
          <a:p>
            <a:pPr lvl="1"/>
            <a:r>
              <a:rPr lang="en-US" dirty="0" smtClean="0"/>
              <a:t>Some components better for certain types: </a:t>
            </a:r>
            <a:r>
              <a:rPr lang="en-US" dirty="0" err="1" smtClean="0"/>
              <a:t>type+mod</a:t>
            </a:r>
            <a:endParaRPr lang="en-US" dirty="0" smtClean="0"/>
          </a:p>
          <a:p>
            <a:r>
              <a:rPr lang="en-US" dirty="0" smtClean="0"/>
              <a:t>Blatant ‘errors’: no pronouns, when NOT </a:t>
            </a:r>
            <a:r>
              <a:rPr lang="en-US" dirty="0" err="1" smtClean="0"/>
              <a:t>DoW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33282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2261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Per-module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Use redundancy, </a:t>
            </a:r>
            <a:r>
              <a:rPr lang="en-US" dirty="0" err="1" smtClean="0"/>
              <a:t>qtype</a:t>
            </a:r>
            <a:r>
              <a:rPr lang="en-US" dirty="0" smtClean="0"/>
              <a:t>, blatant, and feature from mod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967603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2261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Per-module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Use redundancy, </a:t>
            </a:r>
            <a:r>
              <a:rPr lang="en-US" dirty="0" err="1" smtClean="0"/>
              <a:t>qtype</a:t>
            </a:r>
            <a:r>
              <a:rPr lang="en-US" dirty="0" smtClean="0"/>
              <a:t>, blatant, and feature from mod</a:t>
            </a:r>
          </a:p>
          <a:p>
            <a:pPr lvl="1"/>
            <a:endParaRPr lang="en-US" dirty="0"/>
          </a:p>
          <a:p>
            <a:r>
              <a:rPr lang="en-US" dirty="0" smtClean="0"/>
              <a:t>Combined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All features (after feature selection to 31)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17744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22614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Per-module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Use redundancy, </a:t>
            </a:r>
            <a:r>
              <a:rPr lang="en-US" dirty="0" err="1" smtClean="0"/>
              <a:t>qtype</a:t>
            </a:r>
            <a:r>
              <a:rPr lang="en-US" dirty="0" smtClean="0"/>
              <a:t>, blatant, and feature from mod</a:t>
            </a:r>
          </a:p>
          <a:p>
            <a:pPr lvl="1"/>
            <a:endParaRPr lang="en-US" dirty="0"/>
          </a:p>
          <a:p>
            <a:r>
              <a:rPr lang="en-US" dirty="0" smtClean="0"/>
              <a:t>Combined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All features (after feature selection to 31)</a:t>
            </a:r>
          </a:p>
          <a:p>
            <a:pPr lvl="1"/>
            <a:endParaRPr lang="en-US" dirty="0"/>
          </a:p>
          <a:p>
            <a:r>
              <a:rPr lang="en-US" dirty="0" smtClean="0"/>
              <a:t>Patterns: Exact in top 5: 35.6%  -&gt; 43.1%</a:t>
            </a:r>
          </a:p>
          <a:p>
            <a:r>
              <a:rPr lang="en-US" dirty="0" smtClean="0"/>
              <a:t>Stats: Exact in top 5: 31.2% -&gt; 41%</a:t>
            </a:r>
          </a:p>
          <a:p>
            <a:r>
              <a:rPr lang="en-US" dirty="0" smtClean="0"/>
              <a:t>Manual/knowledge based:  57%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390592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22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worked:</a:t>
            </a:r>
          </a:p>
          <a:p>
            <a:pPr lvl="1"/>
            <a:r>
              <a:rPr lang="en-US" dirty="0" smtClean="0"/>
              <a:t>Query processing:</a:t>
            </a:r>
          </a:p>
          <a:p>
            <a:pPr lvl="2"/>
            <a:r>
              <a:rPr lang="en-US" dirty="0" err="1" smtClean="0"/>
              <a:t>Stopwording</a:t>
            </a:r>
            <a:r>
              <a:rPr lang="en-US" dirty="0" smtClean="0"/>
              <a:t>: bigger/smaller lists</a:t>
            </a:r>
          </a:p>
          <a:p>
            <a:pPr lvl="3"/>
            <a:r>
              <a:rPr lang="en-US" dirty="0" smtClean="0"/>
              <a:t>Both - apparently</a:t>
            </a:r>
          </a:p>
          <a:p>
            <a:pPr lvl="2"/>
            <a:r>
              <a:rPr lang="en-US" dirty="0" smtClean="0"/>
              <a:t>Stemming: Y/N: </a:t>
            </a:r>
            <a:r>
              <a:rPr lang="en-US" dirty="0" err="1" smtClean="0"/>
              <a:t>Krovetz</a:t>
            </a:r>
            <a:r>
              <a:rPr lang="en-US" dirty="0" smtClean="0"/>
              <a:t>/Porter/Snowball</a:t>
            </a:r>
          </a:p>
          <a:p>
            <a:pPr lvl="2"/>
            <a:r>
              <a:rPr lang="en-US" dirty="0" smtClean="0"/>
              <a:t>Targets: Concatenation, pronoun substitution: Both good</a:t>
            </a:r>
          </a:p>
          <a:p>
            <a:pPr lvl="2"/>
            <a:r>
              <a:rPr lang="en-US" dirty="0" smtClean="0"/>
              <a:t>Reformulation: little effect</a:t>
            </a:r>
          </a:p>
        </p:txBody>
      </p:sp>
    </p:spTree>
    <p:extLst>
      <p:ext uri="{BB962C8B-B14F-4D97-AF65-F5344CB8AC3E}">
        <p14:creationId xmlns:p14="http://schemas.microsoft.com/office/powerpoint/2010/main" val="70824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worked:</a:t>
            </a:r>
          </a:p>
          <a:p>
            <a:pPr lvl="1"/>
            <a:r>
              <a:rPr lang="en-US" dirty="0" smtClean="0"/>
              <a:t>Query processing:</a:t>
            </a:r>
          </a:p>
          <a:p>
            <a:pPr lvl="2"/>
            <a:r>
              <a:rPr lang="en-US" dirty="0" err="1" smtClean="0"/>
              <a:t>Stopwording</a:t>
            </a:r>
            <a:r>
              <a:rPr lang="en-US" dirty="0" smtClean="0"/>
              <a:t>: bigger/smaller lists</a:t>
            </a:r>
          </a:p>
          <a:p>
            <a:pPr lvl="3"/>
            <a:r>
              <a:rPr lang="en-US" dirty="0" smtClean="0"/>
              <a:t>Both - apparently</a:t>
            </a:r>
          </a:p>
          <a:p>
            <a:pPr lvl="2"/>
            <a:r>
              <a:rPr lang="en-US" dirty="0" smtClean="0"/>
              <a:t>Stemming: Y/N: </a:t>
            </a:r>
            <a:r>
              <a:rPr lang="en-US" dirty="0" err="1" smtClean="0"/>
              <a:t>Krovetz</a:t>
            </a:r>
            <a:r>
              <a:rPr lang="en-US" dirty="0" smtClean="0"/>
              <a:t>/Porter/Snowball</a:t>
            </a:r>
          </a:p>
          <a:p>
            <a:pPr lvl="2"/>
            <a:r>
              <a:rPr lang="en-US" dirty="0" smtClean="0"/>
              <a:t>Targets: Concatenation, pronoun substitution: Both good</a:t>
            </a:r>
          </a:p>
          <a:p>
            <a:pPr lvl="2"/>
            <a:r>
              <a:rPr lang="en-US" dirty="0" smtClean="0"/>
              <a:t>Reformulation: little effect</a:t>
            </a:r>
          </a:p>
          <a:p>
            <a:pPr lvl="2"/>
            <a:r>
              <a:rPr lang="en-US" dirty="0" smtClean="0"/>
              <a:t>Query expansion:</a:t>
            </a:r>
          </a:p>
          <a:p>
            <a:pPr lvl="3"/>
            <a:r>
              <a:rPr lang="en-US" dirty="0" smtClean="0"/>
              <a:t>Generally degraded results</a:t>
            </a:r>
          </a:p>
          <a:p>
            <a:pPr lvl="3"/>
            <a:r>
              <a:rPr lang="en-US" dirty="0" smtClean="0"/>
              <a:t>One group had some improvement in MRR</a:t>
            </a:r>
          </a:p>
        </p:txBody>
      </p:sp>
    </p:spTree>
    <p:extLst>
      <p:ext uri="{BB962C8B-B14F-4D97-AF65-F5344CB8AC3E}">
        <p14:creationId xmlns:p14="http://schemas.microsoft.com/office/powerpoint/2010/main" val="1775122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tried:</a:t>
            </a:r>
          </a:p>
          <a:p>
            <a:pPr lvl="1"/>
            <a:r>
              <a:rPr lang="en-US" dirty="0" smtClean="0"/>
              <a:t>Indexing:</a:t>
            </a:r>
          </a:p>
          <a:p>
            <a:pPr lvl="2"/>
            <a:r>
              <a:rPr lang="en-US" dirty="0" err="1" smtClean="0"/>
              <a:t>Lucene</a:t>
            </a:r>
            <a:r>
              <a:rPr lang="en-US" dirty="0" smtClean="0"/>
              <a:t> &amp; Indri</a:t>
            </a:r>
          </a:p>
        </p:txBody>
      </p:sp>
    </p:spTree>
    <p:extLst>
      <p:ext uri="{BB962C8B-B14F-4D97-AF65-F5344CB8AC3E}">
        <p14:creationId xmlns:p14="http://schemas.microsoft.com/office/powerpoint/2010/main" val="3751099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tried:</a:t>
            </a:r>
          </a:p>
          <a:p>
            <a:pPr lvl="1"/>
            <a:r>
              <a:rPr lang="en-US" dirty="0" smtClean="0"/>
              <a:t>Indexing:</a:t>
            </a:r>
          </a:p>
          <a:p>
            <a:pPr lvl="2"/>
            <a:r>
              <a:rPr lang="en-US" dirty="0" err="1" smtClean="0"/>
              <a:t>Lucene</a:t>
            </a:r>
            <a:r>
              <a:rPr lang="en-US" dirty="0" smtClean="0"/>
              <a:t> &amp; Indri</a:t>
            </a:r>
          </a:p>
          <a:p>
            <a:pPr lvl="1"/>
            <a:r>
              <a:rPr lang="en-US" dirty="0" smtClean="0"/>
              <a:t>Passage retrieval:</a:t>
            </a:r>
          </a:p>
          <a:p>
            <a:pPr lvl="2"/>
            <a:r>
              <a:rPr lang="en-US" dirty="0" smtClean="0"/>
              <a:t>Indri passages: different window sizes/steps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183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tried:</a:t>
            </a:r>
          </a:p>
          <a:p>
            <a:pPr lvl="1"/>
            <a:r>
              <a:rPr lang="en-US" dirty="0" smtClean="0"/>
              <a:t>Indexing:</a:t>
            </a:r>
          </a:p>
          <a:p>
            <a:pPr lvl="2"/>
            <a:r>
              <a:rPr lang="en-US" dirty="0" err="1" smtClean="0"/>
              <a:t>Lucene</a:t>
            </a:r>
            <a:r>
              <a:rPr lang="en-US" dirty="0" smtClean="0"/>
              <a:t> &amp; Indri</a:t>
            </a:r>
          </a:p>
          <a:p>
            <a:pPr lvl="1"/>
            <a:r>
              <a:rPr lang="en-US" dirty="0" smtClean="0"/>
              <a:t>Passage retrieval:</a:t>
            </a:r>
          </a:p>
          <a:p>
            <a:pPr lvl="2"/>
            <a:r>
              <a:rPr lang="en-US" dirty="0" smtClean="0"/>
              <a:t>Indri passages: different window sizes/steps</a:t>
            </a:r>
          </a:p>
          <a:p>
            <a:pPr lvl="2"/>
            <a:r>
              <a:rPr lang="en-US" dirty="0" smtClean="0"/>
              <a:t>Passage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3"/>
            <a:r>
              <a:rPr lang="en-US" dirty="0" err="1" smtClean="0"/>
              <a:t>Multitext</a:t>
            </a:r>
            <a:endParaRPr lang="en-US" dirty="0" smtClean="0"/>
          </a:p>
          <a:p>
            <a:pPr lvl="3"/>
            <a:r>
              <a:rPr lang="en-US" dirty="0" err="1" smtClean="0"/>
              <a:t>SiteQ</a:t>
            </a:r>
            <a:endParaRPr lang="en-US" dirty="0" smtClean="0"/>
          </a:p>
          <a:p>
            <a:pPr lvl="3"/>
            <a:r>
              <a:rPr lang="en-US" dirty="0" smtClean="0"/>
              <a:t>ISI</a:t>
            </a:r>
          </a:p>
          <a:p>
            <a:pPr lvl="3"/>
            <a:r>
              <a:rPr lang="en-US" dirty="0" smtClean="0"/>
              <a:t>Classification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73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worked:</a:t>
            </a:r>
          </a:p>
          <a:p>
            <a:pPr lvl="1"/>
            <a:r>
              <a:rPr lang="en-US" dirty="0" smtClean="0"/>
              <a:t>Indexing:</a:t>
            </a:r>
          </a:p>
          <a:p>
            <a:pPr lvl="2"/>
            <a:r>
              <a:rPr lang="en-US" dirty="0" err="1" smtClean="0"/>
              <a:t>Lucene</a:t>
            </a:r>
            <a:r>
              <a:rPr lang="en-US" dirty="0" smtClean="0"/>
              <a:t> &amp; Indri: Generally comparable: 0.30-0.35 MAP</a:t>
            </a:r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9596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worked:</a:t>
            </a:r>
          </a:p>
          <a:p>
            <a:pPr lvl="1"/>
            <a:r>
              <a:rPr lang="en-US" dirty="0" smtClean="0"/>
              <a:t>Indexing:</a:t>
            </a:r>
          </a:p>
          <a:p>
            <a:pPr lvl="2"/>
            <a:r>
              <a:rPr lang="en-US" dirty="0" err="1" smtClean="0"/>
              <a:t>Lucene</a:t>
            </a:r>
            <a:r>
              <a:rPr lang="en-US" dirty="0" smtClean="0"/>
              <a:t> &amp; Indri: Generally comparable: 0.30-0.35 MAP</a:t>
            </a:r>
          </a:p>
          <a:p>
            <a:pPr lvl="1"/>
            <a:r>
              <a:rPr lang="en-US" dirty="0" smtClean="0"/>
              <a:t>Passage retrieval:</a:t>
            </a:r>
          </a:p>
          <a:p>
            <a:pPr lvl="2"/>
            <a:r>
              <a:rPr lang="en-US" dirty="0" smtClean="0"/>
              <a:t>Indri passages: different window sizes/steps</a:t>
            </a:r>
          </a:p>
          <a:p>
            <a:pPr lvl="3"/>
            <a:r>
              <a:rPr lang="en-US" dirty="0" smtClean="0"/>
              <a:t>Generally works well with moderate overlap: best results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383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Deliverable 3 Discussion</a:t>
            </a:r>
          </a:p>
          <a:p>
            <a:pPr lvl="1"/>
            <a:r>
              <a:rPr lang="en-US" dirty="0" smtClean="0"/>
              <a:t>What worked</a:t>
            </a:r>
          </a:p>
          <a:p>
            <a:r>
              <a:rPr lang="en-US" dirty="0" smtClean="0"/>
              <a:t>Deliverable 4</a:t>
            </a:r>
          </a:p>
          <a:p>
            <a:r>
              <a:rPr lang="en-US" dirty="0" smtClean="0"/>
              <a:t>Answer extraction:</a:t>
            </a:r>
          </a:p>
          <a:p>
            <a:pPr lvl="1"/>
            <a:r>
              <a:rPr lang="en-US" dirty="0" smtClean="0"/>
              <a:t>Learning answer patterns</a:t>
            </a:r>
          </a:p>
          <a:p>
            <a:pPr lvl="1"/>
            <a:r>
              <a:rPr lang="en-US" dirty="0" smtClean="0"/>
              <a:t>Answer extraction: classification and ranking</a:t>
            </a:r>
          </a:p>
          <a:p>
            <a:pPr lvl="1"/>
            <a:r>
              <a:rPr lang="en-US" dirty="0" smtClean="0"/>
              <a:t>Noisy channel approaches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588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worked:</a:t>
            </a:r>
            <a:endParaRPr lang="en-US" dirty="0" smtClean="0"/>
          </a:p>
          <a:p>
            <a:pPr lvl="1"/>
            <a:r>
              <a:rPr lang="en-US" dirty="0" smtClean="0"/>
              <a:t>Indexing:</a:t>
            </a:r>
          </a:p>
          <a:p>
            <a:pPr lvl="2"/>
            <a:r>
              <a:rPr lang="en-US" dirty="0" err="1" smtClean="0"/>
              <a:t>Lucene</a:t>
            </a:r>
            <a:r>
              <a:rPr lang="en-US" dirty="0" smtClean="0"/>
              <a:t> &amp; Indri: Generally comparable: 0.30-0.35 MAP</a:t>
            </a:r>
          </a:p>
          <a:p>
            <a:pPr lvl="1"/>
            <a:r>
              <a:rPr lang="en-US" dirty="0" smtClean="0"/>
              <a:t>Passage retrieval:</a:t>
            </a:r>
          </a:p>
          <a:p>
            <a:pPr lvl="2"/>
            <a:r>
              <a:rPr lang="en-US" dirty="0" smtClean="0"/>
              <a:t>Indri passages: different window sizes/steps</a:t>
            </a:r>
          </a:p>
          <a:p>
            <a:pPr lvl="3"/>
            <a:r>
              <a:rPr lang="en-US" dirty="0" smtClean="0"/>
              <a:t>Generally works well with moderate overlap: best results</a:t>
            </a:r>
          </a:p>
          <a:p>
            <a:pPr lvl="2"/>
            <a:r>
              <a:rPr lang="en-US" dirty="0" smtClean="0"/>
              <a:t>Passage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3"/>
            <a:r>
              <a:rPr lang="en-US" dirty="0" err="1" smtClean="0"/>
              <a:t>Multitext</a:t>
            </a:r>
            <a:endParaRPr lang="en-US" dirty="0" smtClean="0"/>
          </a:p>
          <a:p>
            <a:pPr lvl="3"/>
            <a:r>
              <a:rPr lang="en-US" dirty="0" err="1" smtClean="0"/>
              <a:t>SiteQ</a:t>
            </a:r>
            <a:endParaRPr lang="en-US" dirty="0" smtClean="0"/>
          </a:p>
          <a:p>
            <a:pPr lvl="3"/>
            <a:r>
              <a:rPr lang="en-US" dirty="0" smtClean="0"/>
              <a:t>ISI</a:t>
            </a:r>
          </a:p>
          <a:p>
            <a:pPr lvl="3"/>
            <a:r>
              <a:rPr lang="en-US" dirty="0" smtClean="0"/>
              <a:t>Classification: hard to beat Indri 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016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End-to-end QA: Answer extraction/refinement</a:t>
            </a:r>
          </a:p>
          <a:p>
            <a:pPr lvl="1"/>
            <a:r>
              <a:rPr lang="en-US" dirty="0" smtClean="0"/>
              <a:t>Jeopardy!-style answers: beyond scope</a:t>
            </a:r>
          </a:p>
          <a:p>
            <a:pPr lvl="1"/>
            <a:r>
              <a:rPr lang="en-US" dirty="0" smtClean="0"/>
              <a:t>Instead: </a:t>
            </a:r>
          </a:p>
          <a:p>
            <a:pPr lvl="2"/>
            <a:r>
              <a:rPr lang="en-US" dirty="0" smtClean="0"/>
              <a:t>More fine-grained passages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725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End-to-end QA: Answer extraction/refinement</a:t>
            </a:r>
          </a:p>
          <a:p>
            <a:pPr lvl="1"/>
            <a:r>
              <a:rPr lang="en-US" dirty="0" smtClean="0"/>
              <a:t>Jeopardy!-style answers: beyond scope</a:t>
            </a:r>
          </a:p>
          <a:p>
            <a:pPr lvl="1"/>
            <a:r>
              <a:rPr lang="en-US" dirty="0" smtClean="0"/>
              <a:t>Instead: </a:t>
            </a:r>
          </a:p>
          <a:p>
            <a:pPr lvl="2"/>
            <a:r>
              <a:rPr lang="en-US" dirty="0" smtClean="0"/>
              <a:t>More fine-grained passages</a:t>
            </a:r>
          </a:p>
          <a:p>
            <a:r>
              <a:rPr lang="en-US" dirty="0" smtClean="0"/>
              <a:t>Specifically, passages of:</a:t>
            </a:r>
          </a:p>
          <a:p>
            <a:pPr lvl="1"/>
            <a:r>
              <a:rPr lang="en-US" dirty="0" smtClean="0"/>
              <a:t>100-char,</a:t>
            </a:r>
          </a:p>
          <a:p>
            <a:pPr lvl="1"/>
            <a:r>
              <a:rPr lang="en-US" dirty="0" smtClean="0"/>
              <a:t>250-char, and</a:t>
            </a:r>
          </a:p>
          <a:p>
            <a:pPr lvl="1"/>
            <a:r>
              <a:rPr lang="en-US" dirty="0" smtClean="0"/>
              <a:t>1000-char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9714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End-to-end QA: Answer extraction/refinement</a:t>
            </a:r>
          </a:p>
          <a:p>
            <a:pPr lvl="1"/>
            <a:r>
              <a:rPr lang="en-US" dirty="0" smtClean="0"/>
              <a:t>Jeopardy!-style answers: beyond scope</a:t>
            </a:r>
          </a:p>
          <a:p>
            <a:pPr lvl="1"/>
            <a:r>
              <a:rPr lang="en-US" dirty="0" smtClean="0"/>
              <a:t>Instead: </a:t>
            </a:r>
          </a:p>
          <a:p>
            <a:pPr lvl="2"/>
            <a:r>
              <a:rPr lang="en-US" dirty="0" smtClean="0"/>
              <a:t>More fine-grained passages</a:t>
            </a:r>
          </a:p>
          <a:p>
            <a:r>
              <a:rPr lang="en-US" dirty="0" smtClean="0"/>
              <a:t>Specifically, passages of:</a:t>
            </a:r>
          </a:p>
          <a:p>
            <a:pPr lvl="1"/>
            <a:r>
              <a:rPr lang="en-US" dirty="0" smtClean="0"/>
              <a:t>100-char,</a:t>
            </a:r>
          </a:p>
          <a:p>
            <a:pPr lvl="1"/>
            <a:r>
              <a:rPr lang="en-US" dirty="0" smtClean="0"/>
              <a:t>250-char, and</a:t>
            </a:r>
          </a:p>
          <a:p>
            <a:pPr lvl="1"/>
            <a:r>
              <a:rPr lang="en-US" dirty="0" smtClean="0"/>
              <a:t>1000-char </a:t>
            </a:r>
          </a:p>
          <a:p>
            <a:r>
              <a:rPr lang="en-US" dirty="0" smtClean="0"/>
              <a:t>Evaluated on QA 2004, 2005 (held out) data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34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Output Format:</a:t>
            </a:r>
          </a:p>
          <a:p>
            <a:pPr lvl="1"/>
            <a:r>
              <a:rPr lang="en-US" dirty="0" smtClean="0"/>
              <a:t>Factoids only please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Top 20 results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Output lines:</a:t>
            </a:r>
            <a:endParaRPr lang="en-US" dirty="0"/>
          </a:p>
          <a:p>
            <a:pPr lvl="2"/>
            <a:r>
              <a:rPr lang="en-US" dirty="0" err="1" smtClean="0"/>
              <a:t>Qid</a:t>
            </a:r>
            <a:r>
              <a:rPr lang="en-US" dirty="0" smtClean="0"/>
              <a:t> run-tag </a:t>
            </a:r>
            <a:r>
              <a:rPr lang="en-US" dirty="0" err="1" smtClean="0"/>
              <a:t>DocID</a:t>
            </a:r>
            <a:r>
              <a:rPr lang="en-US" dirty="0" smtClean="0"/>
              <a:t> </a:t>
            </a:r>
            <a:r>
              <a:rPr lang="en-US" dirty="0" err="1" smtClean="0"/>
              <a:t>Answer_string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Answer string: different lengths</a:t>
            </a:r>
          </a:p>
          <a:p>
            <a:pPr lvl="2"/>
            <a:r>
              <a:rPr lang="en-US" dirty="0" smtClean="0"/>
              <a:t>Please no carriage returns….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4129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82152" cy="4343400"/>
          </a:xfrm>
        </p:spPr>
        <p:txBody>
          <a:bodyPr/>
          <a:lstStyle/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Given a passage, find the specific answer in passage</a:t>
            </a:r>
          </a:p>
          <a:p>
            <a:pPr lvl="1"/>
            <a:r>
              <a:rPr lang="en-US" dirty="0" smtClean="0"/>
              <a:t>Go from ~1000 chars -&gt; short answer span</a:t>
            </a:r>
          </a:p>
          <a:p>
            <a:pPr marL="349250" lvl="1" indent="0">
              <a:buNone/>
            </a:pP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012725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82152" cy="4343400"/>
          </a:xfrm>
        </p:spPr>
        <p:txBody>
          <a:bodyPr/>
          <a:lstStyle/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Given a passage, find the specific answer in passage</a:t>
            </a:r>
          </a:p>
          <a:p>
            <a:pPr lvl="1"/>
            <a:r>
              <a:rPr lang="en-US" dirty="0" smtClean="0"/>
              <a:t>Go from ~1000 chars -&gt; short answer span</a:t>
            </a:r>
          </a:p>
          <a:p>
            <a:pPr marL="349250" lvl="1" indent="0"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Q: What is the current population of the United States?</a:t>
            </a:r>
          </a:p>
          <a:p>
            <a:pPr lvl="1"/>
            <a:r>
              <a:rPr lang="en-US" dirty="0" smtClean="0"/>
              <a:t>Pass: The </a:t>
            </a:r>
            <a:r>
              <a:rPr lang="en-US" dirty="0"/>
              <a:t>United States enters 2011 with a population of more than 310.5 million people, according to a U.S. Census Bureau estimate.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6448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82152" cy="4343400"/>
          </a:xfrm>
        </p:spPr>
        <p:txBody>
          <a:bodyPr/>
          <a:lstStyle/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Given a passage, find the specific answer in passage</a:t>
            </a:r>
          </a:p>
          <a:p>
            <a:pPr lvl="1"/>
            <a:r>
              <a:rPr lang="en-US" dirty="0" smtClean="0"/>
              <a:t>Go from ~1000 chars -&gt; short answer span</a:t>
            </a:r>
          </a:p>
          <a:p>
            <a:pPr marL="349250" lvl="1" indent="0"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Q: What is the current population of the United States?</a:t>
            </a:r>
          </a:p>
          <a:p>
            <a:pPr lvl="1"/>
            <a:r>
              <a:rPr lang="en-US" dirty="0" smtClean="0"/>
              <a:t>Pass: The </a:t>
            </a:r>
            <a:r>
              <a:rPr lang="en-US" dirty="0"/>
              <a:t>United States enters 2011 with a population of more than 310.5 million people, according to a U.S. Census Bureau estimate. </a:t>
            </a:r>
            <a:endParaRPr lang="en-US" dirty="0" smtClean="0"/>
          </a:p>
          <a:p>
            <a:pPr lvl="1"/>
            <a:r>
              <a:rPr lang="en-US" dirty="0" smtClean="0"/>
              <a:t>Answer: 310.5 million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8021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ISI’s answer extraction experiment:</a:t>
            </a:r>
          </a:p>
          <a:p>
            <a:pPr lvl="1"/>
            <a:r>
              <a:rPr lang="en-US" dirty="0" smtClean="0"/>
              <a:t>Given:</a:t>
            </a:r>
          </a:p>
          <a:p>
            <a:pPr lvl="2"/>
            <a:r>
              <a:rPr lang="en-US" dirty="0" smtClean="0"/>
              <a:t>Question: 413 TREC-2002 factoid questions</a:t>
            </a:r>
          </a:p>
          <a:p>
            <a:pPr lvl="2"/>
            <a:r>
              <a:rPr lang="en-US" dirty="0" smtClean="0"/>
              <a:t>Known answer type</a:t>
            </a:r>
          </a:p>
          <a:p>
            <a:pPr lvl="2"/>
            <a:r>
              <a:rPr lang="en-US" dirty="0" smtClean="0"/>
              <a:t>All correct answer passages</a:t>
            </a:r>
          </a:p>
        </p:txBody>
      </p:sp>
    </p:spTree>
    <p:extLst>
      <p:ext uri="{BB962C8B-B14F-4D97-AF65-F5344CB8AC3E}">
        <p14:creationId xmlns:p14="http://schemas.microsoft.com/office/powerpoint/2010/main" val="24114163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ISI’s answer extraction experiment:</a:t>
            </a:r>
          </a:p>
          <a:p>
            <a:pPr lvl="1"/>
            <a:r>
              <a:rPr lang="en-US" dirty="0" smtClean="0"/>
              <a:t>Given:</a:t>
            </a:r>
          </a:p>
          <a:p>
            <a:pPr lvl="2"/>
            <a:r>
              <a:rPr lang="en-US" dirty="0" smtClean="0"/>
              <a:t>Question: 413 TREC-2002 factoid questions</a:t>
            </a:r>
          </a:p>
          <a:p>
            <a:pPr lvl="2"/>
            <a:r>
              <a:rPr lang="en-US" dirty="0" smtClean="0"/>
              <a:t>Known answer type</a:t>
            </a:r>
          </a:p>
          <a:p>
            <a:pPr lvl="2"/>
            <a:r>
              <a:rPr lang="en-US" dirty="0" smtClean="0"/>
              <a:t>All correct answer passages</a:t>
            </a:r>
          </a:p>
          <a:p>
            <a:pPr lvl="1"/>
            <a:r>
              <a:rPr lang="en-US" dirty="0" smtClean="0"/>
              <a:t>Task: Pin-point specific answer string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Accuracy: </a:t>
            </a:r>
          </a:p>
          <a:p>
            <a:pPr lvl="2"/>
            <a:r>
              <a:rPr lang="en-US" dirty="0" smtClean="0"/>
              <a:t>Systems: 68.2%, 63.4%, 56.7%</a:t>
            </a:r>
          </a:p>
          <a:p>
            <a:pPr lvl="3"/>
            <a:r>
              <a:rPr lang="en-US" dirty="0" smtClean="0"/>
              <a:t>Still missing 30%+ answers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90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Steve </a:t>
            </a:r>
            <a:r>
              <a:rPr lang="en-US" dirty="0" err="1" smtClean="0"/>
              <a:t>Sim</a:t>
            </a:r>
            <a:endParaRPr lang="en-US" dirty="0" smtClean="0"/>
          </a:p>
          <a:p>
            <a:pPr lvl="1"/>
            <a:r>
              <a:rPr lang="en-US" dirty="0" smtClean="0"/>
              <a:t>Career Exploration discussion</a:t>
            </a:r>
          </a:p>
          <a:p>
            <a:pPr lvl="2"/>
            <a:r>
              <a:rPr lang="en-US" dirty="0" smtClean="0"/>
              <a:t>After class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9207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ISI’s answer extraction experiment:</a:t>
            </a:r>
          </a:p>
          <a:p>
            <a:pPr lvl="1"/>
            <a:r>
              <a:rPr lang="en-US" dirty="0" smtClean="0"/>
              <a:t>Given:</a:t>
            </a:r>
          </a:p>
          <a:p>
            <a:pPr lvl="2"/>
            <a:r>
              <a:rPr lang="en-US" dirty="0" smtClean="0"/>
              <a:t>Question: 413 TREC-2002 factoid questions</a:t>
            </a:r>
          </a:p>
          <a:p>
            <a:pPr lvl="2"/>
            <a:r>
              <a:rPr lang="en-US" dirty="0" smtClean="0"/>
              <a:t>Known answer type</a:t>
            </a:r>
          </a:p>
          <a:p>
            <a:pPr lvl="2"/>
            <a:r>
              <a:rPr lang="en-US" dirty="0" smtClean="0"/>
              <a:t>All correct answer passages</a:t>
            </a:r>
          </a:p>
          <a:p>
            <a:pPr lvl="1"/>
            <a:r>
              <a:rPr lang="en-US" dirty="0" smtClean="0"/>
              <a:t>Task: Pin-point specific answer string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Accuracy: </a:t>
            </a:r>
          </a:p>
          <a:p>
            <a:pPr lvl="2"/>
            <a:r>
              <a:rPr lang="en-US" dirty="0" smtClean="0"/>
              <a:t>Systems: 68.2%, 63.4%, 56.7%</a:t>
            </a:r>
          </a:p>
          <a:p>
            <a:pPr lvl="3"/>
            <a:r>
              <a:rPr lang="en-US" dirty="0" smtClean="0"/>
              <a:t>Still missing 30%+ answers</a:t>
            </a:r>
          </a:p>
          <a:p>
            <a:pPr lvl="2"/>
            <a:r>
              <a:rPr lang="en-US" dirty="0" smtClean="0"/>
              <a:t>Oracle (any of 3 right): 78.9% (20% miss)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8701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Answer-type matching:</a:t>
            </a:r>
          </a:p>
          <a:p>
            <a:pPr lvl="1"/>
            <a:r>
              <a:rPr lang="en-US" dirty="0" smtClean="0"/>
              <a:t>Build patterns for answer locations</a:t>
            </a:r>
          </a:p>
          <a:p>
            <a:pPr lvl="2"/>
            <a:r>
              <a:rPr lang="en-US" dirty="0" smtClean="0"/>
              <a:t>Restrict by answer type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18219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Answer-type matching:</a:t>
            </a:r>
          </a:p>
          <a:p>
            <a:pPr lvl="1"/>
            <a:r>
              <a:rPr lang="en-US" dirty="0" smtClean="0"/>
              <a:t>Build patterns for answer locations</a:t>
            </a:r>
          </a:p>
          <a:p>
            <a:pPr lvl="2"/>
            <a:r>
              <a:rPr lang="en-US" dirty="0" smtClean="0"/>
              <a:t>Restrict by answer type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Information for pattern types:</a:t>
            </a:r>
          </a:p>
        </p:txBody>
      </p:sp>
    </p:spTree>
    <p:extLst>
      <p:ext uri="{BB962C8B-B14F-4D97-AF65-F5344CB8AC3E}">
        <p14:creationId xmlns:p14="http://schemas.microsoft.com/office/powerpoint/2010/main" val="8293651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Answer-type matching:</a:t>
            </a:r>
          </a:p>
          <a:p>
            <a:pPr lvl="1"/>
            <a:r>
              <a:rPr lang="en-US" dirty="0" smtClean="0"/>
              <a:t>Build patterns for answer locations</a:t>
            </a:r>
          </a:p>
          <a:p>
            <a:pPr lvl="2"/>
            <a:r>
              <a:rPr lang="en-US" dirty="0" smtClean="0"/>
              <a:t>Restrict by answer type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Information for pattern types:</a:t>
            </a:r>
          </a:p>
          <a:p>
            <a:pPr lvl="2"/>
            <a:r>
              <a:rPr lang="en-US" dirty="0" smtClean="0"/>
              <a:t>Lexical: word patterns</a:t>
            </a:r>
          </a:p>
          <a:p>
            <a:pPr lvl="2"/>
            <a:r>
              <a:rPr lang="en-US" dirty="0" smtClean="0"/>
              <a:t>Syntactic/structural:</a:t>
            </a:r>
          </a:p>
          <a:p>
            <a:pPr lvl="3"/>
            <a:r>
              <a:rPr lang="en-US" dirty="0" smtClean="0"/>
              <a:t>Syntactic relations b/t question and answer</a:t>
            </a:r>
          </a:p>
          <a:p>
            <a:pPr lvl="2"/>
            <a:r>
              <a:rPr lang="en-US" dirty="0" smtClean="0"/>
              <a:t>Semantic:</a:t>
            </a:r>
          </a:p>
          <a:p>
            <a:pPr lvl="3"/>
            <a:r>
              <a:rPr lang="en-US" dirty="0" smtClean="0"/>
              <a:t>Semantic/argument relations b/t question and answer</a:t>
            </a:r>
          </a:p>
        </p:txBody>
      </p:sp>
    </p:spTree>
    <p:extLst>
      <p:ext uri="{BB962C8B-B14F-4D97-AF65-F5344CB8AC3E}">
        <p14:creationId xmlns:p14="http://schemas.microsoft.com/office/powerpoint/2010/main" val="32060458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Answer-type matching:</a:t>
            </a:r>
          </a:p>
          <a:p>
            <a:pPr lvl="1"/>
            <a:r>
              <a:rPr lang="en-US" dirty="0" smtClean="0"/>
              <a:t>Build patterns for answer locations</a:t>
            </a:r>
          </a:p>
          <a:p>
            <a:pPr lvl="2"/>
            <a:r>
              <a:rPr lang="en-US" dirty="0" smtClean="0"/>
              <a:t>Restrict by answer type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Information for pattern types:</a:t>
            </a:r>
          </a:p>
          <a:p>
            <a:pPr lvl="2"/>
            <a:r>
              <a:rPr lang="en-US" dirty="0" smtClean="0"/>
              <a:t>Lexical: word patterns</a:t>
            </a:r>
          </a:p>
          <a:p>
            <a:pPr lvl="2"/>
            <a:r>
              <a:rPr lang="en-US" dirty="0" smtClean="0"/>
              <a:t>Syntactic/structural:</a:t>
            </a:r>
          </a:p>
          <a:p>
            <a:pPr lvl="3"/>
            <a:r>
              <a:rPr lang="en-US" dirty="0" smtClean="0"/>
              <a:t>Syntactic relations b/t question and answer</a:t>
            </a:r>
          </a:p>
          <a:p>
            <a:pPr lvl="2"/>
            <a:r>
              <a:rPr lang="en-US" dirty="0" smtClean="0"/>
              <a:t>Semantic:</a:t>
            </a:r>
          </a:p>
          <a:p>
            <a:pPr lvl="3"/>
            <a:r>
              <a:rPr lang="en-US" dirty="0" smtClean="0"/>
              <a:t>Semantic/argument relations b/t question and answer</a:t>
            </a:r>
          </a:p>
          <a:p>
            <a:pPr lvl="1"/>
            <a:r>
              <a:rPr lang="en-US" dirty="0" smtClean="0"/>
              <a:t>Combine with machine learning to select</a:t>
            </a:r>
          </a:p>
        </p:txBody>
      </p:sp>
    </p:spTree>
    <p:extLst>
      <p:ext uri="{BB962C8B-B14F-4D97-AF65-F5344CB8AC3E}">
        <p14:creationId xmlns:p14="http://schemas.microsoft.com/office/powerpoint/2010/main" val="27763778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Matching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type: Definition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3013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Matching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type: Definition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fig 23.11.jpg" descr="fig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20463"/>
            <a:ext cx="8610600" cy="1734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65402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Matching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type: Definition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Answer type: Birthdate</a:t>
            </a:r>
          </a:p>
        </p:txBody>
      </p:sp>
      <p:pic>
        <p:nvPicPr>
          <p:cNvPr id="4" name="fig 23.11.jpg" descr="fig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20463"/>
            <a:ext cx="8610600" cy="1734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23347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Matching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type: Definition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Answer type: Birthdate</a:t>
            </a:r>
          </a:p>
          <a:p>
            <a:pPr lvl="1"/>
            <a:r>
              <a:rPr lang="en-US" dirty="0" smtClean="0"/>
              <a:t>Question: When was Mozart born?</a:t>
            </a:r>
          </a:p>
          <a:p>
            <a:pPr lvl="1"/>
            <a:r>
              <a:rPr lang="en-US" dirty="0" smtClean="0"/>
              <a:t>Answer: Mozart was born on ….</a:t>
            </a:r>
          </a:p>
          <a:p>
            <a:endParaRPr lang="en-US" dirty="0"/>
          </a:p>
        </p:txBody>
      </p:sp>
      <p:pic>
        <p:nvPicPr>
          <p:cNvPr id="4" name="fig 23.11.jpg" descr="fig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20463"/>
            <a:ext cx="8610600" cy="1734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58727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Matching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Answer type: Definition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Answer type: Birthdate</a:t>
            </a:r>
          </a:p>
          <a:p>
            <a:pPr lvl="1"/>
            <a:r>
              <a:rPr lang="en-US" dirty="0" smtClean="0"/>
              <a:t>Question: When was Mozart born?</a:t>
            </a:r>
          </a:p>
          <a:p>
            <a:pPr lvl="1"/>
            <a:r>
              <a:rPr lang="en-US" dirty="0" smtClean="0"/>
              <a:t>Answer: Mozart was born on ….</a:t>
            </a:r>
          </a:p>
          <a:p>
            <a:pPr lvl="1"/>
            <a:r>
              <a:rPr lang="en-US" dirty="0"/>
              <a:t>Pattern: &lt;QP&gt; was born on &lt;AP&gt;</a:t>
            </a:r>
          </a:p>
          <a:p>
            <a:pPr lvl="1"/>
            <a:r>
              <a:rPr lang="en-US" dirty="0"/>
              <a:t>Pattern: &lt;QP&gt; (&lt;AP&gt; - …..)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fig 23.11.jpg" descr="fig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20463"/>
            <a:ext cx="8610600" cy="1734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2788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 &amp; Passage Retrieval</a:t>
            </a:r>
          </a:p>
          <a:p>
            <a:r>
              <a:rPr lang="en-US" dirty="0" smtClean="0"/>
              <a:t>What was tried:</a:t>
            </a:r>
          </a:p>
          <a:p>
            <a:pPr lvl="1"/>
            <a:r>
              <a:rPr lang="en-US" dirty="0" smtClean="0"/>
              <a:t>Query processing: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0991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N-gram tiling: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Typically as part of answer validation/verification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Integrated with web-based retrieval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Based on retrieval of search ‘snippets’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Identifies frequently occurring, overlapping n-grams</a:t>
            </a:r>
          </a:p>
          <a:p>
            <a:pPr lvl="2"/>
            <a:r>
              <a:rPr lang="en-US" dirty="0" smtClean="0"/>
              <a:t>Of correct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6383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eaLnBrk="1" hangingPunct="1"/>
            <a:fld id="{181038EA-485D-244C-868D-5D9D85D53122}" type="slidenum">
              <a:rPr lang="en-US" sz="1400">
                <a:latin typeface="Times New Roman" charset="0"/>
              </a:rPr>
              <a:pPr eaLnBrk="1" hangingPunct="1"/>
              <a:t>41</a:t>
            </a:fld>
            <a:endParaRPr lang="en-US" sz="1400"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Lucida Sans" charset="0"/>
              </a:rPr>
              <a:t>N-gram Tiling</a:t>
            </a:r>
            <a:endParaRPr lang="en-GB" dirty="0">
              <a:latin typeface="Lucida Sans" charset="0"/>
            </a:endParaRPr>
          </a:p>
        </p:txBody>
      </p:sp>
      <p:sp>
        <p:nvSpPr>
          <p:cNvPr id="61444" name="Text Box 3"/>
          <p:cNvSpPr txBox="1">
            <a:spLocks noChangeArrowheads="1"/>
          </p:cNvSpPr>
          <p:nvPr/>
        </p:nvSpPr>
        <p:spPr bwMode="auto">
          <a:xfrm>
            <a:off x="3200400" y="2908300"/>
            <a:ext cx="15240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1">
                <a:latin typeface="Times New Roman" charset="0"/>
              </a:rPr>
              <a:t>  Dickens</a:t>
            </a:r>
          </a:p>
        </p:txBody>
      </p:sp>
      <p:sp>
        <p:nvSpPr>
          <p:cNvPr id="61445" name="Text Box 4"/>
          <p:cNvSpPr txBox="1">
            <a:spLocks noChangeArrowheads="1"/>
          </p:cNvSpPr>
          <p:nvPr/>
        </p:nvSpPr>
        <p:spPr bwMode="auto">
          <a:xfrm>
            <a:off x="1905000" y="2374900"/>
            <a:ext cx="28194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1">
                <a:latin typeface="Times New Roman" charset="0"/>
              </a:rPr>
              <a:t>  Charles    Dickens </a:t>
            </a:r>
          </a:p>
        </p:txBody>
      </p:sp>
      <p:sp>
        <p:nvSpPr>
          <p:cNvPr id="61446" name="Text Box 5"/>
          <p:cNvSpPr txBox="1">
            <a:spLocks noChangeArrowheads="1"/>
          </p:cNvSpPr>
          <p:nvPr/>
        </p:nvSpPr>
        <p:spPr bwMode="auto">
          <a:xfrm>
            <a:off x="1219200" y="3460750"/>
            <a:ext cx="19050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1">
                <a:latin typeface="Times New Roman" charset="0"/>
              </a:rPr>
              <a:t>  Mr Charles</a:t>
            </a:r>
          </a:p>
        </p:txBody>
      </p:sp>
      <p:sp>
        <p:nvSpPr>
          <p:cNvPr id="61447" name="Text Box 6"/>
          <p:cNvSpPr txBox="1">
            <a:spLocks noChangeArrowheads="1"/>
          </p:cNvSpPr>
          <p:nvPr/>
        </p:nvSpPr>
        <p:spPr bwMode="auto">
          <a:xfrm>
            <a:off x="609600" y="1687513"/>
            <a:ext cx="1030288" cy="228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GB" b="1">
                <a:latin typeface="Times New Roman" charset="0"/>
              </a:rPr>
              <a:t>Scores</a:t>
            </a:r>
          </a:p>
          <a:p>
            <a:pPr>
              <a:lnSpc>
                <a:spcPct val="90000"/>
              </a:lnSpc>
            </a:pPr>
            <a:endParaRPr lang="en-GB" b="1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GB" b="1">
                <a:latin typeface="Times New Roman" charset="0"/>
              </a:rPr>
              <a:t>20</a:t>
            </a:r>
          </a:p>
          <a:p>
            <a:pPr>
              <a:lnSpc>
                <a:spcPct val="90000"/>
              </a:lnSpc>
            </a:pPr>
            <a:endParaRPr lang="en-GB" sz="2000" b="1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GB" b="1">
                <a:latin typeface="Times New Roman" charset="0"/>
              </a:rPr>
              <a:t>15</a:t>
            </a:r>
          </a:p>
          <a:p>
            <a:pPr>
              <a:lnSpc>
                <a:spcPct val="90000"/>
              </a:lnSpc>
            </a:pPr>
            <a:endParaRPr lang="en-GB" sz="2000" b="1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GB" b="1">
                <a:latin typeface="Times New Roman" charset="0"/>
              </a:rPr>
              <a:t>10</a:t>
            </a:r>
          </a:p>
        </p:txBody>
      </p:sp>
      <p:sp>
        <p:nvSpPr>
          <p:cNvPr id="61448" name="AutoShape 7"/>
          <p:cNvSpPr>
            <a:spLocks/>
          </p:cNvSpPr>
          <p:nvPr/>
        </p:nvSpPr>
        <p:spPr bwMode="auto">
          <a:xfrm>
            <a:off x="4953000" y="2133600"/>
            <a:ext cx="381000" cy="1905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GB" b="1">
                <a:latin typeface="Times New Roman" charset="0"/>
              </a:rPr>
              <a:t>     merged,	 discard</a:t>
            </a:r>
            <a:br>
              <a:rPr lang="en-GB" b="1">
                <a:latin typeface="Times New Roman" charset="0"/>
              </a:rPr>
            </a:br>
            <a:r>
              <a:rPr lang="en-GB" b="1">
                <a:latin typeface="Times New Roman" charset="0"/>
              </a:rPr>
              <a:t>		old n-grams</a:t>
            </a:r>
          </a:p>
        </p:txBody>
      </p:sp>
      <p:sp>
        <p:nvSpPr>
          <p:cNvPr id="61449" name="Text Box 8"/>
          <p:cNvSpPr txBox="1">
            <a:spLocks noChangeArrowheads="1"/>
          </p:cNvSpPr>
          <p:nvPr/>
        </p:nvSpPr>
        <p:spPr bwMode="auto">
          <a:xfrm>
            <a:off x="4876800" y="4343400"/>
            <a:ext cx="33528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1">
                <a:latin typeface="Times New Roman" charset="0"/>
              </a:rPr>
              <a:t>  Mr Charles  Dickens</a:t>
            </a:r>
          </a:p>
        </p:txBody>
      </p:sp>
      <p:sp>
        <p:nvSpPr>
          <p:cNvPr id="61450" name="Text Box 9"/>
          <p:cNvSpPr txBox="1">
            <a:spLocks noChangeArrowheads="1"/>
          </p:cNvSpPr>
          <p:nvPr/>
        </p:nvSpPr>
        <p:spPr bwMode="auto">
          <a:xfrm>
            <a:off x="3505200" y="4343400"/>
            <a:ext cx="1292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r>
              <a:rPr lang="en-GB" b="1">
                <a:latin typeface="Times New Roman" charset="0"/>
              </a:rPr>
              <a:t>Score 45</a:t>
            </a:r>
          </a:p>
        </p:txBody>
      </p:sp>
      <p:sp>
        <p:nvSpPr>
          <p:cNvPr id="61451" name="Line 10"/>
          <p:cNvSpPr>
            <a:spLocks noChangeShapeType="1"/>
          </p:cNvSpPr>
          <p:nvPr/>
        </p:nvSpPr>
        <p:spPr bwMode="auto">
          <a:xfrm>
            <a:off x="5791200" y="3429000"/>
            <a:ext cx="0" cy="76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2" name="Line 11"/>
          <p:cNvSpPr>
            <a:spLocks noChangeShapeType="1"/>
          </p:cNvSpPr>
          <p:nvPr/>
        </p:nvSpPr>
        <p:spPr bwMode="auto">
          <a:xfrm>
            <a:off x="304800" y="42672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3" name="AutoShape 12"/>
          <p:cNvSpPr>
            <a:spLocks noChangeArrowheads="1"/>
          </p:cNvSpPr>
          <p:nvPr/>
        </p:nvSpPr>
        <p:spPr bwMode="auto">
          <a:xfrm>
            <a:off x="838200" y="5257800"/>
            <a:ext cx="1600200" cy="10668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b="1">
                <a:latin typeface="Times New Roman" charset="0"/>
              </a:rPr>
              <a:t>N-Grams</a:t>
            </a:r>
          </a:p>
        </p:txBody>
      </p:sp>
      <p:sp>
        <p:nvSpPr>
          <p:cNvPr id="61454" name="Line 13"/>
          <p:cNvSpPr>
            <a:spLocks noChangeShapeType="1"/>
          </p:cNvSpPr>
          <p:nvPr/>
        </p:nvSpPr>
        <p:spPr bwMode="auto">
          <a:xfrm flipV="1">
            <a:off x="2667000" y="57912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5" name="Text Box 14"/>
          <p:cNvSpPr txBox="1">
            <a:spLocks noChangeArrowheads="1"/>
          </p:cNvSpPr>
          <p:nvPr/>
        </p:nvSpPr>
        <p:spPr bwMode="auto">
          <a:xfrm>
            <a:off x="2514600" y="5299075"/>
            <a:ext cx="3481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r>
              <a:rPr lang="en-GB">
                <a:latin typeface="Times New Roman" charset="0"/>
              </a:rPr>
              <a:t>tile highest-scoring n-gram</a:t>
            </a:r>
          </a:p>
        </p:txBody>
      </p:sp>
      <p:sp>
        <p:nvSpPr>
          <p:cNvPr id="61456" name="AutoShape 15"/>
          <p:cNvSpPr>
            <a:spLocks noChangeArrowheads="1"/>
          </p:cNvSpPr>
          <p:nvPr/>
        </p:nvSpPr>
        <p:spPr bwMode="auto">
          <a:xfrm>
            <a:off x="6096000" y="5257800"/>
            <a:ext cx="1600200" cy="10668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b="1">
                <a:latin typeface="Times New Roman" charset="0"/>
              </a:rPr>
              <a:t>N-Grams</a:t>
            </a:r>
          </a:p>
        </p:txBody>
      </p:sp>
      <p:sp>
        <p:nvSpPr>
          <p:cNvPr id="61457" name="Line 16"/>
          <p:cNvSpPr>
            <a:spLocks noChangeShapeType="1"/>
          </p:cNvSpPr>
          <p:nvPr/>
        </p:nvSpPr>
        <p:spPr bwMode="auto">
          <a:xfrm flipH="1">
            <a:off x="2514600" y="6130925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8" name="Text Box 17"/>
          <p:cNvSpPr txBox="1">
            <a:spLocks noChangeArrowheads="1"/>
          </p:cNvSpPr>
          <p:nvPr/>
        </p:nvSpPr>
        <p:spPr bwMode="auto">
          <a:xfrm>
            <a:off x="2498725" y="6248400"/>
            <a:ext cx="4068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r>
              <a:rPr lang="en-GB" b="1">
                <a:latin typeface="Times New Roman" charset="0"/>
              </a:rPr>
              <a:t>Repeat, until no more overlap</a:t>
            </a:r>
          </a:p>
        </p:txBody>
      </p:sp>
    </p:spTree>
    <p:extLst>
      <p:ext uri="{BB962C8B-B14F-4D97-AF65-F5344CB8AC3E}">
        <p14:creationId xmlns:p14="http://schemas.microsoft.com/office/powerpoint/2010/main" val="31142043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Pattern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 err="1" smtClean="0"/>
              <a:t>Ravichandran</a:t>
            </a:r>
            <a:r>
              <a:rPr lang="en-US" dirty="0" smtClean="0"/>
              <a:t> and </a:t>
            </a:r>
            <a:r>
              <a:rPr lang="en-US" dirty="0" err="1" smtClean="0"/>
              <a:t>Hovy</a:t>
            </a:r>
            <a:r>
              <a:rPr lang="en-US" dirty="0" smtClean="0"/>
              <a:t> 2002; </a:t>
            </a:r>
            <a:r>
              <a:rPr lang="en-US" dirty="0" err="1" smtClean="0"/>
              <a:t>Echihabi</a:t>
            </a:r>
            <a:r>
              <a:rPr lang="en-US" dirty="0" smtClean="0"/>
              <a:t> et al, 2005</a:t>
            </a:r>
          </a:p>
          <a:p>
            <a:r>
              <a:rPr lang="en-US" dirty="0" smtClean="0"/>
              <a:t>Inspiration </a:t>
            </a:r>
            <a:r>
              <a:rPr lang="en-US" sz="1800" dirty="0" smtClean="0"/>
              <a:t>(</a:t>
            </a:r>
            <a:r>
              <a:rPr lang="en-US" sz="1800" dirty="0" err="1" smtClean="0"/>
              <a:t>Soubottin</a:t>
            </a:r>
            <a:r>
              <a:rPr lang="en-US" sz="1800" dirty="0" smtClean="0"/>
              <a:t> and </a:t>
            </a:r>
            <a:r>
              <a:rPr lang="en-US" sz="1800" dirty="0" err="1" smtClean="0"/>
              <a:t>Soubottin</a:t>
            </a:r>
            <a:r>
              <a:rPr lang="en-US" sz="1800" dirty="0" smtClean="0"/>
              <a:t> </a:t>
            </a:r>
            <a:r>
              <a:rPr lang="fr-FR" sz="1800" dirty="0" smtClean="0"/>
              <a:t>’</a:t>
            </a:r>
            <a:r>
              <a:rPr lang="en-US" sz="1800" dirty="0" smtClean="0"/>
              <a:t>01)</a:t>
            </a:r>
          </a:p>
          <a:p>
            <a:pPr lvl="1"/>
            <a:r>
              <a:rPr lang="en-US" dirty="0" smtClean="0"/>
              <a:t>Best TREC 2001 system: </a:t>
            </a:r>
          </a:p>
        </p:txBody>
      </p:sp>
    </p:spTree>
    <p:extLst>
      <p:ext uri="{BB962C8B-B14F-4D97-AF65-F5344CB8AC3E}">
        <p14:creationId xmlns:p14="http://schemas.microsoft.com/office/powerpoint/2010/main" val="41358051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Pattern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 err="1" smtClean="0"/>
              <a:t>Ravichandran</a:t>
            </a:r>
            <a:r>
              <a:rPr lang="en-US" dirty="0" smtClean="0"/>
              <a:t> and </a:t>
            </a:r>
            <a:r>
              <a:rPr lang="en-US" dirty="0" err="1" smtClean="0"/>
              <a:t>Hovy</a:t>
            </a:r>
            <a:r>
              <a:rPr lang="en-US" dirty="0" smtClean="0"/>
              <a:t> 2002; </a:t>
            </a:r>
            <a:r>
              <a:rPr lang="en-US" dirty="0" err="1" smtClean="0"/>
              <a:t>Echihabi</a:t>
            </a:r>
            <a:r>
              <a:rPr lang="en-US" dirty="0" smtClean="0"/>
              <a:t> et al, 2005</a:t>
            </a:r>
          </a:p>
          <a:p>
            <a:r>
              <a:rPr lang="en-US" dirty="0" smtClean="0"/>
              <a:t>Inspiration </a:t>
            </a:r>
            <a:r>
              <a:rPr lang="en-US" sz="1800" dirty="0" smtClean="0"/>
              <a:t>(</a:t>
            </a:r>
            <a:r>
              <a:rPr lang="en-US" sz="1800" dirty="0" err="1" smtClean="0"/>
              <a:t>Soubottin</a:t>
            </a:r>
            <a:r>
              <a:rPr lang="en-US" sz="1800" dirty="0" smtClean="0"/>
              <a:t> and </a:t>
            </a:r>
            <a:r>
              <a:rPr lang="en-US" sz="1800" dirty="0" err="1" smtClean="0"/>
              <a:t>Soubottin</a:t>
            </a:r>
            <a:r>
              <a:rPr lang="en-US" sz="1800" dirty="0" smtClean="0"/>
              <a:t> </a:t>
            </a:r>
            <a:r>
              <a:rPr lang="fr-FR" sz="1800" dirty="0" smtClean="0"/>
              <a:t>’</a:t>
            </a:r>
            <a:r>
              <a:rPr lang="en-US" sz="1800" dirty="0" smtClean="0"/>
              <a:t>01)</a:t>
            </a:r>
          </a:p>
          <a:p>
            <a:pPr lvl="1"/>
            <a:r>
              <a:rPr lang="en-US" dirty="0" smtClean="0"/>
              <a:t>Best TREC 2001 system: </a:t>
            </a:r>
          </a:p>
          <a:p>
            <a:pPr lvl="2"/>
            <a:r>
              <a:rPr lang="en-US" dirty="0" smtClean="0"/>
              <a:t>Based on extensive list of surface patterns</a:t>
            </a:r>
          </a:p>
          <a:p>
            <a:pPr lvl="3"/>
            <a:r>
              <a:rPr lang="en-US" dirty="0" smtClean="0"/>
              <a:t>Mostly manually created</a:t>
            </a:r>
          </a:p>
          <a:p>
            <a:pPr lvl="1"/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1458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Pattern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 err="1" smtClean="0"/>
              <a:t>Ravichandran</a:t>
            </a:r>
            <a:r>
              <a:rPr lang="en-US" dirty="0" smtClean="0"/>
              <a:t> and </a:t>
            </a:r>
            <a:r>
              <a:rPr lang="en-US" dirty="0" err="1" smtClean="0"/>
              <a:t>Hovy</a:t>
            </a:r>
            <a:r>
              <a:rPr lang="en-US" dirty="0" smtClean="0"/>
              <a:t> 2002; </a:t>
            </a:r>
            <a:r>
              <a:rPr lang="en-US" dirty="0" err="1" smtClean="0"/>
              <a:t>Echihabi</a:t>
            </a:r>
            <a:r>
              <a:rPr lang="en-US" dirty="0" smtClean="0"/>
              <a:t> et al, 2005</a:t>
            </a:r>
          </a:p>
          <a:p>
            <a:r>
              <a:rPr lang="en-US" dirty="0" smtClean="0"/>
              <a:t>Inspiration </a:t>
            </a:r>
            <a:r>
              <a:rPr lang="en-US" sz="1800" dirty="0" smtClean="0"/>
              <a:t>(</a:t>
            </a:r>
            <a:r>
              <a:rPr lang="en-US" sz="1800" dirty="0" err="1" smtClean="0"/>
              <a:t>Soubottin</a:t>
            </a:r>
            <a:r>
              <a:rPr lang="en-US" sz="1800" dirty="0" smtClean="0"/>
              <a:t> and </a:t>
            </a:r>
            <a:r>
              <a:rPr lang="en-US" sz="1800" dirty="0" err="1" smtClean="0"/>
              <a:t>Soubottin</a:t>
            </a:r>
            <a:r>
              <a:rPr lang="en-US" sz="1800" dirty="0" smtClean="0"/>
              <a:t> </a:t>
            </a:r>
            <a:r>
              <a:rPr lang="fr-FR" sz="1800" dirty="0" smtClean="0"/>
              <a:t>’</a:t>
            </a:r>
            <a:r>
              <a:rPr lang="en-US" sz="1800" dirty="0" smtClean="0"/>
              <a:t>01)</a:t>
            </a:r>
          </a:p>
          <a:p>
            <a:pPr lvl="1"/>
            <a:r>
              <a:rPr lang="en-US" dirty="0" smtClean="0"/>
              <a:t>Best TREC 2001 system: </a:t>
            </a:r>
          </a:p>
          <a:p>
            <a:pPr lvl="2"/>
            <a:r>
              <a:rPr lang="en-US" dirty="0" smtClean="0"/>
              <a:t>Based on extensive list of surface patterns</a:t>
            </a:r>
          </a:p>
          <a:p>
            <a:pPr lvl="3"/>
            <a:r>
              <a:rPr lang="en-US" dirty="0" smtClean="0"/>
              <a:t>Mostly manually created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Many patterns strongly associated with answer types</a:t>
            </a:r>
          </a:p>
          <a:p>
            <a:pPr lvl="2"/>
            <a:r>
              <a:rPr lang="en-US" dirty="0" smtClean="0"/>
              <a:t>E.g. &lt;NAME&gt; (&lt;DATE&gt;-&lt;DATE&gt;)</a:t>
            </a:r>
          </a:p>
          <a:p>
            <a:pPr lvl="3"/>
            <a:r>
              <a:rPr lang="en-US" dirty="0" smtClean="0"/>
              <a:t>Person’s birth and death	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8199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 &amp; S ‘01 worked well, but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4425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 &amp; S ‘01 worked well, but</a:t>
            </a:r>
          </a:p>
          <a:p>
            <a:pPr lvl="1"/>
            <a:r>
              <a:rPr lang="en-US" dirty="0" smtClean="0"/>
              <a:t>Manual pattern creation is a hassle, impractical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6795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 &amp; S ‘01 worked well, but</a:t>
            </a:r>
          </a:p>
          <a:p>
            <a:pPr lvl="1"/>
            <a:r>
              <a:rPr lang="en-US" dirty="0" smtClean="0"/>
              <a:t>Manual pattern creation is a hassle, impractical</a:t>
            </a:r>
          </a:p>
          <a:p>
            <a:pPr lvl="1"/>
            <a:endParaRPr lang="en-US" dirty="0"/>
          </a:p>
          <a:p>
            <a:r>
              <a:rPr lang="en-US" dirty="0" smtClean="0"/>
              <a:t>Can we learn patterns?</a:t>
            </a:r>
          </a:p>
          <a:p>
            <a:pPr lvl="1"/>
            <a:r>
              <a:rPr lang="en-US" dirty="0" smtClean="0"/>
              <a:t>Supervised approaches:</a:t>
            </a:r>
          </a:p>
        </p:txBody>
      </p:sp>
    </p:spTree>
    <p:extLst>
      <p:ext uri="{BB962C8B-B14F-4D97-AF65-F5344CB8AC3E}">
        <p14:creationId xmlns:p14="http://schemas.microsoft.com/office/powerpoint/2010/main" val="1007545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 &amp; S ‘01 worked well, but</a:t>
            </a:r>
          </a:p>
          <a:p>
            <a:pPr lvl="1"/>
            <a:r>
              <a:rPr lang="en-US" dirty="0" smtClean="0"/>
              <a:t>Manual pattern creation is a hassle, impractical</a:t>
            </a:r>
          </a:p>
          <a:p>
            <a:pPr lvl="1"/>
            <a:endParaRPr lang="en-US" dirty="0"/>
          </a:p>
          <a:p>
            <a:r>
              <a:rPr lang="en-US" dirty="0" smtClean="0"/>
              <a:t>Can we learn patterns?</a:t>
            </a:r>
          </a:p>
          <a:p>
            <a:pPr lvl="1"/>
            <a:r>
              <a:rPr lang="en-US" dirty="0" smtClean="0"/>
              <a:t>Supervised approaches:</a:t>
            </a:r>
          </a:p>
          <a:p>
            <a:pPr lvl="2"/>
            <a:r>
              <a:rPr lang="en-US" dirty="0" smtClean="0"/>
              <a:t>Not much better, </a:t>
            </a:r>
          </a:p>
          <a:p>
            <a:pPr lvl="3"/>
            <a:r>
              <a:rPr lang="en-US" dirty="0" smtClean="0"/>
              <a:t>Have to tag training samples, need training samples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5184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 &amp; S ‘01 worked well, but</a:t>
            </a:r>
          </a:p>
          <a:p>
            <a:pPr lvl="1"/>
            <a:r>
              <a:rPr lang="en-US" dirty="0" smtClean="0"/>
              <a:t>Manual pattern creation is a hassle, impractical</a:t>
            </a:r>
          </a:p>
          <a:p>
            <a:pPr lvl="1"/>
            <a:endParaRPr lang="en-US" dirty="0"/>
          </a:p>
          <a:p>
            <a:r>
              <a:rPr lang="en-US" dirty="0" smtClean="0"/>
              <a:t>Can we learn patterns?</a:t>
            </a:r>
          </a:p>
          <a:p>
            <a:pPr lvl="1"/>
            <a:r>
              <a:rPr lang="en-US" dirty="0" smtClean="0"/>
              <a:t>Supervised approaches:</a:t>
            </a:r>
          </a:p>
          <a:p>
            <a:pPr lvl="2"/>
            <a:r>
              <a:rPr lang="en-US" dirty="0" smtClean="0"/>
              <a:t>Not much better, </a:t>
            </a:r>
          </a:p>
          <a:p>
            <a:pPr lvl="3"/>
            <a:r>
              <a:rPr lang="en-US" dirty="0" smtClean="0"/>
              <a:t>Have to tag training samples, need training samples</a:t>
            </a:r>
          </a:p>
          <a:p>
            <a:pPr lvl="1"/>
            <a:r>
              <a:rPr lang="en-US" dirty="0" smtClean="0"/>
              <a:t>Bootstrapping approaches:</a:t>
            </a:r>
          </a:p>
          <a:p>
            <a:pPr lvl="2"/>
            <a:r>
              <a:rPr lang="en-US" dirty="0" smtClean="0"/>
              <a:t>Promising: 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923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 &amp; Passage Retrieval</a:t>
            </a:r>
          </a:p>
          <a:p>
            <a:r>
              <a:rPr lang="en-US" dirty="0" smtClean="0"/>
              <a:t>What was tried:</a:t>
            </a:r>
          </a:p>
          <a:p>
            <a:pPr lvl="1"/>
            <a:r>
              <a:rPr lang="en-US" dirty="0" smtClean="0"/>
              <a:t>Query processing:</a:t>
            </a:r>
          </a:p>
          <a:p>
            <a:pPr lvl="2"/>
            <a:r>
              <a:rPr lang="en-US" dirty="0" err="1" smtClean="0"/>
              <a:t>Stopwording</a:t>
            </a:r>
            <a:r>
              <a:rPr lang="en-US" dirty="0" smtClean="0"/>
              <a:t>: bigger/smaller lists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0125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 &amp; S ‘01 worked well, but</a:t>
            </a:r>
          </a:p>
          <a:p>
            <a:pPr lvl="1"/>
            <a:r>
              <a:rPr lang="en-US" dirty="0" smtClean="0"/>
              <a:t>Manual pattern creation is a hassle, impractical</a:t>
            </a:r>
          </a:p>
          <a:p>
            <a:pPr lvl="1"/>
            <a:endParaRPr lang="en-US" dirty="0"/>
          </a:p>
          <a:p>
            <a:r>
              <a:rPr lang="en-US" smtClean="0"/>
              <a:t>Can we learn patterns?</a:t>
            </a:r>
          </a:p>
          <a:p>
            <a:pPr lvl="1"/>
            <a:r>
              <a:rPr lang="en-US" smtClean="0"/>
              <a:t>Supervised approaches:</a:t>
            </a:r>
          </a:p>
          <a:p>
            <a:pPr lvl="2"/>
            <a:r>
              <a:rPr lang="en-US" smtClean="0"/>
              <a:t>Not much better, </a:t>
            </a:r>
          </a:p>
          <a:p>
            <a:pPr lvl="3"/>
            <a:r>
              <a:rPr lang="en-US" smtClean="0"/>
              <a:t>Have to tag training samples, need training samples</a:t>
            </a:r>
          </a:p>
          <a:p>
            <a:pPr lvl="1"/>
            <a:r>
              <a:rPr lang="en-US" smtClean="0"/>
              <a:t>Bootstrapping approaches:</a:t>
            </a:r>
          </a:p>
          <a:p>
            <a:pPr lvl="2"/>
            <a:r>
              <a:rPr lang="en-US" smtClean="0"/>
              <a:t>Promising: </a:t>
            </a:r>
          </a:p>
          <a:p>
            <a:pPr lvl="3"/>
            <a:r>
              <a:rPr lang="en-US" smtClean="0"/>
              <a:t>Guidance from small number of seed samples</a:t>
            </a:r>
          </a:p>
          <a:p>
            <a:pPr lvl="3"/>
            <a:r>
              <a:rPr lang="en-US" smtClean="0"/>
              <a:t>Can use answer data from web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4277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Candidate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given question type</a:t>
            </a:r>
          </a:p>
          <a:p>
            <a:pPr lvl="1"/>
            <a:r>
              <a:rPr lang="en-US" dirty="0" smtClean="0"/>
              <a:t>Identify an example with </a:t>
            </a:r>
            <a:r>
              <a:rPr lang="en-US" dirty="0" err="1" smtClean="0"/>
              <a:t>qterm</a:t>
            </a:r>
            <a:r>
              <a:rPr lang="en-US" dirty="0" smtClean="0"/>
              <a:t> and </a:t>
            </a:r>
            <a:r>
              <a:rPr lang="en-US" dirty="0" err="1" smtClean="0"/>
              <a:t>aterm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517131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Candidate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given question type</a:t>
            </a:r>
          </a:p>
          <a:p>
            <a:pPr lvl="1"/>
            <a:r>
              <a:rPr lang="en-US" dirty="0" smtClean="0"/>
              <a:t>Identify an example with </a:t>
            </a:r>
            <a:r>
              <a:rPr lang="en-US" dirty="0" err="1" smtClean="0"/>
              <a:t>qterm</a:t>
            </a:r>
            <a:r>
              <a:rPr lang="en-US" dirty="0" smtClean="0"/>
              <a:t> and </a:t>
            </a:r>
            <a:r>
              <a:rPr lang="en-US" dirty="0" err="1" smtClean="0"/>
              <a:t>aterm</a:t>
            </a:r>
            <a:endParaRPr lang="en-US" dirty="0" smtClean="0"/>
          </a:p>
          <a:p>
            <a:pPr lvl="1"/>
            <a:r>
              <a:rPr lang="en-US" dirty="0" smtClean="0"/>
              <a:t>Submit to a search engine</a:t>
            </a:r>
          </a:p>
          <a:p>
            <a:pPr lvl="1"/>
            <a:r>
              <a:rPr lang="en-US" dirty="0" smtClean="0"/>
              <a:t>Download top N web docs (N=1000)</a:t>
            </a:r>
          </a:p>
          <a:p>
            <a:pPr lvl="1"/>
            <a:r>
              <a:rPr lang="en-US" dirty="0" smtClean="0"/>
              <a:t>Select only sentences w/</a:t>
            </a:r>
            <a:r>
              <a:rPr lang="en-US" dirty="0" err="1" smtClean="0"/>
              <a:t>qterm</a:t>
            </a:r>
            <a:r>
              <a:rPr lang="en-US" dirty="0" smtClean="0"/>
              <a:t> and </a:t>
            </a:r>
            <a:r>
              <a:rPr lang="en-US" dirty="0" err="1" smtClean="0"/>
              <a:t>aterm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02133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Candidate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given question type</a:t>
            </a:r>
          </a:p>
          <a:p>
            <a:pPr lvl="1"/>
            <a:r>
              <a:rPr lang="en-US" dirty="0" smtClean="0"/>
              <a:t>Identify an example with </a:t>
            </a:r>
            <a:r>
              <a:rPr lang="en-US" dirty="0" err="1" smtClean="0"/>
              <a:t>qterm</a:t>
            </a:r>
            <a:r>
              <a:rPr lang="en-US" dirty="0" smtClean="0"/>
              <a:t> and </a:t>
            </a:r>
            <a:r>
              <a:rPr lang="en-US" dirty="0" err="1" smtClean="0"/>
              <a:t>aterm</a:t>
            </a:r>
            <a:endParaRPr lang="en-US" dirty="0" smtClean="0"/>
          </a:p>
          <a:p>
            <a:pPr lvl="1"/>
            <a:r>
              <a:rPr lang="en-US" dirty="0" smtClean="0"/>
              <a:t>Submit to a search engine</a:t>
            </a:r>
          </a:p>
          <a:p>
            <a:pPr lvl="1"/>
            <a:r>
              <a:rPr lang="en-US" dirty="0" smtClean="0"/>
              <a:t>Download top N web docs (N=1000)</a:t>
            </a:r>
          </a:p>
          <a:p>
            <a:pPr lvl="1"/>
            <a:r>
              <a:rPr lang="en-US" dirty="0" smtClean="0"/>
              <a:t>Select only sentences w/</a:t>
            </a:r>
            <a:r>
              <a:rPr lang="en-US" dirty="0" err="1" smtClean="0"/>
              <a:t>qterm</a:t>
            </a:r>
            <a:r>
              <a:rPr lang="en-US" dirty="0" smtClean="0"/>
              <a:t> and </a:t>
            </a:r>
            <a:r>
              <a:rPr lang="en-US" dirty="0" err="1" smtClean="0"/>
              <a:t>aterm</a:t>
            </a:r>
            <a:endParaRPr lang="en-US" dirty="0" smtClean="0"/>
          </a:p>
          <a:p>
            <a:pPr lvl="1"/>
            <a:r>
              <a:rPr lang="en-US" dirty="0" smtClean="0"/>
              <a:t>Identify all substrings and their counts</a:t>
            </a:r>
          </a:p>
          <a:p>
            <a:pPr lvl="2"/>
            <a:r>
              <a:rPr lang="en-US" dirty="0" smtClean="0"/>
              <a:t>Implemented using suffix trees for efficiency</a:t>
            </a:r>
          </a:p>
          <a:p>
            <a:pPr lvl="1"/>
            <a:r>
              <a:rPr lang="en-US" dirty="0" smtClean="0"/>
              <a:t>Select only phrases with </a:t>
            </a:r>
            <a:r>
              <a:rPr lang="en-US" dirty="0" err="1" smtClean="0"/>
              <a:t>qterm</a:t>
            </a:r>
            <a:r>
              <a:rPr lang="en-US" dirty="0" smtClean="0"/>
              <a:t> AND </a:t>
            </a:r>
            <a:r>
              <a:rPr lang="en-US" dirty="0" err="1" smtClean="0"/>
              <a:t>aterm</a:t>
            </a:r>
            <a:endParaRPr lang="en-US" dirty="0" smtClean="0"/>
          </a:p>
          <a:p>
            <a:pPr lvl="1"/>
            <a:r>
              <a:rPr lang="en-US" dirty="0" smtClean="0"/>
              <a:t>Replace </a:t>
            </a:r>
            <a:r>
              <a:rPr lang="en-US" dirty="0" err="1" smtClean="0"/>
              <a:t>qterm</a:t>
            </a:r>
            <a:r>
              <a:rPr lang="en-US" dirty="0" smtClean="0"/>
              <a:t> and </a:t>
            </a:r>
            <a:r>
              <a:rPr lang="en-US" dirty="0" err="1" smtClean="0"/>
              <a:t>aterm</a:t>
            </a:r>
            <a:r>
              <a:rPr lang="en-US" dirty="0" smtClean="0"/>
              <a:t> instances w/generics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5490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Q: When was Mozart born?</a:t>
            </a:r>
          </a:p>
          <a:p>
            <a:r>
              <a:rPr lang="en-US" dirty="0" smtClean="0"/>
              <a:t>A: Mozart (1756-….  </a:t>
            </a:r>
          </a:p>
        </p:txBody>
      </p:sp>
    </p:spTree>
    <p:extLst>
      <p:ext uri="{BB962C8B-B14F-4D97-AF65-F5344CB8AC3E}">
        <p14:creationId xmlns:p14="http://schemas.microsoft.com/office/powerpoint/2010/main" val="416841091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Q: When was Mozart born?</a:t>
            </a:r>
          </a:p>
          <a:p>
            <a:r>
              <a:rPr lang="en-US" dirty="0" smtClean="0"/>
              <a:t>A: Mozart (1756 – </a:t>
            </a:r>
          </a:p>
          <a:p>
            <a:r>
              <a:rPr lang="en-US" dirty="0" err="1" smtClean="0"/>
              <a:t>Qterm</a:t>
            </a:r>
            <a:r>
              <a:rPr lang="en-US" dirty="0" smtClean="0"/>
              <a:t>: Mozart;  </a:t>
            </a:r>
            <a:r>
              <a:rPr lang="en-US" dirty="0" err="1" smtClean="0"/>
              <a:t>Aterm</a:t>
            </a:r>
            <a:r>
              <a:rPr lang="en-US" dirty="0" smtClean="0"/>
              <a:t>: 1756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great composer </a:t>
            </a:r>
            <a:r>
              <a:rPr lang="en-US" dirty="0" smtClean="0"/>
              <a:t>Mozart (</a:t>
            </a:r>
            <a:r>
              <a:rPr lang="en-US" dirty="0"/>
              <a:t>1756–1791) achieved </a:t>
            </a:r>
            <a:r>
              <a:rPr lang="en-US" dirty="0" smtClean="0"/>
              <a:t>fame</a:t>
            </a:r>
          </a:p>
          <a:p>
            <a:pPr lvl="1"/>
            <a:r>
              <a:rPr lang="en-US" dirty="0"/>
              <a:t>Mozart (1756–1791) was a </a:t>
            </a:r>
            <a:r>
              <a:rPr lang="en-US" dirty="0" smtClean="0"/>
              <a:t>genius</a:t>
            </a:r>
          </a:p>
          <a:p>
            <a:pPr lvl="1"/>
            <a:r>
              <a:rPr lang="en-US" dirty="0" smtClean="0"/>
              <a:t>Indebted </a:t>
            </a:r>
            <a:r>
              <a:rPr lang="en-US" dirty="0"/>
              <a:t>to the great music of </a:t>
            </a:r>
            <a:r>
              <a:rPr lang="en-US" dirty="0" smtClean="0"/>
              <a:t>Mozart (</a:t>
            </a:r>
            <a:r>
              <a:rPr lang="en-US" dirty="0"/>
              <a:t>1756–</a:t>
            </a:r>
            <a:r>
              <a:rPr lang="en-US" dirty="0" smtClean="0"/>
              <a:t>1791)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94327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Q: When was Mozart born?</a:t>
            </a:r>
          </a:p>
          <a:p>
            <a:r>
              <a:rPr lang="en-US" dirty="0" smtClean="0"/>
              <a:t>A: Mozart (1756 – </a:t>
            </a:r>
          </a:p>
          <a:p>
            <a:r>
              <a:rPr lang="en-US" dirty="0" err="1" smtClean="0"/>
              <a:t>Qterm</a:t>
            </a:r>
            <a:r>
              <a:rPr lang="en-US" dirty="0" smtClean="0"/>
              <a:t>: Mozart;  </a:t>
            </a:r>
            <a:r>
              <a:rPr lang="en-US" dirty="0" err="1" smtClean="0"/>
              <a:t>Aterm</a:t>
            </a:r>
            <a:r>
              <a:rPr lang="en-US" dirty="0" smtClean="0"/>
              <a:t>: 1756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great composer </a:t>
            </a:r>
            <a:r>
              <a:rPr lang="en-US" dirty="0" smtClean="0"/>
              <a:t>Mozart (</a:t>
            </a:r>
            <a:r>
              <a:rPr lang="en-US" dirty="0"/>
              <a:t>1756–1791) achieved </a:t>
            </a:r>
            <a:r>
              <a:rPr lang="en-US" dirty="0" smtClean="0"/>
              <a:t>fame</a:t>
            </a:r>
          </a:p>
          <a:p>
            <a:pPr lvl="1"/>
            <a:r>
              <a:rPr lang="en-US" dirty="0"/>
              <a:t>Mozart (1756–1791) was a </a:t>
            </a:r>
            <a:r>
              <a:rPr lang="en-US" dirty="0" smtClean="0"/>
              <a:t>genius</a:t>
            </a:r>
          </a:p>
          <a:p>
            <a:pPr lvl="1"/>
            <a:r>
              <a:rPr lang="en-US" dirty="0" smtClean="0"/>
              <a:t>Indebted </a:t>
            </a:r>
            <a:r>
              <a:rPr lang="en-US" dirty="0"/>
              <a:t>to the great music of </a:t>
            </a:r>
            <a:r>
              <a:rPr lang="en-US" dirty="0" smtClean="0"/>
              <a:t>Mozart (</a:t>
            </a:r>
            <a:r>
              <a:rPr lang="en-US" dirty="0"/>
              <a:t>1756–</a:t>
            </a:r>
            <a:r>
              <a:rPr lang="en-US" dirty="0" smtClean="0"/>
              <a:t>1791)</a:t>
            </a:r>
          </a:p>
          <a:p>
            <a:r>
              <a:rPr lang="en-US" dirty="0" smtClean="0"/>
              <a:t>Phrase: Mozart (1756-1791); count =3</a:t>
            </a:r>
          </a:p>
        </p:txBody>
      </p:sp>
    </p:spTree>
    <p:extLst>
      <p:ext uri="{BB962C8B-B14F-4D97-AF65-F5344CB8AC3E}">
        <p14:creationId xmlns:p14="http://schemas.microsoft.com/office/powerpoint/2010/main" val="296851170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Q: When was Mozart born?</a:t>
            </a:r>
          </a:p>
          <a:p>
            <a:r>
              <a:rPr lang="en-US" dirty="0" smtClean="0"/>
              <a:t>A: Mozart (1756 – </a:t>
            </a:r>
          </a:p>
          <a:p>
            <a:r>
              <a:rPr lang="en-US" dirty="0" err="1" smtClean="0"/>
              <a:t>Qterm</a:t>
            </a:r>
            <a:r>
              <a:rPr lang="en-US" dirty="0" smtClean="0"/>
              <a:t>: Mozart;  </a:t>
            </a:r>
            <a:r>
              <a:rPr lang="en-US" dirty="0" err="1" smtClean="0"/>
              <a:t>Aterm</a:t>
            </a:r>
            <a:r>
              <a:rPr lang="en-US" dirty="0" smtClean="0"/>
              <a:t>: 1756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great composer </a:t>
            </a:r>
            <a:r>
              <a:rPr lang="en-US" dirty="0" smtClean="0"/>
              <a:t>Mozart (</a:t>
            </a:r>
            <a:r>
              <a:rPr lang="en-US" dirty="0"/>
              <a:t>1756–1791) achieved </a:t>
            </a:r>
            <a:r>
              <a:rPr lang="en-US" dirty="0" smtClean="0"/>
              <a:t>fame</a:t>
            </a:r>
          </a:p>
          <a:p>
            <a:pPr lvl="1"/>
            <a:r>
              <a:rPr lang="en-US" dirty="0"/>
              <a:t>Mozart (1756–1791) was a </a:t>
            </a:r>
            <a:r>
              <a:rPr lang="en-US" dirty="0" smtClean="0"/>
              <a:t>genius</a:t>
            </a:r>
          </a:p>
          <a:p>
            <a:pPr lvl="1"/>
            <a:r>
              <a:rPr lang="en-US" dirty="0" smtClean="0"/>
              <a:t>Indebted </a:t>
            </a:r>
            <a:r>
              <a:rPr lang="en-US" dirty="0"/>
              <a:t>to the great music of </a:t>
            </a:r>
            <a:r>
              <a:rPr lang="en-US" dirty="0" smtClean="0"/>
              <a:t>Mozart (</a:t>
            </a:r>
            <a:r>
              <a:rPr lang="en-US" dirty="0"/>
              <a:t>1756–</a:t>
            </a:r>
            <a:r>
              <a:rPr lang="en-US" dirty="0" smtClean="0"/>
              <a:t>1791)</a:t>
            </a:r>
          </a:p>
          <a:p>
            <a:r>
              <a:rPr lang="en-US" dirty="0" smtClean="0"/>
              <a:t>Phrase: Mozart (1756-1791); count =3</a:t>
            </a:r>
          </a:p>
          <a:p>
            <a:r>
              <a:rPr lang="en-US" dirty="0" smtClean="0"/>
              <a:t>Convert to : &lt;Name&gt; (&lt;ANSWER&gt;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25882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Typically repeat with a few more examples</a:t>
            </a:r>
          </a:p>
        </p:txBody>
      </p:sp>
    </p:spTree>
    <p:extLst>
      <p:ext uri="{BB962C8B-B14F-4D97-AF65-F5344CB8AC3E}">
        <p14:creationId xmlns:p14="http://schemas.microsoft.com/office/powerpoint/2010/main" val="299851719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Typically repeat with a few more examples</a:t>
            </a:r>
          </a:p>
          <a:p>
            <a:r>
              <a:rPr lang="en-US" dirty="0" smtClean="0"/>
              <a:t>Collect more patterns:</a:t>
            </a:r>
          </a:p>
          <a:p>
            <a:pPr lvl="1"/>
            <a:r>
              <a:rPr lang="en-US" dirty="0" smtClean="0"/>
              <a:t>E.g. for Birthdate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a. born in &lt;ANSWER&gt; , &lt;NAME&gt;</a:t>
            </a:r>
          </a:p>
          <a:p>
            <a:pPr lvl="2"/>
            <a:r>
              <a:rPr lang="en-US" dirty="0"/>
              <a:t>b. &lt;NAME&gt; was born on &lt;ANSWER&gt; ,</a:t>
            </a:r>
          </a:p>
          <a:p>
            <a:pPr lvl="2"/>
            <a:r>
              <a:rPr lang="en-US" dirty="0"/>
              <a:t>c. &lt;NAME&gt; ( &lt;ANSWER&gt; -</a:t>
            </a:r>
          </a:p>
          <a:p>
            <a:pPr lvl="2"/>
            <a:r>
              <a:rPr lang="en-US" dirty="0"/>
              <a:t>d. &lt;NAME&gt; ( &lt;</a:t>
            </a:r>
            <a:r>
              <a:rPr lang="en-US" dirty="0" smtClean="0"/>
              <a:t>ANSWER&gt; </a:t>
            </a:r>
            <a:r>
              <a:rPr lang="en-US" dirty="0"/>
              <a:t>- </a:t>
            </a:r>
            <a:r>
              <a:rPr lang="en-US" dirty="0" smtClean="0"/>
              <a:t>)	</a:t>
            </a:r>
          </a:p>
          <a:p>
            <a:r>
              <a:rPr lang="en-US" dirty="0" smtClean="0"/>
              <a:t>Is this enough?</a:t>
            </a:r>
          </a:p>
        </p:txBody>
      </p:sp>
    </p:spTree>
    <p:extLst>
      <p:ext uri="{BB962C8B-B14F-4D97-AF65-F5344CB8AC3E}">
        <p14:creationId xmlns:p14="http://schemas.microsoft.com/office/powerpoint/2010/main" val="1541046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 &amp; Passage Retrieval</a:t>
            </a:r>
          </a:p>
          <a:p>
            <a:r>
              <a:rPr lang="en-US" dirty="0" smtClean="0"/>
              <a:t>What was tried:</a:t>
            </a:r>
          </a:p>
          <a:p>
            <a:pPr lvl="1"/>
            <a:r>
              <a:rPr lang="en-US" dirty="0" smtClean="0"/>
              <a:t>Query processing:</a:t>
            </a:r>
          </a:p>
          <a:p>
            <a:pPr lvl="2"/>
            <a:r>
              <a:rPr lang="en-US" dirty="0" err="1" smtClean="0"/>
              <a:t>Stopwording</a:t>
            </a:r>
            <a:r>
              <a:rPr lang="en-US" dirty="0" smtClean="0"/>
              <a:t>: bigger/smaller lists</a:t>
            </a:r>
          </a:p>
          <a:p>
            <a:pPr lvl="2"/>
            <a:r>
              <a:rPr lang="en-US" dirty="0" smtClean="0"/>
              <a:t>Stemming: Y/N: </a:t>
            </a:r>
            <a:r>
              <a:rPr lang="en-US" dirty="0" err="1" smtClean="0"/>
              <a:t>Krovetz</a:t>
            </a:r>
            <a:r>
              <a:rPr lang="en-US" dirty="0" smtClean="0"/>
              <a:t>/Porter/Snowball</a:t>
            </a:r>
          </a:p>
        </p:txBody>
      </p:sp>
    </p:spTree>
    <p:extLst>
      <p:ext uri="{BB962C8B-B14F-4D97-AF65-F5344CB8AC3E}">
        <p14:creationId xmlns:p14="http://schemas.microsoft.com/office/powerpoint/2010/main" val="50928220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Typically repeat with a few more examples</a:t>
            </a:r>
          </a:p>
          <a:p>
            <a:r>
              <a:rPr lang="en-US" dirty="0" smtClean="0"/>
              <a:t>Collect more patterns:</a:t>
            </a:r>
          </a:p>
          <a:p>
            <a:pPr lvl="1"/>
            <a:r>
              <a:rPr lang="en-US" dirty="0" smtClean="0"/>
              <a:t>E.g. for Birthdate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a. born in &lt;ANSWER&gt; , &lt;NAME&gt;</a:t>
            </a:r>
          </a:p>
          <a:p>
            <a:pPr lvl="2"/>
            <a:r>
              <a:rPr lang="en-US" dirty="0"/>
              <a:t>b. &lt;NAME&gt; was born on &lt;ANSWER&gt; ,</a:t>
            </a:r>
          </a:p>
          <a:p>
            <a:pPr lvl="2"/>
            <a:r>
              <a:rPr lang="en-US" dirty="0"/>
              <a:t>c. &lt;NAME&gt; ( &lt;ANSWER&gt; -</a:t>
            </a:r>
          </a:p>
          <a:p>
            <a:pPr lvl="2"/>
            <a:r>
              <a:rPr lang="en-US" dirty="0"/>
              <a:t>d. &lt;NAME&gt; ( &lt;</a:t>
            </a:r>
            <a:r>
              <a:rPr lang="en-US" dirty="0" smtClean="0"/>
              <a:t>ANSWER&gt; </a:t>
            </a:r>
            <a:r>
              <a:rPr lang="en-US" dirty="0"/>
              <a:t>- </a:t>
            </a:r>
            <a:r>
              <a:rPr lang="en-US" dirty="0" smtClean="0"/>
              <a:t>)	</a:t>
            </a:r>
          </a:p>
          <a:p>
            <a:r>
              <a:rPr lang="en-US" dirty="0" smtClean="0"/>
              <a:t>Is this enough?</a:t>
            </a:r>
          </a:p>
          <a:p>
            <a:pPr lvl="1"/>
            <a:r>
              <a:rPr lang="en-US" dirty="0" smtClean="0"/>
              <a:t>No – some good patterns, but</a:t>
            </a:r>
          </a:p>
          <a:p>
            <a:pPr lvl="2"/>
            <a:r>
              <a:rPr lang="en-US" dirty="0" smtClean="0"/>
              <a:t>Probably lots of junk, too; need to filter</a:t>
            </a:r>
          </a:p>
        </p:txBody>
      </p:sp>
    </p:spTree>
    <p:extLst>
      <p:ext uri="{BB962C8B-B14F-4D97-AF65-F5344CB8AC3E}">
        <p14:creationId xmlns:p14="http://schemas.microsoft.com/office/powerpoint/2010/main" val="337207390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Pattern 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40919" cy="4343400"/>
          </a:xfrm>
        </p:spPr>
        <p:txBody>
          <a:bodyPr/>
          <a:lstStyle/>
          <a:p>
            <a:r>
              <a:rPr lang="en-US" dirty="0" smtClean="0"/>
              <a:t>For question type:</a:t>
            </a:r>
          </a:p>
          <a:p>
            <a:pPr lvl="1"/>
            <a:r>
              <a:rPr lang="en-US" dirty="0" smtClean="0"/>
              <a:t>Search only on </a:t>
            </a:r>
            <a:r>
              <a:rPr lang="en-US" dirty="0" err="1" smtClean="0"/>
              <a:t>qterm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17193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Pattern 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40919" cy="4343400"/>
          </a:xfrm>
        </p:spPr>
        <p:txBody>
          <a:bodyPr/>
          <a:lstStyle/>
          <a:p>
            <a:r>
              <a:rPr lang="en-US" dirty="0" smtClean="0"/>
              <a:t>For question type:</a:t>
            </a:r>
          </a:p>
          <a:p>
            <a:pPr lvl="1"/>
            <a:r>
              <a:rPr lang="en-US" dirty="0" smtClean="0"/>
              <a:t>Search only on </a:t>
            </a:r>
            <a:r>
              <a:rPr lang="en-US" dirty="0" err="1" smtClean="0"/>
              <a:t>qterm</a:t>
            </a:r>
            <a:endParaRPr lang="en-US" dirty="0" smtClean="0"/>
          </a:p>
          <a:p>
            <a:pPr lvl="1"/>
            <a:r>
              <a:rPr lang="en-US" dirty="0"/>
              <a:t>Download top N web docs (N=1000)</a:t>
            </a:r>
          </a:p>
          <a:p>
            <a:pPr lvl="1"/>
            <a:r>
              <a:rPr lang="en-US" dirty="0"/>
              <a:t>Select only sentences w/</a:t>
            </a:r>
            <a:r>
              <a:rPr lang="en-US" dirty="0" err="1" smtClean="0"/>
              <a:t>qterm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56006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Pattern 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40919" cy="4343400"/>
          </a:xfrm>
        </p:spPr>
        <p:txBody>
          <a:bodyPr/>
          <a:lstStyle/>
          <a:p>
            <a:r>
              <a:rPr lang="en-US" dirty="0" smtClean="0"/>
              <a:t>For question type:</a:t>
            </a:r>
          </a:p>
          <a:p>
            <a:pPr lvl="1"/>
            <a:r>
              <a:rPr lang="en-US" dirty="0" smtClean="0"/>
              <a:t>Search only on </a:t>
            </a:r>
            <a:r>
              <a:rPr lang="en-US" dirty="0" err="1" smtClean="0"/>
              <a:t>qterm</a:t>
            </a:r>
            <a:endParaRPr lang="en-US" dirty="0" smtClean="0"/>
          </a:p>
          <a:p>
            <a:pPr lvl="1"/>
            <a:r>
              <a:rPr lang="en-US" dirty="0"/>
              <a:t>Download top N web docs (N=1000)</a:t>
            </a:r>
          </a:p>
          <a:p>
            <a:pPr lvl="1"/>
            <a:r>
              <a:rPr lang="en-US" dirty="0"/>
              <a:t>Select only sentences w/</a:t>
            </a:r>
            <a:r>
              <a:rPr lang="en-US" dirty="0" err="1" smtClean="0"/>
              <a:t>qterm</a:t>
            </a:r>
            <a:endParaRPr lang="en-US" dirty="0" smtClean="0"/>
          </a:p>
          <a:p>
            <a:pPr lvl="1"/>
            <a:r>
              <a:rPr lang="en-US" dirty="0" smtClean="0"/>
              <a:t>For each pattern, check if</a:t>
            </a:r>
          </a:p>
          <a:p>
            <a:pPr lvl="2"/>
            <a:r>
              <a:rPr lang="en-US" dirty="0" smtClean="0"/>
              <a:t>a) matches w/any </a:t>
            </a:r>
            <a:r>
              <a:rPr lang="en-US" dirty="0" err="1" smtClean="0"/>
              <a:t>aterm</a:t>
            </a:r>
            <a:r>
              <a:rPr lang="en-US" dirty="0" smtClean="0"/>
              <a:t>; C</a:t>
            </a:r>
            <a:r>
              <a:rPr lang="en-US" baseline="-25000" dirty="0"/>
              <a:t>o</a:t>
            </a:r>
            <a:endParaRPr lang="en-US" dirty="0" smtClean="0"/>
          </a:p>
          <a:p>
            <a:pPr lvl="2"/>
            <a:r>
              <a:rPr lang="en-US" dirty="0" smtClean="0"/>
              <a:t>b)matches/w right </a:t>
            </a:r>
            <a:r>
              <a:rPr lang="en-US" dirty="0" err="1" smtClean="0"/>
              <a:t>aterm</a:t>
            </a:r>
            <a:r>
              <a:rPr lang="en-US" dirty="0" smtClean="0"/>
              <a:t>: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a</a:t>
            </a:r>
            <a:endParaRPr lang="en-US" baseline="-25000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42787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Pattern 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40919" cy="4343400"/>
          </a:xfrm>
        </p:spPr>
        <p:txBody>
          <a:bodyPr/>
          <a:lstStyle/>
          <a:p>
            <a:r>
              <a:rPr lang="en-US" dirty="0" smtClean="0"/>
              <a:t>For question type:</a:t>
            </a:r>
          </a:p>
          <a:p>
            <a:pPr lvl="1"/>
            <a:r>
              <a:rPr lang="en-US" dirty="0" smtClean="0"/>
              <a:t>Search only on </a:t>
            </a:r>
            <a:r>
              <a:rPr lang="en-US" dirty="0" err="1" smtClean="0"/>
              <a:t>qterm</a:t>
            </a:r>
            <a:endParaRPr lang="en-US" dirty="0" smtClean="0"/>
          </a:p>
          <a:p>
            <a:pPr lvl="1"/>
            <a:r>
              <a:rPr lang="en-US" dirty="0"/>
              <a:t>Download top N web docs (N=1000)</a:t>
            </a:r>
          </a:p>
          <a:p>
            <a:pPr lvl="1"/>
            <a:r>
              <a:rPr lang="en-US" dirty="0"/>
              <a:t>Select only sentences w/</a:t>
            </a:r>
            <a:r>
              <a:rPr lang="en-US" dirty="0" err="1" smtClean="0"/>
              <a:t>qterm</a:t>
            </a:r>
            <a:endParaRPr lang="en-US" dirty="0" smtClean="0"/>
          </a:p>
          <a:p>
            <a:pPr lvl="1"/>
            <a:r>
              <a:rPr lang="en-US" dirty="0" smtClean="0"/>
              <a:t>For each pattern, check if</a:t>
            </a:r>
          </a:p>
          <a:p>
            <a:pPr lvl="2"/>
            <a:r>
              <a:rPr lang="en-US" dirty="0" smtClean="0"/>
              <a:t>a) matches w/any </a:t>
            </a:r>
            <a:r>
              <a:rPr lang="en-US" dirty="0" err="1" smtClean="0"/>
              <a:t>aterm</a:t>
            </a:r>
            <a:r>
              <a:rPr lang="en-US" dirty="0" smtClean="0"/>
              <a:t>; C</a:t>
            </a:r>
            <a:r>
              <a:rPr lang="en-US" baseline="-25000" dirty="0"/>
              <a:t>o</a:t>
            </a:r>
            <a:endParaRPr lang="en-US" dirty="0" smtClean="0"/>
          </a:p>
          <a:p>
            <a:pPr lvl="2"/>
            <a:r>
              <a:rPr lang="en-US" dirty="0" smtClean="0"/>
              <a:t>b)matches/w right </a:t>
            </a:r>
            <a:r>
              <a:rPr lang="en-US" dirty="0" err="1" smtClean="0"/>
              <a:t>aterm</a:t>
            </a:r>
            <a:r>
              <a:rPr lang="en-US" dirty="0" smtClean="0"/>
              <a:t>: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a</a:t>
            </a:r>
            <a:endParaRPr lang="en-US" baseline="-25000" dirty="0" smtClean="0"/>
          </a:p>
          <a:p>
            <a:pPr lvl="1"/>
            <a:r>
              <a:rPr lang="en-US" dirty="0" smtClean="0"/>
              <a:t>Compute precision P =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a</a:t>
            </a:r>
            <a:r>
              <a:rPr lang="en-US" dirty="0" smtClean="0"/>
              <a:t>/C</a:t>
            </a:r>
            <a:r>
              <a:rPr lang="en-US" baseline="-25000" dirty="0" smtClean="0"/>
              <a:t>o</a:t>
            </a:r>
          </a:p>
          <a:p>
            <a:pPr lvl="1"/>
            <a:r>
              <a:rPr lang="en-US" dirty="0" smtClean="0"/>
              <a:t>Retain if match &gt; 5 examples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74463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Precision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Qterm</a:t>
            </a:r>
            <a:r>
              <a:rPr lang="en-US" dirty="0" smtClean="0"/>
              <a:t>: Mozart</a:t>
            </a:r>
          </a:p>
          <a:p>
            <a:r>
              <a:rPr lang="en-US" dirty="0" smtClean="0"/>
              <a:t>Pattern: &lt;NAME&gt; was born in &lt;ANSWER&gt;</a:t>
            </a:r>
          </a:p>
        </p:txBody>
      </p:sp>
    </p:spTree>
    <p:extLst>
      <p:ext uri="{BB962C8B-B14F-4D97-AF65-F5344CB8AC3E}">
        <p14:creationId xmlns:p14="http://schemas.microsoft.com/office/powerpoint/2010/main" val="273781500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Precision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Qterm</a:t>
            </a:r>
            <a:r>
              <a:rPr lang="en-US" dirty="0" smtClean="0"/>
              <a:t>: Mozart</a:t>
            </a:r>
          </a:p>
          <a:p>
            <a:r>
              <a:rPr lang="en-US" dirty="0" smtClean="0"/>
              <a:t>Pattern: &lt;NAME&gt; was born in &lt;ANSWER&gt;</a:t>
            </a:r>
          </a:p>
          <a:p>
            <a:r>
              <a:rPr lang="en-US" dirty="0" smtClean="0"/>
              <a:t>Near-Miss: Mozart was born in Salzburg</a:t>
            </a:r>
          </a:p>
          <a:p>
            <a:r>
              <a:rPr lang="en-US" dirty="0" smtClean="0"/>
              <a:t>Match: Mozart born in 1756.</a:t>
            </a:r>
          </a:p>
        </p:txBody>
      </p:sp>
    </p:spTree>
    <p:extLst>
      <p:ext uri="{BB962C8B-B14F-4D97-AF65-F5344CB8AC3E}">
        <p14:creationId xmlns:p14="http://schemas.microsoft.com/office/powerpoint/2010/main" val="172798276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Precision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Qterm</a:t>
            </a:r>
            <a:r>
              <a:rPr lang="en-US" dirty="0" smtClean="0"/>
              <a:t>: Mozart</a:t>
            </a:r>
          </a:p>
          <a:p>
            <a:r>
              <a:rPr lang="en-US" dirty="0" smtClean="0"/>
              <a:t>Pattern: &lt;NAME&gt; was born in &lt;ANSWER&gt;</a:t>
            </a:r>
          </a:p>
          <a:p>
            <a:r>
              <a:rPr lang="en-US" dirty="0" smtClean="0"/>
              <a:t>Near-Miss: Mozart was born in Salzburg</a:t>
            </a:r>
          </a:p>
          <a:p>
            <a:r>
              <a:rPr lang="en-US" dirty="0" smtClean="0"/>
              <a:t>Match: Mozart born in 1756.</a:t>
            </a:r>
          </a:p>
          <a:p>
            <a:r>
              <a:rPr lang="en-US" dirty="0" smtClean="0"/>
              <a:t>Precisions:</a:t>
            </a:r>
          </a:p>
          <a:p>
            <a:pPr lvl="1"/>
            <a:r>
              <a:rPr lang="en-US" dirty="0" smtClean="0"/>
              <a:t>1.0 &lt;NAME&gt; (&lt;ANSWER&gt; - )</a:t>
            </a:r>
          </a:p>
          <a:p>
            <a:pPr lvl="1"/>
            <a:r>
              <a:rPr lang="en-US" dirty="0" smtClean="0"/>
              <a:t>0.6 &lt;NAME&gt; was born in &lt;ANSWER&gt;</a:t>
            </a:r>
          </a:p>
          <a:p>
            <a:pPr lvl="1"/>
            <a:r>
              <a:rPr lang="en-US" dirty="0" smtClean="0"/>
              <a:t>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24433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01998" cy="4343400"/>
          </a:xfrm>
        </p:spPr>
        <p:txBody>
          <a:bodyPr/>
          <a:lstStyle/>
          <a:p>
            <a:r>
              <a:rPr lang="en-US" dirty="0" smtClean="0"/>
              <a:t>Alternative forms:</a:t>
            </a:r>
          </a:p>
          <a:p>
            <a:pPr lvl="1"/>
            <a:r>
              <a:rPr lang="en-US" dirty="0" smtClean="0"/>
              <a:t>Need to allow for alternate forms of question or answer</a:t>
            </a:r>
          </a:p>
          <a:p>
            <a:pPr lvl="2"/>
            <a:r>
              <a:rPr lang="en-US" dirty="0" smtClean="0"/>
              <a:t>E.g. dates in different formats, full names,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Use alternate forms in pattern search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06780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01998" cy="4343400"/>
          </a:xfrm>
        </p:spPr>
        <p:txBody>
          <a:bodyPr/>
          <a:lstStyle/>
          <a:p>
            <a:r>
              <a:rPr lang="en-US" dirty="0" smtClean="0"/>
              <a:t>Alternative forms:</a:t>
            </a:r>
          </a:p>
          <a:p>
            <a:pPr lvl="1"/>
            <a:r>
              <a:rPr lang="en-US" dirty="0" smtClean="0"/>
              <a:t>Need to allow for alternate forms of question or answer</a:t>
            </a:r>
          </a:p>
          <a:p>
            <a:pPr lvl="2"/>
            <a:r>
              <a:rPr lang="en-US" dirty="0" smtClean="0"/>
              <a:t>E.g. dates in different formats, full names,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Use alternate forms in pattern search</a:t>
            </a:r>
          </a:p>
          <a:p>
            <a:pPr lvl="1"/>
            <a:endParaRPr lang="en-US" dirty="0"/>
          </a:p>
          <a:p>
            <a:r>
              <a:rPr lang="en-US" dirty="0" smtClean="0"/>
              <a:t>Precision assessment:</a:t>
            </a:r>
          </a:p>
          <a:p>
            <a:pPr lvl="1"/>
            <a:r>
              <a:rPr lang="en-US" dirty="0" smtClean="0"/>
              <a:t>Use other examples of same type to compute</a:t>
            </a:r>
          </a:p>
          <a:p>
            <a:pPr lvl="1"/>
            <a:r>
              <a:rPr lang="en-US" dirty="0" smtClean="0"/>
              <a:t>Cross-checks patterns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213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 &amp; Passage Retrieval</a:t>
            </a:r>
          </a:p>
          <a:p>
            <a:r>
              <a:rPr lang="en-US" dirty="0" smtClean="0"/>
              <a:t>What was tried:</a:t>
            </a:r>
          </a:p>
          <a:p>
            <a:pPr lvl="1"/>
            <a:r>
              <a:rPr lang="en-US" dirty="0" smtClean="0"/>
              <a:t>Query processing:</a:t>
            </a:r>
          </a:p>
          <a:p>
            <a:pPr lvl="2"/>
            <a:r>
              <a:rPr lang="en-US" dirty="0" err="1" smtClean="0"/>
              <a:t>Stopwording</a:t>
            </a:r>
            <a:r>
              <a:rPr lang="en-US" dirty="0" smtClean="0"/>
              <a:t>: bigger/smaller lists</a:t>
            </a:r>
          </a:p>
          <a:p>
            <a:pPr lvl="2"/>
            <a:r>
              <a:rPr lang="en-US" dirty="0" smtClean="0"/>
              <a:t>Stemming: Y/N: </a:t>
            </a:r>
            <a:r>
              <a:rPr lang="en-US" dirty="0" err="1" smtClean="0"/>
              <a:t>Krovetz</a:t>
            </a:r>
            <a:r>
              <a:rPr lang="en-US" dirty="0" smtClean="0"/>
              <a:t>/Porter/Snowball</a:t>
            </a:r>
          </a:p>
          <a:p>
            <a:pPr lvl="2"/>
            <a:r>
              <a:rPr lang="en-US" dirty="0" smtClean="0"/>
              <a:t>Targets: Concatenation, pronoun substitution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80683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Selection by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01998" cy="4343400"/>
          </a:xfrm>
        </p:spPr>
        <p:txBody>
          <a:bodyPr/>
          <a:lstStyle/>
          <a:p>
            <a:r>
              <a:rPr lang="en-US" dirty="0" smtClean="0"/>
              <a:t>Identify question types and terms</a:t>
            </a:r>
          </a:p>
          <a:p>
            <a:r>
              <a:rPr lang="en-US" dirty="0" smtClean="0"/>
              <a:t>Filter retrieved passages, replace </a:t>
            </a:r>
            <a:r>
              <a:rPr lang="en-US" dirty="0" err="1" smtClean="0"/>
              <a:t>qterm</a:t>
            </a:r>
            <a:r>
              <a:rPr lang="en-US" dirty="0" smtClean="0"/>
              <a:t> by tag</a:t>
            </a:r>
          </a:p>
          <a:p>
            <a:r>
              <a:rPr lang="en-US" dirty="0" smtClean="0"/>
              <a:t>Try to match patterns and answer spans</a:t>
            </a:r>
          </a:p>
          <a:p>
            <a:r>
              <a:rPr lang="en-US" dirty="0" smtClean="0"/>
              <a:t>Discard duplicates and sort by pattern precision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1177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Sets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77842" y="1600201"/>
            <a:ext cx="4306561" cy="4343400"/>
          </a:xfrm>
        </p:spPr>
        <p:txBody>
          <a:bodyPr>
            <a:normAutofit/>
          </a:bodyPr>
          <a:lstStyle/>
          <a:p>
            <a:r>
              <a:rPr lang="en-US" dirty="0"/>
              <a:t>WHY-FAMOUS</a:t>
            </a:r>
          </a:p>
          <a:p>
            <a:pPr marL="349250" lvl="1" indent="0">
              <a:buNone/>
            </a:pPr>
            <a:r>
              <a:rPr lang="en-US" dirty="0" smtClean="0"/>
              <a:t>1.0 </a:t>
            </a:r>
            <a:r>
              <a:rPr lang="en-US" dirty="0"/>
              <a:t>&lt;ANSWER&gt; &lt;NAME&gt; called</a:t>
            </a:r>
          </a:p>
          <a:p>
            <a:pPr marL="349250" lvl="1" indent="0">
              <a:buNone/>
            </a:pPr>
            <a:r>
              <a:rPr lang="en-US" dirty="0"/>
              <a:t>1.0 laureate &lt;ANSWER&gt; &lt;NAME</a:t>
            </a:r>
            <a:r>
              <a:rPr lang="en-US" dirty="0" smtClean="0"/>
              <a:t>&gt;</a:t>
            </a:r>
          </a:p>
          <a:p>
            <a:pPr marL="349250" lvl="1" indent="0">
              <a:buNone/>
            </a:pPr>
            <a:r>
              <a:rPr lang="en-US" dirty="0" smtClean="0"/>
              <a:t>1.0 </a:t>
            </a:r>
            <a:r>
              <a:rPr lang="en-US" dirty="0"/>
              <a:t>by the &lt;ANSWER&gt; , &lt;NAME&gt; </a:t>
            </a:r>
            <a:r>
              <a:rPr lang="en-US" dirty="0" smtClean="0"/>
              <a:t>,1.0 </a:t>
            </a:r>
            <a:r>
              <a:rPr lang="en-US" dirty="0"/>
              <a:t>&lt;NAME&gt; - the &lt;ANSWER&gt; </a:t>
            </a:r>
            <a:r>
              <a:rPr lang="en-US" dirty="0" smtClean="0"/>
              <a:t>of</a:t>
            </a:r>
          </a:p>
          <a:p>
            <a:pPr marL="349250" lvl="1" indent="0">
              <a:buNone/>
            </a:pPr>
            <a:r>
              <a:rPr lang="en-US" dirty="0" smtClean="0"/>
              <a:t>1.0 </a:t>
            </a:r>
            <a:r>
              <a:rPr lang="en-US" dirty="0"/>
              <a:t>&lt;NAME&gt; was the &lt;ANSWER&gt; of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84404" y="1600201"/>
            <a:ext cx="4559596" cy="4343400"/>
          </a:xfrm>
        </p:spPr>
        <p:txBody>
          <a:bodyPr>
            <a:normAutofit/>
          </a:bodyPr>
          <a:lstStyle/>
          <a:p>
            <a:r>
              <a:rPr lang="en-US" dirty="0"/>
              <a:t>BIRTHYEAR</a:t>
            </a:r>
          </a:p>
          <a:p>
            <a:pPr marL="349250" lvl="1" indent="0">
              <a:buNone/>
            </a:pPr>
            <a:r>
              <a:rPr lang="en-US" dirty="0"/>
              <a:t> 1.0 &lt;NAME&gt; ( &lt;ANSWER&gt; - )</a:t>
            </a:r>
          </a:p>
          <a:p>
            <a:pPr marL="349250" lvl="1" indent="0">
              <a:buNone/>
            </a:pPr>
            <a:r>
              <a:rPr lang="en-US" dirty="0"/>
              <a:t>0.85 &lt;NAME&gt; was born on &lt;ANSWER&gt; </a:t>
            </a:r>
            <a:r>
              <a:rPr lang="en-US" dirty="0" smtClean="0"/>
              <a:t>,</a:t>
            </a:r>
          </a:p>
          <a:p>
            <a:pPr marL="349250" lvl="1" indent="0">
              <a:buNone/>
            </a:pPr>
            <a:r>
              <a:rPr lang="en-US" dirty="0" smtClean="0"/>
              <a:t>0.6 </a:t>
            </a:r>
            <a:r>
              <a:rPr lang="en-US" dirty="0"/>
              <a:t>&lt;NAME&gt; was born in &lt;ANSWER</a:t>
            </a:r>
            <a:r>
              <a:rPr lang="en-US" dirty="0" smtClean="0"/>
              <a:t>&gt;</a:t>
            </a:r>
          </a:p>
          <a:p>
            <a:pPr marL="349250" lvl="1" indent="0">
              <a:buNone/>
            </a:pPr>
            <a:r>
              <a:rPr lang="en-US" dirty="0" smtClean="0"/>
              <a:t>0.59 </a:t>
            </a:r>
            <a:r>
              <a:rPr lang="en-US" dirty="0"/>
              <a:t>&lt;NAME&gt; was born &lt;ANSWER</a:t>
            </a:r>
            <a:r>
              <a:rPr lang="en-US" dirty="0" smtClean="0"/>
              <a:t>&gt;</a:t>
            </a:r>
          </a:p>
          <a:p>
            <a:pPr marL="349250" lvl="1" indent="0">
              <a:buNone/>
            </a:pPr>
            <a:r>
              <a:rPr lang="en-US" dirty="0" smtClean="0"/>
              <a:t>0.53 </a:t>
            </a:r>
            <a:r>
              <a:rPr lang="en-US" dirty="0"/>
              <a:t>&lt;ANSWER&gt; &lt;NAME&gt; was born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11057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Improves, though better with web data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779" y="2040726"/>
            <a:ext cx="5254664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40492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&amp;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Where are the Rockies?</a:t>
            </a:r>
          </a:p>
          <a:p>
            <a:pPr lvl="1"/>
            <a:r>
              <a:rPr lang="en-US" dirty="0" smtClean="0"/>
              <a:t>..with the Rockies in </a:t>
            </a:r>
            <a:r>
              <a:rPr lang="en-US" b="1" dirty="0" smtClean="0"/>
              <a:t>the background</a:t>
            </a:r>
          </a:p>
        </p:txBody>
      </p:sp>
    </p:spTree>
    <p:extLst>
      <p:ext uri="{BB962C8B-B14F-4D97-AF65-F5344CB8AC3E}">
        <p14:creationId xmlns:p14="http://schemas.microsoft.com/office/powerpoint/2010/main" val="44945926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&amp;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Where are the Rockies?</a:t>
            </a:r>
          </a:p>
          <a:p>
            <a:pPr lvl="1"/>
            <a:r>
              <a:rPr lang="en-US" dirty="0" smtClean="0"/>
              <a:t>..with the Rockies in </a:t>
            </a:r>
            <a:r>
              <a:rPr lang="en-US" b="1" dirty="0" smtClean="0"/>
              <a:t>the background</a:t>
            </a:r>
          </a:p>
          <a:p>
            <a:r>
              <a:rPr lang="en-US" dirty="0" smtClean="0"/>
              <a:t>Should restrict to semantic / NE type</a:t>
            </a:r>
          </a:p>
        </p:txBody>
      </p:sp>
    </p:spTree>
    <p:extLst>
      <p:ext uri="{BB962C8B-B14F-4D97-AF65-F5344CB8AC3E}">
        <p14:creationId xmlns:p14="http://schemas.microsoft.com/office/powerpoint/2010/main" val="79432228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&amp;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Where are the Rockies?</a:t>
            </a:r>
          </a:p>
          <a:p>
            <a:pPr lvl="1"/>
            <a:r>
              <a:rPr lang="en-US" dirty="0" smtClean="0"/>
              <a:t>..with the Rockies in </a:t>
            </a:r>
            <a:r>
              <a:rPr lang="en-US" b="1" dirty="0" smtClean="0"/>
              <a:t>the background</a:t>
            </a:r>
          </a:p>
          <a:p>
            <a:r>
              <a:rPr lang="en-US" dirty="0" smtClean="0"/>
              <a:t>Should restrict to semantic / NE type</a:t>
            </a:r>
          </a:p>
          <a:p>
            <a:pPr lvl="1"/>
            <a:r>
              <a:rPr lang="en-US" dirty="0" smtClean="0"/>
              <a:t>London, which…., lies on the River Thames</a:t>
            </a:r>
          </a:p>
          <a:p>
            <a:pPr lvl="1"/>
            <a:r>
              <a:rPr lang="en-US" dirty="0" smtClean="0"/>
              <a:t>&lt;QTERM&gt; word* lies on &lt;ANSWER&gt;</a:t>
            </a:r>
          </a:p>
          <a:p>
            <a:pPr lvl="2"/>
            <a:r>
              <a:rPr lang="en-US" dirty="0" smtClean="0"/>
              <a:t>Wildcards impractical</a:t>
            </a:r>
          </a:p>
        </p:txBody>
      </p:sp>
    </p:spTree>
    <p:extLst>
      <p:ext uri="{BB962C8B-B14F-4D97-AF65-F5344CB8AC3E}">
        <p14:creationId xmlns:p14="http://schemas.microsoft.com/office/powerpoint/2010/main" val="163387500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&amp;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Where are the Rockies?</a:t>
            </a:r>
          </a:p>
          <a:p>
            <a:pPr lvl="1"/>
            <a:r>
              <a:rPr lang="en-US" dirty="0" smtClean="0"/>
              <a:t>..with the Rockies in </a:t>
            </a:r>
            <a:r>
              <a:rPr lang="en-US" b="1" dirty="0" smtClean="0"/>
              <a:t>the background</a:t>
            </a:r>
          </a:p>
          <a:p>
            <a:r>
              <a:rPr lang="en-US" dirty="0" smtClean="0"/>
              <a:t>Should restrict to semantic / NE type</a:t>
            </a:r>
          </a:p>
          <a:p>
            <a:pPr lvl="1"/>
            <a:r>
              <a:rPr lang="en-US" dirty="0" smtClean="0"/>
              <a:t>London, which…., lies on the River Thames</a:t>
            </a:r>
          </a:p>
          <a:p>
            <a:pPr lvl="1"/>
            <a:r>
              <a:rPr lang="en-US" dirty="0" smtClean="0"/>
              <a:t>&lt;QTERM&gt; word* lies on &lt;ANSWER&gt;</a:t>
            </a:r>
          </a:p>
          <a:p>
            <a:pPr lvl="2"/>
            <a:r>
              <a:rPr lang="en-US" dirty="0" smtClean="0"/>
              <a:t>Wildcards impractical</a:t>
            </a:r>
          </a:p>
          <a:p>
            <a:r>
              <a:rPr lang="en-US" dirty="0" smtClean="0"/>
              <a:t>Long-distance dependencies not practical</a:t>
            </a:r>
          </a:p>
        </p:txBody>
      </p:sp>
    </p:spTree>
    <p:extLst>
      <p:ext uri="{BB962C8B-B14F-4D97-AF65-F5344CB8AC3E}">
        <p14:creationId xmlns:p14="http://schemas.microsoft.com/office/powerpoint/2010/main" val="60843703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&amp;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Where are the Rockies?</a:t>
            </a:r>
          </a:p>
          <a:p>
            <a:pPr lvl="1"/>
            <a:r>
              <a:rPr lang="en-US" dirty="0" smtClean="0"/>
              <a:t>..with the Rockies in </a:t>
            </a:r>
            <a:r>
              <a:rPr lang="en-US" b="1" dirty="0" smtClean="0"/>
              <a:t>the background</a:t>
            </a:r>
          </a:p>
          <a:p>
            <a:r>
              <a:rPr lang="en-US" dirty="0" smtClean="0"/>
              <a:t>Should restrict to semantic / NE type</a:t>
            </a:r>
          </a:p>
          <a:p>
            <a:pPr lvl="1"/>
            <a:r>
              <a:rPr lang="en-US" dirty="0" smtClean="0"/>
              <a:t>London, which…., lies on the River Thames</a:t>
            </a:r>
          </a:p>
          <a:p>
            <a:pPr lvl="1"/>
            <a:r>
              <a:rPr lang="en-US" dirty="0" smtClean="0"/>
              <a:t>&lt;QTERM&gt; word* lies on &lt;ANSWER&gt;</a:t>
            </a:r>
          </a:p>
          <a:p>
            <a:pPr lvl="2"/>
            <a:r>
              <a:rPr lang="en-US" dirty="0" smtClean="0"/>
              <a:t>Wildcards impractical</a:t>
            </a:r>
          </a:p>
          <a:p>
            <a:r>
              <a:rPr lang="en-US" dirty="0" smtClean="0"/>
              <a:t>Long-distance dependencies not practical</a:t>
            </a:r>
          </a:p>
          <a:p>
            <a:pPr lvl="1"/>
            <a:r>
              <a:rPr lang="en-US" dirty="0" smtClean="0"/>
              <a:t>Less of an issue in Web search</a:t>
            </a:r>
          </a:p>
          <a:p>
            <a:pPr lvl="2"/>
            <a:r>
              <a:rPr lang="en-US" dirty="0" smtClean="0"/>
              <a:t>Web highly redundant, many local dependencies</a:t>
            </a:r>
          </a:p>
          <a:p>
            <a:pPr lvl="2"/>
            <a:r>
              <a:rPr lang="en-US" dirty="0" smtClean="0"/>
              <a:t>Many systems (LCC) use web to </a:t>
            </a:r>
            <a:r>
              <a:rPr lang="en-US" b="1" dirty="0" smtClean="0"/>
              <a:t>validate</a:t>
            </a:r>
            <a:r>
              <a:rPr lang="en-US" dirty="0" smtClean="0"/>
              <a:t> answers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63082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&amp;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When was LBJ born?</a:t>
            </a:r>
          </a:p>
          <a:p>
            <a:pPr lvl="1"/>
            <a:r>
              <a:rPr lang="en-US" dirty="0" smtClean="0"/>
              <a:t>Tower lost to Sen. LBJ</a:t>
            </a:r>
            <a:r>
              <a:rPr lang="en-US" i="1" dirty="0" smtClean="0"/>
              <a:t>, who ran for both the</a:t>
            </a:r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86666070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&amp;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When was LBJ born?</a:t>
            </a:r>
          </a:p>
          <a:p>
            <a:pPr lvl="1"/>
            <a:r>
              <a:rPr lang="en-US" dirty="0" smtClean="0"/>
              <a:t>Tower lost to Sen. LBJ</a:t>
            </a:r>
            <a:r>
              <a:rPr lang="en-US" i="1" dirty="0" smtClean="0"/>
              <a:t>, who ran for both the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Requires information about:</a:t>
            </a:r>
          </a:p>
          <a:p>
            <a:pPr lvl="1"/>
            <a:r>
              <a:rPr lang="en-US" dirty="0" smtClean="0"/>
              <a:t>Answer length, type; logical distance (1-2 chunks)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564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 &amp; Passage Retrieval</a:t>
            </a:r>
          </a:p>
          <a:p>
            <a:r>
              <a:rPr lang="en-US" dirty="0" smtClean="0"/>
              <a:t>What was tried:</a:t>
            </a:r>
          </a:p>
          <a:p>
            <a:pPr lvl="1"/>
            <a:r>
              <a:rPr lang="en-US" dirty="0" smtClean="0"/>
              <a:t>Query processing:</a:t>
            </a:r>
          </a:p>
          <a:p>
            <a:pPr lvl="2"/>
            <a:r>
              <a:rPr lang="en-US" dirty="0" err="1" smtClean="0"/>
              <a:t>Stopwording</a:t>
            </a:r>
            <a:r>
              <a:rPr lang="en-US" dirty="0" smtClean="0"/>
              <a:t>: bigger/smaller lists</a:t>
            </a:r>
          </a:p>
          <a:p>
            <a:pPr lvl="2"/>
            <a:r>
              <a:rPr lang="en-US" dirty="0" smtClean="0"/>
              <a:t>Stemming: Y/N: </a:t>
            </a:r>
            <a:r>
              <a:rPr lang="en-US" dirty="0" err="1" smtClean="0"/>
              <a:t>Krovetz</a:t>
            </a:r>
            <a:r>
              <a:rPr lang="en-US" dirty="0" smtClean="0"/>
              <a:t>/Porter/Snowball</a:t>
            </a:r>
          </a:p>
          <a:p>
            <a:pPr lvl="2"/>
            <a:r>
              <a:rPr lang="en-US" dirty="0" smtClean="0"/>
              <a:t>Targets: Concatenation, pronoun substitution</a:t>
            </a:r>
          </a:p>
          <a:p>
            <a:pPr lvl="2"/>
            <a:r>
              <a:rPr lang="en-US" dirty="0" smtClean="0"/>
              <a:t>Reformulation</a:t>
            </a:r>
          </a:p>
        </p:txBody>
      </p:sp>
    </p:spTree>
    <p:extLst>
      <p:ext uri="{BB962C8B-B14F-4D97-AF65-F5344CB8AC3E}">
        <p14:creationId xmlns:p14="http://schemas.microsoft.com/office/powerpoint/2010/main" val="184377138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&amp;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When was LBJ born?</a:t>
            </a:r>
          </a:p>
          <a:p>
            <a:pPr lvl="1"/>
            <a:r>
              <a:rPr lang="en-US" dirty="0" smtClean="0"/>
              <a:t>Tower lost to Sen. LBJ</a:t>
            </a:r>
            <a:r>
              <a:rPr lang="en-US" i="1" dirty="0" smtClean="0"/>
              <a:t>, who ran for both the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Requires information about:</a:t>
            </a:r>
          </a:p>
          <a:p>
            <a:pPr lvl="1"/>
            <a:r>
              <a:rPr lang="en-US" dirty="0" smtClean="0"/>
              <a:t>Answer length, type; logical distance (1-2 chunks)</a:t>
            </a:r>
          </a:p>
          <a:p>
            <a:pPr lvl="1"/>
            <a:endParaRPr lang="en-US" dirty="0"/>
          </a:p>
          <a:p>
            <a:r>
              <a:rPr lang="en-US" dirty="0" smtClean="0"/>
              <a:t>Also, </a:t>
            </a:r>
          </a:p>
          <a:p>
            <a:pPr lvl="1"/>
            <a:r>
              <a:rPr lang="en-US" dirty="0" smtClean="0"/>
              <a:t>Can only handle single continuous </a:t>
            </a:r>
            <a:r>
              <a:rPr lang="en-US" dirty="0" err="1" smtClean="0"/>
              <a:t>qterms</a:t>
            </a:r>
            <a:endParaRPr lang="en-US" dirty="0" smtClean="0"/>
          </a:p>
          <a:p>
            <a:pPr lvl="1"/>
            <a:r>
              <a:rPr lang="en-US" dirty="0" smtClean="0"/>
              <a:t>Ignores case</a:t>
            </a:r>
          </a:p>
          <a:p>
            <a:pPr lvl="1"/>
            <a:r>
              <a:rPr lang="en-US" dirty="0" smtClean="0"/>
              <a:t>Needs handle canonicalization, </a:t>
            </a:r>
            <a:r>
              <a:rPr lang="en-US" dirty="0" err="1" smtClean="0"/>
              <a:t>e.g</a:t>
            </a:r>
            <a:r>
              <a:rPr lang="en-US" dirty="0" smtClean="0"/>
              <a:t> of names/dates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88655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Patterns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 problem:</a:t>
            </a:r>
          </a:p>
        </p:txBody>
      </p:sp>
    </p:spTree>
    <p:extLst>
      <p:ext uri="{BB962C8B-B14F-4D97-AF65-F5344CB8AC3E}">
        <p14:creationId xmlns:p14="http://schemas.microsoft.com/office/powerpoint/2010/main" val="400604498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Patterns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 problem:</a:t>
            </a:r>
          </a:p>
          <a:p>
            <a:pPr lvl="1"/>
            <a:r>
              <a:rPr lang="en-US" dirty="0" smtClean="0"/>
              <a:t>What is there’s no pattern??</a:t>
            </a:r>
          </a:p>
        </p:txBody>
      </p:sp>
    </p:spTree>
    <p:extLst>
      <p:ext uri="{BB962C8B-B14F-4D97-AF65-F5344CB8AC3E}">
        <p14:creationId xmlns:p14="http://schemas.microsoft.com/office/powerpoint/2010/main" val="107603312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Patterns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 problem:</a:t>
            </a:r>
          </a:p>
          <a:p>
            <a:pPr lvl="1"/>
            <a:r>
              <a:rPr lang="en-US" dirty="0" smtClean="0"/>
              <a:t>What is there’s no pattern??</a:t>
            </a:r>
          </a:p>
          <a:p>
            <a:pPr lvl="2"/>
            <a:r>
              <a:rPr lang="en-US" dirty="0" smtClean="0"/>
              <a:t>No pattern -&gt; No answer!!!</a:t>
            </a:r>
          </a:p>
          <a:p>
            <a:r>
              <a:rPr lang="en-US" dirty="0" smtClean="0"/>
              <a:t>More robust solution:</a:t>
            </a:r>
          </a:p>
          <a:p>
            <a:pPr lvl="1"/>
            <a:r>
              <a:rPr lang="en-US" dirty="0" smtClean="0"/>
              <a:t>Not JUST patterns</a:t>
            </a:r>
          </a:p>
        </p:txBody>
      </p:sp>
    </p:spTree>
    <p:extLst>
      <p:ext uri="{BB962C8B-B14F-4D97-AF65-F5344CB8AC3E}">
        <p14:creationId xmlns:p14="http://schemas.microsoft.com/office/powerpoint/2010/main" val="202108853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Patterns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 problem:</a:t>
            </a:r>
          </a:p>
          <a:p>
            <a:pPr lvl="1"/>
            <a:r>
              <a:rPr lang="en-US" dirty="0" smtClean="0"/>
              <a:t>What is there’s no pattern??</a:t>
            </a:r>
          </a:p>
          <a:p>
            <a:pPr lvl="2"/>
            <a:r>
              <a:rPr lang="en-US" dirty="0" smtClean="0"/>
              <a:t>No pattern -&gt; No answer!!!</a:t>
            </a:r>
          </a:p>
          <a:p>
            <a:r>
              <a:rPr lang="en-US" dirty="0" smtClean="0"/>
              <a:t>More robust solution:</a:t>
            </a:r>
          </a:p>
          <a:p>
            <a:pPr lvl="1"/>
            <a:r>
              <a:rPr lang="en-US" dirty="0" smtClean="0"/>
              <a:t>Not JUST patterns</a:t>
            </a:r>
          </a:p>
          <a:p>
            <a:pPr lvl="1"/>
            <a:r>
              <a:rPr lang="en-US" dirty="0" smtClean="0"/>
              <a:t>Integrate with machine learning</a:t>
            </a:r>
          </a:p>
          <a:p>
            <a:pPr lvl="2"/>
            <a:r>
              <a:rPr lang="en-US" dirty="0" smtClean="0"/>
              <a:t>MAXENT!!!</a:t>
            </a:r>
          </a:p>
          <a:p>
            <a:pPr lvl="2"/>
            <a:r>
              <a:rPr lang="en-US" dirty="0" smtClean="0"/>
              <a:t>Re-ranking approach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18108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Answering w/</a:t>
            </a:r>
            <a:r>
              <a:rPr lang="en-US" dirty="0" err="1" smtClean="0"/>
              <a:t>Maxent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915765"/>
              </p:ext>
            </p:extLst>
          </p:nvPr>
        </p:nvGraphicFramePr>
        <p:xfrm>
          <a:off x="415459" y="1944779"/>
          <a:ext cx="8255476" cy="3055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3" imgW="3670300" imgH="1358900" progId="Equation.3">
                  <p:embed/>
                </p:oleObj>
              </mc:Choice>
              <mc:Fallback>
                <p:oleObj name="Equation" r:id="rId3" imgW="3670300" imgH="1358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5459" y="1944779"/>
                        <a:ext cx="8255476" cy="30554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361879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 fired:</a:t>
            </a:r>
          </a:p>
          <a:p>
            <a:pPr lvl="1"/>
            <a:r>
              <a:rPr lang="en-US" dirty="0" smtClean="0"/>
              <a:t>Binary feature</a:t>
            </a:r>
          </a:p>
        </p:txBody>
      </p:sp>
    </p:spTree>
    <p:extLst>
      <p:ext uri="{BB962C8B-B14F-4D97-AF65-F5344CB8AC3E}">
        <p14:creationId xmlns:p14="http://schemas.microsoft.com/office/powerpoint/2010/main" val="312643428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 fired:</a:t>
            </a:r>
          </a:p>
          <a:p>
            <a:pPr lvl="1"/>
            <a:r>
              <a:rPr lang="en-US" dirty="0" smtClean="0"/>
              <a:t>Binary feature</a:t>
            </a:r>
          </a:p>
          <a:p>
            <a:r>
              <a:rPr lang="en-US" dirty="0" smtClean="0"/>
              <a:t>Answer frequency/Redundancy factor:</a:t>
            </a:r>
          </a:p>
          <a:p>
            <a:pPr lvl="1"/>
            <a:r>
              <a:rPr lang="en-US" dirty="0" smtClean="0"/>
              <a:t># times answer appears in retrieval results</a:t>
            </a:r>
          </a:p>
        </p:txBody>
      </p:sp>
    </p:spTree>
    <p:extLst>
      <p:ext uri="{BB962C8B-B14F-4D97-AF65-F5344CB8AC3E}">
        <p14:creationId xmlns:p14="http://schemas.microsoft.com/office/powerpoint/2010/main" val="119102147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 fired:</a:t>
            </a:r>
          </a:p>
          <a:p>
            <a:pPr lvl="1"/>
            <a:r>
              <a:rPr lang="en-US" dirty="0" smtClean="0"/>
              <a:t>Binary feature</a:t>
            </a:r>
          </a:p>
          <a:p>
            <a:r>
              <a:rPr lang="en-US" dirty="0" smtClean="0"/>
              <a:t>Answer frequency/Redundancy factor:</a:t>
            </a:r>
          </a:p>
          <a:p>
            <a:pPr lvl="1"/>
            <a:r>
              <a:rPr lang="en-US" dirty="0" smtClean="0"/>
              <a:t># times answer appears in retrieval results</a:t>
            </a:r>
          </a:p>
          <a:p>
            <a:r>
              <a:rPr lang="en-US" dirty="0" smtClean="0"/>
              <a:t>Answer type match (binary)</a:t>
            </a:r>
          </a:p>
        </p:txBody>
      </p:sp>
    </p:spTree>
    <p:extLst>
      <p:ext uri="{BB962C8B-B14F-4D97-AF65-F5344CB8AC3E}">
        <p14:creationId xmlns:p14="http://schemas.microsoft.com/office/powerpoint/2010/main" val="122350099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 fired:</a:t>
            </a:r>
          </a:p>
          <a:p>
            <a:pPr lvl="1"/>
            <a:r>
              <a:rPr lang="en-US" dirty="0" smtClean="0"/>
              <a:t>Binary feature</a:t>
            </a:r>
          </a:p>
          <a:p>
            <a:r>
              <a:rPr lang="en-US" dirty="0" smtClean="0"/>
              <a:t>Answer frequency/Redundancy factor:</a:t>
            </a:r>
          </a:p>
          <a:p>
            <a:pPr lvl="1"/>
            <a:r>
              <a:rPr lang="en-US" dirty="0" smtClean="0"/>
              <a:t># times answer appears in retrieval results</a:t>
            </a:r>
          </a:p>
          <a:p>
            <a:r>
              <a:rPr lang="en-US" dirty="0" smtClean="0"/>
              <a:t>Answer type match (binary)</a:t>
            </a:r>
          </a:p>
          <a:p>
            <a:r>
              <a:rPr lang="en-US" dirty="0" smtClean="0"/>
              <a:t>Question word absent (binary):</a:t>
            </a:r>
          </a:p>
          <a:p>
            <a:pPr lvl="1"/>
            <a:r>
              <a:rPr lang="en-US" dirty="0" smtClean="0"/>
              <a:t>No question words in answer span</a:t>
            </a:r>
          </a:p>
        </p:txBody>
      </p:sp>
    </p:spTree>
    <p:extLst>
      <p:ext uri="{BB962C8B-B14F-4D97-AF65-F5344CB8AC3E}">
        <p14:creationId xmlns:p14="http://schemas.microsoft.com/office/powerpoint/2010/main" val="1631675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Document &amp; Passage Retrieval</a:t>
            </a:r>
          </a:p>
          <a:p>
            <a:r>
              <a:rPr lang="en-US" dirty="0" smtClean="0"/>
              <a:t>What was tried:</a:t>
            </a:r>
          </a:p>
          <a:p>
            <a:pPr lvl="1"/>
            <a:r>
              <a:rPr lang="en-US" dirty="0" smtClean="0"/>
              <a:t>Query processing:</a:t>
            </a:r>
          </a:p>
          <a:p>
            <a:pPr lvl="2"/>
            <a:r>
              <a:rPr lang="en-US" dirty="0" err="1" smtClean="0"/>
              <a:t>Stopwording</a:t>
            </a:r>
            <a:r>
              <a:rPr lang="en-US" dirty="0" smtClean="0"/>
              <a:t>: bigger/smaller lists</a:t>
            </a:r>
          </a:p>
          <a:p>
            <a:pPr lvl="2"/>
            <a:r>
              <a:rPr lang="en-US" dirty="0" smtClean="0"/>
              <a:t>Stemming: Y/N: </a:t>
            </a:r>
            <a:r>
              <a:rPr lang="en-US" dirty="0" err="1" smtClean="0"/>
              <a:t>Krovetz</a:t>
            </a:r>
            <a:r>
              <a:rPr lang="en-US" dirty="0" smtClean="0"/>
              <a:t>/Porter/Snowball</a:t>
            </a:r>
          </a:p>
          <a:p>
            <a:pPr lvl="2"/>
            <a:r>
              <a:rPr lang="en-US" dirty="0" smtClean="0"/>
              <a:t>Targets: Concatenation, pronoun substitution</a:t>
            </a:r>
          </a:p>
          <a:p>
            <a:pPr lvl="2"/>
            <a:r>
              <a:rPr lang="en-US" dirty="0" smtClean="0"/>
              <a:t>Reformulation</a:t>
            </a:r>
          </a:p>
          <a:p>
            <a:pPr lvl="2"/>
            <a:r>
              <a:rPr lang="en-US" dirty="0" smtClean="0"/>
              <a:t>Query expansion:</a:t>
            </a:r>
          </a:p>
          <a:p>
            <a:pPr lvl="3"/>
            <a:r>
              <a:rPr lang="en-US" dirty="0" err="1" smtClean="0"/>
              <a:t>WordNet</a:t>
            </a:r>
            <a:r>
              <a:rPr lang="en-US" dirty="0" smtClean="0"/>
              <a:t> synonym expansion</a:t>
            </a:r>
          </a:p>
          <a:p>
            <a:pPr lvl="3"/>
            <a:r>
              <a:rPr lang="en-US" dirty="0" smtClean="0"/>
              <a:t>Pseudo-relevance feedback</a:t>
            </a:r>
          </a:p>
          <a:p>
            <a:pPr lvl="4"/>
            <a:r>
              <a:rPr lang="en-US" dirty="0" smtClean="0"/>
              <a:t>Slight differences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70186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Pattern fired:</a:t>
            </a:r>
          </a:p>
          <a:p>
            <a:pPr lvl="1"/>
            <a:r>
              <a:rPr lang="en-US" dirty="0" smtClean="0"/>
              <a:t>Binary feature</a:t>
            </a:r>
          </a:p>
          <a:p>
            <a:r>
              <a:rPr lang="en-US" dirty="0" smtClean="0"/>
              <a:t>Answer frequency/Redundancy factor:</a:t>
            </a:r>
          </a:p>
          <a:p>
            <a:pPr lvl="1"/>
            <a:r>
              <a:rPr lang="en-US" dirty="0" smtClean="0"/>
              <a:t># times answer appears in retrieval results</a:t>
            </a:r>
          </a:p>
          <a:p>
            <a:r>
              <a:rPr lang="en-US" dirty="0" smtClean="0"/>
              <a:t>Answer type match (binary)</a:t>
            </a:r>
          </a:p>
          <a:p>
            <a:r>
              <a:rPr lang="en-US" dirty="0" smtClean="0"/>
              <a:t>Question word absent (binary):</a:t>
            </a:r>
          </a:p>
          <a:p>
            <a:pPr lvl="1"/>
            <a:r>
              <a:rPr lang="en-US" dirty="0" smtClean="0"/>
              <a:t>No question words in answer span</a:t>
            </a:r>
          </a:p>
          <a:p>
            <a:r>
              <a:rPr lang="en-US" dirty="0" smtClean="0"/>
              <a:t>Word match:</a:t>
            </a:r>
          </a:p>
          <a:p>
            <a:pPr lvl="1"/>
            <a:r>
              <a:rPr lang="en-US" dirty="0" smtClean="0"/>
              <a:t>Sum of ITF of words matching b/t questions</a:t>
            </a:r>
            <a:r>
              <a:rPr lang="en-US" dirty="0"/>
              <a:t> </a:t>
            </a:r>
            <a:r>
              <a:rPr lang="en-US" dirty="0" smtClean="0"/>
              <a:t>&amp; sent</a:t>
            </a:r>
          </a:p>
        </p:txBody>
      </p:sp>
    </p:spTree>
    <p:extLst>
      <p:ext uri="{BB962C8B-B14F-4D97-AF65-F5344CB8AC3E}">
        <p14:creationId xmlns:p14="http://schemas.microsoft.com/office/powerpoint/2010/main" val="287321501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&amp;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Trained on NIST QA questions</a:t>
            </a:r>
          </a:p>
          <a:p>
            <a:pPr lvl="1"/>
            <a:r>
              <a:rPr lang="en-US" dirty="0" smtClean="0"/>
              <a:t>Train: TREC 8,9; </a:t>
            </a:r>
          </a:p>
          <a:p>
            <a:pPr lvl="1"/>
            <a:r>
              <a:rPr lang="en-US" dirty="0" smtClean="0"/>
              <a:t>Cross-validation: TREC-10</a:t>
            </a:r>
          </a:p>
          <a:p>
            <a:r>
              <a:rPr lang="en-US" dirty="0" smtClean="0"/>
              <a:t>5000 candidate answers/question</a:t>
            </a:r>
          </a:p>
          <a:p>
            <a:r>
              <a:rPr lang="en-US" dirty="0" smtClean="0"/>
              <a:t>Positive examples:</a:t>
            </a:r>
          </a:p>
          <a:p>
            <a:pPr lvl="1"/>
            <a:r>
              <a:rPr lang="en-US" dirty="0" smtClean="0"/>
              <a:t>NIST pattern matches</a:t>
            </a:r>
          </a:p>
          <a:p>
            <a:r>
              <a:rPr lang="en-US" dirty="0" smtClean="0"/>
              <a:t>Negative examples:</a:t>
            </a:r>
          </a:p>
          <a:p>
            <a:pPr lvl="1"/>
            <a:r>
              <a:rPr lang="en-US" dirty="0" smtClean="0"/>
              <a:t>NIST pattern doesn’t match</a:t>
            </a:r>
          </a:p>
          <a:p>
            <a:r>
              <a:rPr lang="en-US" dirty="0" smtClean="0"/>
              <a:t>Test: TREC-2003: MRR: 28.6%; 35.6% exact top 5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9372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Noisy Channel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Employed for speech, POS tagging, MT, </a:t>
            </a:r>
            <a:r>
              <a:rPr lang="en-US" dirty="0" err="1" smtClean="0"/>
              <a:t>summ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Question is a noisy representation of the answer</a:t>
            </a:r>
          </a:p>
        </p:txBody>
      </p:sp>
    </p:spTree>
    <p:extLst>
      <p:ext uri="{BB962C8B-B14F-4D97-AF65-F5344CB8AC3E}">
        <p14:creationId xmlns:p14="http://schemas.microsoft.com/office/powerpoint/2010/main" val="15198058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Noisy Channel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Employed for speech, POS tagging, MT, </a:t>
            </a:r>
            <a:r>
              <a:rPr lang="en-US" dirty="0" err="1" smtClean="0"/>
              <a:t>summ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Question is a noisy representation of the answer</a:t>
            </a:r>
          </a:p>
          <a:p>
            <a:r>
              <a:rPr lang="en-US" dirty="0" smtClean="0"/>
              <a:t>Basic approach:</a:t>
            </a:r>
          </a:p>
          <a:p>
            <a:pPr lvl="1"/>
            <a:r>
              <a:rPr lang="en-US" dirty="0" smtClean="0"/>
              <a:t>Given a corpus of (Q,S</a:t>
            </a:r>
            <a:r>
              <a:rPr lang="en-US" baseline="-25000" dirty="0" smtClean="0"/>
              <a:t>A</a:t>
            </a:r>
            <a:r>
              <a:rPr lang="en-US" dirty="0" smtClean="0"/>
              <a:t>) pairs</a:t>
            </a:r>
          </a:p>
          <a:p>
            <a:pPr lvl="1"/>
            <a:r>
              <a:rPr lang="en-US" dirty="0" smtClean="0"/>
              <a:t>Train P(Q|S</a:t>
            </a:r>
            <a:r>
              <a:rPr lang="en-US" baseline="-25000" dirty="0" smtClean="0"/>
              <a:t>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Find sentence with answer as</a:t>
            </a:r>
          </a:p>
          <a:p>
            <a:pPr lvl="2"/>
            <a:r>
              <a:rPr lang="en-US" dirty="0" err="1" smtClean="0"/>
              <a:t>S</a:t>
            </a:r>
            <a:r>
              <a:rPr lang="en-US" baseline="-25000" dirty="0" err="1" smtClean="0"/>
              <a:t>i,Aij</a:t>
            </a:r>
            <a:r>
              <a:rPr lang="en-US" baseline="-25000" dirty="0" smtClean="0"/>
              <a:t> </a:t>
            </a:r>
            <a:r>
              <a:rPr lang="en-US" dirty="0" smtClean="0"/>
              <a:t>that maximize P(</a:t>
            </a:r>
            <a:r>
              <a:rPr lang="en-US" dirty="0" err="1" smtClean="0"/>
              <a:t>Q|S</a:t>
            </a:r>
            <a:r>
              <a:rPr lang="en-US" baseline="-25000" dirty="0" err="1" smtClean="0"/>
              <a:t>i,Aij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9704432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QA Noisy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48" y="1600201"/>
            <a:ext cx="8951951" cy="4343400"/>
          </a:xfrm>
        </p:spPr>
        <p:txBody>
          <a:bodyPr/>
          <a:lstStyle/>
          <a:p>
            <a:pPr lvl="1"/>
            <a:r>
              <a:rPr lang="en-US" dirty="0" smtClean="0"/>
              <a:t>A: Presley died of heart disease at Graceland in 1977, and..</a:t>
            </a:r>
          </a:p>
          <a:p>
            <a:pPr lvl="1"/>
            <a:r>
              <a:rPr lang="en-US" dirty="0" smtClean="0"/>
              <a:t>Q: When did Elvis Presley die?</a:t>
            </a:r>
          </a:p>
        </p:txBody>
      </p:sp>
    </p:spTree>
    <p:extLst>
      <p:ext uri="{BB962C8B-B14F-4D97-AF65-F5344CB8AC3E}">
        <p14:creationId xmlns:p14="http://schemas.microsoft.com/office/powerpoint/2010/main" val="255153395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QA Noisy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48" y="1600201"/>
            <a:ext cx="8951951" cy="4343400"/>
          </a:xfrm>
        </p:spPr>
        <p:txBody>
          <a:bodyPr/>
          <a:lstStyle/>
          <a:p>
            <a:pPr lvl="1"/>
            <a:r>
              <a:rPr lang="en-US" dirty="0" smtClean="0"/>
              <a:t>A: Presley died of heart disease at Graceland in 1977, and..</a:t>
            </a:r>
          </a:p>
          <a:p>
            <a:pPr lvl="1"/>
            <a:r>
              <a:rPr lang="en-US" dirty="0" smtClean="0"/>
              <a:t>Q: When did Elvis Presley die?</a:t>
            </a:r>
          </a:p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Align parts of </a:t>
            </a:r>
            <a:r>
              <a:rPr lang="en-US" dirty="0" err="1" smtClean="0"/>
              <a:t>Ans</a:t>
            </a:r>
            <a:r>
              <a:rPr lang="en-US" dirty="0" smtClean="0"/>
              <a:t> parse tree to question </a:t>
            </a:r>
          </a:p>
          <a:p>
            <a:pPr lvl="2"/>
            <a:r>
              <a:rPr lang="en-US" dirty="0" smtClean="0"/>
              <a:t>Mark candidate answers</a:t>
            </a:r>
          </a:p>
          <a:p>
            <a:pPr lvl="2"/>
            <a:r>
              <a:rPr lang="en-US" dirty="0" smtClean="0"/>
              <a:t>Find highest probability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18264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246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Alignment issue: </a:t>
            </a:r>
          </a:p>
        </p:txBody>
      </p:sp>
    </p:spTree>
    <p:extLst>
      <p:ext uri="{BB962C8B-B14F-4D97-AF65-F5344CB8AC3E}">
        <p14:creationId xmlns:p14="http://schemas.microsoft.com/office/powerpoint/2010/main" val="382993544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246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Alignment issue: </a:t>
            </a:r>
          </a:p>
          <a:p>
            <a:pPr lvl="1"/>
            <a:r>
              <a:rPr lang="en-US" dirty="0" smtClean="0"/>
              <a:t>Answer sentences longer than questions</a:t>
            </a:r>
          </a:p>
          <a:p>
            <a:pPr lvl="1"/>
            <a:r>
              <a:rPr lang="en-US" dirty="0" smtClean="0"/>
              <a:t>Minimize length gap</a:t>
            </a:r>
          </a:p>
          <a:p>
            <a:pPr lvl="2"/>
            <a:r>
              <a:rPr lang="en-US" dirty="0" smtClean="0"/>
              <a:t>Represent answer as mix of words/</a:t>
            </a:r>
            <a:r>
              <a:rPr lang="en-US" dirty="0" err="1" smtClean="0"/>
              <a:t>syn</a:t>
            </a:r>
            <a:r>
              <a:rPr lang="en-US" dirty="0" smtClean="0"/>
              <a:t>/</a:t>
            </a:r>
            <a:r>
              <a:rPr lang="en-US" dirty="0" err="1" smtClean="0"/>
              <a:t>sem</a:t>
            </a:r>
            <a:r>
              <a:rPr lang="en-US" dirty="0" smtClean="0"/>
              <a:t>/NE units</a:t>
            </a:r>
          </a:p>
        </p:txBody>
      </p:sp>
    </p:spTree>
    <p:extLst>
      <p:ext uri="{BB962C8B-B14F-4D97-AF65-F5344CB8AC3E}">
        <p14:creationId xmlns:p14="http://schemas.microsoft.com/office/powerpoint/2010/main" val="16999147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246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Alignment issue: </a:t>
            </a:r>
          </a:p>
          <a:p>
            <a:pPr lvl="1"/>
            <a:r>
              <a:rPr lang="en-US" dirty="0" smtClean="0"/>
              <a:t>Answer sentences longer than questions</a:t>
            </a:r>
          </a:p>
          <a:p>
            <a:pPr lvl="1"/>
            <a:r>
              <a:rPr lang="en-US" dirty="0" smtClean="0"/>
              <a:t>Minimize length gap</a:t>
            </a:r>
          </a:p>
          <a:p>
            <a:pPr lvl="2"/>
            <a:r>
              <a:rPr lang="en-US" dirty="0" smtClean="0"/>
              <a:t>Represent answer as mix of words/</a:t>
            </a:r>
            <a:r>
              <a:rPr lang="en-US" dirty="0" err="1" smtClean="0"/>
              <a:t>syn</a:t>
            </a:r>
            <a:r>
              <a:rPr lang="en-US" dirty="0" smtClean="0"/>
              <a:t>/</a:t>
            </a:r>
            <a:r>
              <a:rPr lang="en-US" dirty="0" err="1" smtClean="0"/>
              <a:t>sem</a:t>
            </a:r>
            <a:r>
              <a:rPr lang="en-US" dirty="0" smtClean="0"/>
              <a:t>/NE units</a:t>
            </a:r>
          </a:p>
          <a:p>
            <a:pPr lvl="1"/>
            <a:r>
              <a:rPr lang="en-US" dirty="0" smtClean="0"/>
              <a:t>Create ‘cut’ through parse tree</a:t>
            </a:r>
          </a:p>
          <a:p>
            <a:pPr lvl="2"/>
            <a:r>
              <a:rPr lang="en-US" dirty="0" smtClean="0"/>
              <a:t>Every word –or an ancestor – in cut</a:t>
            </a:r>
          </a:p>
          <a:p>
            <a:pPr lvl="2"/>
            <a:r>
              <a:rPr lang="en-US" dirty="0" smtClean="0"/>
              <a:t>Only one element on path from root to word 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487387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2460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Alignment issue: </a:t>
            </a:r>
          </a:p>
          <a:p>
            <a:pPr lvl="1"/>
            <a:r>
              <a:rPr lang="en-US" dirty="0" smtClean="0"/>
              <a:t>Answer sentences longer than questions</a:t>
            </a:r>
          </a:p>
          <a:p>
            <a:pPr lvl="1"/>
            <a:r>
              <a:rPr lang="en-US" dirty="0" smtClean="0"/>
              <a:t>Minimize length gap</a:t>
            </a:r>
          </a:p>
          <a:p>
            <a:pPr lvl="2"/>
            <a:r>
              <a:rPr lang="en-US" dirty="0" smtClean="0"/>
              <a:t>Represent answer as mix of words/</a:t>
            </a:r>
            <a:r>
              <a:rPr lang="en-US" dirty="0" err="1" smtClean="0"/>
              <a:t>syn</a:t>
            </a:r>
            <a:r>
              <a:rPr lang="en-US" dirty="0" smtClean="0"/>
              <a:t>/</a:t>
            </a:r>
            <a:r>
              <a:rPr lang="en-US" dirty="0" err="1" smtClean="0"/>
              <a:t>sem</a:t>
            </a:r>
            <a:r>
              <a:rPr lang="en-US" dirty="0" smtClean="0"/>
              <a:t>/NE units</a:t>
            </a:r>
          </a:p>
          <a:p>
            <a:pPr lvl="1"/>
            <a:r>
              <a:rPr lang="en-US" dirty="0" smtClean="0"/>
              <a:t>Create ‘cut’ through parse tree</a:t>
            </a:r>
          </a:p>
          <a:p>
            <a:pPr lvl="2"/>
            <a:r>
              <a:rPr lang="en-US" dirty="0" smtClean="0"/>
              <a:t>Every word –or an ancestor – in cut</a:t>
            </a:r>
          </a:p>
          <a:p>
            <a:pPr lvl="2"/>
            <a:r>
              <a:rPr lang="en-US" dirty="0" smtClean="0"/>
              <a:t>Only one element on path from root to word </a:t>
            </a:r>
          </a:p>
          <a:p>
            <a:pPr lvl="2"/>
            <a:endParaRPr lang="en-US" dirty="0" smtClean="0"/>
          </a:p>
          <a:p>
            <a:pPr marL="349250" lvl="1" indent="0">
              <a:buNone/>
            </a:pPr>
            <a:r>
              <a:rPr lang="en-US" dirty="0" smtClean="0"/>
              <a:t>Presley </a:t>
            </a:r>
            <a:r>
              <a:rPr lang="en-US" dirty="0"/>
              <a:t>died of </a:t>
            </a:r>
            <a:r>
              <a:rPr lang="en-US" dirty="0" smtClean="0"/>
              <a:t>heart </a:t>
            </a:r>
            <a:r>
              <a:rPr lang="en-US" dirty="0"/>
              <a:t>disease at Graceland in 1977, and.</a:t>
            </a:r>
            <a:r>
              <a:rPr lang="en-US" dirty="0" smtClean="0"/>
              <a:t>.</a:t>
            </a:r>
          </a:p>
          <a:p>
            <a:pPr marL="349250" lvl="1" indent="0">
              <a:buNone/>
            </a:pPr>
            <a:r>
              <a:rPr lang="en-US" dirty="0" smtClean="0"/>
              <a:t>Presley died         PP                   PP          in  DATE, and..</a:t>
            </a:r>
          </a:p>
          <a:p>
            <a:pPr marL="349250" lvl="1" indent="0">
              <a:buNone/>
            </a:pPr>
            <a:r>
              <a:rPr lang="en-US" dirty="0"/>
              <a:t>When did Elvis Presley die</a:t>
            </a:r>
            <a:r>
              <a:rPr lang="en-US" dirty="0" smtClean="0"/>
              <a:t>?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60240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1382</TotalTime>
  <Words>4425</Words>
  <Application>Microsoft Macintosh PowerPoint</Application>
  <PresentationFormat>On-screen Show (4:3)</PresentationFormat>
  <Paragraphs>852</Paragraphs>
  <Slides>124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124</vt:i4>
      </vt:variant>
    </vt:vector>
  </HeadingPairs>
  <TitlesOfParts>
    <vt:vector size="126" baseType="lpstr">
      <vt:lpstr>Breeze</vt:lpstr>
      <vt:lpstr>Microsoft Equation</vt:lpstr>
      <vt:lpstr>Answer Extraction</vt:lpstr>
      <vt:lpstr>Roadmap</vt:lpstr>
      <vt:lpstr>Reminder</vt:lpstr>
      <vt:lpstr>Deliverable #3</vt:lpstr>
      <vt:lpstr>Deliverable #3</vt:lpstr>
      <vt:lpstr>Deliverable #3</vt:lpstr>
      <vt:lpstr>Deliverable #3</vt:lpstr>
      <vt:lpstr>Deliverable #3</vt:lpstr>
      <vt:lpstr>Deliverable #3</vt:lpstr>
      <vt:lpstr>Deliverable #3</vt:lpstr>
      <vt:lpstr>Deliverable #3</vt:lpstr>
      <vt:lpstr>Deliverable #3</vt:lpstr>
      <vt:lpstr>Deliverable #3</vt:lpstr>
      <vt:lpstr>Deliverable #3</vt:lpstr>
      <vt:lpstr>Deliverable #3</vt:lpstr>
      <vt:lpstr>Deliverable #3</vt:lpstr>
      <vt:lpstr>Deliverable #3</vt:lpstr>
      <vt:lpstr>Deliverable #3</vt:lpstr>
      <vt:lpstr>Deliverable #3</vt:lpstr>
      <vt:lpstr>Deliverable #3</vt:lpstr>
      <vt:lpstr>Deliverable #4</vt:lpstr>
      <vt:lpstr>Deliverable #4</vt:lpstr>
      <vt:lpstr>Deliverable #4</vt:lpstr>
      <vt:lpstr>Deliverable #4</vt:lpstr>
      <vt:lpstr>Answer Extraction</vt:lpstr>
      <vt:lpstr>Answer Extraction</vt:lpstr>
      <vt:lpstr>Answer Extraction</vt:lpstr>
      <vt:lpstr>Challenges</vt:lpstr>
      <vt:lpstr>Challenges</vt:lpstr>
      <vt:lpstr>Challenges</vt:lpstr>
      <vt:lpstr>Basic Strategies</vt:lpstr>
      <vt:lpstr>Basic Strategies</vt:lpstr>
      <vt:lpstr>Basic Strategies</vt:lpstr>
      <vt:lpstr>Basic Strategies</vt:lpstr>
      <vt:lpstr>Pattern Matching Example</vt:lpstr>
      <vt:lpstr>Pattern Matching Example</vt:lpstr>
      <vt:lpstr>Pattern Matching Example</vt:lpstr>
      <vt:lpstr>Pattern Matching Example</vt:lpstr>
      <vt:lpstr>Pattern Matching Example</vt:lpstr>
      <vt:lpstr>Basic Strategies</vt:lpstr>
      <vt:lpstr>N-gram Tiling</vt:lpstr>
      <vt:lpstr>Automatic Pattern Learning</vt:lpstr>
      <vt:lpstr>Automatic Pattern Learning</vt:lpstr>
      <vt:lpstr>Automatic Pattern Learning</vt:lpstr>
      <vt:lpstr>Pattern Learning</vt:lpstr>
      <vt:lpstr>Pattern Learning</vt:lpstr>
      <vt:lpstr>Pattern Learning</vt:lpstr>
      <vt:lpstr>Pattern Learning</vt:lpstr>
      <vt:lpstr>Pattern Learning</vt:lpstr>
      <vt:lpstr>Pattern Learning</vt:lpstr>
      <vt:lpstr>Finding Candidate Patterns</vt:lpstr>
      <vt:lpstr>Finding Candidate Patterns</vt:lpstr>
      <vt:lpstr>Finding Candidate Patterns</vt:lpstr>
      <vt:lpstr>Example</vt:lpstr>
      <vt:lpstr>Example</vt:lpstr>
      <vt:lpstr>Example</vt:lpstr>
      <vt:lpstr>Example</vt:lpstr>
      <vt:lpstr>Patterns</vt:lpstr>
      <vt:lpstr>Patterns</vt:lpstr>
      <vt:lpstr>Patterns</vt:lpstr>
      <vt:lpstr>Computing Pattern Precision</vt:lpstr>
      <vt:lpstr>Computing Pattern Precision</vt:lpstr>
      <vt:lpstr>Computing Pattern Precision</vt:lpstr>
      <vt:lpstr>Computing Pattern Precision</vt:lpstr>
      <vt:lpstr>Pattern Precision Example</vt:lpstr>
      <vt:lpstr>Pattern Precision Example</vt:lpstr>
      <vt:lpstr>Pattern Precision Example</vt:lpstr>
      <vt:lpstr>Nuances</vt:lpstr>
      <vt:lpstr>Nuances</vt:lpstr>
      <vt:lpstr>Answer Selection by Pattern</vt:lpstr>
      <vt:lpstr>Pattern Sets</vt:lpstr>
      <vt:lpstr>Results</vt:lpstr>
      <vt:lpstr>Limitations &amp; Extensions</vt:lpstr>
      <vt:lpstr>Limitations &amp; Extensions</vt:lpstr>
      <vt:lpstr>Limitations &amp; Extensions</vt:lpstr>
      <vt:lpstr>Limitations &amp; Extensions</vt:lpstr>
      <vt:lpstr>Limitations &amp; Extensions</vt:lpstr>
      <vt:lpstr>Limitations &amp; Extensions</vt:lpstr>
      <vt:lpstr>Limitations &amp; Extensions</vt:lpstr>
      <vt:lpstr>Limitations &amp; Extensions</vt:lpstr>
      <vt:lpstr>Integrating Patterns II</vt:lpstr>
      <vt:lpstr>Integrating Patterns II</vt:lpstr>
      <vt:lpstr>Integrating Patterns II</vt:lpstr>
      <vt:lpstr>Integrating Patterns II</vt:lpstr>
      <vt:lpstr>Answering w/Maxent</vt:lpstr>
      <vt:lpstr>Feature Functions</vt:lpstr>
      <vt:lpstr>Feature Functions</vt:lpstr>
      <vt:lpstr>Feature Functions</vt:lpstr>
      <vt:lpstr>Feature Functions</vt:lpstr>
      <vt:lpstr>Feature Functions</vt:lpstr>
      <vt:lpstr>Training &amp; Testing</vt:lpstr>
      <vt:lpstr>Noisy Channel QA</vt:lpstr>
      <vt:lpstr>Noisy Channel QA</vt:lpstr>
      <vt:lpstr>QA Noisy Channel</vt:lpstr>
      <vt:lpstr>QA Noisy Channel</vt:lpstr>
      <vt:lpstr>Approach</vt:lpstr>
      <vt:lpstr>Approach</vt:lpstr>
      <vt:lpstr>Approach</vt:lpstr>
      <vt:lpstr>Approach</vt:lpstr>
      <vt:lpstr>Approach (Cont’d)</vt:lpstr>
      <vt:lpstr>Approach (Cont’d)</vt:lpstr>
      <vt:lpstr>Approach (Cont’d)</vt:lpstr>
      <vt:lpstr>Schematic</vt:lpstr>
      <vt:lpstr>Training Sample Generation</vt:lpstr>
      <vt:lpstr>Selecting Answers</vt:lpstr>
      <vt:lpstr>Selecting Answers</vt:lpstr>
      <vt:lpstr>Selecting Answers</vt:lpstr>
      <vt:lpstr>Selecting Answers</vt:lpstr>
      <vt:lpstr>Example Answer Cuts</vt:lpstr>
      <vt:lpstr>Error Analysis</vt:lpstr>
      <vt:lpstr>Error Analysis</vt:lpstr>
      <vt:lpstr>Error Analysis</vt:lpstr>
      <vt:lpstr>Error Analysis</vt:lpstr>
      <vt:lpstr>Combining Units</vt:lpstr>
      <vt:lpstr>Combining Units</vt:lpstr>
      <vt:lpstr>Combining Units</vt:lpstr>
      <vt:lpstr>Feature Functions</vt:lpstr>
      <vt:lpstr>Feature Functions</vt:lpstr>
      <vt:lpstr>Feature Functions</vt:lpstr>
      <vt:lpstr>Feature Functions</vt:lpstr>
      <vt:lpstr>Experiments</vt:lpstr>
      <vt:lpstr>Experiments</vt:lpstr>
      <vt:lpstr>Experiments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Answer Extraction</dc:title>
  <dc:creator>Gina-Anne Levow</dc:creator>
  <cp:lastModifiedBy>Gina-Anne Levow</cp:lastModifiedBy>
  <cp:revision>41</cp:revision>
  <dcterms:created xsi:type="dcterms:W3CDTF">2011-05-16T22:30:10Z</dcterms:created>
  <dcterms:modified xsi:type="dcterms:W3CDTF">2011-05-17T21:32:39Z</dcterms:modified>
</cp:coreProperties>
</file>